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76" r:id="rId7"/>
    <p:sldId id="261" r:id="rId8"/>
    <p:sldId id="283" r:id="rId9"/>
    <p:sldId id="277" r:id="rId10"/>
    <p:sldId id="279" r:id="rId11"/>
    <p:sldId id="278" r:id="rId12"/>
    <p:sldId id="280" r:id="rId13"/>
    <p:sldId id="281" r:id="rId14"/>
    <p:sldId id="282" r:id="rId15"/>
    <p:sldId id="284" r:id="rId16"/>
    <p:sldId id="27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4660"/>
  </p:normalViewPr>
  <p:slideViewPr>
    <p:cSldViewPr>
      <p:cViewPr>
        <p:scale>
          <a:sx n="89" d="100"/>
          <a:sy n="89" d="100"/>
        </p:scale>
        <p:origin x="-840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0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3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9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75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11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9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6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1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27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1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23B4-7493-4A26-A00E-37C5266F7F4B}" type="datetimeFigureOut">
              <a:rPr lang="pt-BR" smtClean="0"/>
              <a:pPr/>
              <a:t>02/06/2014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806C-7ECC-47B4-88D4-5449844434D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22952" y="332656"/>
            <a:ext cx="4775474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Banco de Dados</a:t>
            </a:r>
          </a:p>
          <a:p>
            <a:pPr algn="ctr"/>
            <a:endParaRPr lang="pt-BR" sz="5400" b="1" dirty="0" smtClean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pt-BR" sz="5400" b="1" dirty="0" smtClean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pt-BR" sz="5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pt-BR" sz="5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pt-BR" sz="5400" b="1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Estilo Musical</a:t>
            </a:r>
            <a:endParaRPr lang="pt-BR" sz="5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54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215" y="251194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43808" y="1588612"/>
            <a:ext cx="532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Genero</a:t>
            </a:r>
            <a:r>
              <a:rPr lang="en-US" dirty="0"/>
              <a:t>, </a:t>
            </a:r>
            <a:r>
              <a:rPr lang="en-US" dirty="0">
                <a:solidFill>
                  <a:srgbClr val="FF66CC"/>
                </a:solidFill>
              </a:rPr>
              <a:t>count</a:t>
            </a:r>
            <a:r>
              <a:rPr lang="en-US" dirty="0"/>
              <a:t>(*)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Bandas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Genero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 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/>
              <a:t>(*)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limit</a:t>
            </a:r>
            <a:r>
              <a:rPr lang="en-US" b="1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87" y="3645024"/>
            <a:ext cx="4188668" cy="10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75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215" y="251194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95736" y="177281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/>
              <a:t> Length (</a:t>
            </a:r>
            <a:r>
              <a:rPr lang="en-US" dirty="0" smtClean="0"/>
              <a:t>Nome)</a:t>
            </a:r>
            <a:r>
              <a:rPr lang="en-US" dirty="0" err="1" smtClean="0"/>
              <a:t>Letras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/>
              <a:t>Bandas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Nome 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Maylene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the Sons of Disaster'</a:t>
            </a:r>
            <a:r>
              <a:rPr lang="en-US" dirty="0"/>
              <a:t>;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1940793" cy="97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1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7588" y="1054477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36856" y="2835107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75656" y="17728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/>
              <a:t> Evento, quantidade 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/>
              <a:t>Premiacao</a:t>
            </a:r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pt-BR" dirty="0"/>
              <a:t> quantidade = </a:t>
            </a:r>
            <a:r>
              <a:rPr lang="pt-BR" dirty="0">
                <a:solidFill>
                  <a:srgbClr val="FFC000"/>
                </a:solidFill>
              </a:rPr>
              <a:t>12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UNION </a:t>
            </a:r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 smtClean="0"/>
              <a:t> </a:t>
            </a:r>
            <a:r>
              <a:rPr lang="pt-BR" dirty="0"/>
              <a:t>Evento, quantidade 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/>
              <a:t>Premiacao</a:t>
            </a:r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pt-BR" dirty="0"/>
              <a:t> quantidade = </a:t>
            </a:r>
            <a:r>
              <a:rPr lang="pt-BR" dirty="0">
                <a:solidFill>
                  <a:srgbClr val="FFC000"/>
                </a:solidFill>
              </a:rPr>
              <a:t>1</a:t>
            </a:r>
            <a:r>
              <a:rPr lang="pt-BR" dirty="0"/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96" y="3645024"/>
            <a:ext cx="4266945" cy="136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7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215" y="3185199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28988" y="1841575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/>
              <a:t> </a:t>
            </a:r>
            <a:r>
              <a:rPr lang="pt-BR" dirty="0">
                <a:solidFill>
                  <a:srgbClr val="FF66CC"/>
                </a:solidFill>
              </a:rPr>
              <a:t>CONCAT</a:t>
            </a:r>
            <a:r>
              <a:rPr lang="pt-BR" dirty="0"/>
              <a:t>(Nome, </a:t>
            </a:r>
            <a:r>
              <a:rPr lang="pt-BR" dirty="0" smtClean="0"/>
              <a:t>Pais)Resultado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smtClean="0"/>
              <a:t>Bandas </a:t>
            </a:r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pt-BR" dirty="0" smtClean="0"/>
              <a:t> </a:t>
            </a:r>
            <a:r>
              <a:rPr lang="pt-BR" dirty="0"/>
              <a:t>Nome = </a:t>
            </a:r>
            <a:r>
              <a:rPr lang="pt-BR" dirty="0" smtClean="0">
                <a:solidFill>
                  <a:srgbClr val="00B050"/>
                </a:solidFill>
              </a:rPr>
              <a:t>‘</a:t>
            </a:r>
            <a:r>
              <a:rPr lang="pt-BR" dirty="0" err="1" smtClean="0">
                <a:solidFill>
                  <a:srgbClr val="00B050"/>
                </a:solidFill>
              </a:rPr>
              <a:t>Pentacrostic</a:t>
            </a:r>
            <a:r>
              <a:rPr lang="pt-BR" dirty="0" smtClean="0">
                <a:solidFill>
                  <a:srgbClr val="00B050"/>
                </a:solidFill>
              </a:rPr>
              <a:t>‘ </a:t>
            </a:r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union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>
                <a:solidFill>
                  <a:srgbClr val="FF66CC"/>
                </a:solidFill>
              </a:rPr>
              <a:t>SUBSTRING</a:t>
            </a:r>
            <a:r>
              <a:rPr lang="pt-BR" dirty="0"/>
              <a:t>(Nome, 20)Retirado 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Bandas</a:t>
            </a:r>
          </a:p>
          <a:p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Nome =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 err="1">
                <a:solidFill>
                  <a:srgbClr val="00B050"/>
                </a:solidFill>
              </a:rPr>
              <a:t>From</a:t>
            </a:r>
            <a:r>
              <a:rPr lang="pt-BR" dirty="0">
                <a:solidFill>
                  <a:srgbClr val="00B050"/>
                </a:solidFill>
              </a:rPr>
              <a:t> a </a:t>
            </a:r>
            <a:r>
              <a:rPr lang="pt-BR" dirty="0" err="1">
                <a:solidFill>
                  <a:srgbClr val="00B050"/>
                </a:solidFill>
              </a:rPr>
              <a:t>Second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Story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Window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/>
              <a:t>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31530"/>
            <a:ext cx="2953994" cy="174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6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26679" y="980728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26679" y="3102954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1600" y="1877473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/>
              <a:t> Nome, </a:t>
            </a:r>
            <a:r>
              <a:rPr lang="pt-BR" dirty="0" err="1"/>
              <a:t>Ano_da_formacao</a:t>
            </a:r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smtClean="0"/>
              <a:t>bandas</a:t>
            </a:r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pt-BR" dirty="0" smtClean="0"/>
              <a:t>  </a:t>
            </a:r>
            <a:r>
              <a:rPr lang="pt-BR" dirty="0" err="1"/>
              <a:t>Ano_da_formacao</a:t>
            </a:r>
            <a:r>
              <a:rPr lang="pt-BR" dirty="0"/>
              <a:t> = (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/>
              <a:t> </a:t>
            </a:r>
            <a:r>
              <a:rPr lang="pt-BR" dirty="0">
                <a:solidFill>
                  <a:srgbClr val="FF66CC"/>
                </a:solidFill>
              </a:rPr>
              <a:t>min</a:t>
            </a:r>
            <a:r>
              <a:rPr lang="pt-BR" dirty="0"/>
              <a:t>(</a:t>
            </a:r>
            <a:r>
              <a:rPr lang="pt-BR" dirty="0" err="1"/>
              <a:t>Ano_da_formacao</a:t>
            </a:r>
            <a:r>
              <a:rPr lang="pt-BR" dirty="0"/>
              <a:t>)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/>
              <a:t> bandas</a:t>
            </a:r>
            <a:r>
              <a:rPr lang="pt-BR" dirty="0" smtClean="0"/>
              <a:t>) </a:t>
            </a:r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union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SELECT </a:t>
            </a:r>
            <a:r>
              <a:rPr lang="pt-BR" dirty="0"/>
              <a:t>Nome, </a:t>
            </a:r>
            <a:r>
              <a:rPr lang="pt-BR" dirty="0" err="1"/>
              <a:t>Ano_da_formacao</a:t>
            </a:r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/>
              <a:t> </a:t>
            </a:r>
            <a:r>
              <a:rPr lang="pt-BR" dirty="0" smtClean="0"/>
              <a:t>bandas</a:t>
            </a:r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pt-BR" dirty="0" smtClean="0"/>
              <a:t>  </a:t>
            </a:r>
            <a:r>
              <a:rPr lang="pt-BR" dirty="0" err="1"/>
              <a:t>Ano_da_formacao</a:t>
            </a:r>
            <a:r>
              <a:rPr lang="pt-BR" dirty="0"/>
              <a:t> = (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/>
              <a:t> </a:t>
            </a:r>
            <a:r>
              <a:rPr lang="pt-BR" dirty="0" err="1">
                <a:solidFill>
                  <a:srgbClr val="FF66CC"/>
                </a:solidFill>
              </a:rPr>
              <a:t>max</a:t>
            </a:r>
            <a:r>
              <a:rPr lang="pt-BR" dirty="0"/>
              <a:t>(</a:t>
            </a:r>
            <a:r>
              <a:rPr lang="pt-BR" dirty="0" err="1"/>
              <a:t>Ano_da_formacao</a:t>
            </a:r>
            <a:r>
              <a:rPr lang="pt-BR" dirty="0"/>
              <a:t>)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/>
              <a:t> bandas);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4796024" cy="161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1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76470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1560" y="339351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6" y="4067874"/>
            <a:ext cx="38195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267744" y="1340768"/>
            <a:ext cx="9217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Evento,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Evento </a:t>
            </a:r>
            <a:endParaRPr lang="pt-BR" sz="1200" dirty="0" smtClean="0"/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>
                <a:solidFill>
                  <a:srgbClr val="00B050"/>
                </a:solidFill>
              </a:rPr>
              <a:t>'</a:t>
            </a:r>
            <a:r>
              <a:rPr lang="pt-BR" sz="1200" dirty="0" err="1">
                <a:solidFill>
                  <a:srgbClr val="00B050"/>
                </a:solidFill>
              </a:rPr>
              <a:t>Billboard</a:t>
            </a:r>
            <a:r>
              <a:rPr lang="pt-BR" sz="1200" dirty="0">
                <a:solidFill>
                  <a:srgbClr val="00B050"/>
                </a:solidFill>
              </a:rPr>
              <a:t> </a:t>
            </a:r>
            <a:r>
              <a:rPr lang="pt-BR" sz="1200" dirty="0" err="1">
                <a:solidFill>
                  <a:srgbClr val="00B050"/>
                </a:solidFill>
              </a:rPr>
              <a:t>music</a:t>
            </a:r>
            <a:r>
              <a:rPr lang="pt-BR" sz="1200" dirty="0">
                <a:solidFill>
                  <a:srgbClr val="00B050"/>
                </a:solidFill>
              </a:rPr>
              <a:t> </a:t>
            </a:r>
            <a:r>
              <a:rPr lang="pt-BR" sz="1200" dirty="0" err="1">
                <a:solidFill>
                  <a:srgbClr val="00B050"/>
                </a:solidFill>
              </a:rPr>
              <a:t>awards</a:t>
            </a:r>
            <a:r>
              <a:rPr lang="pt-BR" sz="1200" dirty="0">
                <a:solidFill>
                  <a:srgbClr val="00B050"/>
                </a:solidFill>
              </a:rPr>
              <a:t>'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>
                <a:solidFill>
                  <a:srgbClr val="FFC000"/>
                </a:solidFill>
              </a:rPr>
              <a:t>100  </a:t>
            </a:r>
            <a:endParaRPr lang="pt-BR" sz="1200" dirty="0" smtClean="0">
              <a:solidFill>
                <a:srgbClr val="FFC000"/>
              </a:solidFill>
            </a:endParaRP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>
                <a:solidFill>
                  <a:srgbClr val="00B050"/>
                </a:solidFill>
              </a:rPr>
              <a:t>'Metal </a:t>
            </a:r>
            <a:r>
              <a:rPr lang="pt-BR" sz="1200" dirty="0" err="1">
                <a:solidFill>
                  <a:srgbClr val="00B050"/>
                </a:solidFill>
              </a:rPr>
              <a:t>Hammer</a:t>
            </a:r>
            <a:r>
              <a:rPr lang="pt-BR" sz="1200" dirty="0">
                <a:solidFill>
                  <a:srgbClr val="00B050"/>
                </a:solidFill>
              </a:rPr>
              <a:t> Golden </a:t>
            </a:r>
            <a:r>
              <a:rPr lang="pt-BR" sz="1200" dirty="0" err="1">
                <a:solidFill>
                  <a:srgbClr val="00B050"/>
                </a:solidFill>
              </a:rPr>
              <a:t>God</a:t>
            </a:r>
            <a:r>
              <a:rPr lang="pt-BR" sz="1200" dirty="0">
                <a:solidFill>
                  <a:srgbClr val="00B050"/>
                </a:solidFill>
              </a:rPr>
              <a:t> </a:t>
            </a:r>
            <a:r>
              <a:rPr lang="pt-BR" sz="1200" dirty="0" err="1">
                <a:solidFill>
                  <a:srgbClr val="00B050"/>
                </a:solidFill>
              </a:rPr>
              <a:t>Awards</a:t>
            </a:r>
            <a:r>
              <a:rPr lang="pt-BR" sz="1200" dirty="0">
                <a:solidFill>
                  <a:srgbClr val="00B050"/>
                </a:solidFill>
              </a:rPr>
              <a:t>'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 smtClean="0">
                <a:solidFill>
                  <a:srgbClr val="FFC000"/>
                </a:solidFill>
              </a:rPr>
              <a:t>100</a:t>
            </a: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 smtClean="0">
                <a:solidFill>
                  <a:srgbClr val="00B050"/>
                </a:solidFill>
              </a:rPr>
              <a:t>'</a:t>
            </a:r>
            <a:r>
              <a:rPr lang="pt-BR" sz="1200" dirty="0" err="1" smtClean="0">
                <a:solidFill>
                  <a:srgbClr val="00B050"/>
                </a:solidFill>
              </a:rPr>
              <a:t>Billboard</a:t>
            </a:r>
            <a:r>
              <a:rPr lang="pt-BR" sz="1200" dirty="0" smtClean="0">
                <a:solidFill>
                  <a:srgbClr val="00B050"/>
                </a:solidFill>
              </a:rPr>
              <a:t> </a:t>
            </a:r>
            <a:r>
              <a:rPr lang="pt-BR" sz="1200" dirty="0" err="1">
                <a:solidFill>
                  <a:srgbClr val="00B050"/>
                </a:solidFill>
              </a:rPr>
              <a:t>music</a:t>
            </a:r>
            <a:r>
              <a:rPr lang="pt-BR" sz="1200" dirty="0">
                <a:solidFill>
                  <a:srgbClr val="00B050"/>
                </a:solidFill>
              </a:rPr>
              <a:t> </a:t>
            </a:r>
            <a:r>
              <a:rPr lang="pt-BR" sz="1200" dirty="0" err="1">
                <a:solidFill>
                  <a:srgbClr val="00B050"/>
                </a:solidFill>
              </a:rPr>
              <a:t>awards</a:t>
            </a:r>
            <a:r>
              <a:rPr lang="pt-BR" sz="1200" dirty="0">
                <a:solidFill>
                  <a:srgbClr val="00B050"/>
                </a:solidFill>
              </a:rPr>
              <a:t>' 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>
                <a:solidFill>
                  <a:srgbClr val="FFC000"/>
                </a:solidFill>
              </a:rPr>
              <a:t>100  </a:t>
            </a:r>
            <a:endParaRPr lang="pt-BR" sz="1200" dirty="0" smtClean="0">
              <a:solidFill>
                <a:srgbClr val="FFC000"/>
              </a:solidFill>
            </a:endParaRP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/>
              <a:t> </a:t>
            </a:r>
            <a:r>
              <a:rPr lang="pt-BR" sz="1200" dirty="0" smtClean="0">
                <a:solidFill>
                  <a:srgbClr val="00B050"/>
                </a:solidFill>
              </a:rPr>
              <a:t>‘ECHO </a:t>
            </a:r>
            <a:r>
              <a:rPr lang="pt-BR" sz="1200" dirty="0" err="1">
                <a:solidFill>
                  <a:srgbClr val="00B050"/>
                </a:solidFill>
              </a:rPr>
              <a:t>Awards</a:t>
            </a:r>
            <a:r>
              <a:rPr lang="pt-BR" sz="1200" dirty="0">
                <a:solidFill>
                  <a:srgbClr val="00B050"/>
                </a:solidFill>
              </a:rPr>
              <a:t>' 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>
                <a:solidFill>
                  <a:srgbClr val="FFC000"/>
                </a:solidFill>
              </a:rPr>
              <a:t>100</a:t>
            </a:r>
            <a:r>
              <a:rPr lang="pt-BR" sz="1200" dirty="0"/>
              <a:t>  </a:t>
            </a:r>
            <a:r>
              <a:rPr lang="pt-BR" sz="1200" dirty="0" smtClean="0">
                <a:solidFill>
                  <a:srgbClr val="FFC000"/>
                </a:solidFill>
              </a:rPr>
              <a:t>   </a:t>
            </a: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 smtClean="0">
                <a:solidFill>
                  <a:srgbClr val="00B050"/>
                </a:solidFill>
              </a:rPr>
              <a:t>'</a:t>
            </a:r>
            <a:r>
              <a:rPr lang="pt-BR" sz="1200" dirty="0" err="1" smtClean="0">
                <a:solidFill>
                  <a:srgbClr val="00B050"/>
                </a:solidFill>
              </a:rPr>
              <a:t>Kerrang!Awards</a:t>
            </a:r>
            <a:r>
              <a:rPr lang="pt-BR" sz="1200" dirty="0">
                <a:solidFill>
                  <a:srgbClr val="00B050"/>
                </a:solidFill>
              </a:rPr>
              <a:t>' 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>
                <a:solidFill>
                  <a:srgbClr val="FFC000"/>
                </a:solidFill>
              </a:rPr>
              <a:t>100  </a:t>
            </a:r>
            <a:endParaRPr lang="pt-BR" sz="1200" dirty="0" smtClean="0">
              <a:solidFill>
                <a:srgbClr val="FFC000"/>
              </a:solidFill>
            </a:endParaRP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 smtClean="0">
                <a:solidFill>
                  <a:srgbClr val="00B050"/>
                </a:solidFill>
              </a:rPr>
              <a:t>'MTV </a:t>
            </a:r>
            <a:r>
              <a:rPr lang="pt-BR" sz="1200" dirty="0">
                <a:solidFill>
                  <a:srgbClr val="00B050"/>
                </a:solidFill>
              </a:rPr>
              <a:t>Music </a:t>
            </a:r>
            <a:r>
              <a:rPr lang="pt-BR" sz="1200" dirty="0" err="1">
                <a:solidFill>
                  <a:srgbClr val="00B050"/>
                </a:solidFill>
              </a:rPr>
              <a:t>Awards</a:t>
            </a:r>
            <a:r>
              <a:rPr lang="pt-BR" sz="1200" dirty="0">
                <a:solidFill>
                  <a:srgbClr val="00B050"/>
                </a:solidFill>
              </a:rPr>
              <a:t>' 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>
                <a:solidFill>
                  <a:srgbClr val="FFC000"/>
                </a:solidFill>
              </a:rPr>
              <a:t>100  </a:t>
            </a:r>
            <a:endParaRPr lang="pt-BR" sz="1200" dirty="0" smtClean="0">
              <a:solidFill>
                <a:srgbClr val="FFC000"/>
              </a:solidFill>
            </a:endParaRP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WHEN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 smtClean="0">
                <a:solidFill>
                  <a:srgbClr val="00B050"/>
                </a:solidFill>
              </a:rPr>
              <a:t>'Revolver </a:t>
            </a:r>
            <a:r>
              <a:rPr lang="pt-BR" sz="1200" dirty="0">
                <a:solidFill>
                  <a:srgbClr val="00B050"/>
                </a:solidFill>
              </a:rPr>
              <a:t>Golden </a:t>
            </a:r>
            <a:r>
              <a:rPr lang="pt-BR" sz="1200" dirty="0" err="1">
                <a:solidFill>
                  <a:srgbClr val="00B050"/>
                </a:solidFill>
              </a:rPr>
              <a:t>Gods</a:t>
            </a:r>
            <a:r>
              <a:rPr lang="pt-BR" sz="1200" dirty="0">
                <a:solidFill>
                  <a:srgbClr val="00B050"/>
                </a:solidFill>
              </a:rPr>
              <a:t> </a:t>
            </a:r>
            <a:r>
              <a:rPr lang="pt-BR" sz="1200" dirty="0" err="1">
                <a:solidFill>
                  <a:srgbClr val="00B050"/>
                </a:solidFill>
              </a:rPr>
              <a:t>Awards</a:t>
            </a:r>
            <a:r>
              <a:rPr lang="pt-BR" sz="1200" dirty="0">
                <a:solidFill>
                  <a:srgbClr val="00B050"/>
                </a:solidFill>
              </a:rPr>
              <a:t>'  </a:t>
            </a:r>
            <a:r>
              <a:rPr lang="pt-B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pt-B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* </a:t>
            </a:r>
            <a:r>
              <a:rPr lang="pt-BR" sz="1200" dirty="0">
                <a:solidFill>
                  <a:srgbClr val="FFC000"/>
                </a:solidFill>
              </a:rPr>
              <a:t>100  </a:t>
            </a:r>
            <a:endParaRPr lang="pt-BR" sz="1200" dirty="0" smtClean="0">
              <a:solidFill>
                <a:srgbClr val="FFC000"/>
              </a:solidFill>
            </a:endParaRP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ELSE</a:t>
            </a:r>
            <a:r>
              <a:rPr 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200" dirty="0"/>
              <a:t>quantidade  </a:t>
            </a:r>
            <a:endParaRPr lang="pt-BR" sz="1200" dirty="0" smtClean="0"/>
          </a:p>
          <a:p>
            <a:r>
              <a:rPr lang="pt-BR" sz="1200" b="1" dirty="0" smtClean="0">
                <a:solidFill>
                  <a:srgbClr val="C00000"/>
                </a:solidFill>
              </a:rPr>
              <a:t>               END   </a:t>
            </a:r>
            <a:r>
              <a:rPr lang="pt-BR" sz="1200" dirty="0" smtClean="0">
                <a:solidFill>
                  <a:srgbClr val="00B050"/>
                </a:solidFill>
              </a:rPr>
              <a:t>'</a:t>
            </a:r>
            <a:r>
              <a:rPr lang="pt-BR" sz="1200" dirty="0" err="1" smtClean="0">
                <a:solidFill>
                  <a:srgbClr val="00B050"/>
                </a:solidFill>
              </a:rPr>
              <a:t>Qts</a:t>
            </a:r>
            <a:r>
              <a:rPr lang="pt-BR" sz="1200" dirty="0" smtClean="0">
                <a:solidFill>
                  <a:srgbClr val="00B050"/>
                </a:solidFill>
              </a:rPr>
              <a:t> </a:t>
            </a:r>
            <a:r>
              <a:rPr lang="pt-BR" sz="1200" dirty="0">
                <a:solidFill>
                  <a:srgbClr val="00B050"/>
                </a:solidFill>
              </a:rPr>
              <a:t>de </a:t>
            </a:r>
            <a:r>
              <a:rPr lang="pt-BR" sz="1200" dirty="0" err="1">
                <a:solidFill>
                  <a:srgbClr val="00B050"/>
                </a:solidFill>
              </a:rPr>
              <a:t>premios</a:t>
            </a:r>
            <a:r>
              <a:rPr lang="pt-BR" sz="1200" dirty="0">
                <a:solidFill>
                  <a:srgbClr val="00B050"/>
                </a:solidFill>
              </a:rPr>
              <a:t> multiplicada por </a:t>
            </a:r>
            <a:r>
              <a:rPr lang="pt-BR" sz="1200" dirty="0" smtClean="0">
                <a:solidFill>
                  <a:srgbClr val="00B050"/>
                </a:solidFill>
              </a:rPr>
              <a:t>100‘ </a:t>
            </a:r>
          </a:p>
          <a:p>
            <a:r>
              <a:rPr lang="pt-B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sz="1200" dirty="0" smtClean="0"/>
              <a:t> </a:t>
            </a:r>
            <a:r>
              <a:rPr lang="pt-BR" sz="1200" dirty="0" err="1"/>
              <a:t>Premiacao</a:t>
            </a:r>
            <a:r>
              <a:rPr lang="pt-BR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032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73601" y="1628800"/>
            <a:ext cx="4696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 err="1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Athauan</a:t>
            </a:r>
            <a:r>
              <a:rPr lang="pt-BR" sz="2800" dirty="0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 Marques da Cunha </a:t>
            </a:r>
          </a:p>
          <a:p>
            <a:pPr algn="ctr"/>
            <a:r>
              <a:rPr lang="pt-BR" sz="2800" dirty="0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 136246-1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4465" y="3717032"/>
            <a:ext cx="29001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 err="1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Mirrelli</a:t>
            </a:r>
            <a:r>
              <a:rPr lang="pt-BR" sz="2800" dirty="0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 </a:t>
            </a:r>
            <a:r>
              <a:rPr lang="pt-BR" sz="2800" dirty="0" err="1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Cifarelli</a:t>
            </a:r>
            <a:endParaRPr lang="pt-BR" sz="2800" dirty="0" smtClean="0">
              <a:ln w="18415" cmpd="sng">
                <a:solidFill>
                  <a:schemeClr val="bg1"/>
                </a:solidFill>
                <a:prstDash val="soli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orte" panose="03060902040502070203" pitchFamily="66" charset="0"/>
            </a:endParaRPr>
          </a:p>
          <a:p>
            <a:pPr algn="ctr"/>
            <a:r>
              <a:rPr lang="pt-BR" sz="2800" dirty="0" smtClean="0">
                <a:ln w="18415" cmpd="sng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orte" panose="03060902040502070203" pitchFamily="66" charset="0"/>
              </a:rPr>
              <a:t> 136240-2</a:t>
            </a:r>
          </a:p>
        </p:txBody>
      </p:sp>
    </p:spTree>
    <p:extLst>
      <p:ext uri="{BB962C8B-B14F-4D97-AF65-F5344CB8AC3E}">
        <p14:creationId xmlns:p14="http://schemas.microsoft.com/office/powerpoint/2010/main" val="147631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9552" y="1628800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 heavy metal (muitas vezes referido apenas como metal) é um gênero do rock que se desenvolveu no fim da década de 1960 e no início da década de 1970, em grande parte, no Reino Unido e nos Estados Unidos. Tendo como raízes o blues-rock e o rock psicodélico obtendo assim  uma forma mais extrema, em termos de volume, e teatralidade.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20343" y="620688"/>
            <a:ext cx="713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Uma breve história do Heavy metal</a:t>
            </a:r>
            <a:endParaRPr lang="pt-BR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60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059832" y="2564904"/>
            <a:ext cx="33121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800" b="1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D.E.R</a:t>
            </a:r>
            <a:endParaRPr lang="pt-BR" sz="6000" b="1" dirty="0" smtClean="0">
              <a:ln w="1143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tx1"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409700"/>
            <a:ext cx="74469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660232" y="4077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9204" y="5805264"/>
            <a:ext cx="7642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OBS:Riffs</a:t>
            </a:r>
            <a:r>
              <a:rPr lang="pt-B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pt-B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são </a:t>
            </a:r>
            <a:r>
              <a:rPr lang="pt-B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frases  musicais na maioria </a:t>
            </a:r>
            <a:r>
              <a:rPr lang="pt-B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das </a:t>
            </a:r>
            <a:r>
              <a:rPr lang="pt-B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vezes </a:t>
            </a:r>
            <a:r>
              <a:rPr lang="pt-B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compostas </a:t>
            </a:r>
            <a:r>
              <a:rPr lang="pt-B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para </a:t>
            </a:r>
            <a:r>
              <a:rPr lang="pt-B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guitarra elétrica, </a:t>
            </a:r>
          </a:p>
          <a:p>
            <a:r>
              <a:rPr lang="pt-B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são encontrados também em outros instrumentos como baixo, piano, teclados, órgão, </a:t>
            </a:r>
            <a:r>
              <a:rPr lang="pt-B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etc.</a:t>
            </a:r>
            <a:endParaRPr lang="pt-B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7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556792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função count foi utilizada para saber a quantidade de bandas do anos </a:t>
            </a:r>
            <a:r>
              <a:rPr lang="pt-B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Bands</a:t>
            </a:r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where Ano_da_formacao &gt;= 1980 and Ano_da_formacao &lt; 1990;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66218" y="2420888"/>
            <a:ext cx="5155579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800" b="1" dirty="0" smtClean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122097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215" y="251194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95736" y="1877882"/>
            <a:ext cx="6033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66CC"/>
                </a:solidFill>
              </a:rPr>
              <a:t>TRIM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‘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Stairway To Heaven   '</a:t>
            </a:r>
            <a:r>
              <a:rPr lang="en-US" dirty="0" smtClean="0"/>
              <a:t>)</a:t>
            </a:r>
            <a:r>
              <a:rPr lang="en-US" dirty="0" err="1"/>
              <a:t>TirandoEspacos</a:t>
            </a:r>
            <a:r>
              <a:rPr lang="en-US" dirty="0" smtClean="0"/>
              <a:t>;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58" y="3949140"/>
            <a:ext cx="3600400" cy="121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1887574"/>
            <a:ext cx="5298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dirty="0"/>
              <a:t> </a:t>
            </a:r>
            <a:r>
              <a:rPr lang="pt-BR" dirty="0" err="1">
                <a:solidFill>
                  <a:srgbClr val="FF66CC"/>
                </a:solidFill>
              </a:rPr>
              <a:t>upper</a:t>
            </a:r>
            <a:r>
              <a:rPr lang="pt-BR" dirty="0"/>
              <a:t>( nome )</a:t>
            </a:r>
            <a:r>
              <a:rPr lang="pt-BR" dirty="0" err="1"/>
              <a:t>Maiusculas</a:t>
            </a:r>
            <a:r>
              <a:rPr lang="pt-BR" dirty="0"/>
              <a:t>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 smtClean="0"/>
              <a:t> Bandas</a:t>
            </a:r>
            <a:r>
              <a:rPr lang="pt-BR" dirty="0"/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1224136" cy="285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40215" y="251194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22097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215" y="251194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26563" y="18415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from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Bandas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Genero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like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'%Hardcore%'</a:t>
            </a:r>
            <a:r>
              <a:rPr lang="en-US" dirty="0"/>
              <a:t>;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5" y="3647372"/>
            <a:ext cx="6707960" cy="103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3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195244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Comando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40215" y="251194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anose="04020404031007020602" pitchFamily="82" charset="0"/>
              </a:rPr>
              <a:t>Resultado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97339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115616" y="1998132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/>
              <a:t>melhores_albuns</a:t>
            </a:r>
            <a:r>
              <a:rPr lang="pt-BR" dirty="0"/>
              <a:t> 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inner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join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Bandas </a:t>
            </a:r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</a:t>
            </a:r>
            <a:r>
              <a:rPr lang="pt-BR" dirty="0" smtClean="0"/>
              <a:t> (</a:t>
            </a:r>
            <a:r>
              <a:rPr lang="pt-BR" dirty="0" err="1"/>
              <a:t>idBandas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997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415</Words>
  <Application>Microsoft Office PowerPoint</Application>
  <PresentationFormat>Apresentação na tela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Athauan Marques</dc:creator>
  <cp:lastModifiedBy>Athauan Marques</cp:lastModifiedBy>
  <cp:revision>47</cp:revision>
  <dcterms:created xsi:type="dcterms:W3CDTF">2014-05-21T18:47:42Z</dcterms:created>
  <dcterms:modified xsi:type="dcterms:W3CDTF">2014-06-02T15:50:21Z</dcterms:modified>
</cp:coreProperties>
</file>