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1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sldIdLst>
    <p:sldId id="256" r:id="rId2"/>
    <p:sldId id="257" r:id="rId3"/>
    <p:sldId id="265" r:id="rId4"/>
    <p:sldId id="258" r:id="rId5"/>
    <p:sldId id="261" r:id="rId6"/>
    <p:sldId id="260" r:id="rId7"/>
    <p:sldId id="264" r:id="rId8"/>
    <p:sldId id="267" r:id="rId9"/>
    <p:sldId id="268" r:id="rId10"/>
    <p:sldId id="269" r:id="rId11"/>
    <p:sldId id="271" r:id="rId12"/>
    <p:sldId id="270" r:id="rId13"/>
    <p:sldId id="272" r:id="rId14"/>
    <p:sldId id="266" r:id="rId15"/>
    <p:sldId id="273" r:id="rId16"/>
    <p:sldId id="276" r:id="rId17"/>
    <p:sldId id="282" r:id="rId18"/>
    <p:sldId id="277" r:id="rId19"/>
    <p:sldId id="281" r:id="rId20"/>
    <p:sldId id="280" r:id="rId21"/>
    <p:sldId id="279" r:id="rId22"/>
    <p:sldId id="278" r:id="rId23"/>
    <p:sldId id="283" r:id="rId24"/>
    <p:sldId id="284" r:id="rId25"/>
    <p:sldId id="285" r:id="rId26"/>
    <p:sldId id="263" r:id="rId27"/>
    <p:sldId id="275" r:id="rId28"/>
    <p:sldId id="262" r:id="rId29"/>
    <p:sldId id="27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BD-4F30-B7E3-44B77E07AD49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BD-4F30-B7E3-44B77E07AD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6943040"/>
        <c:axId val="236941728"/>
      </c:barChart>
      <c:lineChart>
        <c:grouping val="standard"/>
        <c:varyColors val="0"/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0BD-4F30-B7E3-44B77E07AD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6943040"/>
        <c:axId val="236941728"/>
      </c:lineChart>
      <c:catAx>
        <c:axId val="23694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6941728"/>
        <c:crosses val="autoZero"/>
        <c:auto val="1"/>
        <c:lblAlgn val="ctr"/>
        <c:lblOffset val="100"/>
        <c:noMultiLvlLbl val="0"/>
      </c:catAx>
      <c:valAx>
        <c:axId val="236941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6943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pt-BR" sz="1800" dirty="0">
                <a:effectLst/>
              </a:rPr>
              <a:t>Gráfico de Colunas - Vertical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9C-4F60-BC8F-4291FB70E179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9C-4F60-BC8F-4291FB70E179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9C-4F60-BC8F-4291FB70E1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5441904"/>
        <c:axId val="240872576"/>
      </c:barChart>
      <c:catAx>
        <c:axId val="335441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40872576"/>
        <c:crosses val="autoZero"/>
        <c:auto val="1"/>
        <c:lblAlgn val="ctr"/>
        <c:lblOffset val="100"/>
        <c:noMultiLvlLbl val="0"/>
      </c:catAx>
      <c:valAx>
        <c:axId val="24087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35441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62" b="0" i="0" u="none" strike="noStrike" cap="none" baseline="0" dirty="0">
                <a:effectLst/>
              </a:rPr>
              <a:t>Gráfico de Colunas - </a:t>
            </a:r>
            <a:r>
              <a:rPr lang="pt-BR" dirty="0"/>
              <a:t>Horizontal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hade val="92000"/>
                    <a:satMod val="130000"/>
                  </a:schemeClr>
                </a:gs>
                <a:gs pos="45000">
                  <a:schemeClr val="accent1">
                    <a:tint val="60000"/>
                    <a:shade val="99000"/>
                    <a:satMod val="120000"/>
                  </a:schemeClr>
                </a:gs>
                <a:gs pos="100000">
                  <a:schemeClr val="accent1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A1-44D6-8349-34FDA744D47A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65000"/>
                    <a:shade val="92000"/>
                    <a:satMod val="130000"/>
                  </a:schemeClr>
                </a:gs>
                <a:gs pos="45000">
                  <a:schemeClr val="accent2">
                    <a:tint val="60000"/>
                    <a:shade val="99000"/>
                    <a:satMod val="120000"/>
                  </a:schemeClr>
                </a:gs>
                <a:gs pos="100000">
                  <a:schemeClr val="accent2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A1-44D6-8349-34FDA744D47A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65000"/>
                    <a:shade val="92000"/>
                    <a:satMod val="130000"/>
                  </a:schemeClr>
                </a:gs>
                <a:gs pos="45000">
                  <a:schemeClr val="accent3">
                    <a:tint val="60000"/>
                    <a:shade val="99000"/>
                    <a:satMod val="120000"/>
                  </a:schemeClr>
                </a:gs>
                <a:gs pos="100000">
                  <a:schemeClr val="accent3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A1-44D6-8349-34FDA744D47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73758568"/>
        <c:axId val="173759552"/>
      </c:barChart>
      <c:catAx>
        <c:axId val="173758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3759552"/>
        <c:crosses val="autoZero"/>
        <c:auto val="1"/>
        <c:lblAlgn val="ctr"/>
        <c:lblOffset val="100"/>
        <c:noMultiLvlLbl val="0"/>
      </c:catAx>
      <c:valAx>
        <c:axId val="173759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3758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62" b="0" i="0" u="none" strike="noStrike" baseline="0" dirty="0">
                <a:effectLst/>
              </a:rPr>
              <a:t>Gráficos de Linha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93-4168-BA9A-A6B396E5C58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93-4168-BA9A-A6B396E5C581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93-4168-BA9A-A6B396E5C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0654496"/>
        <c:axId val="500652200"/>
      </c:lineChart>
      <c:catAx>
        <c:axId val="50065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00652200"/>
        <c:crosses val="autoZero"/>
        <c:auto val="1"/>
        <c:lblAlgn val="ctr"/>
        <c:lblOffset val="100"/>
        <c:noMultiLvlLbl val="0"/>
      </c:catAx>
      <c:valAx>
        <c:axId val="500652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00654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62" b="0" i="0" u="none" strike="noStrike" baseline="0" dirty="0">
                <a:effectLst/>
              </a:rPr>
              <a:t>Gráfico Pizza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5C8-411E-9281-3011576C79A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5C8-411E-9281-3011576C79A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5C8-411E-9281-3011576C79A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5C8-411E-9281-3011576C79AD}"/>
              </c:ext>
            </c:extLst>
          </c:dPt>
          <c:cat>
            <c:strRef>
              <c:f>Planilha1!$A$2:$A$5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74-49DD-A3E2-C296B5CB43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62" b="0" i="0" u="none" strike="noStrike" baseline="0" dirty="0">
                <a:effectLst/>
              </a:rPr>
              <a:t>Gráfico de Área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  <a:sp3d contourW="9525">
          <a:contourClr>
            <a:schemeClr val="tx1">
              <a:lumMod val="15000"/>
              <a:lumOff val="8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area3D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numRef>
              <c:f>Planilha1!$A$2:$A$6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7A-4DE2-80C2-72EEB593359D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numRef>
              <c:f>Planilha1!$A$2:$A$6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Planilha1!$C$2:$C$6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7A-4DE2-80C2-72EEB59335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4009080"/>
        <c:axId val="494009736"/>
        <c:axId val="147837656"/>
      </c:area3DChart>
      <c:dateAx>
        <c:axId val="4940090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94009736"/>
        <c:crosses val="autoZero"/>
        <c:auto val="1"/>
        <c:lblOffset val="100"/>
        <c:baseTimeUnit val="days"/>
      </c:dateAx>
      <c:valAx>
        <c:axId val="494009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94009080"/>
        <c:crosses val="autoZero"/>
        <c:crossBetween val="midCat"/>
      </c:valAx>
      <c:serAx>
        <c:axId val="14783765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94009736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Planilha1!$A$2:$A$77</cx:f>
        <cx:lvl ptCount="76" formatCode="G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pt-BR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rPr>
              <a:t>Histograma</a:t>
            </a:r>
            <a:endParaRPr lang="pt-BR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rich>
      </cx:tx>
    </cx:title>
    <cx:plotArea>
      <cx:plotAreaRegion>
        <cx:series layoutId="clusteredColumn" uniqueId="{93D540F1-EF9D-446C-8856-4AB0B021B7BA}">
          <cx:tx>
            <cx:txData>
              <cx:f>Planilha1!$A$1</cx:f>
              <cx:v>Série1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0.02006</cdr:x>
      <cdr:y>0.02531</cdr:y>
    </cdr:from>
    <cdr:to>
      <cdr:x>0.16367</cdr:x>
      <cdr:y>0.09778</cdr:y>
    </cdr:to>
    <cdr:sp macro="" textlink="">
      <cdr:nvSpPr>
        <cdr:cNvPr id="2" name="CaixaDeTexto 1">
          <a:extLst xmlns:a="http://schemas.openxmlformats.org/drawingml/2006/main">
            <a:ext uri="{FF2B5EF4-FFF2-40B4-BE49-F238E27FC236}">
              <a16:creationId xmlns:a16="http://schemas.microsoft.com/office/drawing/2014/main" id="{DBC195A2-9F90-49E4-9DF8-21AEA816CA35}"/>
            </a:ext>
          </a:extLst>
        </cdr:cNvPr>
        <cdr:cNvSpPr txBox="1"/>
      </cdr:nvSpPr>
      <cdr:spPr>
        <a:xfrm xmlns:a="http://schemas.openxmlformats.org/drawingml/2006/main">
          <a:off x="201750" y="101807"/>
          <a:ext cx="1444487" cy="29154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Exemplo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0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7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2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3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23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1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0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8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6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9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2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88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highcharts.com/demo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90573-C50B-4665-843E-C11CC97646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Bibliotecas gráficas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A16807-F1EB-42E8-823B-6273F69BB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Em Ambiente desenvolvimento web</a:t>
            </a:r>
          </a:p>
        </p:txBody>
      </p:sp>
    </p:spTree>
    <p:extLst>
      <p:ext uri="{BB962C8B-B14F-4D97-AF65-F5344CB8AC3E}">
        <p14:creationId xmlns:p14="http://schemas.microsoft.com/office/powerpoint/2010/main" val="2536899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7ED89-AD37-4679-A43E-035EA0AE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Estilos de gráficos 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7B087997-36F9-4370-AB6C-133DDDF93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91191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540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7ED89-AD37-4679-A43E-035EA0AE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Estilos de gráficos 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70B8615C-427F-429D-9F5F-BA085EF9F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7463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3675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7ED89-AD37-4679-A43E-035EA0AE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Estilos de gráficos 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6AA473F2-031F-4688-8E61-27574E5BF2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63174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7280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78A9E-63D1-4288-BFA1-D8CBB31E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41BFD6FD-D4B8-4D3B-9D2F-7740A66A8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49736667"/>
                  </p:ext>
                </p:extLst>
              </p:nvPr>
            </p:nvGraphicFramePr>
            <p:xfrm>
              <a:off x="1096963" y="1846263"/>
              <a:ext cx="10058400" cy="402272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41BFD6FD-D4B8-4D3B-9D2F-7740A66A81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6963" y="1846263"/>
                <a:ext cx="10058400" cy="4022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8364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A4CC3-4AA1-42B9-A922-3CBCE4114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793" y="2049142"/>
            <a:ext cx="10058400" cy="1450757"/>
          </a:xfrm>
        </p:spPr>
        <p:txBody>
          <a:bodyPr/>
          <a:lstStyle/>
          <a:p>
            <a:pPr algn="ctr"/>
            <a:r>
              <a:rPr lang="pt-BR" dirty="0"/>
              <a:t>Aplicação WEB</a:t>
            </a:r>
          </a:p>
        </p:txBody>
      </p:sp>
    </p:spTree>
    <p:extLst>
      <p:ext uri="{BB962C8B-B14F-4D97-AF65-F5344CB8AC3E}">
        <p14:creationId xmlns:p14="http://schemas.microsoft.com/office/powerpoint/2010/main" val="3614685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370F8-D2D4-491C-ADEB-4846831E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Bibliotecas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BD8FA2-9B8D-49BA-B58B-F168AFCAB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Existem vários bibliotecas no mercado na construção de gráficos que utiliza </a:t>
            </a:r>
            <a:r>
              <a:rPr lang="pt-BR" dirty="0" err="1"/>
              <a:t>JavaScript</a:t>
            </a:r>
            <a:r>
              <a:rPr lang="pt-BR" dirty="0"/>
              <a:t>, foi listado as 10 principais bibliotecas mais utilizado pelo desenvolvedores web, como: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CHART JS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CHARTIST JS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C3 JS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FLOT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ECHARTS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PEITY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DC JS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GOOGLE 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NVD3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Highcharts</a:t>
            </a:r>
            <a:endParaRPr lang="pt-BR" b="1" dirty="0"/>
          </a:p>
          <a:p>
            <a:pPr lvl="1">
              <a:buFont typeface="Arial" panose="020B0604020202020204" pitchFamily="34" charset="0"/>
              <a:buChar char="•"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27345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370F8-D2D4-491C-ADEB-4846831E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Bibliotecas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BD8FA2-9B8D-49BA-B58B-F168AFCAB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CHART JS</a:t>
            </a:r>
          </a:p>
          <a:p>
            <a:pPr marL="0" indent="0">
              <a:buNone/>
            </a:pPr>
            <a:r>
              <a:rPr lang="pt-BR" dirty="0"/>
              <a:t>É o framework, uma das bibliotecas mais performáticas para criar </a:t>
            </a:r>
            <a:r>
              <a:rPr lang="pt-BR" dirty="0" err="1"/>
              <a:t>WebGraphics</a:t>
            </a:r>
            <a:r>
              <a:rPr lang="pt-BR" dirty="0"/>
              <a:t> baseados em </a:t>
            </a:r>
            <a:r>
              <a:rPr lang="pt-BR" dirty="0" err="1"/>
              <a:t>canvas</a:t>
            </a:r>
            <a:r>
              <a:rPr lang="pt-BR" dirty="0"/>
              <a:t> e de manipulação via </a:t>
            </a:r>
            <a:r>
              <a:rPr lang="pt-BR" dirty="0" err="1"/>
              <a:t>javascript</a:t>
            </a:r>
            <a:r>
              <a:rPr lang="pt-BR" dirty="0"/>
              <a:t>.</a:t>
            </a:r>
            <a:endParaRPr lang="pt-BR" b="1" dirty="0"/>
          </a:p>
        </p:txBody>
      </p:sp>
      <p:pic>
        <p:nvPicPr>
          <p:cNvPr id="1026" name="Picture 2" descr="http://geracaocriativa.com/images/conteudos2015/desenvolvimento/codigo/chart_js_ed0e8.jpg">
            <a:extLst>
              <a:ext uri="{FF2B5EF4-FFF2-40B4-BE49-F238E27FC236}">
                <a16:creationId xmlns:a16="http://schemas.microsoft.com/office/drawing/2014/main" id="{756F063C-0AFC-45C3-B553-E0B3EDD41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724" y="3149514"/>
            <a:ext cx="8679511" cy="271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975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370F8-D2D4-491C-ADEB-4846831E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Bibliotecas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BD8FA2-9B8D-49BA-B58B-F168AFCAB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pt-BR" b="1" dirty="0"/>
              <a:t>CHARTIST JS</a:t>
            </a:r>
          </a:p>
          <a:p>
            <a:pPr marL="201168" lvl="1" indent="0">
              <a:buNone/>
            </a:pPr>
            <a:r>
              <a:rPr lang="pt-BR" dirty="0"/>
              <a:t>Mas Chartist.js é o produto de uma comunidade que estava desapontado com as habilidades fornecidas por outras bibliotecas de gráficos.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pic>
        <p:nvPicPr>
          <p:cNvPr id="2054" name="Picture 6" descr="http://geracaocriativa.com/images/conteudos2015/desenvolvimento/codigo/chatisit_js_3afe2.jpg">
            <a:extLst>
              <a:ext uri="{FF2B5EF4-FFF2-40B4-BE49-F238E27FC236}">
                <a16:creationId xmlns:a16="http://schemas.microsoft.com/office/drawing/2014/main" id="{D7BC3EE1-3B44-4233-A190-7718DD3A0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617" y="3023484"/>
            <a:ext cx="7305261" cy="228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676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370F8-D2D4-491C-ADEB-4846831E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Bibliotecas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BD8FA2-9B8D-49BA-B58B-F168AFCAB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pt-BR" b="1" dirty="0"/>
              <a:t>C3 JS</a:t>
            </a:r>
          </a:p>
          <a:p>
            <a:pPr marL="201168" lvl="1" indent="0">
              <a:buNone/>
            </a:pPr>
            <a:r>
              <a:rPr lang="pt-BR" dirty="0"/>
              <a:t>É uma biblioteca </a:t>
            </a:r>
            <a:r>
              <a:rPr lang="pt-BR" b="1" dirty="0" err="1"/>
              <a:t>javascript</a:t>
            </a:r>
            <a:r>
              <a:rPr lang="pt-BR" dirty="0"/>
              <a:t> para criar gráficos usando outra biblioteca a D3.</a:t>
            </a:r>
            <a:r>
              <a:rPr lang="pt-BR" b="1" dirty="0"/>
              <a:t>js </a:t>
            </a:r>
            <a:r>
              <a:rPr lang="pt-BR" dirty="0"/>
              <a:t>muito usada para trabalhar com SVG (gráficos vetoriais escaláveis).</a:t>
            </a:r>
            <a:endParaRPr lang="pt-BR" b="1" dirty="0"/>
          </a:p>
        </p:txBody>
      </p:sp>
      <p:pic>
        <p:nvPicPr>
          <p:cNvPr id="3074" name="Picture 2" descr="http://geracaocriativa.com/images/conteudos2015/desenvolvimento/codigo/c3_js_75a8b.jpg">
            <a:extLst>
              <a:ext uri="{FF2B5EF4-FFF2-40B4-BE49-F238E27FC236}">
                <a16:creationId xmlns:a16="http://schemas.microsoft.com/office/drawing/2014/main" id="{2CBECAAB-D383-4280-B6CE-5CBE7E901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357" y="3175529"/>
            <a:ext cx="6735417" cy="211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460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370F8-D2D4-491C-ADEB-4846831E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Bibliotecas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BD8FA2-9B8D-49BA-B58B-F168AFCAB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FLOT</a:t>
            </a:r>
          </a:p>
          <a:p>
            <a:pPr marL="0" indent="0">
              <a:buNone/>
            </a:pPr>
            <a:r>
              <a:rPr lang="pt-BR" dirty="0" err="1"/>
              <a:t>Flot</a:t>
            </a:r>
            <a:r>
              <a:rPr lang="pt-BR" dirty="0"/>
              <a:t> é uma biblioteca de plotagem de gráficos </a:t>
            </a:r>
            <a:r>
              <a:rPr lang="pt-BR" dirty="0" err="1"/>
              <a:t>Javascript</a:t>
            </a:r>
            <a:r>
              <a:rPr lang="pt-BR" dirty="0"/>
              <a:t> para </a:t>
            </a:r>
            <a:r>
              <a:rPr lang="pt-BR" dirty="0" err="1"/>
              <a:t>jQuery</a:t>
            </a:r>
            <a:r>
              <a:rPr lang="pt-BR" dirty="0"/>
              <a:t>.</a:t>
            </a:r>
          </a:p>
          <a:p>
            <a:pPr marL="201168" lvl="1" indent="0">
              <a:buNone/>
            </a:pPr>
            <a:endParaRPr lang="pt-BR" b="1" dirty="0"/>
          </a:p>
        </p:txBody>
      </p:sp>
      <p:pic>
        <p:nvPicPr>
          <p:cNvPr id="4098" name="Picture 2" descr="http://geracaocriativa.com/images/conteudos2015/desenvolvimento/codigo/flot_js_4b8d9.jpg">
            <a:extLst>
              <a:ext uri="{FF2B5EF4-FFF2-40B4-BE49-F238E27FC236}">
                <a16:creationId xmlns:a16="http://schemas.microsoft.com/office/drawing/2014/main" id="{AF0C5B9D-B936-4135-9691-BA28C5BC8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197" y="3052197"/>
            <a:ext cx="7636565" cy="239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0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C2916-6C3B-4093-93DD-1FBE0B67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66A63B-3A29-4F48-86DC-6B7A02A4A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dirty="0"/>
              <a:t> </a:t>
            </a:r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Gráficos</a:t>
            </a:r>
          </a:p>
          <a:p>
            <a:pPr lvl="1" algn="ctr">
              <a:lnSpc>
                <a:spcPct val="150000"/>
              </a:lnSpc>
            </a:pPr>
            <a:r>
              <a:rPr lang="pt-BR" dirty="0"/>
              <a:t>Gráficos e suas utilidades.</a:t>
            </a:r>
          </a:p>
          <a:p>
            <a:pPr lvl="1" algn="ctr">
              <a:lnSpc>
                <a:spcPct val="150000"/>
              </a:lnSpc>
            </a:pPr>
            <a:r>
              <a:rPr lang="pt-BR" dirty="0"/>
              <a:t>Estilos de gráficos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dirty="0"/>
              <a:t> </a:t>
            </a:r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Aplicação WEB</a:t>
            </a:r>
          </a:p>
          <a:p>
            <a:pPr lvl="1" algn="ctr">
              <a:lnSpc>
                <a:spcPct val="150000"/>
              </a:lnSpc>
            </a:pPr>
            <a:r>
              <a:rPr lang="pt-BR" dirty="0"/>
              <a:t>Principais bibliotecas </a:t>
            </a:r>
          </a:p>
          <a:p>
            <a:pPr lvl="1" algn="ctr">
              <a:lnSpc>
                <a:spcPct val="150000"/>
              </a:lnSpc>
            </a:pPr>
            <a:r>
              <a:rPr lang="pt-BR" dirty="0"/>
              <a:t>Demonstração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7395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370F8-D2D4-491C-ADEB-4846831E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Bibliotecas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BD8FA2-9B8D-49BA-B58B-F168AFCAB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pt-BR" b="1" dirty="0"/>
              <a:t>ECHARTS</a:t>
            </a:r>
          </a:p>
          <a:p>
            <a:pPr marL="201168" lvl="1" indent="0">
              <a:buNone/>
            </a:pPr>
            <a:r>
              <a:rPr lang="pt-BR" dirty="0"/>
              <a:t>É umas das bibliotecas mais precisos que pode traçar até 200.000 pontos de dados em um gráfico cartesiano (linha , coluna, dispersão , castiçal).</a:t>
            </a:r>
          </a:p>
          <a:p>
            <a:pPr marL="201168" lvl="1" indent="0">
              <a:buNone/>
            </a:pPr>
            <a:endParaRPr lang="pt-BR" b="1" dirty="0"/>
          </a:p>
          <a:p>
            <a:pPr marL="201168" lvl="1" indent="0">
              <a:buNone/>
            </a:pPr>
            <a:endParaRPr lang="pt-BR" b="1" dirty="0"/>
          </a:p>
        </p:txBody>
      </p:sp>
      <p:pic>
        <p:nvPicPr>
          <p:cNvPr id="5122" name="Picture 2" descr="http://geracaocriativa.com/images/conteudos2015/desenvolvimento/codigo/echarts_js_1f904.jpg">
            <a:extLst>
              <a:ext uri="{FF2B5EF4-FFF2-40B4-BE49-F238E27FC236}">
                <a16:creationId xmlns:a16="http://schemas.microsoft.com/office/drawing/2014/main" id="{7671943F-6EBF-496A-BCDB-B4833D682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45" y="3054404"/>
            <a:ext cx="7967870" cy="249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666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370F8-D2D4-491C-ADEB-4846831E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Bibliotecas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BD8FA2-9B8D-49BA-B58B-F168AFCAB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pt-BR" b="1" dirty="0"/>
              <a:t>PEITY</a:t>
            </a:r>
          </a:p>
          <a:p>
            <a:pPr marL="201168" lvl="1" indent="0">
              <a:buNone/>
            </a:pPr>
            <a:r>
              <a:rPr lang="pt-BR" dirty="0" err="1"/>
              <a:t>Peity</a:t>
            </a:r>
            <a:r>
              <a:rPr lang="pt-BR" dirty="0"/>
              <a:t> é um plugin </a:t>
            </a:r>
            <a:r>
              <a:rPr lang="pt-BR" dirty="0" err="1"/>
              <a:t>jQuery</a:t>
            </a:r>
            <a:r>
              <a:rPr lang="pt-BR" dirty="0"/>
              <a:t> simples que converte o conteúdo de um elemento em um "&lt; svg &gt;" mini- rosquinha torta de linha ou gráfico de barras simples: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pic>
        <p:nvPicPr>
          <p:cNvPr id="6146" name="Picture 2" descr="http://geracaocriativa.com/images/conteudos2015/desenvolvimento/codigo/peity_js_b0e34.jpg">
            <a:extLst>
              <a:ext uri="{FF2B5EF4-FFF2-40B4-BE49-F238E27FC236}">
                <a16:creationId xmlns:a16="http://schemas.microsoft.com/office/drawing/2014/main" id="{896B72D9-E9D7-4FDA-86FD-7891B6833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095" y="3074547"/>
            <a:ext cx="7649817" cy="239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23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370F8-D2D4-491C-ADEB-4846831E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Bibliotecas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BD8FA2-9B8D-49BA-B58B-F168AFCAB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pt-BR" b="1" dirty="0"/>
              <a:t>DC JS</a:t>
            </a:r>
          </a:p>
          <a:p>
            <a:pPr marL="201168" lvl="1" indent="0">
              <a:buNone/>
            </a:pPr>
            <a:r>
              <a:rPr lang="pt-BR" dirty="0"/>
              <a:t>dc.js é uma biblioteca de gráficos com suporte </a:t>
            </a:r>
            <a:r>
              <a:rPr lang="pt-BR" dirty="0" err="1"/>
              <a:t>javascript</a:t>
            </a:r>
            <a:r>
              <a:rPr lang="pt-BR" dirty="0"/>
              <a:t> </a:t>
            </a:r>
            <a:r>
              <a:rPr lang="pt-BR" dirty="0" err="1"/>
              <a:t>crossfilter</a:t>
            </a:r>
            <a:r>
              <a:rPr lang="pt-BR" dirty="0"/>
              <a:t> nativa e permite a exploração altamente eficiente no conjunto de dados </a:t>
            </a:r>
            <a:r>
              <a:rPr lang="pt-BR" dirty="0" err="1"/>
              <a:t>multi-dimensional</a:t>
            </a:r>
            <a:r>
              <a:rPr lang="pt-BR" dirty="0"/>
              <a:t> grande.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pic>
        <p:nvPicPr>
          <p:cNvPr id="7170" name="Picture 2" descr="http://geracaocriativa.com/images/conteudos2015/desenvolvimento/codigo/dc_js_b3832.jpg">
            <a:extLst>
              <a:ext uri="{FF2B5EF4-FFF2-40B4-BE49-F238E27FC236}">
                <a16:creationId xmlns:a16="http://schemas.microsoft.com/office/drawing/2014/main" id="{A1768CB1-6202-40B5-96ED-D53E39BC9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93" y="2916317"/>
            <a:ext cx="7689574" cy="240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701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370F8-D2D4-491C-ADEB-4846831E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Bibliotecas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BD8FA2-9B8D-49BA-B58B-F168AFCAB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pt-BR" b="1" dirty="0"/>
              <a:t>GOOGLE CHART</a:t>
            </a:r>
          </a:p>
          <a:p>
            <a:pPr marL="201168" lvl="1" indent="0">
              <a:buNone/>
            </a:pPr>
            <a:r>
              <a:rPr lang="pt-BR" dirty="0"/>
              <a:t>O Google </a:t>
            </a:r>
            <a:r>
              <a:rPr lang="pt-BR" dirty="0" err="1"/>
              <a:t>chart</a:t>
            </a:r>
            <a:r>
              <a:rPr lang="pt-BR" dirty="0"/>
              <a:t> fornece uma variedade de gráficos projetados para atender às suas necessidades de visualização de dados.</a:t>
            </a:r>
            <a:endParaRPr lang="pt-BR" b="1" dirty="0"/>
          </a:p>
        </p:txBody>
      </p:sp>
      <p:pic>
        <p:nvPicPr>
          <p:cNvPr id="8194" name="Picture 2" descr="http://geracaocriativa.com/images/conteudos2015/desenvolvimento/codigo/google_chart_dd556.jpg">
            <a:extLst>
              <a:ext uri="{FF2B5EF4-FFF2-40B4-BE49-F238E27FC236}">
                <a16:creationId xmlns:a16="http://schemas.microsoft.com/office/drawing/2014/main" id="{CA4B7406-368C-4484-9828-45B87B05E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347" y="3032406"/>
            <a:ext cx="7530548" cy="235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373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370F8-D2D4-491C-ADEB-4846831E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Bibliotecas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BD8FA2-9B8D-49BA-B58B-F168AFCAB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NVD3</a:t>
            </a:r>
          </a:p>
          <a:p>
            <a:pPr marL="201168" lvl="1" indent="0">
              <a:buNone/>
            </a:pPr>
            <a:r>
              <a:rPr lang="pt-BR" dirty="0"/>
              <a:t>Este projeto é uma tentativa de construir gráficos reutilizáveis ​​e componentes gráficos para d3.js sem tirar o poder que lhe dá d3.js .</a:t>
            </a:r>
          </a:p>
        </p:txBody>
      </p:sp>
      <p:pic>
        <p:nvPicPr>
          <p:cNvPr id="9218" name="Picture 2" descr="http://geracaocriativa.com/images/conteudos2015/desenvolvimento/codigo/nvd3_js_e0072.jpg">
            <a:extLst>
              <a:ext uri="{FF2B5EF4-FFF2-40B4-BE49-F238E27FC236}">
                <a16:creationId xmlns:a16="http://schemas.microsoft.com/office/drawing/2014/main" id="{F252942A-5490-4458-8B09-3754C6D4E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449" y="2994240"/>
            <a:ext cx="7610061" cy="238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064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370F8-D2D4-491C-ADEB-4846831E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Bibliotecas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BD8FA2-9B8D-49BA-B58B-F168AFCAB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Highcharts</a:t>
            </a:r>
            <a:endParaRPr lang="pt-BR" b="1" dirty="0"/>
          </a:p>
          <a:p>
            <a:pPr marL="201168" lvl="1" indent="0">
              <a:buNone/>
            </a:pPr>
            <a:r>
              <a:rPr lang="pt-BR" dirty="0"/>
              <a:t>É uma ferramenta paga, mas vale a pena utiliza-la (nos próximos slides terá uma demonstração simples).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845128-8E5E-466F-AEED-39444383A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733" y="2841987"/>
            <a:ext cx="7685432" cy="263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14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A4CC3-4AA1-42B9-A922-3CBCE4114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793" y="2049142"/>
            <a:ext cx="10058400" cy="1450757"/>
          </a:xfrm>
        </p:spPr>
        <p:txBody>
          <a:bodyPr/>
          <a:lstStyle/>
          <a:p>
            <a:pPr algn="ctr"/>
            <a:r>
              <a:rPr lang="pt-BR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1750405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8805D-943C-4E88-98EC-8B6E4899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EBA4DAA-225C-4EB0-AF6C-9AC58FC7C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https://www.highcharts.com/demo</a:t>
            </a:r>
            <a:endParaRPr lang="pt-BR" dirty="0"/>
          </a:p>
        </p:txBody>
      </p:sp>
      <p:pic>
        <p:nvPicPr>
          <p:cNvPr id="6" name="Espaço Reservado para Conteúdo 3">
            <a:extLst>
              <a:ext uri="{FF2B5EF4-FFF2-40B4-BE49-F238E27FC236}">
                <a16:creationId xmlns:a16="http://schemas.microsoft.com/office/drawing/2014/main" id="{A9D69E97-CE7D-43B7-8116-94E4ECE0F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80331"/>
            <a:ext cx="10058400" cy="334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58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658D8-D4AA-4F4A-ACD7-0B00155C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C943CE-E03C-4CDB-97C9-73EA55C6D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/>
          </a:p>
          <a:p>
            <a:r>
              <a:rPr lang="pt-BR" dirty="0"/>
              <a:t>http://geracaocriativa.com/conteudos/desenvolvimento/codigo/34-9-bibliotecas-javascript-para-fazer-graficos-interativos</a:t>
            </a:r>
          </a:p>
          <a:p>
            <a:pPr marL="0" indent="0">
              <a:buNone/>
            </a:pPr>
            <a:r>
              <a:rPr lang="pt-BR" dirty="0"/>
              <a:t>  https://webdesign.tutsplus.com/pt/tutorials/build-a-dynamic-dashboard-with-chartjs--webdesign-14363</a:t>
            </a:r>
          </a:p>
          <a:p>
            <a:r>
              <a:rPr lang="pt-BR" dirty="0"/>
              <a:t> http://www.universidadecodeigniter.com.br/criando-graficos-com-google-charts-e-codeigniter/</a:t>
            </a:r>
          </a:p>
          <a:p>
            <a:r>
              <a:rPr lang="pt-BR" dirty="0"/>
              <a:t> http://highcharttable.org/</a:t>
            </a:r>
          </a:p>
          <a:p>
            <a:r>
              <a:rPr lang="pt-BR" dirty="0"/>
              <a:t> https://www.html5rocks.com/pt/features/graphics</a:t>
            </a:r>
          </a:p>
          <a:p>
            <a:r>
              <a:rPr lang="pt-BR" dirty="0"/>
              <a:t> https://www.todamateria.com.br/tipos-de-graficos/</a:t>
            </a:r>
          </a:p>
          <a:p>
            <a:r>
              <a:rPr lang="pt-BR" dirty="0"/>
              <a:t> https://www.infoescola.com/estatistica/graficos/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9181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A4CC3-4AA1-42B9-A922-3CBCE4114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793" y="2049142"/>
            <a:ext cx="10058400" cy="1450757"/>
          </a:xfrm>
        </p:spPr>
        <p:txBody>
          <a:bodyPr/>
          <a:lstStyle/>
          <a:p>
            <a:pPr algn="ctr"/>
            <a:r>
              <a:rPr lang="pt-BR" dirty="0"/>
              <a:t>OBRIGADO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1035F07-2C69-4AE3-BFF3-19C1686B55C1}"/>
              </a:ext>
            </a:extLst>
          </p:cNvPr>
          <p:cNvSpPr txBox="1"/>
          <p:nvPr/>
        </p:nvSpPr>
        <p:spPr>
          <a:xfrm>
            <a:off x="8242852" y="5844209"/>
            <a:ext cx="394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Athauan Marques da Cunha 136246-1</a:t>
            </a:r>
          </a:p>
        </p:txBody>
      </p:sp>
    </p:spTree>
    <p:extLst>
      <p:ext uri="{BB962C8B-B14F-4D97-AF65-F5344CB8AC3E}">
        <p14:creationId xmlns:p14="http://schemas.microsoft.com/office/powerpoint/2010/main" val="4851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A4CC3-4AA1-42B9-A922-3CBCE4114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793" y="2049142"/>
            <a:ext cx="10058400" cy="1450757"/>
          </a:xfrm>
        </p:spPr>
        <p:txBody>
          <a:bodyPr/>
          <a:lstStyle/>
          <a:p>
            <a:pPr algn="ctr"/>
            <a:r>
              <a:rPr lang="pt-BR" dirty="0"/>
              <a:t>Gráficos</a:t>
            </a:r>
          </a:p>
        </p:txBody>
      </p:sp>
    </p:spTree>
    <p:extLst>
      <p:ext uri="{BB962C8B-B14F-4D97-AF65-F5344CB8AC3E}">
        <p14:creationId xmlns:p14="http://schemas.microsoft.com/office/powerpoint/2010/main" val="25835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10B47-3FED-4E82-BADF-717E7791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e suas utilidades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C6ED86-D918-4068-A871-50DE83F10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O que são Gráficos?</a:t>
            </a:r>
          </a:p>
          <a:p>
            <a:pPr algn="just"/>
            <a:r>
              <a:rPr lang="pt-BR" dirty="0"/>
              <a:t>Gráficos são representações visuais utilizadas para exibir dados, sejam eles, sobre determinada informação, ou valores numéricos com figuras geométricas (diagramas, desenhos, figuras ou imagens) de modo a fornecer ao leitor uma interpretação de forma mais rápida e objetiva.</a:t>
            </a:r>
          </a:p>
          <a:p>
            <a:pPr marL="0" indent="0" algn="just">
              <a:buNone/>
            </a:pPr>
            <a:r>
              <a:rPr lang="pt-BR" b="1" dirty="0"/>
              <a:t>  Suas utilidades</a:t>
            </a:r>
          </a:p>
          <a:p>
            <a:pPr algn="just"/>
            <a:r>
              <a:rPr lang="pt-BR" dirty="0"/>
              <a:t>São utilizadas em diversas áreas de estudo (matemática, estatística, geografia, economia, história, etc.) para facilitar a visualização de alguns dados, bem como para tornar os dados mais claros e informativos.</a:t>
            </a:r>
          </a:p>
          <a:p>
            <a:pPr algn="just"/>
            <a:r>
              <a:rPr lang="pt-BR" dirty="0"/>
              <a:t>Os gráficos devem ser </a:t>
            </a:r>
            <a:r>
              <a:rPr lang="pt-BR" dirty="0" err="1"/>
              <a:t>auto-explicativos</a:t>
            </a:r>
            <a:r>
              <a:rPr lang="pt-BR" dirty="0"/>
              <a:t> e de fácil compreensão, de preferência sem comentários inseridos. Logo são requisitos básicos de um gráfico: simplicidade e clareza. Em trabalhos científicos a finalidade principal dos gráficos é evidenciar informações.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996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277C5-B969-422C-AA98-8B68CBB0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e suas utilidades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C1C64F07-27BF-4F94-AD8B-803E167753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84306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719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10B47-3FED-4E82-BADF-717E7791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e suas utilidades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C6ED86-D918-4068-A871-50DE83F10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b="1" dirty="0"/>
              <a:t>Elementos dos Gráficos</a:t>
            </a:r>
          </a:p>
          <a:p>
            <a:r>
              <a:rPr lang="pt-BR" i="1" dirty="0"/>
              <a:t>Título: </a:t>
            </a:r>
            <a:r>
              <a:rPr lang="pt-BR" dirty="0"/>
              <a:t>geralmente possuem um título a respeito da informação que será apresentada.</a:t>
            </a:r>
          </a:p>
          <a:p>
            <a:r>
              <a:rPr lang="pt-BR" i="1" dirty="0"/>
              <a:t>Fonte: </a:t>
            </a:r>
            <a:r>
              <a:rPr lang="pt-BR" dirty="0"/>
              <a:t>muitos gráficos, sobretudo os da área de estatística, apresentam a fonte, ou seja, de onde as informações foram retiradas. Também podem apresentar o ano de publicação da fonte referida.</a:t>
            </a:r>
          </a:p>
          <a:p>
            <a:r>
              <a:rPr lang="pt-BR" i="1" dirty="0"/>
              <a:t>Números: </a:t>
            </a:r>
            <a:r>
              <a:rPr lang="pt-BR" dirty="0"/>
              <a:t>estes são essenciais para comparar as informações dadas pelos gráficos. A maior parte deles utilizam números, seja para indicar quantidade ou tempo (mês, ano, trimestre).</a:t>
            </a:r>
          </a:p>
          <a:p>
            <a:r>
              <a:rPr lang="pt-BR" i="1" dirty="0"/>
              <a:t>Legendas: </a:t>
            </a:r>
            <a:r>
              <a:rPr lang="pt-BR" dirty="0"/>
              <a:t>grande parte dos gráficos apresentam legendas que auxiliam na leitura das informações apresentadas. Junto a ela, cores que destacam diferentes informações, dados ou períodos, são utilizadas.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745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871B4-E2BD-4061-890F-23EE39C2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Estilos de gráficos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CF213D-BCE0-409E-9E0C-AA314AE5D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Existem inúmeros estilos aplicáveis nas utilização de gráficos, a seguir demonstraremos alguns exemplos.</a:t>
            </a:r>
          </a:p>
        </p:txBody>
      </p:sp>
    </p:spTree>
    <p:extLst>
      <p:ext uri="{BB962C8B-B14F-4D97-AF65-F5344CB8AC3E}">
        <p14:creationId xmlns:p14="http://schemas.microsoft.com/office/powerpoint/2010/main" val="5059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DA862-600E-46EC-A36B-201CCA4AE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Estilos de gráficos 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72163586-8B85-446D-BCE7-DADC065CE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53360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4870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7ED89-AD37-4679-A43E-035EA0AE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Estilos de gráficos 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C8D66526-C654-4D33-83E4-0392441EAE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06147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56186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TM02900769[[fn=Retrospectiva]]</Template>
  <TotalTime>165</TotalTime>
  <Words>682</Words>
  <Application>Microsoft Office PowerPoint</Application>
  <PresentationFormat>Widescreen</PresentationFormat>
  <Paragraphs>97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Retrospectiva</vt:lpstr>
      <vt:lpstr>Bibliotecas gráficas</vt:lpstr>
      <vt:lpstr>Índice</vt:lpstr>
      <vt:lpstr>Gráficos</vt:lpstr>
      <vt:lpstr>Gráficos e suas utilidades</vt:lpstr>
      <vt:lpstr>Gráficos e suas utilidades</vt:lpstr>
      <vt:lpstr>Gráficos e suas utilidades</vt:lpstr>
      <vt:lpstr>Estilos de gráficos </vt:lpstr>
      <vt:lpstr>Estilos de gráficos </vt:lpstr>
      <vt:lpstr>Estilos de gráficos </vt:lpstr>
      <vt:lpstr>Estilos de gráficos </vt:lpstr>
      <vt:lpstr>Estilos de gráficos </vt:lpstr>
      <vt:lpstr>Estilos de gráficos </vt:lpstr>
      <vt:lpstr>Apresentação do PowerPoint</vt:lpstr>
      <vt:lpstr>Aplicação WEB</vt:lpstr>
      <vt:lpstr>Principais Bibliotecas </vt:lpstr>
      <vt:lpstr>Principais Bibliotecas </vt:lpstr>
      <vt:lpstr>Principais Bibliotecas </vt:lpstr>
      <vt:lpstr>Principais Bibliotecas </vt:lpstr>
      <vt:lpstr>Principais Bibliotecas </vt:lpstr>
      <vt:lpstr>Principais Bibliotecas </vt:lpstr>
      <vt:lpstr>Principais Bibliotecas </vt:lpstr>
      <vt:lpstr>Principais Bibliotecas </vt:lpstr>
      <vt:lpstr>Principais Bibliotecas </vt:lpstr>
      <vt:lpstr>Principais Bibliotecas </vt:lpstr>
      <vt:lpstr>Principais Bibliotecas </vt:lpstr>
      <vt:lpstr>Demonstração</vt:lpstr>
      <vt:lpstr>Exemplo</vt:lpstr>
      <vt:lpstr>Fontes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Bibliotecas gráficas</dc:title>
  <dc:creator>Athauan Marques</dc:creator>
  <cp:lastModifiedBy>Athauan Marques</cp:lastModifiedBy>
  <cp:revision>16</cp:revision>
  <dcterms:created xsi:type="dcterms:W3CDTF">2017-11-02T18:19:17Z</dcterms:created>
  <dcterms:modified xsi:type="dcterms:W3CDTF">2017-11-02T23:07:02Z</dcterms:modified>
</cp:coreProperties>
</file>