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71" r:id="rId10"/>
    <p:sldId id="274" r:id="rId11"/>
    <p:sldId id="273" r:id="rId12"/>
    <p:sldId id="268" r:id="rId13"/>
    <p:sldId id="275" r:id="rId14"/>
    <p:sldId id="270" r:id="rId15"/>
    <p:sldId id="269" r:id="rId16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9" userDrawn="1">
          <p15:clr>
            <a:srgbClr val="A4A3A4"/>
          </p15:clr>
        </p15:guide>
        <p15:guide id="3" orient="horz" pos="1474" userDrawn="1">
          <p15:clr>
            <a:srgbClr val="A4A3A4"/>
          </p15:clr>
        </p15:guide>
        <p15:guide id="4" orient="horz" pos="2200" userDrawn="1">
          <p15:clr>
            <a:srgbClr val="A4A3A4"/>
          </p15:clr>
        </p15:guide>
        <p15:guide id="5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7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1188" y="108"/>
      </p:cViewPr>
      <p:guideLst>
        <p:guide orient="horz" pos="2449"/>
        <p:guide orient="horz" pos="1474"/>
        <p:guide orient="horz" pos="220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CD0D5-C1EE-4267-B4C5-99DA2B5276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077E648-4E12-4AF2-923D-EB43034E847B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up</a:t>
          </a:r>
          <a:endParaRPr lang="el-GR" sz="1600" dirty="0">
            <a:solidFill>
              <a:schemeClr val="tx1"/>
            </a:solidFill>
          </a:endParaRPr>
        </a:p>
      </dgm:t>
    </dgm:pt>
    <dgm:pt modelId="{490F97FF-1D7A-4A38-8F10-1C28076D9C8D}" type="parTrans" cxnId="{4A401175-49D8-40BF-826A-2DF377B1E787}">
      <dgm:prSet/>
      <dgm:spPr/>
      <dgm:t>
        <a:bodyPr/>
        <a:lstStyle/>
        <a:p>
          <a:endParaRPr lang="el-GR"/>
        </a:p>
      </dgm:t>
    </dgm:pt>
    <dgm:pt modelId="{65436FF0-B506-4447-A452-F5D1BB852264}" type="sibTrans" cxnId="{4A401175-49D8-40BF-826A-2DF377B1E787}">
      <dgm:prSet/>
      <dgm:spPr/>
      <dgm:t>
        <a:bodyPr/>
        <a:lstStyle/>
        <a:p>
          <a:endParaRPr lang="el-GR"/>
        </a:p>
      </dgm:t>
    </dgm:pt>
    <dgm:pt modelId="{CBD1A44F-6B74-47C1-8F15-4EF98A34BA61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700" dirty="0">
            <a:solidFill>
              <a:schemeClr val="tx1"/>
            </a:solidFill>
          </a:endParaRPr>
        </a:p>
      </dgm:t>
    </dgm:pt>
    <dgm:pt modelId="{DB973419-771F-4153-935F-D7ABD377F4F3}" type="parTrans" cxnId="{AE92F8D3-8AA9-4A31-A316-59A9C2D08AAE}">
      <dgm:prSet/>
      <dgm:spPr/>
      <dgm:t>
        <a:bodyPr/>
        <a:lstStyle/>
        <a:p>
          <a:endParaRPr lang="el-GR"/>
        </a:p>
      </dgm:t>
    </dgm:pt>
    <dgm:pt modelId="{DE146E1A-8BE5-470A-BEAC-9F3D9A77B647}" type="sibTrans" cxnId="{AE92F8D3-8AA9-4A31-A316-59A9C2D08AAE}">
      <dgm:prSet/>
      <dgm:spPr/>
      <dgm:t>
        <a:bodyPr/>
        <a:lstStyle/>
        <a:p>
          <a:endParaRPr lang="el-GR"/>
        </a:p>
      </dgm:t>
    </dgm:pt>
    <dgm:pt modelId="{57CE7387-D850-48C0-8A10-978F9A226462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left</a:t>
          </a:r>
          <a:endParaRPr lang="el-GR" sz="1400" dirty="0">
            <a:solidFill>
              <a:schemeClr val="tx1"/>
            </a:solidFill>
          </a:endParaRPr>
        </a:p>
      </dgm:t>
    </dgm:pt>
    <dgm:pt modelId="{94492323-3446-43BC-B8FD-3943E27FAE48}" type="parTrans" cxnId="{38121AD1-7B44-4283-9688-002366FFEF48}">
      <dgm:prSet/>
      <dgm:spPr/>
      <dgm:t>
        <a:bodyPr/>
        <a:lstStyle/>
        <a:p>
          <a:endParaRPr lang="el-GR"/>
        </a:p>
      </dgm:t>
    </dgm:pt>
    <dgm:pt modelId="{2A9099F6-573E-49F4-92F3-41F2D2FE56D6}" type="sibTrans" cxnId="{38121AD1-7B44-4283-9688-002366FFEF48}">
      <dgm:prSet/>
      <dgm:spPr/>
      <dgm:t>
        <a:bodyPr/>
        <a:lstStyle/>
        <a:p>
          <a:endParaRPr lang="el-GR"/>
        </a:p>
      </dgm:t>
    </dgm:pt>
    <dgm:pt modelId="{41021A96-D856-4B67-9531-983D0955A0EE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1100" dirty="0">
            <a:solidFill>
              <a:schemeClr val="tx1"/>
            </a:solidFill>
          </a:endParaRPr>
        </a:p>
      </dgm:t>
    </dgm:pt>
    <dgm:pt modelId="{D84DEB00-55C5-4DCE-BD49-3DC3DAF54F86}" type="parTrans" cxnId="{D1C8C32C-74BD-4E04-9B49-6CCABB6574D3}">
      <dgm:prSet/>
      <dgm:spPr/>
      <dgm:t>
        <a:bodyPr/>
        <a:lstStyle/>
        <a:p>
          <a:endParaRPr lang="el-GR"/>
        </a:p>
      </dgm:t>
    </dgm:pt>
    <dgm:pt modelId="{31DEA52E-6B59-4006-9A20-7071F9CFF22E}" type="sibTrans" cxnId="{D1C8C32C-74BD-4E04-9B49-6CCABB6574D3}">
      <dgm:prSet/>
      <dgm:spPr/>
      <dgm:t>
        <a:bodyPr/>
        <a:lstStyle/>
        <a:p>
          <a:endParaRPr lang="el-GR"/>
        </a:p>
      </dgm:t>
    </dgm:pt>
    <dgm:pt modelId="{7939979B-E89A-4899-8498-5177E8FB85A9}" type="pres">
      <dgm:prSet presAssocID="{A2BCD0D5-C1EE-4267-B4C5-99DA2B5276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0E3C2142-D58A-4340-8D35-1BA58901C10F}" type="pres">
      <dgm:prSet presAssocID="{8077E648-4E12-4AF2-923D-EB43034E847B}" presName="node" presStyleLbl="node1" presStyleIdx="0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5AD114C2-0DB4-450A-933F-C888366EA09F}" type="pres">
      <dgm:prSet presAssocID="{65436FF0-B506-4447-A452-F5D1BB852264}" presName="sibTrans" presStyleCnt="0"/>
      <dgm:spPr/>
    </dgm:pt>
    <dgm:pt modelId="{938CA23E-902B-4BA0-8F4E-29F852E4B48C}" type="pres">
      <dgm:prSet presAssocID="{CBD1A44F-6B74-47C1-8F15-4EF98A34BA61}" presName="node" presStyleLbl="node1" presStyleIdx="1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DBDDF673-424F-4043-B715-2F0E8412FBE8}" type="pres">
      <dgm:prSet presAssocID="{DE146E1A-8BE5-470A-BEAC-9F3D9A77B647}" presName="sibTrans" presStyleCnt="0"/>
      <dgm:spPr/>
    </dgm:pt>
    <dgm:pt modelId="{B5D4E9BA-6451-4A24-B896-86CE1CC452D2}" type="pres">
      <dgm:prSet presAssocID="{57CE7387-D850-48C0-8A10-978F9A226462}" presName="node" presStyleLbl="node1" presStyleIdx="2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2D2EC49C-D194-4E3E-B7B2-C7BB71916906}" type="pres">
      <dgm:prSet presAssocID="{2A9099F6-573E-49F4-92F3-41F2D2FE56D6}" presName="sibTrans" presStyleCnt="0"/>
      <dgm:spPr/>
    </dgm:pt>
    <dgm:pt modelId="{54083503-922B-42FE-8EE9-E9461FD34BF1}" type="pres">
      <dgm:prSet presAssocID="{41021A96-D856-4B67-9531-983D0955A0EE}" presName="node" presStyleLbl="node1" presStyleIdx="3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</dgm:ptLst>
  <dgm:cxnLst>
    <dgm:cxn modelId="{52A0665A-05DA-45D6-9D71-EF97039B588A}" type="presOf" srcId="{8077E648-4E12-4AF2-923D-EB43034E847B}" destId="{0E3C2142-D58A-4340-8D35-1BA58901C10F}" srcOrd="0" destOrd="0" presId="urn:microsoft.com/office/officeart/2005/8/layout/default"/>
    <dgm:cxn modelId="{ACE6FAD4-D958-40C3-83EC-249B583A15E6}" type="presOf" srcId="{41021A96-D856-4B67-9531-983D0955A0EE}" destId="{54083503-922B-42FE-8EE9-E9461FD34BF1}" srcOrd="0" destOrd="0" presId="urn:microsoft.com/office/officeart/2005/8/layout/default"/>
    <dgm:cxn modelId="{4A401175-49D8-40BF-826A-2DF377B1E787}" srcId="{A2BCD0D5-C1EE-4267-B4C5-99DA2B52769B}" destId="{8077E648-4E12-4AF2-923D-EB43034E847B}" srcOrd="0" destOrd="0" parTransId="{490F97FF-1D7A-4A38-8F10-1C28076D9C8D}" sibTransId="{65436FF0-B506-4447-A452-F5D1BB852264}"/>
    <dgm:cxn modelId="{55C00F6E-EE33-4B9B-BC34-23BE99CEA503}" type="presOf" srcId="{CBD1A44F-6B74-47C1-8F15-4EF98A34BA61}" destId="{938CA23E-902B-4BA0-8F4E-29F852E4B48C}" srcOrd="0" destOrd="0" presId="urn:microsoft.com/office/officeart/2005/8/layout/default"/>
    <dgm:cxn modelId="{B6F0CC20-DBFF-4614-9917-23F1119A84EA}" type="presOf" srcId="{A2BCD0D5-C1EE-4267-B4C5-99DA2B52769B}" destId="{7939979B-E89A-4899-8498-5177E8FB85A9}" srcOrd="0" destOrd="0" presId="urn:microsoft.com/office/officeart/2005/8/layout/default"/>
    <dgm:cxn modelId="{AE92F8D3-8AA9-4A31-A316-59A9C2D08AAE}" srcId="{A2BCD0D5-C1EE-4267-B4C5-99DA2B52769B}" destId="{CBD1A44F-6B74-47C1-8F15-4EF98A34BA61}" srcOrd="1" destOrd="0" parTransId="{DB973419-771F-4153-935F-D7ABD377F4F3}" sibTransId="{DE146E1A-8BE5-470A-BEAC-9F3D9A77B647}"/>
    <dgm:cxn modelId="{D1C8C32C-74BD-4E04-9B49-6CCABB6574D3}" srcId="{A2BCD0D5-C1EE-4267-B4C5-99DA2B52769B}" destId="{41021A96-D856-4B67-9531-983D0955A0EE}" srcOrd="3" destOrd="0" parTransId="{D84DEB00-55C5-4DCE-BD49-3DC3DAF54F86}" sibTransId="{31DEA52E-6B59-4006-9A20-7071F9CFF22E}"/>
    <dgm:cxn modelId="{4A836F00-4440-459F-868C-6603531B1D73}" type="presOf" srcId="{57CE7387-D850-48C0-8A10-978F9A226462}" destId="{B5D4E9BA-6451-4A24-B896-86CE1CC452D2}" srcOrd="0" destOrd="0" presId="urn:microsoft.com/office/officeart/2005/8/layout/default"/>
    <dgm:cxn modelId="{38121AD1-7B44-4283-9688-002366FFEF48}" srcId="{A2BCD0D5-C1EE-4267-B4C5-99DA2B52769B}" destId="{57CE7387-D850-48C0-8A10-978F9A226462}" srcOrd="2" destOrd="0" parTransId="{94492323-3446-43BC-B8FD-3943E27FAE48}" sibTransId="{2A9099F6-573E-49F4-92F3-41F2D2FE56D6}"/>
    <dgm:cxn modelId="{44022045-47A1-4C97-ABAB-B270FE57475C}" type="presParOf" srcId="{7939979B-E89A-4899-8498-5177E8FB85A9}" destId="{0E3C2142-D58A-4340-8D35-1BA58901C10F}" srcOrd="0" destOrd="0" presId="urn:microsoft.com/office/officeart/2005/8/layout/default"/>
    <dgm:cxn modelId="{22A9F5EA-6EF9-4636-9BFA-DC0159248F64}" type="presParOf" srcId="{7939979B-E89A-4899-8498-5177E8FB85A9}" destId="{5AD114C2-0DB4-450A-933F-C888366EA09F}" srcOrd="1" destOrd="0" presId="urn:microsoft.com/office/officeart/2005/8/layout/default"/>
    <dgm:cxn modelId="{01D38AE1-D376-409B-B316-E1DD390A6D21}" type="presParOf" srcId="{7939979B-E89A-4899-8498-5177E8FB85A9}" destId="{938CA23E-902B-4BA0-8F4E-29F852E4B48C}" srcOrd="2" destOrd="0" presId="urn:microsoft.com/office/officeart/2005/8/layout/default"/>
    <dgm:cxn modelId="{42C42746-08A7-4443-8371-1363BD77B090}" type="presParOf" srcId="{7939979B-E89A-4899-8498-5177E8FB85A9}" destId="{DBDDF673-424F-4043-B715-2F0E8412FBE8}" srcOrd="3" destOrd="0" presId="urn:microsoft.com/office/officeart/2005/8/layout/default"/>
    <dgm:cxn modelId="{9154B556-C1B7-4A59-9276-B32A5BFD01F9}" type="presParOf" srcId="{7939979B-E89A-4899-8498-5177E8FB85A9}" destId="{B5D4E9BA-6451-4A24-B896-86CE1CC452D2}" srcOrd="4" destOrd="0" presId="urn:microsoft.com/office/officeart/2005/8/layout/default"/>
    <dgm:cxn modelId="{DCAE68D9-541B-4931-A206-DF9E6B6FB494}" type="presParOf" srcId="{7939979B-E89A-4899-8498-5177E8FB85A9}" destId="{2D2EC49C-D194-4E3E-B7B2-C7BB71916906}" srcOrd="5" destOrd="0" presId="urn:microsoft.com/office/officeart/2005/8/layout/default"/>
    <dgm:cxn modelId="{F41B5626-E336-4748-AA6A-B1D189EC9A44}" type="presParOf" srcId="{7939979B-E89A-4899-8498-5177E8FB85A9}" destId="{54083503-922B-42FE-8EE9-E9461FD34BF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C2142-D58A-4340-8D35-1BA58901C10F}">
      <dsp:nvSpPr>
        <dsp:cNvPr id="0" name=""/>
        <dsp:cNvSpPr/>
      </dsp:nvSpPr>
      <dsp:spPr>
        <a:xfrm>
          <a:off x="394" y="90868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up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75553" y="163167"/>
        <a:ext cx="362898" cy="349093"/>
      </dsp:txXfrm>
    </dsp:sp>
    <dsp:sp modelId="{938CA23E-902B-4BA0-8F4E-29F852E4B48C}">
      <dsp:nvSpPr>
        <dsp:cNvPr id="0" name=""/>
        <dsp:cNvSpPr/>
      </dsp:nvSpPr>
      <dsp:spPr>
        <a:xfrm>
          <a:off x="594443" y="90868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700" kern="1200" dirty="0">
            <a:solidFill>
              <a:schemeClr val="tx1"/>
            </a:solidFill>
          </a:endParaRPr>
        </a:p>
      </dsp:txBody>
      <dsp:txXfrm>
        <a:off x="669602" y="163167"/>
        <a:ext cx="362898" cy="349093"/>
      </dsp:txXfrm>
    </dsp:sp>
    <dsp:sp modelId="{B5D4E9BA-6451-4A24-B896-86CE1CC452D2}">
      <dsp:nvSpPr>
        <dsp:cNvPr id="0" name=""/>
        <dsp:cNvSpPr/>
      </dsp:nvSpPr>
      <dsp:spPr>
        <a:xfrm>
          <a:off x="394" y="665391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left</a:t>
          </a:r>
          <a:endParaRPr lang="el-GR" sz="1400" kern="1200" dirty="0">
            <a:solidFill>
              <a:schemeClr val="tx1"/>
            </a:solidFill>
          </a:endParaRPr>
        </a:p>
      </dsp:txBody>
      <dsp:txXfrm>
        <a:off x="75553" y="737690"/>
        <a:ext cx="362898" cy="349093"/>
      </dsp:txXfrm>
    </dsp:sp>
    <dsp:sp modelId="{54083503-922B-42FE-8EE9-E9461FD34BF1}">
      <dsp:nvSpPr>
        <dsp:cNvPr id="0" name=""/>
        <dsp:cNvSpPr/>
      </dsp:nvSpPr>
      <dsp:spPr>
        <a:xfrm>
          <a:off x="594443" y="665391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100" kern="1200" dirty="0">
            <a:solidFill>
              <a:schemeClr val="tx1"/>
            </a:solidFill>
          </a:endParaRPr>
        </a:p>
      </dsp:txBody>
      <dsp:txXfrm>
        <a:off x="669602" y="737690"/>
        <a:ext cx="362898" cy="349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633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4.png"/><Relationship Id="rId7" Type="http://schemas.openxmlformats.org/officeDocument/2006/relationships/diagramData" Target="../diagrams/data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11" Type="http://schemas.microsoft.com/office/2007/relationships/diagramDrawing" Target="../diagrams/drawing1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66246"/>
              </p:ext>
            </p:extLst>
          </p:nvPr>
        </p:nvGraphicFramePr>
        <p:xfrm>
          <a:off x="1176626" y="3149947"/>
          <a:ext cx="7498080" cy="39049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72093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mean</a:t>
                      </a:r>
                      <a:endParaRPr lang="el-G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rms</a:t>
                      </a:r>
                      <a:endParaRPr lang="el-G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std</a:t>
                      </a:r>
                      <a:endParaRPr lang="el-G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meadian</a:t>
                      </a:r>
                      <a:endParaRPr lang="el-G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12789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acc</a:t>
                      </a:r>
                      <a:endParaRPr lang="el-G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gyr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mag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acc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gyr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mag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acc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gyr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mag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acc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/>
                        <a:t>gyr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mag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1471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z</a:t>
                      </a:r>
                      <a:endParaRPr lang="el-GR" sz="12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1455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947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9291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0250"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l-G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57577" y="1904340"/>
            <a:ext cx="4854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n-by-36 </a:t>
            </a:r>
            <a:r>
              <a:rPr lang="en-US" sz="1400" dirty="0" smtClean="0"/>
              <a:t>data matrix </a:t>
            </a:r>
          </a:p>
          <a:p>
            <a:pPr lvl="1"/>
            <a:r>
              <a:rPr lang="en-US" sz="1400" dirty="0" smtClean="0"/>
              <a:t>n: </a:t>
            </a:r>
            <a:r>
              <a:rPr lang="en-US" sz="1400" dirty="0" smtClean="0"/>
              <a:t>total number </a:t>
            </a:r>
            <a:r>
              <a:rPr lang="en-US" sz="1400" dirty="0" smtClean="0"/>
              <a:t>of </a:t>
            </a:r>
            <a:r>
              <a:rPr lang="en-US" sz="1400" dirty="0" smtClean="0"/>
              <a:t>subsets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36: features (3 dimensions/3 sensors/4 statistical metrics)</a:t>
            </a:r>
            <a:endParaRPr lang="el-GR" sz="14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 EXTRACTION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772830" y="1305521"/>
            <a:ext cx="7297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each subset from dataset we get mean/median/</a:t>
            </a:r>
            <a:r>
              <a:rPr lang="en-US" sz="1400" dirty="0" err="1" smtClean="0"/>
              <a:t>rms</a:t>
            </a:r>
            <a:r>
              <a:rPr lang="en-US" sz="1400" dirty="0" smtClean="0"/>
              <a:t>/</a:t>
            </a:r>
            <a:r>
              <a:rPr lang="en-US" sz="1400" dirty="0" err="1" smtClean="0"/>
              <a:t>std</a:t>
            </a:r>
            <a:r>
              <a:rPr lang="en-US" sz="1400" dirty="0" smtClean="0"/>
              <a:t> </a:t>
            </a:r>
            <a:r>
              <a:rPr lang="en-US" sz="1400" dirty="0"/>
              <a:t>statistical metrics</a:t>
            </a:r>
            <a:r>
              <a:rPr lang="en-US" sz="1400" dirty="0" smtClean="0"/>
              <a:t> from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	all three sensors and for all dimensions of each</a:t>
            </a:r>
            <a:endParaRPr lang="el-G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176626" y="2978092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70290" y="2978091"/>
            <a:ext cx="31044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1618" y="2824203"/>
            <a:ext cx="100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 features</a:t>
            </a:r>
            <a:endParaRPr lang="el-GR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604033" y="3956050"/>
            <a:ext cx="307777" cy="3135103"/>
            <a:chOff x="441307" y="3489300"/>
            <a:chExt cx="307777" cy="3083215"/>
          </a:xfrm>
        </p:grpSpPr>
        <p:cxnSp>
          <p:nvCxnSpPr>
            <p:cNvPr id="42" name="Straight Arrow Connector 41"/>
            <p:cNvCxnSpPr>
              <a:stCxn id="46" idx="1"/>
            </p:cNvCxnSpPr>
            <p:nvPr/>
          </p:nvCxnSpPr>
          <p:spPr>
            <a:xfrm>
              <a:off x="595197" y="5467682"/>
              <a:ext cx="11271" cy="1104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95195" y="3489300"/>
              <a:ext cx="0" cy="8336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-90705" y="4627891"/>
              <a:ext cx="13718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Total subsets </a:t>
              </a:r>
              <a:endParaRPr lang="el-GR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7577" y="3956050"/>
            <a:ext cx="307777" cy="3135103"/>
            <a:chOff x="441308" y="3489300"/>
            <a:chExt cx="307777" cy="3083215"/>
          </a:xfrm>
        </p:grpSpPr>
        <p:cxnSp>
          <p:nvCxnSpPr>
            <p:cNvPr id="60" name="Straight Arrow Connector 59"/>
            <p:cNvCxnSpPr>
              <a:stCxn id="62" idx="1"/>
            </p:cNvCxnSpPr>
            <p:nvPr/>
          </p:nvCxnSpPr>
          <p:spPr>
            <a:xfrm>
              <a:off x="595198" y="5258083"/>
              <a:ext cx="11270" cy="131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95195" y="3489300"/>
              <a:ext cx="0" cy="8336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 rot="16200000">
              <a:off x="118894" y="4627891"/>
              <a:ext cx="9526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4 gestures</a:t>
              </a:r>
              <a:endParaRPr lang="el-GR" sz="1400" dirty="0"/>
            </a:p>
          </p:txBody>
        </p:sp>
      </p:grpSp>
      <p:sp>
        <p:nvSpPr>
          <p:cNvPr id="6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r>
              <a:rPr lang="en-US" dirty="0" smtClean="0"/>
              <a:t>10</a:t>
            </a:r>
            <a:r>
              <a:rPr lang="el-GR" dirty="0" smtClean="0"/>
              <a:t> /</a:t>
            </a:r>
            <a:r>
              <a:rPr lang="en-US" dirty="0" smtClean="0"/>
              <a:t>14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7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86664" y="6028341"/>
            <a:ext cx="42482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here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the centroid of the cluster and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an observation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dirty="0" smtClean="0"/>
              <a:t> </a:t>
            </a:r>
            <a:r>
              <a:rPr lang="el-GR" dirty="0" smtClean="0"/>
              <a:t>/</a:t>
            </a:r>
            <a:r>
              <a:rPr lang="en-US" dirty="0" smtClean="0"/>
              <a:t>14</a:t>
            </a:r>
            <a:endParaRPr lang="el-GR" dirty="0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4411830" cy="1221832"/>
            <a:chOff x="2113471" y="1086928"/>
            <a:chExt cx="4411830" cy="1221832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7393" y="1354653"/>
              <a:ext cx="406790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 : n </a:t>
              </a:r>
              <a:r>
                <a:rPr lang="en-US" sz="1400" dirty="0" smtClean="0"/>
                <a:t>observations by 36 features 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 (clusters)</a:t>
              </a:r>
              <a:endParaRPr lang="en-US" sz="14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07356"/>
            <a:chOff x="1751402" y="3433313"/>
            <a:chExt cx="5396744" cy="17073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17398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457621"/>
              <a:chOff x="1751402" y="3433313"/>
              <a:chExt cx="4976875" cy="14576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153483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954107"/>
                <a:chOff x="1751402" y="3433313"/>
                <a:chExt cx="4976875" cy="95410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23220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" name="TextBox 5"/>
          <p:cNvSpPr txBox="1"/>
          <p:nvPr/>
        </p:nvSpPr>
        <p:spPr>
          <a:xfrm>
            <a:off x="3400226" y="5300542"/>
            <a:ext cx="17475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1,2,…,36 features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ANALYSIS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12</a:t>
            </a:fld>
            <a:r>
              <a:rPr lang="el-GR" dirty="0" smtClean="0"/>
              <a:t> /</a:t>
            </a:r>
            <a:r>
              <a:rPr lang="en-US" dirty="0" smtClean="0"/>
              <a:t>14</a:t>
            </a:r>
            <a:endParaRPr lang="el-GR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CROSS VALIDATION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8141" y="1751700"/>
            <a:ext cx="3591991" cy="1006389"/>
            <a:chOff x="2113471" y="1086928"/>
            <a:chExt cx="3591991" cy="1006389"/>
          </a:xfrm>
        </p:grpSpPr>
        <p:sp>
          <p:nvSpPr>
            <p:cNvPr id="5" name="TextBox 4"/>
            <p:cNvSpPr txBox="1"/>
            <p:nvPr/>
          </p:nvSpPr>
          <p:spPr>
            <a:xfrm>
              <a:off x="2113471" y="1086928"/>
              <a:ext cx="737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K-fold</a:t>
              </a:r>
              <a:endParaRPr lang="el-G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393" y="1354653"/>
              <a:ext cx="32480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Get all possible combinations of 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perform </a:t>
              </a:r>
              <a:r>
                <a:rPr lang="en-US" sz="1400" dirty="0" err="1" smtClean="0"/>
                <a:t>kmeans</a:t>
              </a:r>
              <a:r>
                <a:rPr lang="en-US" sz="1400" dirty="0" smtClean="0"/>
                <a:t>  for each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Compare results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48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13</a:t>
            </a:fld>
            <a:r>
              <a:rPr lang="el-GR" dirty="0" smtClean="0"/>
              <a:t> </a:t>
            </a:r>
            <a:r>
              <a:rPr lang="el-GR" dirty="0" smtClean="0"/>
              <a:t>/</a:t>
            </a:r>
            <a:r>
              <a:rPr lang="en-US" dirty="0" smtClean="0"/>
              <a:t>14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3" y="2073865"/>
            <a:ext cx="1078813" cy="10504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2382090" y="1549850"/>
            <a:ext cx="342900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 rot="7500000">
            <a:off x="1711921" y="3148824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744440" y="3591278"/>
            <a:ext cx="1088559" cy="1004161"/>
            <a:chOff x="3881887" y="887862"/>
            <a:chExt cx="3175687" cy="38382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887" y="887862"/>
              <a:ext cx="3174100" cy="31741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03"/>
            <a:stretch/>
          </p:blipFill>
          <p:spPr>
            <a:xfrm>
              <a:off x="3883474" y="2824937"/>
              <a:ext cx="3174100" cy="190120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05" y="3599312"/>
            <a:ext cx="1088015" cy="83040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78012" y="4631883"/>
            <a:ext cx="420313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1913249" y="633813"/>
            <a:ext cx="1268061" cy="830854"/>
            <a:chOff x="79209" y="3208383"/>
            <a:chExt cx="1268061" cy="8308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0" y="3208383"/>
              <a:ext cx="1255540" cy="6524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09"/>
            <a:stretch/>
          </p:blipFill>
          <p:spPr>
            <a:xfrm>
              <a:off x="79209" y="3682411"/>
              <a:ext cx="1255540" cy="356826"/>
            </a:xfrm>
            <a:prstGeom prst="rect">
              <a:avLst/>
            </a:prstGeom>
          </p:spPr>
        </p:pic>
      </p:grpSp>
      <p:sp>
        <p:nvSpPr>
          <p:cNvPr id="17" name="Right Arrow 16"/>
          <p:cNvSpPr/>
          <p:nvPr/>
        </p:nvSpPr>
        <p:spPr>
          <a:xfrm>
            <a:off x="1946524" y="6337670"/>
            <a:ext cx="577642" cy="2035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ight Arrow 18"/>
          <p:cNvSpPr/>
          <p:nvPr/>
        </p:nvSpPr>
        <p:spPr>
          <a:xfrm rot="5400000">
            <a:off x="2572828" y="4894791"/>
            <a:ext cx="1265979" cy="1880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3" name="Group 92"/>
          <p:cNvGrpSpPr/>
          <p:nvPr/>
        </p:nvGrpSpPr>
        <p:grpSpPr>
          <a:xfrm>
            <a:off x="2614393" y="5708143"/>
            <a:ext cx="1436142" cy="1475466"/>
            <a:chOff x="2614393" y="5708143"/>
            <a:chExt cx="1436142" cy="1475466"/>
          </a:xfrm>
        </p:grpSpPr>
        <p:sp>
          <p:nvSpPr>
            <p:cNvPr id="20" name="Rectangle 19"/>
            <p:cNvSpPr/>
            <p:nvPr/>
          </p:nvSpPr>
          <p:spPr>
            <a:xfrm>
              <a:off x="2614393" y="5708143"/>
              <a:ext cx="1422468" cy="14754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5498" y="5733642"/>
              <a:ext cx="1305037" cy="132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Classify each</a:t>
              </a:r>
            </a:p>
            <a:p>
              <a:r>
                <a:rPr lang="en-US" sz="1600" dirty="0" smtClean="0"/>
                <a:t>observation </a:t>
              </a:r>
            </a:p>
            <a:p>
              <a:r>
                <a:rPr lang="en-US" sz="1600" dirty="0" smtClean="0"/>
                <a:t>in a cluster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27405" y="5314881"/>
            <a:ext cx="2191626" cy="2159369"/>
            <a:chOff x="5622138" y="2533978"/>
            <a:chExt cx="1626803" cy="1682390"/>
          </a:xfrm>
        </p:grpSpPr>
        <p:grpSp>
          <p:nvGrpSpPr>
            <p:cNvPr id="23" name="Group 22"/>
            <p:cNvGrpSpPr/>
            <p:nvPr/>
          </p:nvGrpSpPr>
          <p:grpSpPr>
            <a:xfrm>
              <a:off x="5644542" y="2846585"/>
              <a:ext cx="1604399" cy="1369783"/>
              <a:chOff x="5644542" y="2846585"/>
              <a:chExt cx="1604399" cy="136978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360809" y="2846585"/>
                <a:ext cx="888132" cy="1358120"/>
                <a:chOff x="5979447" y="2860636"/>
                <a:chExt cx="888132" cy="1358120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5979447" y="307853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985387" y="3294890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45458" y="2860636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19798" y="352523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19410" y="374658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35304" y="394175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644542" y="2865295"/>
                <a:ext cx="907152" cy="1351073"/>
                <a:chOff x="5968392" y="2877444"/>
                <a:chExt cx="907152" cy="135107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53423" y="3075689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968392" y="329024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045865" y="2877444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025743" y="351880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017151" y="373862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998241" y="395151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right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211" y="2978701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096033" y="3197970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92388" y="3414089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089585" y="3630744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6087766" y="3852747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089585" y="4084582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420" y="3097892"/>
                <a:ext cx="137591" cy="17281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720" y="2881549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625" y="3320077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573" y="3541812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071" y="3760991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9644" y="3993815"/>
                <a:ext cx="137591" cy="172815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622138" y="2549808"/>
              <a:ext cx="551152" cy="33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Actual</a:t>
              </a:r>
            </a:p>
            <a:p>
              <a:r>
                <a:rPr lang="en-US" sz="1100" dirty="0" smtClean="0"/>
                <a:t>clustering</a:t>
              </a:r>
              <a:endParaRPr lang="el-GR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35983" y="2533978"/>
              <a:ext cx="551152" cy="33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Predicted</a:t>
              </a:r>
            </a:p>
            <a:p>
              <a:r>
                <a:rPr lang="en-US" sz="1100" dirty="0" smtClean="0"/>
                <a:t>clustering</a:t>
              </a:r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4136964" y="6341868"/>
            <a:ext cx="1104012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ight Arrow 66"/>
          <p:cNvSpPr/>
          <p:nvPr/>
        </p:nvSpPr>
        <p:spPr>
          <a:xfrm rot="3282816">
            <a:off x="2938973" y="3142229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0" name="Straight Connector 69"/>
          <p:cNvCxnSpPr/>
          <p:nvPr/>
        </p:nvCxnSpPr>
        <p:spPr>
          <a:xfrm>
            <a:off x="548120" y="1599856"/>
            <a:ext cx="3870199" cy="40404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8120" y="3216656"/>
            <a:ext cx="3815733" cy="25639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8120" y="4681801"/>
            <a:ext cx="3815733" cy="39021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25549" y="275369"/>
            <a:ext cx="86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Raw data</a:t>
            </a:r>
            <a:endParaRPr lang="el-GR" sz="1400" dirty="0"/>
          </a:p>
        </p:txBody>
      </p:sp>
      <p:sp>
        <p:nvSpPr>
          <p:cNvPr id="74" name="TextBox 73"/>
          <p:cNvSpPr txBox="1"/>
          <p:nvPr/>
        </p:nvSpPr>
        <p:spPr>
          <a:xfrm rot="18432975">
            <a:off x="1603803" y="2912993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70%</a:t>
            </a:r>
            <a:endParaRPr lang="el-GR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499" y="3451409"/>
            <a:ext cx="80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 set</a:t>
            </a:r>
            <a:endParaRPr lang="el-GR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083858" y="3458686"/>
            <a:ext cx="73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set</a:t>
            </a:r>
            <a:endParaRPr lang="el-GR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45542" y="49217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kmeans</a:t>
            </a:r>
            <a:endParaRPr lang="el-GR" sz="1400" dirty="0"/>
          </a:p>
        </p:txBody>
      </p:sp>
      <p:sp>
        <p:nvSpPr>
          <p:cNvPr id="81" name="Right Arrow 80"/>
          <p:cNvSpPr/>
          <p:nvPr/>
        </p:nvSpPr>
        <p:spPr>
          <a:xfrm rot="5400000">
            <a:off x="994761" y="5314073"/>
            <a:ext cx="420313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TextBox 81"/>
          <p:cNvSpPr txBox="1"/>
          <p:nvPr/>
        </p:nvSpPr>
        <p:spPr>
          <a:xfrm>
            <a:off x="4257472" y="6128359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compare</a:t>
            </a:r>
            <a:endParaRPr lang="el-GR" sz="1400" dirty="0"/>
          </a:p>
        </p:txBody>
      </p:sp>
      <p:sp>
        <p:nvSpPr>
          <p:cNvPr id="83" name="Right Arrow 82"/>
          <p:cNvSpPr/>
          <p:nvPr/>
        </p:nvSpPr>
        <p:spPr>
          <a:xfrm>
            <a:off x="7190376" y="6345963"/>
            <a:ext cx="479447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0" name="Group 89"/>
          <p:cNvGrpSpPr/>
          <p:nvPr/>
        </p:nvGrpSpPr>
        <p:grpSpPr>
          <a:xfrm>
            <a:off x="7655985" y="5943250"/>
            <a:ext cx="1952779" cy="805425"/>
            <a:chOff x="7777946" y="5570752"/>
            <a:chExt cx="1952779" cy="805425"/>
          </a:xfrm>
        </p:grpSpPr>
        <p:sp>
          <p:nvSpPr>
            <p:cNvPr id="85" name="Rectangle 84"/>
            <p:cNvSpPr/>
            <p:nvPr/>
          </p:nvSpPr>
          <p:spPr>
            <a:xfrm>
              <a:off x="7913512" y="5570752"/>
              <a:ext cx="15576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u="sng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Final result</a:t>
              </a:r>
              <a:endPara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946" y="5914512"/>
              <a:ext cx="195277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71,8% </a:t>
              </a:r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success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5000" y="5708143"/>
            <a:ext cx="1422711" cy="1475775"/>
            <a:chOff x="463989" y="5423515"/>
            <a:chExt cx="1359327" cy="1380853"/>
          </a:xfrm>
        </p:grpSpPr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2040963553"/>
                </p:ext>
              </p:extLst>
            </p:nvPr>
          </p:nvGraphicFramePr>
          <p:xfrm>
            <a:off x="629980" y="5634814"/>
            <a:ext cx="1058689" cy="11695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7" name="Rectangle 86"/>
            <p:cNvSpPr/>
            <p:nvPr/>
          </p:nvSpPr>
          <p:spPr>
            <a:xfrm>
              <a:off x="463989" y="5423515"/>
              <a:ext cx="1359327" cy="1380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8" name="TextBox 87"/>
          <p:cNvSpPr txBox="1"/>
          <p:nvPr/>
        </p:nvSpPr>
        <p:spPr>
          <a:xfrm rot="3309225">
            <a:off x="3021964" y="3099901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30%</a:t>
            </a:r>
            <a:endParaRPr lang="el-GR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518916" y="1784587"/>
            <a:ext cx="210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Observations and features</a:t>
            </a:r>
            <a:endParaRPr lang="el-GR" sz="1400" dirty="0"/>
          </a:p>
        </p:txBody>
      </p:sp>
      <p:sp>
        <p:nvSpPr>
          <p:cNvPr id="92" name="Rectangle 91"/>
          <p:cNvSpPr/>
          <p:nvPr/>
        </p:nvSpPr>
        <p:spPr>
          <a:xfrm>
            <a:off x="702763" y="5654507"/>
            <a:ext cx="8210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73933" y="6095663"/>
            <a:ext cx="59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</a:t>
            </a:r>
            <a:endParaRPr lang="el-GR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8654" y="6672605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right</a:t>
            </a:r>
            <a:endParaRPr lang="el-GR" dirty="0"/>
          </a:p>
        </p:txBody>
      </p:sp>
      <p:sp>
        <p:nvSpPr>
          <p:cNvPr id="94" name="Rectangle 93"/>
          <p:cNvSpPr/>
          <p:nvPr/>
        </p:nvSpPr>
        <p:spPr>
          <a:xfrm>
            <a:off x="-8851" y="286963"/>
            <a:ext cx="510501" cy="107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5" name="Text Placeholder 2"/>
          <p:cNvSpPr txBox="1">
            <a:spLocks/>
          </p:cNvSpPr>
          <p:nvPr/>
        </p:nvSpPr>
        <p:spPr>
          <a:xfrm>
            <a:off x="4888522" y="604152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REPRESENTATION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9570124" y="290966"/>
            <a:ext cx="510501" cy="1071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9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17" grpId="0" animBg="1"/>
      <p:bldP spid="19" grpId="0" animBg="1"/>
      <p:bldP spid="65" grpId="0" animBg="1"/>
      <p:bldP spid="67" grpId="0" animBg="1"/>
      <p:bldP spid="73" grpId="0"/>
      <p:bldP spid="74" grpId="0"/>
      <p:bldP spid="76" grpId="0"/>
      <p:bldP spid="77" grpId="0"/>
      <p:bldP spid="80" grpId="0"/>
      <p:bldP spid="81" grpId="0" animBg="1"/>
      <p:bldP spid="82" grpId="0"/>
      <p:bldP spid="83" grpId="0" animBg="1"/>
      <p:bldP spid="88" grpId="0"/>
      <p:bldP spid="89" grpId="0"/>
      <p:bldP spid="92" grpId="0"/>
      <p:bldP spid="101" grpId="0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14</a:t>
            </a:fld>
            <a:r>
              <a:rPr lang="el-GR" dirty="0" smtClean="0"/>
              <a:t> </a:t>
            </a:r>
            <a:r>
              <a:rPr lang="el-GR" dirty="0" smtClean="0"/>
              <a:t>/</a:t>
            </a:r>
            <a:r>
              <a:rPr lang="en-US" dirty="0" smtClean="0"/>
              <a:t>14</a:t>
            </a:r>
            <a:endParaRPr lang="el-G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89542"/>
              </p:ext>
            </p:extLst>
          </p:nvPr>
        </p:nvGraphicFramePr>
        <p:xfrm>
          <a:off x="720000" y="2633748"/>
          <a:ext cx="8470574" cy="1691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6436"/>
                <a:gridCol w="1921078"/>
                <a:gridCol w="1891282"/>
                <a:gridCol w="2202545"/>
                <a:gridCol w="8892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Size</a:t>
                      </a:r>
                      <a:r>
                        <a:rPr lang="en-US" sz="1600" b="0" baseline="0" dirty="0" smtClean="0"/>
                        <a:t> of dataset</a:t>
                      </a:r>
                      <a:endParaRPr lang="el-GR" sz="16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Left hand involved</a:t>
                      </a:r>
                      <a:r>
                        <a:rPr lang="en-US" sz="1600" b="0" baseline="0" dirty="0" smtClean="0"/>
                        <a:t> 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Right hand involved</a:t>
                      </a:r>
                      <a:r>
                        <a:rPr lang="en-US" sz="1600" b="0" baseline="0" dirty="0" smtClean="0"/>
                        <a:t> 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Fixed device orientation per</a:t>
                      </a:r>
                      <a:r>
                        <a:rPr lang="en-US" sz="1600" b="0" baseline="0" dirty="0" smtClean="0"/>
                        <a:t> gesture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results</a:t>
                      </a:r>
                      <a:endParaRPr lang="el-G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l-GR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‒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96,87%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</a:t>
                      </a:r>
                      <a:endParaRPr lang="el-GR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89,29%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l-GR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Calibri" panose="020F0502020204030204" pitchFamily="34" charset="0"/>
                        <a:buChar char="−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−"/>
                      </a:pPr>
                      <a:r>
                        <a:rPr lang="en-US" sz="1600" dirty="0" smtClean="0"/>
                        <a:t> 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29,28%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801534"/>
            <a:ext cx="4314338" cy="3870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695" y="5671858"/>
            <a:ext cx="5706337" cy="1046441"/>
            <a:chOff x="514245" y="5166324"/>
            <a:chExt cx="5706337" cy="1046441"/>
          </a:xfrm>
        </p:grpSpPr>
        <p:sp>
          <p:nvSpPr>
            <p:cNvPr id="4" name="TextBox 3"/>
            <p:cNvSpPr txBox="1"/>
            <p:nvPr/>
          </p:nvSpPr>
          <p:spPr>
            <a:xfrm>
              <a:off x="514245" y="5166324"/>
              <a:ext cx="2864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Sensors included in each device: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9667" y="5474101"/>
              <a:ext cx="49809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Accelerometer (3D), measures changes in velocity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Gyroscope (3D),  measures angular velocity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Magnetometer (3D), measures strength of the magnetic field</a:t>
              </a:r>
              <a:endParaRPr lang="el-GR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2695" y="1713902"/>
            <a:ext cx="174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Shimmer Device: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" y="2271609"/>
            <a:ext cx="3640806" cy="2348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0" y="3601393"/>
            <a:ext cx="4144143" cy="3910681"/>
            <a:chOff x="39598" y="3104312"/>
            <a:chExt cx="4576173" cy="4360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8" y="3104312"/>
              <a:ext cx="4310721" cy="41186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8075" y="7156321"/>
              <a:ext cx="4387696" cy="3088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magnetometer attached to a leg segment </a:t>
              </a:r>
              <a:endParaRPr lang="el-GR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608748"/>
            <a:ext cx="6145810" cy="1988914"/>
            <a:chOff x="0" y="1608748"/>
            <a:chExt cx="6145810" cy="1988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8748"/>
              <a:ext cx="6145810" cy="18837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95103" y="3320663"/>
              <a:ext cx="2273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total acceleration </a:t>
              </a:r>
              <a:r>
                <a:rPr lang="en-US" sz="1200" i="1" dirty="0" err="1" smtClean="0"/>
                <a:t>vextor</a:t>
              </a:r>
              <a:endParaRPr lang="el-G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8130" y="98896"/>
            <a:ext cx="3382456" cy="3072062"/>
            <a:chOff x="7227360" y="300960"/>
            <a:chExt cx="2822824" cy="2593291"/>
          </a:xfrm>
        </p:grpSpPr>
        <p:sp>
          <p:nvSpPr>
            <p:cNvPr id="13" name="TextBox 12"/>
            <p:cNvSpPr txBox="1"/>
            <p:nvPr/>
          </p:nvSpPr>
          <p:spPr>
            <a:xfrm>
              <a:off x="7227360" y="2617252"/>
              <a:ext cx="28228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7360" y="300960"/>
              <a:ext cx="2447369" cy="23162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15" name="Group 14"/>
          <p:cNvGrpSpPr/>
          <p:nvPr/>
        </p:nvGrpSpPr>
        <p:grpSpPr>
          <a:xfrm>
            <a:off x="0" y="3578085"/>
            <a:ext cx="10080625" cy="3981590"/>
            <a:chOff x="107507" y="3409810"/>
            <a:chExt cx="10080625" cy="398159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7" y="3409810"/>
              <a:ext cx="10080625" cy="388951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7507" y="7114401"/>
              <a:ext cx="5038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sz="1200" i="1" dirty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rate gyroscope attached to a rotating plate </a:t>
              </a:r>
              <a:endParaRPr lang="el-GR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359" y="104775"/>
            <a:ext cx="3382457" cy="2839123"/>
            <a:chOff x="7227359" y="104775"/>
            <a:chExt cx="3382457" cy="2839123"/>
          </a:xfrm>
        </p:grpSpPr>
        <p:pic>
          <p:nvPicPr>
            <p:cNvPr id="18" name="Picture 1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359" y="104775"/>
              <a:ext cx="2707215" cy="25109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227360" y="2615760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496" y="1643607"/>
            <a:ext cx="3526750" cy="1854350"/>
            <a:chOff x="2092799" y="4294714"/>
            <a:chExt cx="3526750" cy="1854350"/>
          </a:xfrm>
        </p:grpSpPr>
        <p:grpSp>
          <p:nvGrpSpPr>
            <p:cNvPr id="21" name="Group 20"/>
            <p:cNvGrpSpPr/>
            <p:nvPr/>
          </p:nvGrpSpPr>
          <p:grpSpPr>
            <a:xfrm>
              <a:off x="2092799" y="4294714"/>
              <a:ext cx="3526750" cy="1598213"/>
              <a:chOff x="2092799" y="4294714"/>
              <a:chExt cx="3526750" cy="159821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92799" y="4816822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655723" y="4381589"/>
                <a:ext cx="1143153" cy="1352550"/>
                <a:chOff x="2655723" y="4381589"/>
                <a:chExt cx="1143153" cy="135255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847975" y="4419600"/>
                  <a:ext cx="950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n-US" sz="2400" i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3800686" y="4294714"/>
                <a:ext cx="1818863" cy="1598213"/>
                <a:chOff x="4128605" y="4142601"/>
                <a:chExt cx="1818863" cy="159821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4267200" y="4142601"/>
                  <a:ext cx="168026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319958" y="4380748"/>
                  <a:ext cx="353326" cy="1360066"/>
                  <a:chOff x="3053008" y="4558099"/>
                  <a:chExt cx="353326" cy="1360066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0530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720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2847975" y="5872065"/>
              <a:ext cx="22234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gyroscope rate</a:t>
              </a:r>
              <a:endParaRPr lang="el-GR" sz="12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538755" y="1686401"/>
            <a:ext cx="3544383" cy="1854350"/>
            <a:chOff x="2092799" y="4294714"/>
            <a:chExt cx="3544383" cy="1854350"/>
          </a:xfrm>
        </p:grpSpPr>
        <p:grpSp>
          <p:nvGrpSpPr>
            <p:cNvPr id="33" name="Group 32"/>
            <p:cNvGrpSpPr/>
            <p:nvPr/>
          </p:nvGrpSpPr>
          <p:grpSpPr>
            <a:xfrm>
              <a:off x="2092799" y="4294714"/>
              <a:ext cx="3544383" cy="1598213"/>
              <a:chOff x="2092799" y="4294714"/>
              <a:chExt cx="3544383" cy="159821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92799" y="4816822"/>
                <a:ext cx="705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655723" y="4381589"/>
                <a:ext cx="1159183" cy="1352550"/>
                <a:chOff x="2655723" y="4381589"/>
                <a:chExt cx="1159183" cy="1352550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847975" y="4419600"/>
                  <a:ext cx="96693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800686" y="4294714"/>
                <a:ext cx="1836496" cy="1598213"/>
                <a:chOff x="4128605" y="4142601"/>
                <a:chExt cx="1836496" cy="159821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4267200" y="4142601"/>
                  <a:ext cx="169790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358058" y="4380748"/>
                  <a:ext cx="353326" cy="1360066"/>
                  <a:chOff x="3091108" y="4558099"/>
                  <a:chExt cx="353326" cy="136006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29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0911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101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2847975" y="5872065"/>
              <a:ext cx="24869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magnetometer rate</a:t>
              </a:r>
              <a:endParaRPr lang="el-GR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17760" y="300960"/>
            <a:ext cx="3382456" cy="3127126"/>
            <a:chOff x="6617760" y="300960"/>
            <a:chExt cx="3382456" cy="3127126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7760" y="300960"/>
              <a:ext cx="3022129" cy="287504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6617760" y="3099948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676" y="3656645"/>
            <a:ext cx="5082009" cy="355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160" y="1532472"/>
            <a:ext cx="3557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</a:t>
            </a:r>
            <a:r>
              <a:rPr lang="en-US" sz="1400" dirty="0" smtClean="0">
                <a:latin typeface="Adobe Caslon Pro Bold" panose="0205070206050A020403" pitchFamily="18" charset="0"/>
              </a:rPr>
              <a:t> Y </a:t>
            </a:r>
            <a:r>
              <a:rPr lang="en-US" sz="1400" dirty="0" smtClean="0"/>
              <a:t>for</a:t>
            </a:r>
            <a:r>
              <a:rPr lang="el-GR" sz="1400" dirty="0" smtClean="0"/>
              <a:t> </a:t>
            </a:r>
            <a:r>
              <a:rPr lang="en-US" sz="1400" dirty="0" smtClean="0"/>
              <a:t>each sensor (</a:t>
            </a:r>
            <a:r>
              <a:rPr lang="en-US" sz="1400" dirty="0" err="1" smtClean="0"/>
              <a:t>acc</a:t>
            </a:r>
            <a:r>
              <a:rPr lang="en-US" sz="1400" dirty="0" smtClean="0"/>
              <a:t>/</a:t>
            </a:r>
            <a:r>
              <a:rPr lang="en-US" sz="1400" dirty="0" err="1" smtClean="0"/>
              <a:t>gyr</a:t>
            </a:r>
            <a:r>
              <a:rPr lang="en-US" sz="1400" dirty="0" smtClean="0"/>
              <a:t>/mag) is: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699340" y="604499"/>
            <a:ext cx="7757771" cy="4853619"/>
            <a:chOff x="448816" y="722561"/>
            <a:chExt cx="7757771" cy="48536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551" y="3967845"/>
              <a:ext cx="2457179" cy="160833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745394" y="2025145"/>
              <a:ext cx="1522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Y</a:t>
              </a:r>
              <a:r>
                <a:rPr lang="en-US" dirty="0" smtClean="0"/>
                <a:t> = Kr</a:t>
              </a:r>
              <a:r>
                <a:rPr lang="en-US" u="sng" dirty="0" smtClean="0"/>
                <a:t>u</a:t>
              </a:r>
              <a:r>
                <a:rPr lang="en-US" dirty="0" smtClean="0"/>
                <a:t> + </a:t>
              </a:r>
              <a:r>
                <a:rPr lang="en-US" u="sng" dirty="0" smtClean="0"/>
                <a:t>b</a:t>
              </a:r>
              <a:r>
                <a:rPr lang="en-US" dirty="0" smtClean="0"/>
                <a:t> + </a:t>
              </a:r>
              <a:r>
                <a:rPr lang="en-US" u="sng" dirty="0" smtClean="0"/>
                <a:t>n</a:t>
              </a:r>
              <a:endParaRPr lang="el-GR" u="sng" dirty="0" smtClean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816" y="2209811"/>
              <a:ext cx="1190519" cy="10601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4151" y="2741235"/>
              <a:ext cx="1773487" cy="12383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497" y="3194528"/>
              <a:ext cx="2237291" cy="11186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0620" y="722561"/>
              <a:ext cx="1358678" cy="107175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5933" y="1505529"/>
              <a:ext cx="1680654" cy="1375567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1510158" y="2243256"/>
              <a:ext cx="1237847" cy="161207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9336" y="2353545"/>
              <a:ext cx="1523779" cy="1138955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02000" y="2339975"/>
              <a:ext cx="49422" cy="2117725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12815" y="2342708"/>
              <a:ext cx="1152003" cy="913084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810372" y="1315074"/>
              <a:ext cx="1230522" cy="785276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60000" flipV="1">
              <a:off x="4206834" y="2222945"/>
              <a:ext cx="2423599" cy="55141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60313"/>
              </p:ext>
            </p:extLst>
          </p:nvPr>
        </p:nvGraphicFramePr>
        <p:xfrm>
          <a:off x="402097" y="5421722"/>
          <a:ext cx="5719047" cy="210202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62229"/>
                <a:gridCol w="3695113"/>
                <a:gridCol w="1661705"/>
              </a:tblGrid>
              <a:tr h="44581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(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change in output per unit of input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Volts/g)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dirty="0" smtClean="0"/>
                        <a:t>Estimated</a:t>
                      </a:r>
                      <a:r>
                        <a:rPr lang="en-US" sz="1100" b="0" i="0" u="none" baseline="0" dirty="0" smtClean="0"/>
                        <a:t> by </a:t>
                      </a:r>
                      <a:r>
                        <a:rPr lang="en-US" sz="1100" b="0" i="0" u="none" dirty="0" smtClean="0"/>
                        <a:t>calibration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81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dirty="0" smtClean="0"/>
                        <a:t>Estimated</a:t>
                      </a:r>
                      <a:r>
                        <a:rPr lang="en-US" sz="1100" b="0" i="0" u="none" baseline="0" dirty="0" smtClean="0"/>
                        <a:t> by </a:t>
                      </a:r>
                      <a:r>
                        <a:rPr lang="en-US" sz="1100" b="0" i="0" u="none" dirty="0" smtClean="0"/>
                        <a:t>calibration</a:t>
                      </a:r>
                      <a:endParaRPr lang="el-GR" sz="1100" b="0" i="0" u="none" dirty="0" smtClean="0"/>
                    </a:p>
                    <a:p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52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dirty="0" smtClean="0"/>
                        <a:t>Defined in use</a:t>
                      </a:r>
                      <a:endParaRPr lang="el-GR" sz="1100" b="0" i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89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sensor output when the sensed phenomenon is equal to zero 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dirty="0" smtClean="0"/>
                        <a:t>Estimated</a:t>
                      </a:r>
                      <a:r>
                        <a:rPr lang="en-US" sz="1100" b="0" i="0" u="none" baseline="0" dirty="0" smtClean="0"/>
                        <a:t> by </a:t>
                      </a:r>
                      <a:r>
                        <a:rPr lang="en-US" sz="1100" b="0" i="0" u="none" dirty="0" smtClean="0"/>
                        <a:t>calibration</a:t>
                      </a:r>
                      <a:endParaRPr lang="el-GR" sz="1100" b="0" i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07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dirty="0" smtClean="0"/>
                        <a:t>Defined by manufacturer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77078"/>
              </p:ext>
            </p:extLst>
          </p:nvPr>
        </p:nvGraphicFramePr>
        <p:xfrm>
          <a:off x="1493597" y="2241618"/>
          <a:ext cx="8522858" cy="2326383"/>
        </p:xfrm>
        <a:graphic>
          <a:graphicData uri="http://schemas.openxmlformats.org/drawingml/2006/table">
            <a:tbl>
              <a:tblPr firstRow="1" bandRow="1"/>
              <a:tblGrid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58418"/>
              </a:tblGrid>
              <a:tr h="297051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ACCELEROMETER</a:t>
                      </a:r>
                      <a:endParaRPr lang="en-GB" sz="13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913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70019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815" y="1926695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9379" y="4601775"/>
            <a:ext cx="348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Units are </a:t>
            </a:r>
            <a:r>
              <a:rPr lang="en-US" sz="1400" dirty="0" smtClean="0"/>
              <a:t>in SI (International  </a:t>
            </a:r>
            <a:r>
              <a:rPr lang="en-US" sz="1400" dirty="0" smtClean="0"/>
              <a:t>System of </a:t>
            </a:r>
            <a:r>
              <a:rPr lang="en-US" sz="1400" dirty="0" smtClean="0"/>
              <a:t>Units)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 smtClean="0"/>
              <a:t> </a:t>
            </a:r>
            <a:r>
              <a:rPr lang="de-DE" dirty="0" smtClean="0"/>
              <a:t>/14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72431"/>
              </p:ext>
            </p:extLst>
          </p:nvPr>
        </p:nvGraphicFramePr>
        <p:xfrm>
          <a:off x="139379" y="2244730"/>
          <a:ext cx="1354218" cy="232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218"/>
              </a:tblGrid>
              <a:tr h="3038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TIMESTAMP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83">
                <a:tc>
                  <a:txBody>
                    <a:bodyPr/>
                    <a:lstStyle/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38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1024566650390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1044097900390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1063629150390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3954254150390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3973785400390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3993316650390</a:t>
                      </a:r>
                    </a:p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624328" y="2241617"/>
            <a:ext cx="1125592" cy="292388"/>
            <a:chOff x="4598931" y="1650983"/>
            <a:chExt cx="1125592" cy="292388"/>
          </a:xfrm>
        </p:grpSpPr>
        <p:sp>
          <p:nvSpPr>
            <p:cNvPr id="7" name="TextBox 6"/>
            <p:cNvSpPr txBox="1"/>
            <p:nvPr/>
          </p:nvSpPr>
          <p:spPr>
            <a:xfrm>
              <a:off x="4924336" y="1665273"/>
              <a:ext cx="800187" cy="20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2</a:t>
              </a:r>
              <a:endParaRPr lang="el-GR" sz="7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8931" y="1650983"/>
              <a:ext cx="6238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>
                  <a:ea typeface="Kozuka Gothic Pr6N H" panose="020B0800000000000000" pitchFamily="34" charset="-128"/>
                  <a:cs typeface="Mangal" pitchFamily="2"/>
                </a:rPr>
                <a:t>(m/s  )</a:t>
              </a:r>
              <a:endParaRPr lang="el-GR" sz="13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90445" y="2239333"/>
            <a:ext cx="8901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(local flux)</a:t>
            </a:r>
            <a:endParaRPr lang="el-GR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4241" y="2239333"/>
            <a:ext cx="823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</a:t>
            </a:r>
            <a:r>
              <a:rPr lang="en-GB" sz="1300" dirty="0" err="1" smtClean="0">
                <a:ea typeface="Kozuka Gothic Pr6N H" panose="020B0800000000000000" pitchFamily="34" charset="-128"/>
                <a:cs typeface="Mangal" pitchFamily="2"/>
              </a:rPr>
              <a:t>deg</a:t>
            </a:r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/sec)</a:t>
            </a:r>
            <a:endParaRPr lang="el-GR" sz="13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20410" y="3590488"/>
            <a:ext cx="8818682" cy="187762"/>
            <a:chOff x="493907" y="3590488"/>
            <a:chExt cx="8818682" cy="187762"/>
          </a:xfrm>
        </p:grpSpPr>
        <p:grpSp>
          <p:nvGrpSpPr>
            <p:cNvPr id="4" name="Group 3"/>
            <p:cNvGrpSpPr/>
            <p:nvPr/>
          </p:nvGrpSpPr>
          <p:grpSpPr>
            <a:xfrm>
              <a:off x="1663701" y="3590488"/>
              <a:ext cx="7648888" cy="187762"/>
              <a:chOff x="850737" y="3559565"/>
              <a:chExt cx="8461852" cy="21797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0737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50737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50737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896106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896106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896106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941475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41475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941475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986844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986844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986844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32213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32213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032213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77582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77582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77582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122951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122951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122951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816832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16832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816832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926687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926687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26687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493907" y="3590488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93907" y="3664333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93907" y="3738179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/>
          </p:cNvSpPr>
          <p:nvPr/>
        </p:nvSpPr>
        <p:spPr>
          <a:xfrm>
            <a:off x="689762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GESTURE </a:t>
            </a:r>
            <a:r>
              <a:rPr lang="en-US" dirty="0" smtClean="0"/>
              <a:t>IDENTIFICATION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8155" y="1707559"/>
            <a:ext cx="2866686" cy="1188792"/>
            <a:chOff x="415655" y="1619064"/>
            <a:chExt cx="2866686" cy="1188792"/>
          </a:xfrm>
        </p:grpSpPr>
        <p:sp>
          <p:nvSpPr>
            <p:cNvPr id="2" name="TextBox 1"/>
            <p:cNvSpPr txBox="1"/>
            <p:nvPr/>
          </p:nvSpPr>
          <p:spPr>
            <a:xfrm>
              <a:off x="415655" y="1619064"/>
              <a:ext cx="2157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OBJECTIVE</a:t>
              </a:r>
            </a:p>
            <a:p>
              <a:r>
                <a:rPr lang="en-US" sz="1400" dirty="0" smtClean="0"/>
                <a:t>Identify four hand gestures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10078" y="1853749"/>
              <a:ext cx="7722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 up</a:t>
              </a:r>
            </a:p>
            <a:p>
              <a:r>
                <a:rPr lang="en-US" sz="1400" dirty="0" smtClean="0"/>
                <a:t>2</a:t>
              </a:r>
              <a:r>
                <a:rPr lang="en-US" sz="1400" dirty="0"/>
                <a:t>. down</a:t>
              </a:r>
            </a:p>
            <a:p>
              <a:r>
                <a:rPr lang="en-US" sz="1400" dirty="0" smtClean="0"/>
                <a:t>3</a:t>
              </a:r>
              <a:r>
                <a:rPr lang="en-US" sz="1400" dirty="0"/>
                <a:t>. left</a:t>
              </a:r>
            </a:p>
            <a:p>
              <a:r>
                <a:rPr lang="en-US" sz="1400" dirty="0" smtClean="0"/>
                <a:t>4</a:t>
              </a:r>
              <a:r>
                <a:rPr lang="en-US" sz="1400" dirty="0"/>
                <a:t>. </a:t>
              </a:r>
              <a:r>
                <a:rPr lang="en-US" sz="1400" dirty="0" smtClean="0"/>
                <a:t>right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68155" y="3275115"/>
            <a:ext cx="4508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construct final dataset by combining all gesture 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extract features using statistical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apply k-means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apply 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get results</a:t>
            </a:r>
            <a:endParaRPr lang="el-G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2758" y="7072239"/>
            <a:ext cx="175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rms</a:t>
            </a:r>
            <a:r>
              <a:rPr lang="en-US" sz="1200" dirty="0" smtClean="0"/>
              <a:t>*: root mean square </a:t>
            </a:r>
          </a:p>
          <a:p>
            <a:r>
              <a:rPr lang="en-US" sz="1200" dirty="0" err="1" smtClean="0"/>
              <a:t>std</a:t>
            </a:r>
            <a:r>
              <a:rPr lang="en-US" sz="1200" dirty="0" smtClean="0"/>
              <a:t>*: standard deviation </a:t>
            </a:r>
            <a:endParaRPr lang="el-GR" sz="1200" dirty="0"/>
          </a:p>
        </p:txBody>
      </p:sp>
      <p:sp>
        <p:nvSpPr>
          <p:cNvPr id="10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r>
              <a:rPr lang="en-US" dirty="0" smtClean="0"/>
              <a:t>8</a:t>
            </a:r>
            <a:r>
              <a:rPr lang="el-GR" dirty="0" smtClean="0"/>
              <a:t> /</a:t>
            </a:r>
            <a:r>
              <a:rPr lang="en-US" dirty="0" smtClean="0"/>
              <a:t>14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63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9</a:t>
            </a:fld>
            <a:r>
              <a:rPr lang="el-GR" dirty="0" smtClean="0"/>
              <a:t> /</a:t>
            </a:r>
            <a:r>
              <a:rPr lang="en-US" dirty="0" smtClean="0"/>
              <a:t>14</a:t>
            </a:r>
            <a:endParaRPr lang="el-G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DATASET</a:t>
            </a:r>
            <a:endParaRPr lang="el-GR" dirty="0"/>
          </a:p>
        </p:txBody>
      </p:sp>
      <p:grpSp>
        <p:nvGrpSpPr>
          <p:cNvPr id="5" name="Group 4"/>
          <p:cNvGrpSpPr/>
          <p:nvPr/>
        </p:nvGrpSpPr>
        <p:grpSpPr>
          <a:xfrm>
            <a:off x="1649563" y="2632631"/>
            <a:ext cx="6325166" cy="3673040"/>
            <a:chOff x="1391647" y="2039168"/>
            <a:chExt cx="6325166" cy="3673040"/>
          </a:xfrm>
        </p:grpSpPr>
        <p:sp>
          <p:nvSpPr>
            <p:cNvPr id="6" name="Right Brace 5"/>
            <p:cNvSpPr/>
            <p:nvPr/>
          </p:nvSpPr>
          <p:spPr>
            <a:xfrm rot="13761881">
              <a:off x="3042314" y="1330355"/>
              <a:ext cx="327109" cy="3628444"/>
            </a:xfrm>
            <a:prstGeom prst="rightBrace">
              <a:avLst>
                <a:gd name="adj1" fmla="val 88164"/>
                <a:gd name="adj2" fmla="val 49556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TextBox 6"/>
            <p:cNvSpPr txBox="1"/>
            <p:nvPr/>
          </p:nvSpPr>
          <p:spPr>
            <a:xfrm rot="19141852">
              <a:off x="2446595" y="2664423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Final dataset</a:t>
              </a:r>
              <a:endParaRPr lang="el-GR" sz="1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31425" y="2039168"/>
              <a:ext cx="5685388" cy="3673040"/>
              <a:chOff x="221675" y="2083618"/>
              <a:chExt cx="5685388" cy="36730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33078" y="2240521"/>
                <a:ext cx="2705353" cy="1789728"/>
                <a:chOff x="1783308" y="2287643"/>
                <a:chExt cx="1449491" cy="1850017"/>
              </a:xfrm>
            </p:grpSpPr>
            <p:sp>
              <p:nvSpPr>
                <p:cNvPr id="101" name="Flowchart: Multidocument 100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02" name="Flowchart: Multidocument 101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857561" y="3550147"/>
                <a:ext cx="1275915" cy="89822"/>
                <a:chOff x="1819884" y="3500078"/>
                <a:chExt cx="1275915" cy="898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819884" y="3517900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98" name="Freeform 97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9" name="Freeform 98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00" name="Freeform 99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246184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95" name="Freeform 94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6" name="Freeform 95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307779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92" name="Freeform 91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2547778" y="3127593"/>
                <a:ext cx="5356" cy="572514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2008092" y="3306127"/>
                <a:ext cx="8595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Num</a:t>
                </a:r>
                <a:r>
                  <a:rPr lang="en-US" sz="800" dirty="0" smtClean="0"/>
                  <a:t> of samples</a:t>
                </a:r>
                <a:endParaRPr lang="el-GR" sz="8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608747" y="2809994"/>
                <a:ext cx="2705353" cy="1789728"/>
                <a:chOff x="1783308" y="2287643"/>
                <a:chExt cx="1449491" cy="1850017"/>
              </a:xfrm>
            </p:grpSpPr>
            <p:sp>
              <p:nvSpPr>
                <p:cNvPr id="87" name="Flowchart: Multidocument 86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8" name="Flowchart: Multidocument 87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87313" y="2083618"/>
                <a:ext cx="587740" cy="501606"/>
                <a:chOff x="3510720" y="2324584"/>
                <a:chExt cx="472232" cy="469098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3510720" y="2592201"/>
                  <a:ext cx="219543" cy="201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763409" y="2324584"/>
                  <a:ext cx="21954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9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133230" y="4119620"/>
                <a:ext cx="1275915" cy="89830"/>
                <a:chOff x="1819884" y="3500078"/>
                <a:chExt cx="1275915" cy="89830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819884" y="3546329"/>
                  <a:ext cx="18000" cy="43579"/>
                  <a:chOff x="2716373" y="3245962"/>
                  <a:chExt cx="45719" cy="131446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84" name="Freeform 83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46184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80" name="Freeform 79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81" name="Freeform 80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307779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77" name="Freeform 76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78" name="Freeform 77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79" name="Freeform 78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917173" y="3381268"/>
                <a:ext cx="2705353" cy="1789726"/>
                <a:chOff x="1783308" y="2287643"/>
                <a:chExt cx="1449491" cy="1850017"/>
              </a:xfrm>
            </p:grpSpPr>
            <p:sp>
              <p:nvSpPr>
                <p:cNvPr id="72" name="Flowchart: Multidocument 71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73" name="Flowchart: Multidocument 72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21675" y="3794109"/>
                <a:ext cx="3607575" cy="1962549"/>
                <a:chOff x="1101959" y="1992229"/>
                <a:chExt cx="3607575" cy="1962549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3356275" y="3276676"/>
                  <a:ext cx="543420" cy="50419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3588778" y="3425152"/>
                  <a:ext cx="11207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DOWN subsets</a:t>
                  </a:r>
                  <a:endParaRPr lang="el-GR" sz="1200" dirty="0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1104900" y="2165050"/>
                  <a:ext cx="2705352" cy="1789728"/>
                  <a:chOff x="1783308" y="2287642"/>
                  <a:chExt cx="1449491" cy="1850018"/>
                </a:xfrm>
              </p:grpSpPr>
              <p:sp>
                <p:nvSpPr>
                  <p:cNvPr id="70" name="Flowchart: Multidocument 69"/>
                  <p:cNvSpPr/>
                  <p:nvPr/>
                </p:nvSpPr>
                <p:spPr>
                  <a:xfrm>
                    <a:off x="1875461" y="2287642"/>
                    <a:ext cx="1357338" cy="170523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71" name="Flowchart: Multidocument 70"/>
                  <p:cNvSpPr/>
                  <p:nvPr/>
                </p:nvSpPr>
                <p:spPr>
                  <a:xfrm>
                    <a:off x="1783308" y="2420173"/>
                    <a:ext cx="1377935" cy="1717487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317997" y="1992229"/>
                  <a:ext cx="723175" cy="625309"/>
                  <a:chOff x="2895691" y="2842261"/>
                  <a:chExt cx="581051" cy="584784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895691" y="3225564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025194" y="3101486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54493" y="2975618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257199" y="2842261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132798" y="2149247"/>
                  <a:ext cx="879277" cy="623456"/>
                  <a:chOff x="1502057" y="2130705"/>
                  <a:chExt cx="786516" cy="610960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502057" y="2384715"/>
                    <a:ext cx="480452" cy="356950"/>
                    <a:chOff x="2735114" y="3219418"/>
                    <a:chExt cx="393976" cy="337110"/>
                  </a:xfrm>
                </p:grpSpPr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2735114" y="3353059"/>
                      <a:ext cx="303960" cy="2034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l-GR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833255" y="3219418"/>
                      <a:ext cx="295835" cy="2034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l-GR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793068" y="2253167"/>
                    <a:ext cx="360769" cy="215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UP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927804" y="2130705"/>
                    <a:ext cx="360769" cy="215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UP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1629384" y="3474678"/>
                  <a:ext cx="1275915" cy="89822"/>
                  <a:chOff x="1819884" y="3500078"/>
                  <a:chExt cx="1275915" cy="8982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819884" y="3517900"/>
                    <a:ext cx="18000" cy="72000"/>
                    <a:chOff x="2716373" y="3160235"/>
                    <a:chExt cx="45719" cy="217173"/>
                  </a:xfrm>
                </p:grpSpPr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2716373" y="3160235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9" name="Freeform 58"/>
                    <p:cNvSpPr/>
                    <p:nvPr/>
                  </p:nvSpPr>
                  <p:spPr>
                    <a:xfrm>
                      <a:off x="2716373" y="3245962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60" name="Freeform 59"/>
                    <p:cNvSpPr/>
                    <p:nvPr/>
                  </p:nvSpPr>
                  <p:spPr>
                    <a:xfrm>
                      <a:off x="2716373" y="3331689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2461849" y="3500078"/>
                    <a:ext cx="18000" cy="72000"/>
                    <a:chOff x="2716373" y="3160235"/>
                    <a:chExt cx="45719" cy="217173"/>
                  </a:xfrm>
                </p:grpSpPr>
                <p:sp>
                  <p:nvSpPr>
                    <p:cNvPr id="55" name="Freeform 54"/>
                    <p:cNvSpPr/>
                    <p:nvPr/>
                  </p:nvSpPr>
                  <p:spPr>
                    <a:xfrm>
                      <a:off x="2716373" y="3160235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6" name="Freeform 55"/>
                    <p:cNvSpPr/>
                    <p:nvPr/>
                  </p:nvSpPr>
                  <p:spPr>
                    <a:xfrm>
                      <a:off x="2716373" y="3245962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7" name="Freeform 56"/>
                    <p:cNvSpPr/>
                    <p:nvPr/>
                  </p:nvSpPr>
                  <p:spPr>
                    <a:xfrm>
                      <a:off x="2716373" y="3331689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3077799" y="3500078"/>
                    <a:ext cx="18000" cy="72000"/>
                    <a:chOff x="2716373" y="3160235"/>
                    <a:chExt cx="45719" cy="217173"/>
                  </a:xfrm>
                </p:grpSpPr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2716373" y="3160235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716373" y="3245962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54" name="Freeform 53"/>
                    <p:cNvSpPr/>
                    <p:nvPr/>
                  </p:nvSpPr>
                  <p:spPr>
                    <a:xfrm>
                      <a:off x="2716373" y="3331689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</p:grp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319601" y="3052124"/>
                  <a:ext cx="5356" cy="572514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 rot="16200000">
                  <a:off x="779915" y="3230658"/>
                  <a:ext cx="8595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 smtClean="0"/>
                    <a:t>Num</a:t>
                  </a:r>
                  <a:r>
                    <a:rPr lang="en-US" sz="800" dirty="0" smtClean="0"/>
                    <a:t> of samples</a:t>
                  </a:r>
                  <a:endParaRPr lang="el-GR" sz="800" dirty="0"/>
                </a:p>
              </p:txBody>
            </p:sp>
          </p:grpSp>
          <p:cxnSp>
            <p:nvCxnSpPr>
              <p:cNvPr id="18" name="Straight Arrow Connector 17"/>
              <p:cNvCxnSpPr/>
              <p:nvPr/>
            </p:nvCxnSpPr>
            <p:spPr>
              <a:xfrm flipV="1">
                <a:off x="3134707" y="4492824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3808143" y="3934721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531630" y="3375840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316976" y="4687064"/>
                <a:ext cx="8691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UP subsets</a:t>
                </a:r>
                <a:endParaRPr lang="en-US" sz="1200" dirty="0" smtClean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026781" y="4095859"/>
                <a:ext cx="9749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LEFT subsets</a:t>
                </a:r>
                <a:endParaRPr lang="el-GR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26318" y="3500656"/>
                <a:ext cx="108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RIGHT subsets</a:t>
                </a:r>
                <a:endParaRPr lang="el-GR" sz="1200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347703" y="2203097"/>
                <a:ext cx="969273" cy="619050"/>
                <a:chOff x="3427613" y="2430606"/>
                <a:chExt cx="969273" cy="619050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427613" y="2834212"/>
                  <a:ext cx="47385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61410" y="2689811"/>
                  <a:ext cx="5515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752945" y="2555573"/>
                  <a:ext cx="4616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03572" y="2430606"/>
                  <a:ext cx="4933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587764" y="2775488"/>
                <a:ext cx="1061795" cy="627664"/>
                <a:chOff x="1476467" y="2111521"/>
                <a:chExt cx="949779" cy="615084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76467" y="2377768"/>
                  <a:ext cx="617683" cy="348837"/>
                  <a:chOff x="2714131" y="3212857"/>
                  <a:chExt cx="506507" cy="32944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4131" y="3342914"/>
                    <a:ext cx="476146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LEFT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836348" y="3212857"/>
                    <a:ext cx="384290" cy="1993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LEFT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1793068" y="2239334"/>
                  <a:ext cx="52920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927804" y="2111521"/>
                  <a:ext cx="49844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884701" y="3339266"/>
                <a:ext cx="1061796" cy="627664"/>
                <a:chOff x="1476467" y="2111521"/>
                <a:chExt cx="949779" cy="61508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476467" y="2377768"/>
                  <a:ext cx="617683" cy="348837"/>
                  <a:chOff x="2714131" y="3212857"/>
                  <a:chExt cx="506507" cy="329448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14131" y="3342914"/>
                    <a:ext cx="476146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DOWN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36348" y="3212857"/>
                    <a:ext cx="384290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DOWN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793068" y="2239334"/>
                  <a:ext cx="52920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27804" y="2111521"/>
                  <a:ext cx="498442" cy="33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  <a:p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50061"/>
              </p:ext>
            </p:extLst>
          </p:nvPr>
        </p:nvGraphicFramePr>
        <p:xfrm>
          <a:off x="2574787" y="50654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66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756671" y="1419559"/>
            <a:ext cx="552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Gather many repetitions of each gesture (each repetition is a subset)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Compose all subsets and create final dataset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9967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786</Words>
  <Application>Microsoft Office PowerPoint</Application>
  <PresentationFormat>Custom</PresentationFormat>
  <Paragraphs>402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Adobe Heiti Std R</vt:lpstr>
      <vt:lpstr>Kozuka Gothic Pr6N H</vt:lpstr>
      <vt:lpstr>Microsoft YaHei</vt:lpstr>
      <vt:lpstr>Adobe Caslon Pro Bold</vt:lpstr>
      <vt:lpstr>Angsana New</vt:lpstr>
      <vt:lpstr>Arial</vt:lpstr>
      <vt:lpstr>Calibri</vt:lpstr>
      <vt:lpstr>Liberation Sans</vt:lpstr>
      <vt:lpstr>Mangal</vt:lpstr>
      <vt:lpstr>Open Sans</vt:lpstr>
      <vt:lpstr>Segoe UI</vt:lpstr>
      <vt:lpstr>Tahoma</vt:lpstr>
      <vt:lpstr>Wingdings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100</cp:revision>
  <dcterms:created xsi:type="dcterms:W3CDTF">2018-05-21T18:56:53Z</dcterms:created>
  <dcterms:modified xsi:type="dcterms:W3CDTF">2018-07-10T13:48:15Z</dcterms:modified>
</cp:coreProperties>
</file>