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6" r:id="rId5"/>
    <p:sldId id="259" r:id="rId6"/>
    <p:sldId id="260" r:id="rId7"/>
    <p:sldId id="272" r:id="rId8"/>
    <p:sldId id="261" r:id="rId9"/>
    <p:sldId id="271" r:id="rId10"/>
    <p:sldId id="274" r:id="rId11"/>
    <p:sldId id="273" r:id="rId12"/>
    <p:sldId id="268" r:id="rId13"/>
    <p:sldId id="275" r:id="rId14"/>
    <p:sldId id="269" r:id="rId15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449" userDrawn="1">
          <p15:clr>
            <a:srgbClr val="A4A3A4"/>
          </p15:clr>
        </p15:guide>
        <p15:guide id="3" orient="horz" pos="1474" userDrawn="1">
          <p15:clr>
            <a:srgbClr val="A4A3A4"/>
          </p15:clr>
        </p15:guide>
        <p15:guide id="4" orient="horz" pos="2200" userDrawn="1">
          <p15:clr>
            <a:srgbClr val="A4A3A4"/>
          </p15:clr>
        </p15:guide>
        <p15:guide id="5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7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2F4"/>
    <a:srgbClr val="6BA1CF"/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 varScale="1">
        <p:scale>
          <a:sx n="100" d="100"/>
          <a:sy n="100" d="100"/>
        </p:scale>
        <p:origin x="3240" y="-126"/>
      </p:cViewPr>
      <p:guideLst>
        <p:guide orient="horz" pos="2449"/>
        <p:guide orient="horz" pos="1474"/>
        <p:guide orient="horz" pos="2200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CD0D5-C1EE-4267-B4C5-99DA2B5276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077E648-4E12-4AF2-923D-EB43034E847B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Label 1</a:t>
          </a:r>
          <a:endParaRPr lang="el-GR" sz="1600" dirty="0">
            <a:solidFill>
              <a:schemeClr val="tx1"/>
            </a:solidFill>
          </a:endParaRPr>
        </a:p>
      </dgm:t>
    </dgm:pt>
    <dgm:pt modelId="{490F97FF-1D7A-4A38-8F10-1C28076D9C8D}" type="parTrans" cxnId="{4A401175-49D8-40BF-826A-2DF377B1E787}">
      <dgm:prSet/>
      <dgm:spPr/>
      <dgm:t>
        <a:bodyPr/>
        <a:lstStyle/>
        <a:p>
          <a:endParaRPr lang="el-GR"/>
        </a:p>
      </dgm:t>
    </dgm:pt>
    <dgm:pt modelId="{65436FF0-B506-4447-A452-F5D1BB852264}" type="sibTrans" cxnId="{4A401175-49D8-40BF-826A-2DF377B1E787}">
      <dgm:prSet/>
      <dgm:spPr/>
      <dgm:t>
        <a:bodyPr/>
        <a:lstStyle/>
        <a:p>
          <a:endParaRPr lang="el-GR"/>
        </a:p>
      </dgm:t>
    </dgm:pt>
    <dgm:pt modelId="{CBD1A44F-6B74-47C1-8F15-4EF98A34BA61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700" dirty="0">
            <a:solidFill>
              <a:schemeClr val="tx1"/>
            </a:solidFill>
          </a:endParaRPr>
        </a:p>
      </dgm:t>
    </dgm:pt>
    <dgm:pt modelId="{DB973419-771F-4153-935F-D7ABD377F4F3}" type="parTrans" cxnId="{AE92F8D3-8AA9-4A31-A316-59A9C2D08AAE}">
      <dgm:prSet/>
      <dgm:spPr/>
      <dgm:t>
        <a:bodyPr/>
        <a:lstStyle/>
        <a:p>
          <a:endParaRPr lang="el-GR"/>
        </a:p>
      </dgm:t>
    </dgm:pt>
    <dgm:pt modelId="{DE146E1A-8BE5-470A-BEAC-9F3D9A77B647}" type="sibTrans" cxnId="{AE92F8D3-8AA9-4A31-A316-59A9C2D08AAE}">
      <dgm:prSet/>
      <dgm:spPr/>
      <dgm:t>
        <a:bodyPr/>
        <a:lstStyle/>
        <a:p>
          <a:endParaRPr lang="el-GR"/>
        </a:p>
      </dgm:t>
    </dgm:pt>
    <dgm:pt modelId="{57CE7387-D850-48C0-8A10-978F9A226462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Label 3</a:t>
          </a:r>
          <a:endParaRPr lang="el-GR" sz="1400" dirty="0">
            <a:solidFill>
              <a:schemeClr val="tx1"/>
            </a:solidFill>
          </a:endParaRPr>
        </a:p>
      </dgm:t>
    </dgm:pt>
    <dgm:pt modelId="{94492323-3446-43BC-B8FD-3943E27FAE48}" type="parTrans" cxnId="{38121AD1-7B44-4283-9688-002366FFEF48}">
      <dgm:prSet/>
      <dgm:spPr/>
      <dgm:t>
        <a:bodyPr/>
        <a:lstStyle/>
        <a:p>
          <a:endParaRPr lang="el-GR"/>
        </a:p>
      </dgm:t>
    </dgm:pt>
    <dgm:pt modelId="{2A9099F6-573E-49F4-92F3-41F2D2FE56D6}" type="sibTrans" cxnId="{38121AD1-7B44-4283-9688-002366FFEF48}">
      <dgm:prSet/>
      <dgm:spPr/>
      <dgm:t>
        <a:bodyPr/>
        <a:lstStyle/>
        <a:p>
          <a:endParaRPr lang="el-GR"/>
        </a:p>
      </dgm:t>
    </dgm:pt>
    <dgm:pt modelId="{41021A96-D856-4B67-9531-983D0955A0EE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1100" dirty="0">
            <a:solidFill>
              <a:schemeClr val="tx1"/>
            </a:solidFill>
          </a:endParaRPr>
        </a:p>
      </dgm:t>
    </dgm:pt>
    <dgm:pt modelId="{D84DEB00-55C5-4DCE-BD49-3DC3DAF54F86}" type="parTrans" cxnId="{D1C8C32C-74BD-4E04-9B49-6CCABB6574D3}">
      <dgm:prSet/>
      <dgm:spPr/>
      <dgm:t>
        <a:bodyPr/>
        <a:lstStyle/>
        <a:p>
          <a:endParaRPr lang="el-GR"/>
        </a:p>
      </dgm:t>
    </dgm:pt>
    <dgm:pt modelId="{31DEA52E-6B59-4006-9A20-7071F9CFF22E}" type="sibTrans" cxnId="{D1C8C32C-74BD-4E04-9B49-6CCABB6574D3}">
      <dgm:prSet/>
      <dgm:spPr/>
      <dgm:t>
        <a:bodyPr/>
        <a:lstStyle/>
        <a:p>
          <a:endParaRPr lang="el-GR"/>
        </a:p>
      </dgm:t>
    </dgm:pt>
    <dgm:pt modelId="{7939979B-E89A-4899-8498-5177E8FB85A9}" type="pres">
      <dgm:prSet presAssocID="{A2BCD0D5-C1EE-4267-B4C5-99DA2B52769B}" presName="diagram" presStyleCnt="0">
        <dgm:presLayoutVars>
          <dgm:dir/>
          <dgm:resizeHandles val="exact"/>
        </dgm:presLayoutVars>
      </dgm:prSet>
      <dgm:spPr/>
    </dgm:pt>
    <dgm:pt modelId="{0E3C2142-D58A-4340-8D35-1BA58901C10F}" type="pres">
      <dgm:prSet presAssocID="{8077E648-4E12-4AF2-923D-EB43034E847B}" presName="node" presStyleLbl="node1" presStyleIdx="0" presStyleCnt="4" custScaleX="2000000" custScaleY="2000000">
        <dgm:presLayoutVars>
          <dgm:bulletEnabled val="1"/>
        </dgm:presLayoutVars>
      </dgm:prSet>
      <dgm:spPr>
        <a:prstGeom prst="ellipse">
          <a:avLst/>
        </a:prstGeom>
      </dgm:spPr>
    </dgm:pt>
    <dgm:pt modelId="{5AD114C2-0DB4-450A-933F-C888366EA09F}" type="pres">
      <dgm:prSet presAssocID="{65436FF0-B506-4447-A452-F5D1BB852264}" presName="sibTrans" presStyleCnt="0"/>
      <dgm:spPr/>
    </dgm:pt>
    <dgm:pt modelId="{938CA23E-902B-4BA0-8F4E-29F852E4B48C}" type="pres">
      <dgm:prSet presAssocID="{CBD1A44F-6B74-47C1-8F15-4EF98A34BA61}" presName="node" presStyleLbl="node1" presStyleIdx="1" presStyleCnt="4" custScaleX="2000000" custScaleY="2000000">
        <dgm:presLayoutVars>
          <dgm:bulletEnabled val="1"/>
        </dgm:presLayoutVars>
      </dgm:prSet>
      <dgm:spPr>
        <a:prstGeom prst="ellipse">
          <a:avLst/>
        </a:prstGeom>
      </dgm:spPr>
    </dgm:pt>
    <dgm:pt modelId="{DBDDF673-424F-4043-B715-2F0E8412FBE8}" type="pres">
      <dgm:prSet presAssocID="{DE146E1A-8BE5-470A-BEAC-9F3D9A77B647}" presName="sibTrans" presStyleCnt="0"/>
      <dgm:spPr/>
    </dgm:pt>
    <dgm:pt modelId="{B5D4E9BA-6451-4A24-B896-86CE1CC452D2}" type="pres">
      <dgm:prSet presAssocID="{57CE7387-D850-48C0-8A10-978F9A226462}" presName="node" presStyleLbl="node1" presStyleIdx="2" presStyleCnt="4" custScaleX="2000000" custScaleY="2000000" custLinFactNeighborX="-18599" custLinFactNeighborY="-32171">
        <dgm:presLayoutVars>
          <dgm:bulletEnabled val="1"/>
        </dgm:presLayoutVars>
      </dgm:prSet>
      <dgm:spPr>
        <a:prstGeom prst="ellipse">
          <a:avLst/>
        </a:prstGeom>
      </dgm:spPr>
    </dgm:pt>
    <dgm:pt modelId="{2D2EC49C-D194-4E3E-B7B2-C7BB71916906}" type="pres">
      <dgm:prSet presAssocID="{2A9099F6-573E-49F4-92F3-41F2D2FE56D6}" presName="sibTrans" presStyleCnt="0"/>
      <dgm:spPr/>
    </dgm:pt>
    <dgm:pt modelId="{54083503-922B-42FE-8EE9-E9461FD34BF1}" type="pres">
      <dgm:prSet presAssocID="{41021A96-D856-4B67-9531-983D0955A0EE}" presName="node" presStyleLbl="node1" presStyleIdx="3" presStyleCnt="4" custScaleX="2000000" custScaleY="2000000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CE9C2724-DBF6-4F62-B6D4-3305697545FE}" type="presOf" srcId="{8077E648-4E12-4AF2-923D-EB43034E847B}" destId="{0E3C2142-D58A-4340-8D35-1BA58901C10F}" srcOrd="0" destOrd="0" presId="urn:microsoft.com/office/officeart/2005/8/layout/default"/>
    <dgm:cxn modelId="{D1C8C32C-74BD-4E04-9B49-6CCABB6574D3}" srcId="{A2BCD0D5-C1EE-4267-B4C5-99DA2B52769B}" destId="{41021A96-D856-4B67-9531-983D0955A0EE}" srcOrd="3" destOrd="0" parTransId="{D84DEB00-55C5-4DCE-BD49-3DC3DAF54F86}" sibTransId="{31DEA52E-6B59-4006-9A20-7071F9CFF22E}"/>
    <dgm:cxn modelId="{3DD86840-E4E1-4A63-BF75-D27D64FC05EB}" type="presOf" srcId="{57CE7387-D850-48C0-8A10-978F9A226462}" destId="{B5D4E9BA-6451-4A24-B896-86CE1CC452D2}" srcOrd="0" destOrd="0" presId="urn:microsoft.com/office/officeart/2005/8/layout/default"/>
    <dgm:cxn modelId="{4A401175-49D8-40BF-826A-2DF377B1E787}" srcId="{A2BCD0D5-C1EE-4267-B4C5-99DA2B52769B}" destId="{8077E648-4E12-4AF2-923D-EB43034E847B}" srcOrd="0" destOrd="0" parTransId="{490F97FF-1D7A-4A38-8F10-1C28076D9C8D}" sibTransId="{65436FF0-B506-4447-A452-F5D1BB852264}"/>
    <dgm:cxn modelId="{CCD54C81-41A8-483D-8E45-FBC19C4DAEC1}" type="presOf" srcId="{41021A96-D856-4B67-9531-983D0955A0EE}" destId="{54083503-922B-42FE-8EE9-E9461FD34BF1}" srcOrd="0" destOrd="0" presId="urn:microsoft.com/office/officeart/2005/8/layout/default"/>
    <dgm:cxn modelId="{DCD38A8E-5953-4A5A-9A20-316D292E142E}" type="presOf" srcId="{CBD1A44F-6B74-47C1-8F15-4EF98A34BA61}" destId="{938CA23E-902B-4BA0-8F4E-29F852E4B48C}" srcOrd="0" destOrd="0" presId="urn:microsoft.com/office/officeart/2005/8/layout/default"/>
    <dgm:cxn modelId="{931F7BB2-7E80-4F5F-A861-260D7ECB4928}" type="presOf" srcId="{A2BCD0D5-C1EE-4267-B4C5-99DA2B52769B}" destId="{7939979B-E89A-4899-8498-5177E8FB85A9}" srcOrd="0" destOrd="0" presId="urn:microsoft.com/office/officeart/2005/8/layout/default"/>
    <dgm:cxn modelId="{38121AD1-7B44-4283-9688-002366FFEF48}" srcId="{A2BCD0D5-C1EE-4267-B4C5-99DA2B52769B}" destId="{57CE7387-D850-48C0-8A10-978F9A226462}" srcOrd="2" destOrd="0" parTransId="{94492323-3446-43BC-B8FD-3943E27FAE48}" sibTransId="{2A9099F6-573E-49F4-92F3-41F2D2FE56D6}"/>
    <dgm:cxn modelId="{AE92F8D3-8AA9-4A31-A316-59A9C2D08AAE}" srcId="{A2BCD0D5-C1EE-4267-B4C5-99DA2B52769B}" destId="{CBD1A44F-6B74-47C1-8F15-4EF98A34BA61}" srcOrd="1" destOrd="0" parTransId="{DB973419-771F-4153-935F-D7ABD377F4F3}" sibTransId="{DE146E1A-8BE5-470A-BEAC-9F3D9A77B647}"/>
    <dgm:cxn modelId="{3C91FDAD-8484-4854-A97C-C21CD75DDAA9}" type="presParOf" srcId="{7939979B-E89A-4899-8498-5177E8FB85A9}" destId="{0E3C2142-D58A-4340-8D35-1BA58901C10F}" srcOrd="0" destOrd="0" presId="urn:microsoft.com/office/officeart/2005/8/layout/default"/>
    <dgm:cxn modelId="{247E4865-C382-4BB2-806B-664BC229DD36}" type="presParOf" srcId="{7939979B-E89A-4899-8498-5177E8FB85A9}" destId="{5AD114C2-0DB4-450A-933F-C888366EA09F}" srcOrd="1" destOrd="0" presId="urn:microsoft.com/office/officeart/2005/8/layout/default"/>
    <dgm:cxn modelId="{B74B6EC8-692A-43A4-A99D-AC3993F83229}" type="presParOf" srcId="{7939979B-E89A-4899-8498-5177E8FB85A9}" destId="{938CA23E-902B-4BA0-8F4E-29F852E4B48C}" srcOrd="2" destOrd="0" presId="urn:microsoft.com/office/officeart/2005/8/layout/default"/>
    <dgm:cxn modelId="{18D528F8-6C05-400D-9741-C55EDF2BA081}" type="presParOf" srcId="{7939979B-E89A-4899-8498-5177E8FB85A9}" destId="{DBDDF673-424F-4043-B715-2F0E8412FBE8}" srcOrd="3" destOrd="0" presId="urn:microsoft.com/office/officeart/2005/8/layout/default"/>
    <dgm:cxn modelId="{3E2140CE-6C6F-43FC-A9AD-4C9A4E0107E1}" type="presParOf" srcId="{7939979B-E89A-4899-8498-5177E8FB85A9}" destId="{B5D4E9BA-6451-4A24-B896-86CE1CC452D2}" srcOrd="4" destOrd="0" presId="urn:microsoft.com/office/officeart/2005/8/layout/default"/>
    <dgm:cxn modelId="{EF5F4626-BB47-4913-9ADE-0B6C8288F2BF}" type="presParOf" srcId="{7939979B-E89A-4899-8498-5177E8FB85A9}" destId="{2D2EC49C-D194-4E3E-B7B2-C7BB71916906}" srcOrd="5" destOrd="0" presId="urn:microsoft.com/office/officeart/2005/8/layout/default"/>
    <dgm:cxn modelId="{B9995D61-65C7-4A56-89C1-6835F9295DB4}" type="presParOf" srcId="{7939979B-E89A-4899-8498-5177E8FB85A9}" destId="{54083503-922B-42FE-8EE9-E9461FD34BF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C2142-D58A-4340-8D35-1BA58901C10F}">
      <dsp:nvSpPr>
        <dsp:cNvPr id="0" name=""/>
        <dsp:cNvSpPr/>
      </dsp:nvSpPr>
      <dsp:spPr>
        <a:xfrm>
          <a:off x="177" y="34634"/>
          <a:ext cx="921211" cy="552726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Label 1</a:t>
          </a:r>
          <a:endParaRPr lang="el-GR" sz="1600" kern="1200" dirty="0">
            <a:solidFill>
              <a:schemeClr val="tx1"/>
            </a:solidFill>
          </a:endParaRPr>
        </a:p>
      </dsp:txBody>
      <dsp:txXfrm>
        <a:off x="135085" y="115579"/>
        <a:ext cx="651395" cy="390836"/>
      </dsp:txXfrm>
    </dsp:sp>
    <dsp:sp modelId="{938CA23E-902B-4BA0-8F4E-29F852E4B48C}">
      <dsp:nvSpPr>
        <dsp:cNvPr id="0" name=""/>
        <dsp:cNvSpPr/>
      </dsp:nvSpPr>
      <dsp:spPr>
        <a:xfrm>
          <a:off x="925995" y="34634"/>
          <a:ext cx="921211" cy="552726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700" kern="1200" dirty="0">
            <a:solidFill>
              <a:schemeClr val="tx1"/>
            </a:solidFill>
          </a:endParaRPr>
        </a:p>
      </dsp:txBody>
      <dsp:txXfrm>
        <a:off x="1060903" y="115579"/>
        <a:ext cx="651395" cy="390836"/>
      </dsp:txXfrm>
    </dsp:sp>
    <dsp:sp modelId="{B5D4E9BA-6451-4A24-B896-86CE1CC452D2}">
      <dsp:nvSpPr>
        <dsp:cNvPr id="0" name=""/>
        <dsp:cNvSpPr/>
      </dsp:nvSpPr>
      <dsp:spPr>
        <a:xfrm>
          <a:off x="0" y="583076"/>
          <a:ext cx="921211" cy="552726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Label 3</a:t>
          </a:r>
          <a:endParaRPr lang="el-GR" sz="1400" kern="1200" dirty="0">
            <a:solidFill>
              <a:schemeClr val="tx1"/>
            </a:solidFill>
          </a:endParaRPr>
        </a:p>
      </dsp:txBody>
      <dsp:txXfrm>
        <a:off x="134908" y="664021"/>
        <a:ext cx="651395" cy="390836"/>
      </dsp:txXfrm>
    </dsp:sp>
    <dsp:sp modelId="{54083503-922B-42FE-8EE9-E9461FD34BF1}">
      <dsp:nvSpPr>
        <dsp:cNvPr id="0" name=""/>
        <dsp:cNvSpPr/>
      </dsp:nvSpPr>
      <dsp:spPr>
        <a:xfrm>
          <a:off x="925995" y="591967"/>
          <a:ext cx="921211" cy="552726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100" kern="1200" dirty="0">
            <a:solidFill>
              <a:schemeClr val="tx1"/>
            </a:solidFill>
          </a:endParaRPr>
        </a:p>
      </dsp:txBody>
      <dsp:txXfrm>
        <a:off x="1060903" y="672912"/>
        <a:ext cx="651395" cy="390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9365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633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629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007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23303"/>
              </p:ext>
            </p:extLst>
          </p:nvPr>
        </p:nvGraphicFramePr>
        <p:xfrm>
          <a:off x="1176632" y="3149948"/>
          <a:ext cx="8195976" cy="42732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2766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21474">
                <a:tc gridSpan="9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mean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rms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std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meadian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acc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gyr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mag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acc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gyr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mag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acc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gyr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mag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acc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gyr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mag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x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y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z</a:t>
                      </a:r>
                      <a:endParaRPr lang="el-GR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873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538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782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189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57921" y="1802356"/>
            <a:ext cx="6605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n-by-36 data matrix </a:t>
            </a:r>
          </a:p>
          <a:p>
            <a:pPr lvl="1"/>
            <a:r>
              <a:rPr lang="en-US" sz="2000" dirty="0"/>
              <a:t>n: total number of subsets </a:t>
            </a:r>
          </a:p>
          <a:p>
            <a:pPr lvl="1"/>
            <a:r>
              <a:rPr lang="en-US" sz="2000" dirty="0"/>
              <a:t>36: features (3 dimensions/3 sensors/4 statistical metrics)</a:t>
            </a:r>
            <a:endParaRPr lang="el-GR" sz="2000" dirty="0"/>
          </a:p>
          <a:p>
            <a:pPr lvl="1"/>
            <a:endParaRPr lang="el-GR" sz="200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2.FEATURE EXTRACTION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757921" y="1076017"/>
            <a:ext cx="916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each subset from dataset, get mean/median/</a:t>
            </a:r>
            <a:r>
              <a:rPr lang="en-US" sz="2000" dirty="0" err="1"/>
              <a:t>rms</a:t>
            </a:r>
            <a:r>
              <a:rPr lang="en-US" sz="2000" dirty="0"/>
              <a:t>*/</a:t>
            </a:r>
            <a:r>
              <a:rPr lang="en-US" sz="2000" dirty="0" err="1"/>
              <a:t>stdev</a:t>
            </a:r>
            <a:r>
              <a:rPr lang="en-US" sz="2000" dirty="0"/>
              <a:t>* statistical metrics from all three sensors and for all dimensions of each</a:t>
            </a:r>
            <a:endParaRPr lang="el-GR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176626" y="2978092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70290" y="2978091"/>
            <a:ext cx="38023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55903" y="2793425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 features</a:t>
            </a:r>
            <a:endParaRPr lang="el-GR" dirty="0"/>
          </a:p>
        </p:txBody>
      </p:sp>
      <p:grpSp>
        <p:nvGrpSpPr>
          <p:cNvPr id="52" name="Group 51"/>
          <p:cNvGrpSpPr/>
          <p:nvPr/>
        </p:nvGrpSpPr>
        <p:grpSpPr>
          <a:xfrm>
            <a:off x="573256" y="4213226"/>
            <a:ext cx="369332" cy="3135102"/>
            <a:chOff x="410530" y="3489301"/>
            <a:chExt cx="369332" cy="3083214"/>
          </a:xfrm>
        </p:grpSpPr>
        <p:cxnSp>
          <p:nvCxnSpPr>
            <p:cNvPr id="42" name="Straight Arrow Connector 41"/>
            <p:cNvCxnSpPr>
              <a:stCxn id="46" idx="1"/>
            </p:cNvCxnSpPr>
            <p:nvPr/>
          </p:nvCxnSpPr>
          <p:spPr>
            <a:xfrm>
              <a:off x="595196" y="5492107"/>
              <a:ext cx="11272" cy="10804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6" idx="3"/>
            </p:cNvCxnSpPr>
            <p:nvPr/>
          </p:nvCxnSpPr>
          <p:spPr>
            <a:xfrm flipV="1">
              <a:off x="595195" y="3489301"/>
              <a:ext cx="0" cy="5821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-115132" y="4597114"/>
              <a:ext cx="1420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Total subsets </a:t>
              </a:r>
              <a:endParaRPr lang="el-GR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26800" y="4213226"/>
            <a:ext cx="369332" cy="3135102"/>
            <a:chOff x="410531" y="3489301"/>
            <a:chExt cx="369332" cy="3083214"/>
          </a:xfrm>
        </p:grpSpPr>
        <p:cxnSp>
          <p:nvCxnSpPr>
            <p:cNvPr id="60" name="Straight Arrow Connector 59"/>
            <p:cNvCxnSpPr>
              <a:stCxn id="62" idx="1"/>
            </p:cNvCxnSpPr>
            <p:nvPr/>
          </p:nvCxnSpPr>
          <p:spPr>
            <a:xfrm>
              <a:off x="595197" y="5344990"/>
              <a:ext cx="11271" cy="122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2" idx="3"/>
            </p:cNvCxnSpPr>
            <p:nvPr/>
          </p:nvCxnSpPr>
          <p:spPr>
            <a:xfrm flipH="1" flipV="1">
              <a:off x="595195" y="3489301"/>
              <a:ext cx="2" cy="7292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 rot="16200000">
              <a:off x="31986" y="4597114"/>
              <a:ext cx="11264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 gestures</a:t>
              </a:r>
              <a:endParaRPr lang="el-GR" dirty="0"/>
            </a:p>
          </p:txBody>
        </p:sp>
      </p:grpSp>
      <p:sp>
        <p:nvSpPr>
          <p:cNvPr id="6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32345" y="7381751"/>
            <a:ext cx="2348280" cy="521280"/>
          </a:xfrm>
        </p:spPr>
        <p:txBody>
          <a:bodyPr/>
          <a:lstStyle/>
          <a:p>
            <a:pPr lvl="0"/>
            <a:r>
              <a:rPr lang="en-US" dirty="0"/>
              <a:t>10</a:t>
            </a:r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  <p:sp>
        <p:nvSpPr>
          <p:cNvPr id="18" name="TextBox 17"/>
          <p:cNvSpPr txBox="1"/>
          <p:nvPr/>
        </p:nvSpPr>
        <p:spPr>
          <a:xfrm>
            <a:off x="7440023" y="-78777"/>
            <a:ext cx="272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rms</a:t>
            </a:r>
            <a:r>
              <a:rPr lang="en-US" dirty="0"/>
              <a:t>*: root mean square </a:t>
            </a:r>
          </a:p>
          <a:p>
            <a:r>
              <a:rPr lang="en-US" dirty="0" err="1"/>
              <a:t>stdev</a:t>
            </a:r>
            <a:r>
              <a:rPr lang="en-US" dirty="0"/>
              <a:t>*: standard deviation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71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32345" y="7373362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040102" y="1336980"/>
            <a:ext cx="62172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Data: n observations by 36 features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k=4 (clusters)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 metric: </a:t>
            </a:r>
            <a:r>
              <a:rPr lang="en-US" sz="2400" dirty="0" err="1"/>
              <a:t>cityblock</a:t>
            </a:r>
            <a:endParaRPr lang="en-US" sz="2400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0322" y="390130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4.RESULTS</a:t>
            </a: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910322" y="7199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3.APPLY K-MEANS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0102" y="4641130"/>
            <a:ext cx="4514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K-fold for cross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average success percentage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32345" y="7363499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el-GR" smtClean="0"/>
              <a:t>12</a:t>
            </a:fld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3" y="1780891"/>
            <a:ext cx="1078813" cy="105048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2382090" y="1290432"/>
            <a:ext cx="342900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 rot="7500000">
            <a:off x="1711921" y="2855850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2" name="Group 11"/>
          <p:cNvGrpSpPr/>
          <p:nvPr/>
        </p:nvGrpSpPr>
        <p:grpSpPr>
          <a:xfrm>
            <a:off x="744440" y="3214414"/>
            <a:ext cx="1088559" cy="1004161"/>
            <a:chOff x="3881887" y="887862"/>
            <a:chExt cx="3175687" cy="38382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887" y="887862"/>
              <a:ext cx="3174100" cy="31741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03"/>
            <a:stretch/>
          </p:blipFill>
          <p:spPr>
            <a:xfrm>
              <a:off x="3883474" y="2824937"/>
              <a:ext cx="3174100" cy="190120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05" y="3239226"/>
            <a:ext cx="1088015" cy="83040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992253" y="4236056"/>
            <a:ext cx="435961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1913249" y="407951"/>
            <a:ext cx="1268061" cy="830854"/>
            <a:chOff x="79209" y="3208383"/>
            <a:chExt cx="1268061" cy="8308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0" y="3208383"/>
              <a:ext cx="1255540" cy="65244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09"/>
            <a:stretch/>
          </p:blipFill>
          <p:spPr>
            <a:xfrm>
              <a:off x="79209" y="3682411"/>
              <a:ext cx="1255540" cy="356826"/>
            </a:xfrm>
            <a:prstGeom prst="rect">
              <a:avLst/>
            </a:prstGeom>
          </p:spPr>
        </p:pic>
      </p:grpSp>
      <p:sp>
        <p:nvSpPr>
          <p:cNvPr id="17" name="Right Arrow 16"/>
          <p:cNvSpPr/>
          <p:nvPr/>
        </p:nvSpPr>
        <p:spPr>
          <a:xfrm>
            <a:off x="2507591" y="6337389"/>
            <a:ext cx="358334" cy="2035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ight Arrow 18"/>
          <p:cNvSpPr/>
          <p:nvPr/>
        </p:nvSpPr>
        <p:spPr>
          <a:xfrm rot="5400000">
            <a:off x="2384907" y="4754446"/>
            <a:ext cx="1726592" cy="1880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3" name="Group 92"/>
          <p:cNvGrpSpPr/>
          <p:nvPr/>
        </p:nvGrpSpPr>
        <p:grpSpPr>
          <a:xfrm>
            <a:off x="2961650" y="5756844"/>
            <a:ext cx="1422468" cy="1588969"/>
            <a:chOff x="2614393" y="5708143"/>
            <a:chExt cx="1422468" cy="1588969"/>
          </a:xfrm>
        </p:grpSpPr>
        <p:sp>
          <p:nvSpPr>
            <p:cNvPr id="20" name="Rectangle 19"/>
            <p:cNvSpPr/>
            <p:nvPr/>
          </p:nvSpPr>
          <p:spPr>
            <a:xfrm>
              <a:off x="2614393" y="5708143"/>
              <a:ext cx="1422468" cy="14754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2996" y="5975264"/>
              <a:ext cx="1305037" cy="132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Classify each</a:t>
              </a:r>
            </a:p>
            <a:p>
              <a:r>
                <a:rPr lang="en-US" sz="1600" dirty="0"/>
                <a:t>observation </a:t>
              </a:r>
            </a:p>
            <a:p>
              <a:r>
                <a:rPr lang="en-US" sz="1600" dirty="0"/>
                <a:t>in a cluster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95574" y="5310506"/>
            <a:ext cx="2191626" cy="2159369"/>
            <a:chOff x="5622138" y="2533978"/>
            <a:chExt cx="1626803" cy="1682390"/>
          </a:xfrm>
        </p:grpSpPr>
        <p:grpSp>
          <p:nvGrpSpPr>
            <p:cNvPr id="23" name="Group 22"/>
            <p:cNvGrpSpPr/>
            <p:nvPr/>
          </p:nvGrpSpPr>
          <p:grpSpPr>
            <a:xfrm>
              <a:off x="5644542" y="2846585"/>
              <a:ext cx="1604399" cy="1369783"/>
              <a:chOff x="5644542" y="2846585"/>
              <a:chExt cx="1604399" cy="136978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360809" y="2846585"/>
                <a:ext cx="888132" cy="1358120"/>
                <a:chOff x="5979447" y="2860636"/>
                <a:chExt cx="888132" cy="1358120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5979447" y="307853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down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985387" y="3294890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down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45458" y="2860636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up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19798" y="352523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left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19410" y="374658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left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35304" y="394175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up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644542" y="2865295"/>
                <a:ext cx="907152" cy="1351073"/>
                <a:chOff x="5968392" y="2877444"/>
                <a:chExt cx="907152" cy="135107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53423" y="3075689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up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968392" y="329024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down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045865" y="2877444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up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025743" y="351880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left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017151" y="373862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left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998241" y="395151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right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211" y="2978701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096033" y="3197970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092388" y="3414089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6089585" y="3630744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6087766" y="3852747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089585" y="4084582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420" y="3097892"/>
                <a:ext cx="137591" cy="17281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720" y="2881549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625" y="3320077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573" y="3541812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071" y="3760991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9644" y="3993815"/>
                <a:ext cx="137591" cy="172815"/>
              </a:xfrm>
              <a:prstGeom prst="rect">
                <a:avLst/>
              </a:prstGeom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622138" y="2549808"/>
              <a:ext cx="551152" cy="33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Actual</a:t>
              </a:r>
            </a:p>
            <a:p>
              <a:r>
                <a:rPr lang="en-US" sz="1100" dirty="0"/>
                <a:t>clustering</a:t>
              </a:r>
              <a:endParaRPr lang="el-GR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35983" y="2533978"/>
              <a:ext cx="551152" cy="33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Predicted</a:t>
              </a:r>
            </a:p>
            <a:p>
              <a:r>
                <a:rPr lang="en-US" sz="1100" dirty="0"/>
                <a:t>clustering</a:t>
              </a:r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4453667" y="6337493"/>
            <a:ext cx="566008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ight Arrow 66"/>
          <p:cNvSpPr/>
          <p:nvPr/>
        </p:nvSpPr>
        <p:spPr>
          <a:xfrm rot="3282816">
            <a:off x="2938973" y="2849255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1" name="Straight Connector 70"/>
          <p:cNvCxnSpPr/>
          <p:nvPr/>
        </p:nvCxnSpPr>
        <p:spPr>
          <a:xfrm>
            <a:off x="500067" y="2916189"/>
            <a:ext cx="3815733" cy="25639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00067" y="4120141"/>
            <a:ext cx="3815733" cy="39022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25549" y="129397"/>
            <a:ext cx="86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Raw data</a:t>
            </a:r>
            <a:endParaRPr lang="el-GR" sz="1400" dirty="0"/>
          </a:p>
        </p:txBody>
      </p:sp>
      <p:sp>
        <p:nvSpPr>
          <p:cNvPr id="74" name="TextBox 73"/>
          <p:cNvSpPr txBox="1"/>
          <p:nvPr/>
        </p:nvSpPr>
        <p:spPr>
          <a:xfrm rot="18432975">
            <a:off x="1603803" y="2620019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70%</a:t>
            </a:r>
            <a:endParaRPr lang="el-GR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499" y="3099712"/>
            <a:ext cx="80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 set</a:t>
            </a:r>
            <a:endParaRPr lang="el-GR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083858" y="3098600"/>
            <a:ext cx="73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set</a:t>
            </a:r>
            <a:endParaRPr lang="el-GR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91708" y="412837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kmeans</a:t>
            </a:r>
            <a:endParaRPr lang="el-GR" sz="1400" dirty="0"/>
          </a:p>
        </p:txBody>
      </p:sp>
      <p:sp>
        <p:nvSpPr>
          <p:cNvPr id="83" name="Right Arrow 82"/>
          <p:cNvSpPr/>
          <p:nvPr/>
        </p:nvSpPr>
        <p:spPr>
          <a:xfrm>
            <a:off x="6958545" y="6284438"/>
            <a:ext cx="479447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0" name="Group 89"/>
          <p:cNvGrpSpPr/>
          <p:nvPr/>
        </p:nvGrpSpPr>
        <p:grpSpPr>
          <a:xfrm>
            <a:off x="7424154" y="5938875"/>
            <a:ext cx="1952779" cy="805425"/>
            <a:chOff x="7777946" y="5570752"/>
            <a:chExt cx="1952779" cy="805425"/>
          </a:xfrm>
        </p:grpSpPr>
        <p:sp>
          <p:nvSpPr>
            <p:cNvPr id="85" name="Rectangle 84"/>
            <p:cNvSpPr/>
            <p:nvPr/>
          </p:nvSpPr>
          <p:spPr>
            <a:xfrm>
              <a:off x="7913512" y="5570752"/>
              <a:ext cx="15576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u="sng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Final result</a:t>
              </a:r>
              <a:endPara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77946" y="5914512"/>
              <a:ext cx="195277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71,8% success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 rot="3309225">
            <a:off x="3021964" y="2806927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30%</a:t>
            </a:r>
            <a:endParaRPr lang="el-GR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881636" y="1474865"/>
            <a:ext cx="1563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Feature extraction </a:t>
            </a:r>
            <a:endParaRPr lang="el-GR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7178" y="5596307"/>
            <a:ext cx="2209491" cy="1573103"/>
            <a:chOff x="-378598" y="5639396"/>
            <a:chExt cx="2209491" cy="1573103"/>
          </a:xfrm>
        </p:grpSpPr>
        <p:grpSp>
          <p:nvGrpSpPr>
            <p:cNvPr id="91" name="Group 90"/>
            <p:cNvGrpSpPr/>
            <p:nvPr/>
          </p:nvGrpSpPr>
          <p:grpSpPr>
            <a:xfrm>
              <a:off x="-378598" y="5919656"/>
              <a:ext cx="2209491" cy="1292843"/>
              <a:chOff x="520094" y="5611637"/>
              <a:chExt cx="1261101" cy="1209687"/>
            </a:xfrm>
          </p:grpSpPr>
          <p:graphicFrame>
            <p:nvGraphicFramePr>
              <p:cNvPr id="18" name="Diagram 17"/>
              <p:cNvGraphicFramePr/>
              <p:nvPr>
                <p:extLst>
                  <p:ext uri="{D42A27DB-BD31-4B8C-83A1-F6EECF244321}">
                    <p14:modId xmlns:p14="http://schemas.microsoft.com/office/powerpoint/2010/main" val="2123857279"/>
                  </p:ext>
                </p:extLst>
              </p:nvPr>
            </p:nvGraphicFramePr>
            <p:xfrm>
              <a:off x="629978" y="5700894"/>
              <a:ext cx="1054423" cy="11034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sp>
            <p:nvSpPr>
              <p:cNvPr id="87" name="Rectangle 86"/>
              <p:cNvSpPr/>
              <p:nvPr/>
            </p:nvSpPr>
            <p:spPr>
              <a:xfrm>
                <a:off x="520094" y="5611637"/>
                <a:ext cx="1261101" cy="12096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252229" y="5639396"/>
              <a:ext cx="82105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3484" y="6168006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Label 2</a:t>
              </a:r>
              <a:endParaRPr lang="el-GR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3264" y="6710514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Label 4</a:t>
              </a:r>
              <a:endParaRPr lang="el-GR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-10434" y="127978"/>
            <a:ext cx="645434" cy="143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5" name="Text Placeholder 2"/>
          <p:cNvSpPr txBox="1">
            <a:spLocks/>
          </p:cNvSpPr>
          <p:nvPr/>
        </p:nvSpPr>
        <p:spPr>
          <a:xfrm>
            <a:off x="4888522" y="604152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REPRESENTATION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570124" y="290966"/>
            <a:ext cx="510501" cy="1071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8" name="Rectangle 97"/>
          <p:cNvSpPr/>
          <p:nvPr/>
        </p:nvSpPr>
        <p:spPr>
          <a:xfrm>
            <a:off x="175010" y="4622096"/>
            <a:ext cx="2471876" cy="739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7" name="TextBox 96"/>
          <p:cNvSpPr txBox="1"/>
          <p:nvPr/>
        </p:nvSpPr>
        <p:spPr>
          <a:xfrm>
            <a:off x="197178" y="4736110"/>
            <a:ext cx="2492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Majority of observations </a:t>
            </a:r>
          </a:p>
          <a:p>
            <a:r>
              <a:rPr lang="en-US" sz="1400" dirty="0"/>
              <a:t>in each cluster defines the label</a:t>
            </a:r>
            <a:endParaRPr lang="el-GR" sz="1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89028" y="5428397"/>
            <a:ext cx="231775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0" name="Straight Connector 69"/>
          <p:cNvCxnSpPr/>
          <p:nvPr/>
        </p:nvCxnSpPr>
        <p:spPr>
          <a:xfrm>
            <a:off x="500067" y="1299751"/>
            <a:ext cx="3798468" cy="1940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0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  <p:bldP spid="17" grpId="0" animBg="1"/>
      <p:bldP spid="19" grpId="0" animBg="1"/>
      <p:bldP spid="65" grpId="0" animBg="1"/>
      <p:bldP spid="67" grpId="0" animBg="1"/>
      <p:bldP spid="73" grpId="0"/>
      <p:bldP spid="74" grpId="0"/>
      <p:bldP spid="76" grpId="0"/>
      <p:bldP spid="77" grpId="0"/>
      <p:bldP spid="80" grpId="0"/>
      <p:bldP spid="83" grpId="0" animBg="1"/>
      <p:bldP spid="88" grpId="0"/>
      <p:bldP spid="89" grpId="0"/>
      <p:bldP spid="98" grpId="0" animBg="1"/>
      <p:bldP spid="97" grpId="0"/>
      <p:bldP spid="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32345" y="7364973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el-GR" smtClean="0"/>
              <a:t>13</a:t>
            </a:fld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/>
              <a:t>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98943"/>
              </p:ext>
            </p:extLst>
          </p:nvPr>
        </p:nvGraphicFramePr>
        <p:xfrm>
          <a:off x="1681264" y="2000511"/>
          <a:ext cx="6718095" cy="27065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4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27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Size</a:t>
                      </a:r>
                      <a:r>
                        <a:rPr lang="en-US" sz="1800" b="0" baseline="0" dirty="0"/>
                        <a:t> of dataset</a:t>
                      </a:r>
                    </a:p>
                    <a:p>
                      <a:pPr algn="ctr"/>
                      <a:r>
                        <a:rPr lang="en-US" sz="1800" b="0" baseline="0" dirty="0"/>
                        <a:t>(subsets for each subject)</a:t>
                      </a:r>
                      <a:endParaRPr lang="el-GR" sz="18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Controlled measurements</a:t>
                      </a:r>
                      <a:endParaRPr lang="el-G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Left hand involved</a:t>
                      </a:r>
                      <a:r>
                        <a:rPr lang="en-US" sz="1800" b="0" baseline="0" dirty="0"/>
                        <a:t> </a:t>
                      </a:r>
                      <a:endParaRPr lang="el-G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Right hand involved</a:t>
                      </a:r>
                      <a:r>
                        <a:rPr lang="en-US" sz="1800" b="0" baseline="0" dirty="0"/>
                        <a:t> </a:t>
                      </a:r>
                      <a:endParaRPr lang="el-G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Fixed hand orientation per</a:t>
                      </a:r>
                      <a:r>
                        <a:rPr lang="en-US" sz="1800" b="0" baseline="0" dirty="0"/>
                        <a:t> gesture</a:t>
                      </a:r>
                      <a:endParaRPr lang="el-G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results</a:t>
                      </a:r>
                      <a:endParaRPr lang="el-G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  <a:endParaRPr lang="el-GR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‒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96,87%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72</a:t>
                      </a:r>
                      <a:endParaRPr lang="el-GR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−"/>
                      </a:pPr>
                      <a:r>
                        <a:rPr lang="en-US" sz="2000" baseline="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89,29%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</a:t>
                      </a:r>
                      <a:endParaRPr lang="el-GR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−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−"/>
                      </a:pPr>
                      <a:r>
                        <a:rPr lang="en-US" sz="2000" baseline="0" dirty="0"/>
                        <a:t> 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−"/>
                      </a:pPr>
                      <a:r>
                        <a:rPr lang="en-US" sz="2000" dirty="0"/>
                        <a:t> 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29,28%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279" y="5871703"/>
            <a:ext cx="936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Controlled measurements: subject had total awareness about taking measurements</a:t>
            </a:r>
          </a:p>
          <a:p>
            <a:r>
              <a:rPr lang="en-US" sz="2000" dirty="0"/>
              <a:t>Fixed hand orientation per gesture: for all gesture repetitions hand had fixed orientation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HARDWARE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32345" y="7373362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dirty="0"/>
              <a:t> /13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1801534"/>
            <a:ext cx="4314338" cy="3870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2695" y="5671858"/>
            <a:ext cx="8863868" cy="1508106"/>
            <a:chOff x="514245" y="5166324"/>
            <a:chExt cx="8863868" cy="1508106"/>
          </a:xfrm>
        </p:grpSpPr>
        <p:sp>
          <p:nvSpPr>
            <p:cNvPr id="4" name="TextBox 3"/>
            <p:cNvSpPr txBox="1"/>
            <p:nvPr/>
          </p:nvSpPr>
          <p:spPr>
            <a:xfrm>
              <a:off x="514245" y="5166324"/>
              <a:ext cx="4566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Sensors included in each device: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9667" y="5474101"/>
              <a:ext cx="81384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400" dirty="0"/>
                <a:t>Accelerometer (3D), measures changes in velocity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/>
                <a:t>Gyroscope (3D),  measures angular velocity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/>
                <a:t>Magnetometer (3D), measures strength of the magnetic field</a:t>
              </a:r>
              <a:endParaRPr lang="el-GR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2695" y="1713902"/>
            <a:ext cx="265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Shimmer Device: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" y="2271609"/>
            <a:ext cx="3640806" cy="23489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46323"/>
              </p:ext>
            </p:extLst>
          </p:nvPr>
        </p:nvGraphicFramePr>
        <p:xfrm>
          <a:off x="4181618" y="5401279"/>
          <a:ext cx="5889078" cy="15087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405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50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/>
                        <a:t>g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Gravitational acceleration, 1 g ≈ 9.81 m/s2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2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/>
                        <a:t>a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inertial acceleration, rate of change of velocity due to forces on body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02">
                <a:tc>
                  <a:txBody>
                    <a:bodyPr/>
                    <a:lstStyle/>
                    <a:p>
                      <a:pPr algn="ctr"/>
                      <a:r>
                        <a:rPr lang="el-GR" sz="1500" b="0" i="0" u="none" dirty="0"/>
                        <a:t>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angle that the axis</a:t>
                      </a:r>
                      <a:r>
                        <a:rPr lang="el-G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α 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makes with the inertial acceleration vector </a:t>
                      </a:r>
                      <a:r>
                        <a:rPr lang="el-G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02">
                <a:tc>
                  <a:txBody>
                    <a:bodyPr/>
                    <a:lstStyle/>
                    <a:p>
                      <a:pPr algn="ctr"/>
                      <a:r>
                        <a:rPr lang="el-GR" sz="1500" b="0" i="0" u="none" dirty="0"/>
                        <a:t>φ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angle that the axis</a:t>
                      </a:r>
                      <a:r>
                        <a:rPr lang="el-G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α 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makes with the</a:t>
                      </a:r>
                      <a:r>
                        <a:rPr lang="el-G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gravity vector</a:t>
                      </a:r>
                      <a:r>
                        <a:rPr lang="el-G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3601393"/>
            <a:ext cx="4144143" cy="3910681"/>
            <a:chOff x="39598" y="3104312"/>
            <a:chExt cx="4576173" cy="4360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8" y="3104312"/>
              <a:ext cx="4310721" cy="41186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8075" y="7156321"/>
              <a:ext cx="4387696" cy="30888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Figure 3. </a:t>
              </a:r>
              <a:r>
                <a:rPr lang="en-US" sz="1200" i="1" dirty="0" err="1"/>
                <a:t>Uni</a:t>
              </a:r>
              <a:r>
                <a:rPr lang="en-US" sz="1200" i="1" dirty="0"/>
                <a:t>-axial magnetometer attached to a leg segment </a:t>
              </a:r>
              <a:endParaRPr lang="el-GR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608748"/>
            <a:ext cx="6145810" cy="1988914"/>
            <a:chOff x="0" y="1608748"/>
            <a:chExt cx="6145810" cy="1988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08748"/>
              <a:ext cx="6145810" cy="18837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95103" y="3320663"/>
              <a:ext cx="2273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Figure 2. total acceleration vector</a:t>
              </a:r>
              <a:endParaRPr lang="el-G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8130" y="98896"/>
            <a:ext cx="3382456" cy="3072062"/>
            <a:chOff x="7227360" y="300960"/>
            <a:chExt cx="2822824" cy="2593291"/>
          </a:xfrm>
        </p:grpSpPr>
        <p:sp>
          <p:nvSpPr>
            <p:cNvPr id="13" name="TextBox 12"/>
            <p:cNvSpPr txBox="1"/>
            <p:nvPr/>
          </p:nvSpPr>
          <p:spPr>
            <a:xfrm>
              <a:off x="7227360" y="2617252"/>
              <a:ext cx="28228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Figure 1. Shimmer3 default axis directions </a:t>
              </a:r>
              <a:endParaRPr lang="el-GR" sz="12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7360" y="300960"/>
              <a:ext cx="2447369" cy="2316292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179" y="6331810"/>
            <a:ext cx="229776" cy="21883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470150" y="3660941"/>
            <a:ext cx="1398717" cy="197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60" name="Group 59"/>
          <p:cNvGrpSpPr/>
          <p:nvPr/>
        </p:nvGrpSpPr>
        <p:grpSpPr>
          <a:xfrm>
            <a:off x="2368484" y="3694283"/>
            <a:ext cx="1500383" cy="1502879"/>
            <a:chOff x="7424163" y="3565422"/>
            <a:chExt cx="1500383" cy="1502879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7717872" y="4018327"/>
              <a:ext cx="964734" cy="914400"/>
            </a:xfrm>
            <a:prstGeom prst="straightConnector1">
              <a:avLst/>
            </a:prstGeom>
            <a:ln w="41275"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7725137" y="3660941"/>
              <a:ext cx="1824" cy="126665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734653" y="4808396"/>
              <a:ext cx="470130" cy="11920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 rot="-1560000">
              <a:off x="7895934" y="4777212"/>
              <a:ext cx="45719" cy="115378"/>
            </a:xfrm>
            <a:custGeom>
              <a:avLst/>
              <a:gdLst>
                <a:gd name="connsiteX0" fmla="*/ 0 w 82911"/>
                <a:gd name="connsiteY0" fmla="*/ 0 h 109538"/>
                <a:gd name="connsiteX1" fmla="*/ 71438 w 82911"/>
                <a:gd name="connsiteY1" fmla="*/ 23813 h 109538"/>
                <a:gd name="connsiteX2" fmla="*/ 80963 w 82911"/>
                <a:gd name="connsiteY2" fmla="*/ 71438 h 109538"/>
                <a:gd name="connsiteX3" fmla="*/ 52388 w 82911"/>
                <a:gd name="connsiteY3" fmla="*/ 95250 h 109538"/>
                <a:gd name="connsiteX4" fmla="*/ 9525 w 82911"/>
                <a:gd name="connsiteY4" fmla="*/ 109538 h 10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11" h="109538">
                  <a:moveTo>
                    <a:pt x="0" y="0"/>
                  </a:moveTo>
                  <a:cubicBezTo>
                    <a:pt x="28972" y="5953"/>
                    <a:pt x="57944" y="11907"/>
                    <a:pt x="71438" y="23813"/>
                  </a:cubicBezTo>
                  <a:cubicBezTo>
                    <a:pt x="84932" y="35719"/>
                    <a:pt x="84138" y="59532"/>
                    <a:pt x="80963" y="71438"/>
                  </a:cubicBezTo>
                  <a:cubicBezTo>
                    <a:pt x="77788" y="83344"/>
                    <a:pt x="64294" y="88900"/>
                    <a:pt x="52388" y="95250"/>
                  </a:cubicBezTo>
                  <a:cubicBezTo>
                    <a:pt x="40482" y="101600"/>
                    <a:pt x="27781" y="100013"/>
                    <a:pt x="9525" y="1095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9" name="Freeform 38"/>
            <p:cNvSpPr/>
            <p:nvPr/>
          </p:nvSpPr>
          <p:spPr>
            <a:xfrm rot="-2820000">
              <a:off x="7801752" y="4583029"/>
              <a:ext cx="45719" cy="185015"/>
            </a:xfrm>
            <a:custGeom>
              <a:avLst/>
              <a:gdLst>
                <a:gd name="connsiteX0" fmla="*/ 0 w 82911"/>
                <a:gd name="connsiteY0" fmla="*/ 0 h 109538"/>
                <a:gd name="connsiteX1" fmla="*/ 71438 w 82911"/>
                <a:gd name="connsiteY1" fmla="*/ 23813 h 109538"/>
                <a:gd name="connsiteX2" fmla="*/ 80963 w 82911"/>
                <a:gd name="connsiteY2" fmla="*/ 71438 h 109538"/>
                <a:gd name="connsiteX3" fmla="*/ 52388 w 82911"/>
                <a:gd name="connsiteY3" fmla="*/ 95250 h 109538"/>
                <a:gd name="connsiteX4" fmla="*/ 9525 w 82911"/>
                <a:gd name="connsiteY4" fmla="*/ 109538 h 10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11" h="109538">
                  <a:moveTo>
                    <a:pt x="0" y="0"/>
                  </a:moveTo>
                  <a:cubicBezTo>
                    <a:pt x="28972" y="5953"/>
                    <a:pt x="57944" y="11907"/>
                    <a:pt x="71438" y="23813"/>
                  </a:cubicBezTo>
                  <a:cubicBezTo>
                    <a:pt x="84932" y="35719"/>
                    <a:pt x="84138" y="59532"/>
                    <a:pt x="80963" y="71438"/>
                  </a:cubicBezTo>
                  <a:cubicBezTo>
                    <a:pt x="77788" y="83344"/>
                    <a:pt x="64294" y="88900"/>
                    <a:pt x="52388" y="95250"/>
                  </a:cubicBezTo>
                  <a:cubicBezTo>
                    <a:pt x="40482" y="101600"/>
                    <a:pt x="27781" y="100013"/>
                    <a:pt x="9525" y="1095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34226" y="4375214"/>
              <a:ext cx="266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i="1" dirty="0"/>
                <a:t>φ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94585" y="4616845"/>
              <a:ext cx="266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i="1" dirty="0"/>
                <a:t>θ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24163" y="3565422"/>
              <a:ext cx="266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g</a:t>
              </a:r>
              <a:endParaRPr lang="el-GR" sz="1600" u="sng" dirty="0">
                <a:ea typeface="Adobe Fan Heiti Std B" panose="020B0700000000000000" pitchFamily="34" charset="-128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9972" y="4849467"/>
              <a:ext cx="229776" cy="218834"/>
            </a:xfrm>
            <a:prstGeom prst="rect">
              <a:avLst/>
            </a:prstGeom>
          </p:spPr>
        </p:pic>
        <p:cxnSp>
          <p:nvCxnSpPr>
            <p:cNvPr id="46" name="Straight Connector 45"/>
            <p:cNvCxnSpPr/>
            <p:nvPr/>
          </p:nvCxnSpPr>
          <p:spPr>
            <a:xfrm>
              <a:off x="7734830" y="3673755"/>
              <a:ext cx="704918" cy="57298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41" idx="0"/>
            </p:cNvCxnSpPr>
            <p:nvPr/>
          </p:nvCxnSpPr>
          <p:spPr>
            <a:xfrm flipH="1" flipV="1">
              <a:off x="8027935" y="4616845"/>
              <a:ext cx="174584" cy="189129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368505" y="4139404"/>
              <a:ext cx="47625" cy="5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8413106" y="4142581"/>
              <a:ext cx="57000" cy="48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097190" y="4635717"/>
              <a:ext cx="47625" cy="5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8087019" y="4581741"/>
              <a:ext cx="53285" cy="53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9102" y="3734699"/>
              <a:ext cx="375444" cy="278739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2371604" y="3620960"/>
            <a:ext cx="1468003" cy="167328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TextBox 61"/>
          <p:cNvSpPr txBox="1"/>
          <p:nvPr/>
        </p:nvSpPr>
        <p:spPr>
          <a:xfrm>
            <a:off x="6145810" y="633181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χ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50735" y="66451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χ</a:t>
            </a:r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32345" y="7373362"/>
            <a:ext cx="2348280" cy="521280"/>
          </a:xfrm>
        </p:spPr>
        <p:txBody>
          <a:bodyPr/>
          <a:lstStyle/>
          <a:p>
            <a:pPr lvl="0"/>
            <a:r>
              <a:rPr lang="el-GR" dirty="0"/>
              <a:t>3</a:t>
            </a:r>
            <a:r>
              <a:rPr lang="de-DE" dirty="0"/>
              <a:t> /13</a:t>
            </a:r>
          </a:p>
        </p:txBody>
      </p:sp>
    </p:spTree>
    <p:extLst>
      <p:ext uri="{BB962C8B-B14F-4D97-AF65-F5344CB8AC3E}">
        <p14:creationId xmlns:p14="http://schemas.microsoft.com/office/powerpoint/2010/main" val="232567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27359" y="104775"/>
            <a:ext cx="3382457" cy="2839123"/>
            <a:chOff x="7227359" y="104775"/>
            <a:chExt cx="3382457" cy="2839123"/>
          </a:xfrm>
        </p:grpSpPr>
        <p:pic>
          <p:nvPicPr>
            <p:cNvPr id="18" name="Picture 17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359" y="104775"/>
              <a:ext cx="2707215" cy="251098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227360" y="2615760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Figure 1. Shimmer3 default axis directions </a:t>
              </a:r>
              <a:endParaRPr lang="el-GR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496" y="1643607"/>
            <a:ext cx="3526750" cy="1854350"/>
            <a:chOff x="2092799" y="4294714"/>
            <a:chExt cx="3526750" cy="1854350"/>
          </a:xfrm>
        </p:grpSpPr>
        <p:grpSp>
          <p:nvGrpSpPr>
            <p:cNvPr id="21" name="Group 20"/>
            <p:cNvGrpSpPr/>
            <p:nvPr/>
          </p:nvGrpSpPr>
          <p:grpSpPr>
            <a:xfrm>
              <a:off x="2092799" y="4294714"/>
              <a:ext cx="3526750" cy="1598213"/>
              <a:chOff x="2092799" y="4294714"/>
              <a:chExt cx="3526750" cy="159821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92799" y="4816822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655723" y="4381589"/>
                <a:ext cx="1143153" cy="1352550"/>
                <a:chOff x="2655723" y="4381589"/>
                <a:chExt cx="1143153" cy="135255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847975" y="4419600"/>
                  <a:ext cx="9509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n-US" sz="2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3800686" y="4294714"/>
                <a:ext cx="1818863" cy="1598213"/>
                <a:chOff x="4128605" y="4142601"/>
                <a:chExt cx="1818863" cy="1598213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4267200" y="4142601"/>
                  <a:ext cx="168026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l-GR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319958" y="4380748"/>
                  <a:ext cx="353326" cy="1360066"/>
                  <a:chOff x="3053008" y="4558099"/>
                  <a:chExt cx="353326" cy="1360066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0530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720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/>
            <p:cNvSpPr txBox="1"/>
            <p:nvPr/>
          </p:nvSpPr>
          <p:spPr>
            <a:xfrm>
              <a:off x="2847975" y="5872065"/>
              <a:ext cx="22234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Figure 2. </a:t>
              </a:r>
              <a:r>
                <a:rPr lang="en-US" sz="1200" dirty="0"/>
                <a:t>tri-axial</a:t>
              </a:r>
              <a:r>
                <a:rPr lang="el-GR" sz="1200" dirty="0"/>
                <a:t> </a:t>
              </a:r>
              <a:r>
                <a:rPr lang="en-US" sz="1200" dirty="0"/>
                <a:t>gyroscope rate</a:t>
              </a:r>
              <a:endParaRPr lang="el-GR" sz="1200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96376"/>
            <a:ext cx="8614578" cy="3442706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40575"/>
              </p:ext>
            </p:extLst>
          </p:nvPr>
        </p:nvGraphicFramePr>
        <p:xfrm>
          <a:off x="6259933" y="4196376"/>
          <a:ext cx="3820692" cy="155448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5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506">
                <a:tc>
                  <a:txBody>
                    <a:bodyPr/>
                    <a:lstStyle/>
                    <a:p>
                      <a:pPr algn="ctr"/>
                      <a:r>
                        <a:rPr lang="el-GR" sz="1500" b="0" i="0" u="none" dirty="0"/>
                        <a:t>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magnitude of the angular velocity vector component along the measuring axis of the rate gyroscope 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26">
                <a:tc>
                  <a:txBody>
                    <a:bodyPr/>
                    <a:lstStyle/>
                    <a:p>
                      <a:pPr algn="ctr"/>
                      <a:r>
                        <a:rPr lang="el-GR" sz="1500" b="0" i="0" u="none" dirty="0"/>
                        <a:t>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inclination of the measuring axis with respect to the angular velocity vector 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732345" y="7299035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el-GR" smtClean="0"/>
              <a:t>4</a:t>
            </a:fld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732345" y="7373362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dirty="0"/>
              <a:t>/13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755" y="1686401"/>
            <a:ext cx="3544383" cy="1854350"/>
            <a:chOff x="2092799" y="4294714"/>
            <a:chExt cx="3544383" cy="1854350"/>
          </a:xfrm>
        </p:grpSpPr>
        <p:grpSp>
          <p:nvGrpSpPr>
            <p:cNvPr id="33" name="Group 32"/>
            <p:cNvGrpSpPr/>
            <p:nvPr/>
          </p:nvGrpSpPr>
          <p:grpSpPr>
            <a:xfrm>
              <a:off x="2092799" y="4294714"/>
              <a:ext cx="3544383" cy="1598213"/>
              <a:chOff x="2092799" y="4294714"/>
              <a:chExt cx="3544383" cy="159821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92799" y="4816822"/>
                <a:ext cx="705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655723" y="4381589"/>
                <a:ext cx="1159183" cy="1352550"/>
                <a:chOff x="2655723" y="4381589"/>
                <a:chExt cx="1159183" cy="1352550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847975" y="4419600"/>
                  <a:ext cx="96693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  <a:p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800686" y="4294714"/>
                <a:ext cx="1836496" cy="1598213"/>
                <a:chOff x="4128605" y="4142601"/>
                <a:chExt cx="1836496" cy="159821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4267200" y="4142601"/>
                  <a:ext cx="1697901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l-GR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358058" y="4380748"/>
                  <a:ext cx="353326" cy="1360066"/>
                  <a:chOff x="3091108" y="4558099"/>
                  <a:chExt cx="353326" cy="136006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29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0911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101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TextBox 33"/>
            <p:cNvSpPr txBox="1"/>
            <p:nvPr/>
          </p:nvSpPr>
          <p:spPr>
            <a:xfrm>
              <a:off x="2847975" y="5872065"/>
              <a:ext cx="24869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Figure 2. </a:t>
              </a:r>
              <a:r>
                <a:rPr lang="en-US" sz="1200" dirty="0"/>
                <a:t>tri-axial</a:t>
              </a:r>
              <a:r>
                <a:rPr lang="el-GR" sz="1200" dirty="0"/>
                <a:t> </a:t>
              </a:r>
              <a:r>
                <a:rPr lang="en-US" sz="1200" dirty="0"/>
                <a:t>magnetometer rate</a:t>
              </a:r>
              <a:endParaRPr lang="el-GR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17760" y="300960"/>
            <a:ext cx="3382456" cy="3127126"/>
            <a:chOff x="6617760" y="300960"/>
            <a:chExt cx="3382456" cy="3127126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7760" y="300960"/>
              <a:ext cx="3022129" cy="287504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6617760" y="3099948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Figure 1. Shimmer3 default axis directions </a:t>
              </a:r>
              <a:endParaRPr lang="el-GR" sz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676" y="3656645"/>
            <a:ext cx="5082009" cy="3553780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3954"/>
              </p:ext>
            </p:extLst>
          </p:nvPr>
        </p:nvGraphicFramePr>
        <p:xfrm>
          <a:off x="5318965" y="5433535"/>
          <a:ext cx="4826760" cy="132588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43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5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/>
                        <a:t>m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magnitude of the magnetic field vector component along the measuring axis of the magnetometer 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26">
                <a:tc>
                  <a:txBody>
                    <a:bodyPr/>
                    <a:lstStyle/>
                    <a:p>
                      <a:pPr algn="ctr"/>
                      <a:r>
                        <a:rPr lang="el-GR" sz="1500" b="0" i="0" u="none" dirty="0"/>
                        <a:t>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angle between the magnetometer measuring axis and the magnetic field vector </a:t>
                      </a:r>
                      <a:endParaRPr lang="el-GR" sz="15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56" y="1490150"/>
            <a:ext cx="595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output</a:t>
            </a:r>
            <a:r>
              <a:rPr lang="en-US" sz="2400" dirty="0">
                <a:latin typeface="Adobe Caslon Pro Bold" panose="0205070206050A020403" pitchFamily="18" charset="0"/>
              </a:rPr>
              <a:t> Y </a:t>
            </a:r>
            <a:r>
              <a:rPr lang="en-US" sz="2400" dirty="0"/>
              <a:t>for</a:t>
            </a:r>
            <a:r>
              <a:rPr lang="el-GR" sz="2400" dirty="0"/>
              <a:t> </a:t>
            </a:r>
            <a:r>
              <a:rPr lang="en-US" sz="2400" dirty="0"/>
              <a:t>each sensor (</a:t>
            </a:r>
            <a:r>
              <a:rPr lang="en-US" sz="2400" dirty="0" err="1"/>
              <a:t>acc</a:t>
            </a:r>
            <a:r>
              <a:rPr lang="en-US" sz="2400" dirty="0"/>
              <a:t>/</a:t>
            </a:r>
            <a:r>
              <a:rPr lang="en-US" sz="2400" dirty="0" err="1"/>
              <a:t>gyr</a:t>
            </a:r>
            <a:r>
              <a:rPr lang="en-US" sz="2400" dirty="0"/>
              <a:t>/mag) is: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/>
              <a:t>SOFTWARE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689241" y="776400"/>
            <a:ext cx="7397566" cy="4184370"/>
            <a:chOff x="448816" y="722561"/>
            <a:chExt cx="7397566" cy="418437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1959" y="3298596"/>
              <a:ext cx="2457179" cy="160833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49820" y="1899796"/>
              <a:ext cx="1959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/>
                <a:t>Y</a:t>
              </a:r>
              <a:r>
                <a:rPr lang="en-US" sz="2400" dirty="0"/>
                <a:t> = Kr</a:t>
              </a:r>
              <a:r>
                <a:rPr lang="en-US" sz="2400" u="sng" dirty="0"/>
                <a:t>u</a:t>
              </a:r>
              <a:r>
                <a:rPr lang="en-US" sz="2400" dirty="0"/>
                <a:t> + </a:t>
              </a:r>
              <a:r>
                <a:rPr lang="en-US" sz="2400" u="sng" dirty="0"/>
                <a:t>b</a:t>
              </a:r>
              <a:r>
                <a:rPr lang="en-US" sz="2400" dirty="0"/>
                <a:t> + </a:t>
              </a:r>
              <a:r>
                <a:rPr lang="en-US" sz="2400" u="sng" dirty="0"/>
                <a:t>n</a:t>
              </a:r>
              <a:endParaRPr lang="el-GR" sz="2400" u="sng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1395" y="2418596"/>
              <a:ext cx="1773487" cy="12383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46" y="3106255"/>
              <a:ext cx="2237291" cy="11186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0620" y="722561"/>
              <a:ext cx="1358678" cy="107175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5728" y="1562731"/>
              <a:ext cx="1680654" cy="1375567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/>
            <p:nvPr/>
          </p:nvCxnSpPr>
          <p:spPr>
            <a:xfrm flipH="1">
              <a:off x="2034182" y="2339975"/>
              <a:ext cx="1009865" cy="859957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041817" y="2295678"/>
              <a:ext cx="149339" cy="1472250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2"/>
            </p:cNvCxnSpPr>
            <p:nvPr/>
          </p:nvCxnSpPr>
          <p:spPr>
            <a:xfrm>
              <a:off x="3429416" y="2361461"/>
              <a:ext cx="1083691" cy="670342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918287" y="1315074"/>
              <a:ext cx="1122607" cy="710072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" idx="3"/>
            </p:cNvCxnSpPr>
            <p:nvPr/>
          </p:nvCxnSpPr>
          <p:spPr>
            <a:xfrm>
              <a:off x="4409011" y="2130629"/>
              <a:ext cx="1921659" cy="119885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816" y="1983308"/>
              <a:ext cx="1190519" cy="106010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4" idx="1"/>
            </p:cNvCxnSpPr>
            <p:nvPr/>
          </p:nvCxnSpPr>
          <p:spPr>
            <a:xfrm flipH="1">
              <a:off x="1510159" y="2130629"/>
              <a:ext cx="939661" cy="273834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77172"/>
              </p:ext>
            </p:extLst>
          </p:nvPr>
        </p:nvGraphicFramePr>
        <p:xfrm>
          <a:off x="108483" y="4983061"/>
          <a:ext cx="9678528" cy="248749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61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K</a:t>
                      </a:r>
                      <a:endParaRPr lang="el-GR" sz="18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(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change in output per unit of input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Volts/g)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/>
                        <a:t>Estimated</a:t>
                      </a:r>
                      <a:r>
                        <a:rPr lang="en-US" sz="1600" b="0" i="0" u="none" baseline="0" dirty="0"/>
                        <a:t> by </a:t>
                      </a:r>
                      <a:r>
                        <a:rPr lang="en-US" sz="1600" b="0" i="0" u="none" dirty="0"/>
                        <a:t>calibration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r</a:t>
                      </a:r>
                      <a:endParaRPr lang="el-GR" sz="18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/>
                        <a:t>Estimated</a:t>
                      </a:r>
                      <a:r>
                        <a:rPr lang="en-US" sz="1600" b="0" i="0" u="none" baseline="0" dirty="0"/>
                        <a:t> by </a:t>
                      </a:r>
                      <a:r>
                        <a:rPr lang="en-US" sz="1600" b="0" i="0" u="none" dirty="0"/>
                        <a:t>calibration</a:t>
                      </a:r>
                      <a:endParaRPr lang="el-GR" sz="1600" b="0" i="0" u="none" dirty="0"/>
                    </a:p>
                    <a:p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u</a:t>
                      </a:r>
                      <a:endParaRPr lang="el-GR" sz="18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/>
                        <a:t>Defined in use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9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b</a:t>
                      </a:r>
                      <a:endParaRPr lang="el-GR" sz="18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sensor output when the sensed phenomenon is equal to zero 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/>
                        <a:t>Estimated</a:t>
                      </a:r>
                      <a:r>
                        <a:rPr lang="en-US" sz="1600" b="0" i="0" u="none" baseline="0" dirty="0"/>
                        <a:t> by </a:t>
                      </a:r>
                      <a:r>
                        <a:rPr lang="en-US" sz="1600" b="0" i="0" u="none" dirty="0"/>
                        <a:t>calibration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n</a:t>
                      </a:r>
                      <a:endParaRPr lang="el-GR" sz="18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/>
                        <a:t>Defined by manufacturer</a:t>
                      </a:r>
                      <a:endParaRPr lang="el-GR" sz="16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32345" y="7364973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el-GR" smtClean="0"/>
              <a:t>6</a:t>
            </a:fld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7679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4851"/>
              </p:ext>
            </p:extLst>
          </p:nvPr>
        </p:nvGraphicFramePr>
        <p:xfrm>
          <a:off x="1493597" y="2241618"/>
          <a:ext cx="8522858" cy="2364612"/>
        </p:xfrm>
        <a:graphic>
          <a:graphicData uri="http://schemas.openxmlformats.org/drawingml/2006/table">
            <a:tbl>
              <a:tblPr firstRow="1" bandRow="1"/>
              <a:tblGrid>
                <a:gridCol w="94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8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051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6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ACCELEROMETER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6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6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          MAGNETOMETER</a:t>
                      </a:r>
                      <a:endParaRPr lang="en-GB" sz="13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3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4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19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0.27738063488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4.79104052609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8.69044442106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0" y="1806371"/>
            <a:ext cx="702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we actually get from each device have this format</a:t>
            </a:r>
            <a:endParaRPr lang="el-GR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9379" y="4601775"/>
            <a:ext cx="5845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Units are in SI (International  System of Units)</a:t>
            </a:r>
            <a:endParaRPr lang="el-GR" sz="2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7732345" y="7366147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dirty="0"/>
              <a:t> /13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79969"/>
              </p:ext>
            </p:extLst>
          </p:nvPr>
        </p:nvGraphicFramePr>
        <p:xfrm>
          <a:off x="139379" y="2244730"/>
          <a:ext cx="1354218" cy="236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229">
                <a:tc>
                  <a:txBody>
                    <a:bodyPr/>
                    <a:lstStyle/>
                    <a:p>
                      <a:r>
                        <a:rPr lang="en-US" sz="1600" dirty="0"/>
                        <a:t>TIMESTAMP</a:t>
                      </a:r>
                      <a:endParaRPr lang="el-G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)</a:t>
                      </a:r>
                      <a:endParaRPr lang="el-G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5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1024566650390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1044097900390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1063629150390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3954254150390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3973785400390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3993316650390</a:t>
                      </a:r>
                    </a:p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624328" y="2241617"/>
            <a:ext cx="1125592" cy="292388"/>
            <a:chOff x="4598931" y="1650983"/>
            <a:chExt cx="1125592" cy="292388"/>
          </a:xfrm>
        </p:grpSpPr>
        <p:sp>
          <p:nvSpPr>
            <p:cNvPr id="7" name="TextBox 6"/>
            <p:cNvSpPr txBox="1"/>
            <p:nvPr/>
          </p:nvSpPr>
          <p:spPr>
            <a:xfrm>
              <a:off x="4924336" y="1665273"/>
              <a:ext cx="800187" cy="20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2</a:t>
              </a:r>
              <a:endParaRPr lang="el-GR" sz="7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8931" y="1650983"/>
              <a:ext cx="6238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>
                  <a:ea typeface="Kozuka Gothic Pr6N H" panose="020B0800000000000000" pitchFamily="34" charset="-128"/>
                  <a:cs typeface="Mangal" pitchFamily="2"/>
                </a:rPr>
                <a:t>(m/s  )</a:t>
              </a:r>
              <a:endParaRPr lang="el-GR" sz="13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208310" y="2270931"/>
            <a:ext cx="8901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>
                <a:ea typeface="Kozuka Gothic Pr6N H" panose="020B0800000000000000" pitchFamily="34" charset="-128"/>
                <a:cs typeface="Mangal" pitchFamily="2"/>
              </a:rPr>
              <a:t>(local flux)</a:t>
            </a:r>
            <a:endParaRPr lang="el-GR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6274241" y="2239333"/>
            <a:ext cx="823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>
                <a:ea typeface="Kozuka Gothic Pr6N H" panose="020B0800000000000000" pitchFamily="34" charset="-128"/>
                <a:cs typeface="Mangal" pitchFamily="2"/>
              </a:rPr>
              <a:t>(</a:t>
            </a:r>
            <a:r>
              <a:rPr lang="en-GB" sz="1300" dirty="0" err="1">
                <a:ea typeface="Kozuka Gothic Pr6N H" panose="020B0800000000000000" pitchFamily="34" charset="-128"/>
                <a:cs typeface="Mangal" pitchFamily="2"/>
              </a:rPr>
              <a:t>deg</a:t>
            </a:r>
            <a:r>
              <a:rPr lang="en-GB" sz="1300" dirty="0">
                <a:ea typeface="Kozuka Gothic Pr6N H" panose="020B0800000000000000" pitchFamily="34" charset="-128"/>
                <a:cs typeface="Mangal" pitchFamily="2"/>
              </a:rPr>
              <a:t>/sec)</a:t>
            </a:r>
            <a:endParaRPr lang="el-GR" sz="13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20410" y="3590488"/>
            <a:ext cx="8818682" cy="187762"/>
            <a:chOff x="493907" y="3590488"/>
            <a:chExt cx="8818682" cy="187762"/>
          </a:xfrm>
        </p:grpSpPr>
        <p:grpSp>
          <p:nvGrpSpPr>
            <p:cNvPr id="4" name="Group 3"/>
            <p:cNvGrpSpPr/>
            <p:nvPr/>
          </p:nvGrpSpPr>
          <p:grpSpPr>
            <a:xfrm>
              <a:off x="1663701" y="3590488"/>
              <a:ext cx="7648888" cy="187762"/>
              <a:chOff x="850737" y="3559565"/>
              <a:chExt cx="8461852" cy="21797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0737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50737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50737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896106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896106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896106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941475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41475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941475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986844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986844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986844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32213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32213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032213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77582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077582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77582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122951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122951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122951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816832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16832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816832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926687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926687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926687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493907" y="3590488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93907" y="3664333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493907" y="3738179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/>
          </p:cNvSpPr>
          <p:nvPr/>
        </p:nvSpPr>
        <p:spPr>
          <a:xfrm>
            <a:off x="689762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/>
              <a:t>GESTURE IDENTIFICATION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8155" y="1707559"/>
            <a:ext cx="4712769" cy="1937182"/>
            <a:chOff x="415655" y="1619064"/>
            <a:chExt cx="4712769" cy="1937182"/>
          </a:xfrm>
        </p:grpSpPr>
        <p:sp>
          <p:nvSpPr>
            <p:cNvPr id="2" name="TextBox 1"/>
            <p:cNvSpPr txBox="1"/>
            <p:nvPr/>
          </p:nvSpPr>
          <p:spPr>
            <a:xfrm>
              <a:off x="415655" y="1619064"/>
              <a:ext cx="35586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Objective:</a:t>
              </a:r>
            </a:p>
            <a:p>
              <a:r>
                <a:rPr lang="en-US" sz="2400" dirty="0"/>
                <a:t>Identify four hand gestures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11039" y="1986586"/>
              <a:ext cx="12173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Up</a:t>
              </a:r>
            </a:p>
            <a:p>
              <a:r>
                <a:rPr lang="en-US" sz="2400" dirty="0"/>
                <a:t>2. Down</a:t>
              </a:r>
            </a:p>
            <a:p>
              <a:r>
                <a:rPr lang="en-US" sz="2400" dirty="0"/>
                <a:t>3. Left</a:t>
              </a:r>
            </a:p>
            <a:p>
              <a:r>
                <a:rPr lang="en-US" sz="2400" dirty="0"/>
                <a:t>4. Right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68155" y="4516686"/>
            <a:ext cx="79221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Methodology: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Construct final dataset by combining all gesture subsets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Extract features using statistical metrics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Apply k-means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Get results</a:t>
            </a:r>
            <a:endParaRPr lang="el-GR" sz="2400" dirty="0"/>
          </a:p>
        </p:txBody>
      </p:sp>
      <p:sp>
        <p:nvSpPr>
          <p:cNvPr id="10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32345" y="7364973"/>
            <a:ext cx="2348280" cy="521280"/>
          </a:xfrm>
        </p:spPr>
        <p:txBody>
          <a:bodyPr/>
          <a:lstStyle/>
          <a:p>
            <a:pPr lvl="0"/>
            <a:r>
              <a:rPr lang="en-US" dirty="0"/>
              <a:t>8</a:t>
            </a:r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1637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32345" y="7364973"/>
            <a:ext cx="2348280" cy="521280"/>
          </a:xfrm>
        </p:spPr>
        <p:txBody>
          <a:bodyPr/>
          <a:lstStyle/>
          <a:p>
            <a:pPr lvl="0"/>
            <a:fld id="{AF18B178-F01B-453F-AB26-BAECD8B1FE49}" type="slidenum">
              <a:rPr lang="el-GR" smtClean="0"/>
              <a:t>9</a:t>
            </a:fld>
            <a:r>
              <a:rPr lang="el-GR" dirty="0"/>
              <a:t> /</a:t>
            </a:r>
            <a:r>
              <a:rPr lang="en-US" dirty="0"/>
              <a:t>13</a:t>
            </a:r>
            <a:endParaRPr lang="el-G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1.DATASET</a:t>
            </a:r>
            <a:endParaRPr lang="el-GR" dirty="0"/>
          </a:p>
        </p:txBody>
      </p:sp>
      <p:grpSp>
        <p:nvGrpSpPr>
          <p:cNvPr id="5" name="Group 4"/>
          <p:cNvGrpSpPr/>
          <p:nvPr/>
        </p:nvGrpSpPr>
        <p:grpSpPr>
          <a:xfrm>
            <a:off x="206656" y="2315348"/>
            <a:ext cx="9499406" cy="4984833"/>
            <a:chOff x="1391647" y="2039168"/>
            <a:chExt cx="6922060" cy="3673040"/>
          </a:xfrm>
        </p:grpSpPr>
        <p:sp>
          <p:nvSpPr>
            <p:cNvPr id="6" name="Right Brace 5"/>
            <p:cNvSpPr/>
            <p:nvPr/>
          </p:nvSpPr>
          <p:spPr>
            <a:xfrm rot="13761881">
              <a:off x="3042314" y="1330355"/>
              <a:ext cx="327109" cy="3628444"/>
            </a:xfrm>
            <a:prstGeom prst="rightBrace">
              <a:avLst>
                <a:gd name="adj1" fmla="val 88164"/>
                <a:gd name="adj2" fmla="val 49556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TextBox 6"/>
            <p:cNvSpPr txBox="1"/>
            <p:nvPr/>
          </p:nvSpPr>
          <p:spPr>
            <a:xfrm rot="19141852">
              <a:off x="2118141" y="2587480"/>
              <a:ext cx="1772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Final dataset</a:t>
              </a:r>
              <a:endParaRPr lang="el-GR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34366" y="2039168"/>
              <a:ext cx="6279341" cy="3673040"/>
              <a:chOff x="224616" y="2083618"/>
              <a:chExt cx="6279341" cy="36730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33078" y="2240521"/>
                <a:ext cx="2705353" cy="1789728"/>
                <a:chOff x="1783308" y="2287643"/>
                <a:chExt cx="1449491" cy="1850017"/>
              </a:xfrm>
            </p:grpSpPr>
            <p:sp>
              <p:nvSpPr>
                <p:cNvPr id="101" name="Flowchart: Multidocument 100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02" name="Flowchart: Multidocument 101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857561" y="3550147"/>
                <a:ext cx="1275915" cy="89822"/>
                <a:chOff x="1819884" y="3500078"/>
                <a:chExt cx="1275915" cy="898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819884" y="3517900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98" name="Freeform 97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9" name="Freeform 98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100" name="Freeform 99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246184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95" name="Freeform 94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6" name="Freeform 95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307779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92" name="Freeform 91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4" name="Freeform 93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2547778" y="3127593"/>
                <a:ext cx="5356" cy="572514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2008092" y="3306127"/>
                <a:ext cx="8595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Num</a:t>
                </a:r>
                <a:r>
                  <a:rPr lang="en-US" sz="800" dirty="0"/>
                  <a:t> of samples</a:t>
                </a:r>
                <a:endParaRPr lang="el-GR" sz="8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608747" y="2809994"/>
                <a:ext cx="2705353" cy="1789728"/>
                <a:chOff x="1783308" y="2287643"/>
                <a:chExt cx="1449491" cy="1850017"/>
              </a:xfrm>
            </p:grpSpPr>
            <p:sp>
              <p:nvSpPr>
                <p:cNvPr id="87" name="Flowchart: Multidocument 86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8" name="Flowchart: Multidocument 87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87313" y="2083618"/>
                <a:ext cx="587740" cy="501606"/>
                <a:chOff x="3510720" y="2324584"/>
                <a:chExt cx="472232" cy="469098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3510720" y="2592201"/>
                  <a:ext cx="219543" cy="201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763409" y="2324584"/>
                  <a:ext cx="21954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9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133230" y="4119620"/>
                <a:ext cx="1275915" cy="89830"/>
                <a:chOff x="1819884" y="3500078"/>
                <a:chExt cx="1275915" cy="89830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819884" y="3546329"/>
                  <a:ext cx="18000" cy="43579"/>
                  <a:chOff x="2716373" y="3245962"/>
                  <a:chExt cx="45719" cy="131446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84" name="Freeform 83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46184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80" name="Freeform 79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81" name="Freeform 80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307779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77" name="Freeform 76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78" name="Freeform 77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79" name="Freeform 78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917173" y="3381268"/>
                <a:ext cx="2705353" cy="1789726"/>
                <a:chOff x="1783308" y="2287643"/>
                <a:chExt cx="1449491" cy="1850017"/>
              </a:xfrm>
            </p:grpSpPr>
            <p:sp>
              <p:nvSpPr>
                <p:cNvPr id="72" name="Flowchart: Multidocument 71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73" name="Flowchart: Multidocument 72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24616" y="3794109"/>
                <a:ext cx="4071107" cy="1962549"/>
                <a:chOff x="1104900" y="1992229"/>
                <a:chExt cx="4071107" cy="1962549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3356275" y="3276676"/>
                  <a:ext cx="543420" cy="50419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3588778" y="3425152"/>
                  <a:ext cx="15872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DOWN subsets</a:t>
                  </a:r>
                  <a:endParaRPr lang="el-GR" dirty="0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1104900" y="2165050"/>
                  <a:ext cx="2705352" cy="1789728"/>
                  <a:chOff x="1783308" y="2287642"/>
                  <a:chExt cx="1449491" cy="1850018"/>
                </a:xfrm>
              </p:grpSpPr>
              <p:sp>
                <p:nvSpPr>
                  <p:cNvPr id="70" name="Flowchart: Multidocument 69"/>
                  <p:cNvSpPr/>
                  <p:nvPr/>
                </p:nvSpPr>
                <p:spPr>
                  <a:xfrm>
                    <a:off x="1875461" y="2287642"/>
                    <a:ext cx="1357338" cy="1705236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71" name="Flowchart: Multidocument 70"/>
                  <p:cNvSpPr/>
                  <p:nvPr/>
                </p:nvSpPr>
                <p:spPr>
                  <a:xfrm>
                    <a:off x="1783308" y="2420173"/>
                    <a:ext cx="1377935" cy="1717487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317997" y="1992229"/>
                  <a:ext cx="723175" cy="625309"/>
                  <a:chOff x="2895691" y="2842261"/>
                  <a:chExt cx="581051" cy="584784"/>
                </a:xfrm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2895691" y="3225564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025194" y="3101486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54493" y="2975618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257199" y="2842261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132798" y="2149247"/>
                  <a:ext cx="879277" cy="623456"/>
                  <a:chOff x="1502057" y="2130705"/>
                  <a:chExt cx="786516" cy="610960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502057" y="2384715"/>
                    <a:ext cx="480452" cy="356950"/>
                    <a:chOff x="2735114" y="3219418"/>
                    <a:chExt cx="393976" cy="337110"/>
                  </a:xfrm>
                </p:grpSpPr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2735114" y="3353059"/>
                      <a:ext cx="303960" cy="2034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l-GR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833255" y="3219418"/>
                      <a:ext cx="295835" cy="2034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l-GR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793068" y="2253167"/>
                    <a:ext cx="360769" cy="215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>
                        <a:solidFill>
                          <a:schemeClr val="bg1"/>
                        </a:solidFill>
                      </a:rPr>
                      <a:t>UP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927804" y="2130705"/>
                    <a:ext cx="360769" cy="215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>
                        <a:solidFill>
                          <a:schemeClr val="bg1"/>
                        </a:solidFill>
                      </a:rPr>
                      <a:t>UP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1638637" y="3521457"/>
                  <a:ext cx="1275960" cy="89835"/>
                  <a:chOff x="1829137" y="3546857"/>
                  <a:chExt cx="1275960" cy="89835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829137" y="3564686"/>
                    <a:ext cx="18008" cy="72006"/>
                    <a:chOff x="2739859" y="3301352"/>
                    <a:chExt cx="45739" cy="217191"/>
                  </a:xfrm>
                </p:grpSpPr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2739879" y="3301352"/>
                      <a:ext cx="45719" cy="45720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9" name="Freeform 58"/>
                    <p:cNvSpPr/>
                    <p:nvPr/>
                  </p:nvSpPr>
                  <p:spPr>
                    <a:xfrm>
                      <a:off x="2739859" y="3387080"/>
                      <a:ext cx="45719" cy="45720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60" name="Freeform 59"/>
                    <p:cNvSpPr/>
                    <p:nvPr/>
                  </p:nvSpPr>
                  <p:spPr>
                    <a:xfrm>
                      <a:off x="2739870" y="3472823"/>
                      <a:ext cx="45721" cy="45720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2471102" y="3546864"/>
                    <a:ext cx="18008" cy="72006"/>
                    <a:chOff x="2739859" y="3301352"/>
                    <a:chExt cx="45739" cy="217191"/>
                  </a:xfrm>
                </p:grpSpPr>
                <p:sp>
                  <p:nvSpPr>
                    <p:cNvPr id="55" name="Freeform 54"/>
                    <p:cNvSpPr/>
                    <p:nvPr/>
                  </p:nvSpPr>
                  <p:spPr>
                    <a:xfrm>
                      <a:off x="2739879" y="3301352"/>
                      <a:ext cx="45719" cy="45720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6" name="Freeform 55"/>
                    <p:cNvSpPr/>
                    <p:nvPr/>
                  </p:nvSpPr>
                  <p:spPr>
                    <a:xfrm>
                      <a:off x="2739859" y="3387080"/>
                      <a:ext cx="45719" cy="45720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7" name="Freeform 56"/>
                    <p:cNvSpPr/>
                    <p:nvPr/>
                  </p:nvSpPr>
                  <p:spPr>
                    <a:xfrm>
                      <a:off x="2739870" y="3472823"/>
                      <a:ext cx="45721" cy="45720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3087056" y="3546857"/>
                    <a:ext cx="18041" cy="71989"/>
                    <a:chOff x="2739816" y="3301405"/>
                    <a:chExt cx="45822" cy="217145"/>
                  </a:xfrm>
                </p:grpSpPr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2739816" y="3301405"/>
                      <a:ext cx="45717" cy="45721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739859" y="3387121"/>
                      <a:ext cx="45716" cy="45721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4" name="Freeform 53"/>
                    <p:cNvSpPr/>
                    <p:nvPr/>
                  </p:nvSpPr>
                  <p:spPr>
                    <a:xfrm>
                      <a:off x="2739917" y="3472829"/>
                      <a:ext cx="45721" cy="45721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635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</p:grp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319601" y="3052124"/>
                  <a:ext cx="5356" cy="572514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 rot="16200000">
                  <a:off x="816935" y="3263489"/>
                  <a:ext cx="786510" cy="185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/>
                    <a:t>Num</a:t>
                  </a:r>
                  <a:r>
                    <a:rPr lang="en-US" sz="1050" dirty="0"/>
                    <a:t> of samples</a:t>
                  </a:r>
                  <a:endParaRPr lang="el-GR" sz="1050" dirty="0"/>
                </a:p>
              </p:txBody>
            </p:sp>
          </p:grpSp>
          <p:cxnSp>
            <p:nvCxnSpPr>
              <p:cNvPr id="18" name="Straight Arrow Connector 17"/>
              <p:cNvCxnSpPr/>
              <p:nvPr/>
            </p:nvCxnSpPr>
            <p:spPr>
              <a:xfrm flipV="1">
                <a:off x="3134707" y="4492824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3808143" y="3934721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531630" y="3375840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316976" y="4687064"/>
                <a:ext cx="13249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UP subsets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026781" y="4095859"/>
                <a:ext cx="15029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LEFT subsets</a:t>
                </a:r>
                <a:endParaRPr lang="el-GR" sz="2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26318" y="3500656"/>
                <a:ext cx="1677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RIGHT subsets</a:t>
                </a:r>
                <a:endParaRPr lang="el-GR" sz="2000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347703" y="2203097"/>
                <a:ext cx="969273" cy="619050"/>
                <a:chOff x="3427613" y="2430606"/>
                <a:chExt cx="969273" cy="619050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3427613" y="2834212"/>
                  <a:ext cx="47385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61410" y="2689811"/>
                  <a:ext cx="5515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752945" y="2555573"/>
                  <a:ext cx="46167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03572" y="2430606"/>
                  <a:ext cx="4933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587764" y="2775488"/>
                <a:ext cx="1061795" cy="627664"/>
                <a:chOff x="1476467" y="2111521"/>
                <a:chExt cx="949779" cy="615084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76467" y="2377768"/>
                  <a:ext cx="617683" cy="348837"/>
                  <a:chOff x="2714131" y="3212857"/>
                  <a:chExt cx="506507" cy="32944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4131" y="3342914"/>
                    <a:ext cx="476146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>
                        <a:solidFill>
                          <a:schemeClr val="bg1"/>
                        </a:solidFill>
                      </a:rPr>
                      <a:t>LEFT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836348" y="3212857"/>
                    <a:ext cx="384290" cy="1993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>
                        <a:solidFill>
                          <a:schemeClr val="bg1"/>
                        </a:solidFill>
                      </a:rPr>
                      <a:t>LEFT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1793068" y="2239334"/>
                  <a:ext cx="52920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927804" y="2111521"/>
                  <a:ext cx="49844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884701" y="3339266"/>
                <a:ext cx="1061796" cy="627664"/>
                <a:chOff x="1476467" y="2111521"/>
                <a:chExt cx="949779" cy="61508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476467" y="2377768"/>
                  <a:ext cx="617683" cy="348837"/>
                  <a:chOff x="2714131" y="3212857"/>
                  <a:chExt cx="506507" cy="329448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14131" y="3342914"/>
                    <a:ext cx="476146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>
                        <a:solidFill>
                          <a:schemeClr val="bg1"/>
                        </a:solidFill>
                      </a:rPr>
                      <a:t>DOWN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36348" y="3212857"/>
                    <a:ext cx="384290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>
                        <a:solidFill>
                          <a:schemeClr val="bg1"/>
                        </a:solidFill>
                      </a:rPr>
                      <a:t>DOWN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793068" y="2239334"/>
                  <a:ext cx="52920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27804" y="2111521"/>
                  <a:ext cx="498442" cy="33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  <a:p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76116"/>
              </p:ext>
            </p:extLst>
          </p:nvPr>
        </p:nvGraphicFramePr>
        <p:xfrm>
          <a:off x="1478880" y="5549889"/>
          <a:ext cx="2463750" cy="1364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184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spc="0" dirty="0"/>
                        <a:t>ACC</a:t>
                      </a:r>
                      <a:endParaRPr lang="el-GR" sz="12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spc="0" dirty="0"/>
                        <a:t>GYR</a:t>
                      </a:r>
                      <a:endParaRPr lang="el-GR" sz="12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spc="0" dirty="0"/>
                        <a:t>MAG</a:t>
                      </a:r>
                      <a:endParaRPr lang="el-GR" sz="12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64">
                <a:tc>
                  <a:txBody>
                    <a:bodyPr/>
                    <a:lstStyle/>
                    <a:p>
                      <a:r>
                        <a:rPr lang="en-US" sz="1100" spc="0" dirty="0"/>
                        <a:t>x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y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z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x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y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z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x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y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pc="0" dirty="0"/>
                        <a:t>z</a:t>
                      </a:r>
                      <a:endParaRPr lang="el-GR" sz="1100" spc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132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12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1200" b="0" i="0" u="none" strike="noStrike" kern="1200" cap="none" spc="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12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756671" y="1419559"/>
            <a:ext cx="9105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Gather many repetitions of each gesture (each repetition is a subset)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Compose all subsets and create final dataset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996737339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941</Words>
  <Application>Microsoft Office PowerPoint</Application>
  <PresentationFormat>Custom</PresentationFormat>
  <Paragraphs>422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Microsoft YaHei</vt:lpstr>
      <vt:lpstr>Adobe Caslon Pro Bold</vt:lpstr>
      <vt:lpstr>Adobe Fan Heiti Std B</vt:lpstr>
      <vt:lpstr>Adobe Heiti Std R</vt:lpstr>
      <vt:lpstr>Arial</vt:lpstr>
      <vt:lpstr>Calibri</vt:lpstr>
      <vt:lpstr>Kozuka Gothic Pr6N H</vt:lpstr>
      <vt:lpstr>Liberation Sans</vt:lpstr>
      <vt:lpstr>Mangal</vt:lpstr>
      <vt:lpstr>Open Sans</vt:lpstr>
      <vt:lpstr>Segoe UI</vt:lpstr>
      <vt:lpstr>Tahoma</vt:lpstr>
      <vt:lpstr>Wingdings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dona</cp:lastModifiedBy>
  <cp:revision>119</cp:revision>
  <dcterms:created xsi:type="dcterms:W3CDTF">2018-05-21T18:56:53Z</dcterms:created>
  <dcterms:modified xsi:type="dcterms:W3CDTF">2018-09-28T11:24:07Z</dcterms:modified>
</cp:coreProperties>
</file>