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3" r:id="rId5"/>
    <p:sldId id="272" r:id="rId6"/>
    <p:sldId id="274" r:id="rId7"/>
    <p:sldId id="275" r:id="rId8"/>
    <p:sldId id="277" r:id="rId9"/>
    <p:sldId id="279" r:id="rId10"/>
    <p:sldId id="278" r:id="rId11"/>
    <p:sldId id="267" r:id="rId12"/>
    <p:sldId id="276" r:id="rId13"/>
    <p:sldId id="271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660-E6DD-445C-AE26-805F5556DDC6}" type="datetimeFigureOut">
              <a:rPr lang="id-ID" smtClean="0"/>
              <a:pPr/>
              <a:t>04/08/2018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35C-C8BC-489D-BEB5-6B96B652F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168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660-E6DD-445C-AE26-805F5556DDC6}" type="datetimeFigureOut">
              <a:rPr lang="id-ID" smtClean="0"/>
              <a:pPr/>
              <a:t>04/08/2018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35C-C8BC-489D-BEB5-6B96B652F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440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660-E6DD-445C-AE26-805F5556DDC6}" type="datetimeFigureOut">
              <a:rPr lang="id-ID" smtClean="0"/>
              <a:pPr/>
              <a:t>04/08/2018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35C-C8BC-489D-BEB5-6B96B652F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855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660-E6DD-445C-AE26-805F5556DDC6}" type="datetimeFigureOut">
              <a:rPr lang="id-ID" smtClean="0"/>
              <a:pPr/>
              <a:t>04/08/2018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35C-C8BC-489D-BEB5-6B96B652F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222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660-E6DD-445C-AE26-805F5556DDC6}" type="datetimeFigureOut">
              <a:rPr lang="id-ID" smtClean="0"/>
              <a:pPr/>
              <a:t>04/08/2018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35C-C8BC-489D-BEB5-6B96B652F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51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660-E6DD-445C-AE26-805F5556DDC6}" type="datetimeFigureOut">
              <a:rPr lang="id-ID" smtClean="0"/>
              <a:pPr/>
              <a:t>04/08/2018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35C-C8BC-489D-BEB5-6B96B652F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828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660-E6DD-445C-AE26-805F5556DDC6}" type="datetimeFigureOut">
              <a:rPr lang="id-ID" smtClean="0"/>
              <a:pPr/>
              <a:t>04/08/2018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35C-C8BC-489D-BEB5-6B96B652F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684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660-E6DD-445C-AE26-805F5556DDC6}" type="datetimeFigureOut">
              <a:rPr lang="id-ID" smtClean="0"/>
              <a:pPr/>
              <a:t>04/08/2018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35C-C8BC-489D-BEB5-6B96B652F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761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660-E6DD-445C-AE26-805F5556DDC6}" type="datetimeFigureOut">
              <a:rPr lang="id-ID" smtClean="0"/>
              <a:pPr/>
              <a:t>04/08/2018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35C-C8BC-489D-BEB5-6B96B652F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749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660-E6DD-445C-AE26-805F5556DDC6}" type="datetimeFigureOut">
              <a:rPr lang="id-ID" smtClean="0"/>
              <a:pPr/>
              <a:t>04/08/2018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35C-C8BC-489D-BEB5-6B96B652F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832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4660-E6DD-445C-AE26-805F5556DDC6}" type="datetimeFigureOut">
              <a:rPr lang="id-ID" smtClean="0"/>
              <a:pPr/>
              <a:t>04/08/2018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35C-C8BC-489D-BEB5-6B96B652F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424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4660-E6DD-445C-AE26-805F5556DDC6}" type="datetimeFigureOut">
              <a:rPr lang="id-ID" smtClean="0"/>
              <a:pPr/>
              <a:t>04/08/2018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235C-C8BC-489D-BEB5-6B96B652F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6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137" y="873457"/>
            <a:ext cx="11436823" cy="2636506"/>
          </a:xfrm>
          <a:solidFill>
            <a:schemeClr val="accent1">
              <a:alpha val="68000"/>
            </a:schemeClr>
          </a:solidFill>
        </p:spPr>
        <p:txBody>
          <a:bodyPr anchor="ctr"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PENGENALAN HURUF AKSARA JAWA MENGGUNAKAN METODE K NEAREST NEIGHBOUR</a:t>
            </a:r>
            <a:endParaRPr lang="id-ID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4056"/>
            <a:ext cx="9144000" cy="1643743"/>
          </a:xfrm>
          <a:solidFill>
            <a:schemeClr val="accent1">
              <a:lumMod val="50000"/>
              <a:alpha val="0"/>
            </a:schemeClr>
          </a:solidFill>
        </p:spPr>
        <p:txBody>
          <a:bodyPr anchor="b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Aditya Perwira Joan </a:t>
            </a:r>
            <a:r>
              <a:rPr lang="en-US" sz="32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Dwitama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(F1D015002)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Chandra </a:t>
            </a:r>
            <a:r>
              <a:rPr lang="en-US" sz="32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Adiguna</a:t>
            </a:r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(F1D015020)</a:t>
            </a:r>
            <a:endParaRPr lang="id-ID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068" y="177421"/>
            <a:ext cx="11627893" cy="633256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137" y="368490"/>
            <a:ext cx="11657463" cy="6331589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6855030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321" y="2011978"/>
            <a:ext cx="48863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1068" y="177421"/>
            <a:ext cx="11627893" cy="633256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137" y="368490"/>
            <a:ext cx="11657463" cy="6331589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3991730" y="818147"/>
            <a:ext cx="4026568" cy="858253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latin typeface="QUARTZO demo" pitchFamily="2" charset="0"/>
              </a:rPr>
              <a:t>Hasil Pengujian</a:t>
            </a:r>
            <a:endParaRPr lang="en-GB" sz="3200" dirty="0">
              <a:latin typeface="QUARTZO demo" pitchFamily="2" charset="0"/>
            </a:endParaRPr>
          </a:p>
        </p:txBody>
      </p:sp>
      <p:sp>
        <p:nvSpPr>
          <p:cNvPr id="10" name="Snip Same Side Corner Rectangle 9"/>
          <p:cNvSpPr/>
          <p:nvPr/>
        </p:nvSpPr>
        <p:spPr>
          <a:xfrm rot="5400000">
            <a:off x="2567282" y="2614818"/>
            <a:ext cx="2333952" cy="2279031"/>
          </a:xfrm>
          <a:prstGeom prst="snip2Same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686952" y="3218634"/>
            <a:ext cx="2094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Dari training 80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Data, </a:t>
            </a:r>
            <a:r>
              <a:rPr lang="en-GB" dirty="0" err="1" smtClean="0">
                <a:solidFill>
                  <a:schemeClr val="bg1"/>
                </a:solidFill>
              </a:rPr>
              <a:t>didapatkan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GB" dirty="0" err="1" smtClean="0">
                <a:solidFill>
                  <a:schemeClr val="bg1"/>
                </a:solidFill>
              </a:rPr>
              <a:t>hasil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sebagai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berikut</a:t>
            </a: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0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7" y="2653134"/>
            <a:ext cx="11436825" cy="1325563"/>
          </a:xfrm>
          <a:solidFill>
            <a:schemeClr val="tx1">
              <a:alpha val="5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DEMO PROGRAM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068" y="177421"/>
            <a:ext cx="11627893" cy="633256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137" y="368490"/>
            <a:ext cx="11657463" cy="6331589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30529324"/>
      </p:ext>
    </p:extLst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068" y="177421"/>
            <a:ext cx="11627893" cy="633256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137" y="368490"/>
            <a:ext cx="11657463" cy="6331589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6758" y="1532022"/>
            <a:ext cx="4379496" cy="405063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0"/>
                </a:schemeClr>
              </a:gs>
              <a:gs pos="50000">
                <a:schemeClr val="accent1">
                  <a:lumMod val="50000"/>
                  <a:alpha val="60000"/>
                </a:schemeClr>
              </a:gs>
              <a:gs pos="100000">
                <a:schemeClr val="accent1">
                  <a:alpha val="5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  <a:p>
            <a:pPr algn="ctr"/>
            <a:r>
              <a:rPr lang="en-GB" dirty="0" err="1" smtClean="0"/>
              <a:t>Berdasarkan</a:t>
            </a:r>
            <a:r>
              <a:rPr lang="en-GB" dirty="0" smtClean="0"/>
              <a:t> </a:t>
            </a:r>
            <a:r>
              <a:rPr lang="en-GB" dirty="0" err="1" smtClean="0"/>
              <a:t>metode</a:t>
            </a:r>
            <a:r>
              <a:rPr lang="en-GB" dirty="0" smtClean="0"/>
              <a:t> pre-processing </a:t>
            </a:r>
            <a:r>
              <a:rPr lang="en-GB" dirty="0" err="1" smtClean="0"/>
              <a:t>Grayscaling</a:t>
            </a:r>
            <a:r>
              <a:rPr lang="en-GB" dirty="0" smtClean="0"/>
              <a:t> </a:t>
            </a:r>
            <a:r>
              <a:rPr lang="en-GB" dirty="0" err="1" smtClean="0"/>
              <a:t>serta</a:t>
            </a:r>
            <a:r>
              <a:rPr lang="en-GB" dirty="0" smtClean="0"/>
              <a:t> Cropping, </a:t>
            </a:r>
            <a:r>
              <a:rPr lang="en-GB" dirty="0" err="1" smtClean="0"/>
              <a:t>ekstraksi</a:t>
            </a:r>
            <a:r>
              <a:rPr lang="en-GB" dirty="0" smtClean="0"/>
              <a:t> </a:t>
            </a:r>
            <a:r>
              <a:rPr lang="en-GB" dirty="0" err="1" smtClean="0"/>
              <a:t>fitur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DCT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Klasifikasi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K-Nearest Neighbour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Pengenalan</a:t>
            </a:r>
            <a:r>
              <a:rPr lang="en-GB" dirty="0" smtClean="0"/>
              <a:t> </a:t>
            </a:r>
            <a:r>
              <a:rPr lang="en-GB" dirty="0" err="1" smtClean="0"/>
              <a:t>Huruf</a:t>
            </a:r>
            <a:r>
              <a:rPr lang="en-GB" dirty="0" smtClean="0"/>
              <a:t> </a:t>
            </a:r>
            <a:r>
              <a:rPr lang="en-GB" dirty="0" err="1" smtClean="0"/>
              <a:t>Aksara</a:t>
            </a:r>
            <a:r>
              <a:rPr lang="en-GB" dirty="0" smtClean="0"/>
              <a:t> </a:t>
            </a:r>
            <a:r>
              <a:rPr lang="en-GB" dirty="0" err="1" smtClean="0"/>
              <a:t>Jawa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Matlab</a:t>
            </a:r>
            <a:r>
              <a:rPr lang="en-GB" dirty="0" smtClean="0"/>
              <a:t> di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persentase</a:t>
            </a:r>
            <a:r>
              <a:rPr lang="en-GB" dirty="0" smtClean="0"/>
              <a:t> </a:t>
            </a:r>
            <a:r>
              <a:rPr lang="en-GB" dirty="0" err="1" smtClean="0"/>
              <a:t>keberhasilan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mengidentifikasi</a:t>
            </a:r>
            <a:r>
              <a:rPr lang="en-GB" dirty="0" smtClean="0"/>
              <a:t> </a:t>
            </a:r>
            <a:r>
              <a:rPr lang="en-GB" dirty="0" err="1" smtClean="0"/>
              <a:t>huruf</a:t>
            </a:r>
            <a:r>
              <a:rPr lang="en-GB" dirty="0" smtClean="0"/>
              <a:t> </a:t>
            </a:r>
            <a:r>
              <a:rPr lang="en-GB" dirty="0" err="1" smtClean="0"/>
              <a:t>aksara</a:t>
            </a:r>
            <a:r>
              <a:rPr lang="en-GB" dirty="0" smtClean="0"/>
              <a:t> </a:t>
            </a:r>
            <a:r>
              <a:rPr lang="en-GB" dirty="0" err="1" smtClean="0"/>
              <a:t>jawa</a:t>
            </a:r>
            <a:r>
              <a:rPr lang="en-GB" dirty="0" smtClean="0"/>
              <a:t> yang </a:t>
            </a:r>
            <a:r>
              <a:rPr lang="en-GB" dirty="0" err="1" smtClean="0"/>
              <a:t>benar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72,5%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memakai</a:t>
            </a:r>
            <a:r>
              <a:rPr lang="en-GB" dirty="0" smtClean="0"/>
              <a:t> 800 Citra </a:t>
            </a:r>
            <a:r>
              <a:rPr lang="en-GB" dirty="0" err="1" smtClean="0"/>
              <a:t>uji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80 Citra </a:t>
            </a:r>
            <a:r>
              <a:rPr lang="en-GB" dirty="0" err="1" smtClean="0"/>
              <a:t>latih</a:t>
            </a:r>
            <a:r>
              <a:rPr lang="en-GB" dirty="0" smtClean="0"/>
              <a:t> yang </a:t>
            </a:r>
            <a:r>
              <a:rPr lang="en-GB" dirty="0" err="1" smtClean="0"/>
              <a:t>dimana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80 Citra </a:t>
            </a:r>
            <a:r>
              <a:rPr lang="en-GB" dirty="0" err="1" smtClean="0"/>
              <a:t>latih</a:t>
            </a:r>
            <a:r>
              <a:rPr lang="en-GB" dirty="0" smtClean="0"/>
              <a:t> </a:t>
            </a:r>
            <a:r>
              <a:rPr lang="en-GB" dirty="0" err="1" smtClean="0"/>
              <a:t>terdapat</a:t>
            </a:r>
            <a:r>
              <a:rPr lang="en-GB" dirty="0" smtClean="0"/>
              <a:t> 22 Citra yang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diidentifikasi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benar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0" name="Flowchart: Delay 9"/>
          <p:cNvSpPr/>
          <p:nvPr/>
        </p:nvSpPr>
        <p:spPr>
          <a:xfrm rot="5400000">
            <a:off x="8981574" y="-439151"/>
            <a:ext cx="709862" cy="4379497"/>
          </a:xfrm>
          <a:prstGeom prst="flowChartDelay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389772" y="1395666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latin typeface="QUARTZO demo" pitchFamily="2" charset="0"/>
              </a:rPr>
              <a:t>Kesimpulan</a:t>
            </a:r>
            <a:endParaRPr lang="en-GB" sz="2800" dirty="0">
              <a:latin typeface="QUARTZO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7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asil gambar untuk AI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36" y="382138"/>
            <a:ext cx="11436825" cy="612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2135" y="4899546"/>
            <a:ext cx="11436826" cy="114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2133" y="4899546"/>
            <a:ext cx="11436827" cy="1146144"/>
          </a:xfrm>
          <a:solidFill>
            <a:schemeClr val="tx1">
              <a:alpha val="76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TERIMA KASIH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068" y="177421"/>
            <a:ext cx="11627893" cy="633256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137" y="368490"/>
            <a:ext cx="11657463" cy="6331589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707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asil gambar untuk artificial intelligenc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34" y="365125"/>
            <a:ext cx="11440107" cy="61448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tile tx="0" ty="0" sx="100000" sy="100000" flip="none" algn="tl"/>
          </a:blipFill>
        </p:spPr>
      </p:pic>
      <p:sp>
        <p:nvSpPr>
          <p:cNvPr id="4" name="Rectangle 3"/>
          <p:cNvSpPr/>
          <p:nvPr/>
        </p:nvSpPr>
        <p:spPr>
          <a:xfrm>
            <a:off x="382134" y="365125"/>
            <a:ext cx="11436827" cy="6144857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6" y="365125"/>
            <a:ext cx="11436825" cy="1325563"/>
          </a:xfrm>
          <a:solidFill>
            <a:schemeClr val="tx1">
              <a:alpha val="8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    Latar Belakang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4286" y="2612574"/>
            <a:ext cx="9056914" cy="3178626"/>
          </a:xfrm>
          <a:prstGeom prst="rect">
            <a:avLst/>
          </a:prstGeom>
          <a:solidFill>
            <a:schemeClr val="bg1">
              <a:alpha val="78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latin typeface="Agency FB" pitchFamily="34" charset="0"/>
              </a:rPr>
              <a:t>Karakter huruf aksara jawa terdiri dari 20 jenis huruf dengan pola yang berbeda-beda untuk setiap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latin typeface="Agency FB" pitchFamily="34" charset="0"/>
              </a:rPr>
              <a:t>hurufnya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latin typeface="Agency FB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1068" y="177421"/>
            <a:ext cx="11627893" cy="633256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2137" y="368490"/>
            <a:ext cx="11657463" cy="6331589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90532909"/>
      </p:ext>
    </p:extLst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6" y="365126"/>
            <a:ext cx="11436825" cy="972356"/>
          </a:xfrm>
          <a:solidFill>
            <a:schemeClr val="accent1">
              <a:lumMod val="75000"/>
              <a:alpha val="68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QUARTZO demo" pitchFamily="2" charset="0"/>
              </a:rPr>
              <a:t>Model </a:t>
            </a:r>
            <a:r>
              <a:rPr lang="en-US" b="1" dirty="0" err="1" smtClean="0">
                <a:solidFill>
                  <a:schemeClr val="bg1"/>
                </a:solidFill>
                <a:latin typeface="QUARTZO demo" pitchFamily="2" charset="0"/>
              </a:rPr>
              <a:t>Pengenalan</a:t>
            </a:r>
            <a:r>
              <a:rPr lang="en-US" b="1" dirty="0" smtClean="0">
                <a:solidFill>
                  <a:schemeClr val="bg1"/>
                </a:solidFill>
                <a:latin typeface="QUARTZO demo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QUARTZO demo" pitchFamily="2" charset="0"/>
              </a:rPr>
              <a:t>Pola</a:t>
            </a:r>
            <a:endParaRPr lang="id-ID" b="1" dirty="0">
              <a:solidFill>
                <a:schemeClr val="bg1"/>
              </a:solidFill>
              <a:latin typeface="QUARTZO demo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068" y="177421"/>
            <a:ext cx="11627893" cy="633256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137" y="368490"/>
            <a:ext cx="11657463" cy="6331589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530101" y="1715499"/>
            <a:ext cx="971154" cy="941697"/>
          </a:xfrm>
          <a:prstGeom prst="ellipse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757564" y="1715499"/>
            <a:ext cx="971154" cy="941697"/>
          </a:xfrm>
          <a:prstGeom prst="ellipse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1030520" y="1715499"/>
            <a:ext cx="971154" cy="941697"/>
          </a:xfrm>
          <a:prstGeom prst="ellipse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947916" y="1839198"/>
            <a:ext cx="1528550" cy="68238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QUARTZO demo" pitchFamily="2" charset="0"/>
              </a:rPr>
              <a:t>Pre-processing</a:t>
            </a:r>
            <a:endParaRPr lang="id-ID" dirty="0">
              <a:solidFill>
                <a:schemeClr val="tx1"/>
              </a:solidFill>
              <a:latin typeface="QUARTZO dem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2709" y="1839198"/>
            <a:ext cx="1528550" cy="68238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QUARTZO demo" pitchFamily="2" charset="0"/>
              </a:rPr>
              <a:t>Ekstraksi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QUARTZO demo" pitchFamily="2" charset="0"/>
              </a:rPr>
              <a:t>fitur</a:t>
            </a:r>
            <a:endParaRPr lang="id-ID" dirty="0">
              <a:solidFill>
                <a:schemeClr val="tx1"/>
              </a:solidFill>
              <a:latin typeface="QUARTZO demo" pitchFamily="2" charset="0"/>
            </a:endParaRPr>
          </a:p>
        </p:txBody>
      </p:sp>
      <p:sp>
        <p:nvSpPr>
          <p:cNvPr id="13" name="Can 12"/>
          <p:cNvSpPr/>
          <p:nvPr/>
        </p:nvSpPr>
        <p:spPr>
          <a:xfrm>
            <a:off x="7906600" y="1540681"/>
            <a:ext cx="1009934" cy="1269242"/>
          </a:xfrm>
          <a:prstGeom prst="can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QUARTZO demo" pitchFamily="2" charset="0"/>
              </a:rPr>
              <a:t>Vektor DCT</a:t>
            </a:r>
            <a:endParaRPr lang="id-ID" dirty="0">
              <a:solidFill>
                <a:schemeClr val="tx1"/>
              </a:solidFill>
              <a:latin typeface="QUARTZO demo" pitchFamily="2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50792" y="3796350"/>
            <a:ext cx="876666" cy="830167"/>
          </a:xfrm>
          <a:prstGeom prst="ellipse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2947916" y="3864591"/>
            <a:ext cx="1528550" cy="68238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QUARTZO demo" pitchFamily="2" charset="0"/>
              </a:rPr>
              <a:t>Pre-processing</a:t>
            </a:r>
            <a:endParaRPr lang="id-ID" dirty="0">
              <a:solidFill>
                <a:schemeClr val="tx1"/>
              </a:solidFill>
              <a:latin typeface="QUARTZO demo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22709" y="3864591"/>
            <a:ext cx="1528550" cy="68238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QUARTZO demo" pitchFamily="2" charset="0"/>
              </a:rPr>
              <a:t>Ekstraksi</a:t>
            </a:r>
            <a:r>
              <a:rPr lang="en-US" dirty="0">
                <a:solidFill>
                  <a:schemeClr val="tx1"/>
                </a:solidFill>
                <a:latin typeface="QUARTZO demo" pitchFamily="2" charset="0"/>
              </a:rPr>
              <a:t> fitur</a:t>
            </a:r>
            <a:endParaRPr lang="id-ID" dirty="0">
              <a:solidFill>
                <a:schemeClr val="tx1"/>
              </a:solidFill>
              <a:latin typeface="QUARTZO demo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06600" y="3864591"/>
            <a:ext cx="1528550" cy="682388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QUARTZO demo" pitchFamily="2" charset="0"/>
              </a:rPr>
              <a:t>Klasifikasi</a:t>
            </a:r>
            <a:endParaRPr lang="id-ID" dirty="0">
              <a:solidFill>
                <a:schemeClr val="tx1"/>
              </a:solidFill>
              <a:latin typeface="QUARTZO demo" pitchFamily="2" charset="0"/>
            </a:endParaRPr>
          </a:p>
        </p:txBody>
      </p:sp>
      <p:sp>
        <p:nvSpPr>
          <p:cNvPr id="21" name="Parallelogram 20"/>
          <p:cNvSpPr/>
          <p:nvPr/>
        </p:nvSpPr>
        <p:spPr>
          <a:xfrm>
            <a:off x="9648967" y="5104263"/>
            <a:ext cx="2015319" cy="1228298"/>
          </a:xfrm>
          <a:prstGeom prst="parallelogram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QUARTZO demo" pitchFamily="2" charset="0"/>
              </a:rPr>
              <a:t>Kesimpulan huruf aksara</a:t>
            </a:r>
            <a:endParaRPr lang="id-ID" dirty="0">
              <a:solidFill>
                <a:schemeClr val="tx1"/>
              </a:solidFill>
              <a:latin typeface="QUARTZO demo" pitchFamily="2" charset="0"/>
            </a:endParaRPr>
          </a:p>
        </p:txBody>
      </p:sp>
      <p:cxnSp>
        <p:nvCxnSpPr>
          <p:cNvPr id="24" name="Straight Arrow Connector 23"/>
          <p:cNvCxnSpPr>
            <a:stCxn id="11" idx="6"/>
            <a:endCxn id="9" idx="1"/>
          </p:cNvCxnSpPr>
          <p:nvPr/>
        </p:nvCxnSpPr>
        <p:spPr>
          <a:xfrm flipV="1">
            <a:off x="2001674" y="2180392"/>
            <a:ext cx="946242" cy="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4" idx="1"/>
          </p:cNvCxnSpPr>
          <p:nvPr/>
        </p:nvCxnSpPr>
        <p:spPr>
          <a:xfrm>
            <a:off x="4476466" y="2180392"/>
            <a:ext cx="946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  <a:endCxn id="13" idx="2"/>
          </p:cNvCxnSpPr>
          <p:nvPr/>
        </p:nvCxnSpPr>
        <p:spPr>
          <a:xfrm flipV="1">
            <a:off x="6951259" y="2175302"/>
            <a:ext cx="955341" cy="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22" idx="0"/>
          </p:cNvCxnSpPr>
          <p:nvPr/>
        </p:nvCxnSpPr>
        <p:spPr>
          <a:xfrm>
            <a:off x="8411567" y="2809923"/>
            <a:ext cx="259308" cy="105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6"/>
            <a:endCxn id="19" idx="1"/>
          </p:cNvCxnSpPr>
          <p:nvPr/>
        </p:nvCxnSpPr>
        <p:spPr>
          <a:xfrm flipV="1">
            <a:off x="1827458" y="4205785"/>
            <a:ext cx="1120458" cy="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3"/>
            <a:endCxn id="20" idx="1"/>
          </p:cNvCxnSpPr>
          <p:nvPr/>
        </p:nvCxnSpPr>
        <p:spPr>
          <a:xfrm>
            <a:off x="4476466" y="4205785"/>
            <a:ext cx="946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3"/>
            <a:endCxn id="22" idx="1"/>
          </p:cNvCxnSpPr>
          <p:nvPr/>
        </p:nvCxnSpPr>
        <p:spPr>
          <a:xfrm>
            <a:off x="6951259" y="4205785"/>
            <a:ext cx="955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2" idx="3"/>
            <a:endCxn id="21" idx="1"/>
          </p:cNvCxnSpPr>
          <p:nvPr/>
        </p:nvCxnSpPr>
        <p:spPr>
          <a:xfrm>
            <a:off x="9435150" y="4205785"/>
            <a:ext cx="1375014" cy="898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92905" y="2598700"/>
            <a:ext cx="203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Grayscale</a:t>
            </a:r>
            <a:r>
              <a:rPr lang="en-US" dirty="0" smtClean="0">
                <a:solidFill>
                  <a:schemeClr val="bg1"/>
                </a:solidFill>
              </a:rPr>
              <a:t>, Cropping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92905" y="4661426"/>
            <a:ext cx="203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Grayscale</a:t>
            </a:r>
            <a:r>
              <a:rPr lang="en-US" dirty="0" smtClean="0">
                <a:solidFill>
                  <a:schemeClr val="bg1"/>
                </a:solidFill>
              </a:rPr>
              <a:t>, Cropping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06701" y="4579961"/>
            <a:ext cx="280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Discreate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cousine</a:t>
            </a:r>
            <a:r>
              <a:rPr lang="en-US" dirty="0" smtClean="0">
                <a:solidFill>
                  <a:schemeClr val="bg1"/>
                </a:solidFill>
              </a:rPr>
              <a:t> transform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96381" y="2579312"/>
            <a:ext cx="280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Discreate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cousine</a:t>
            </a:r>
            <a:r>
              <a:rPr lang="en-US" dirty="0" smtClean="0">
                <a:solidFill>
                  <a:schemeClr val="bg1"/>
                </a:solidFill>
              </a:rPr>
              <a:t> transform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02698" y="4661426"/>
            <a:ext cx="213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 Nearest Neighbour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8266" y="2034913"/>
            <a:ext cx="122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QUARTZO demo" pitchFamily="2" charset="0"/>
              </a:rPr>
              <a:t>Citra</a:t>
            </a:r>
            <a:r>
              <a:rPr lang="en-US" dirty="0" smtClean="0"/>
              <a:t> </a:t>
            </a:r>
            <a:r>
              <a:rPr lang="en-US" dirty="0" err="1">
                <a:latin typeface="QUARTZO demo" pitchFamily="2" charset="0"/>
              </a:rPr>
              <a:t>latih</a:t>
            </a:r>
            <a:endParaRPr lang="id-ID" dirty="0">
              <a:latin typeface="QUARTZO demo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52700" y="3861477"/>
            <a:ext cx="90578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QUARTZO demo" pitchFamily="2" charset="0"/>
              </a:rPr>
              <a:t>Citra </a:t>
            </a:r>
          </a:p>
          <a:p>
            <a:pPr algn="ctr"/>
            <a:r>
              <a:rPr lang="en-US" dirty="0">
                <a:latin typeface="QUARTZO demo" pitchFamily="2" charset="0"/>
              </a:rPr>
              <a:t>uji</a:t>
            </a:r>
            <a:endParaRPr lang="id-ID" dirty="0">
              <a:latin typeface="QUARTZO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38560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3" grpId="0"/>
      <p:bldP spid="43" grpId="1"/>
      <p:bldP spid="44" grpId="0"/>
      <p:bldP spid="44" grpId="1"/>
      <p:bldP spid="45" grpId="0"/>
      <p:bldP spid="45" grpId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9" y="2994525"/>
            <a:ext cx="4367273" cy="2085475"/>
          </a:xfrm>
          <a:solidFill>
            <a:schemeClr val="bg1">
              <a:alpha val="25000"/>
            </a:schemeClr>
          </a:solidFill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800 Citra Latih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 </a:t>
            </a:r>
            <a:r>
              <a:rPr lang="en-GB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Kelas</a:t>
            </a:r>
            <a:endParaRPr lang="en-GB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40 Citra di setiap Kelas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068" y="177421"/>
            <a:ext cx="11627893" cy="633256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137" y="368490"/>
            <a:ext cx="11657463" cy="6331589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026" name="Picture 2" descr="C:\Users\ASUS ROG\Pictures\Aksara Jawa-globalj4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73" y="1957013"/>
            <a:ext cx="3614922" cy="40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Alternate Process 1"/>
          <p:cNvSpPr/>
          <p:nvPr/>
        </p:nvSpPr>
        <p:spPr>
          <a:xfrm>
            <a:off x="3991730" y="818147"/>
            <a:ext cx="4026568" cy="858253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latin typeface="QUARTZO demo" pitchFamily="2" charset="0"/>
              </a:rPr>
              <a:t>Citra Latih</a:t>
            </a:r>
            <a:endParaRPr lang="en-GB" sz="3200" dirty="0">
              <a:latin typeface="QUARTZO demo" pitchFamily="2" charset="0"/>
            </a:endParaRPr>
          </a:p>
        </p:txBody>
      </p:sp>
      <p:pic>
        <p:nvPicPr>
          <p:cNvPr id="1027" name="Picture 3" descr="C:\Users\ASUS ROG\Pictures\giph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317" y="2013161"/>
            <a:ext cx="741524" cy="55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2136" y="365126"/>
            <a:ext cx="11436825" cy="972356"/>
          </a:xfrm>
          <a:prstGeom prst="rect">
            <a:avLst/>
          </a:prstGeom>
          <a:solidFill>
            <a:schemeClr val="accent1">
              <a:lumMod val="75000"/>
              <a:alpha val="68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solidFill>
                  <a:schemeClr val="bg1"/>
                </a:solidFill>
                <a:latin typeface="QUARTZO demo" pitchFamily="2" charset="0"/>
              </a:rPr>
              <a:t>Tampilan</a:t>
            </a:r>
            <a:r>
              <a:rPr lang="en-US" b="1" dirty="0" smtClean="0">
                <a:solidFill>
                  <a:schemeClr val="bg1"/>
                </a:solidFill>
                <a:latin typeface="QUARTZO demo" pitchFamily="2" charset="0"/>
              </a:rPr>
              <a:t> Proses Citra</a:t>
            </a:r>
            <a:endParaRPr lang="id-ID" b="1" dirty="0">
              <a:solidFill>
                <a:schemeClr val="bg1"/>
              </a:solidFill>
              <a:latin typeface="QUARTZO dem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068" y="177421"/>
            <a:ext cx="11627893" cy="633256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137" y="368490"/>
            <a:ext cx="11657463" cy="6331589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050" name="Picture 2" descr="C:\Users\ASUS ROG\Pictures\Matlab\Cropping DC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6" t="49562" r="25020" b="8011"/>
          <a:stretch/>
        </p:blipFill>
        <p:spPr bwMode="auto">
          <a:xfrm>
            <a:off x="9452811" y="2371530"/>
            <a:ext cx="978568" cy="93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SUS ROG\Pictures\Matlab\DC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6" t="40826" r="28928" b="16468"/>
          <a:stretch/>
        </p:blipFill>
        <p:spPr bwMode="auto">
          <a:xfrm>
            <a:off x="7585241" y="2371531"/>
            <a:ext cx="914400" cy="9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SUS ROG\Pictures\Matlab\Grayscal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0" t="41005" r="30686" b="16101"/>
          <a:stretch/>
        </p:blipFill>
        <p:spPr bwMode="auto">
          <a:xfrm>
            <a:off x="5468577" y="2371531"/>
            <a:ext cx="858252" cy="93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SUS ROG\Pictures\Matlab\Vector after dc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9" t="25970" r="25438" b="8268"/>
          <a:stretch/>
        </p:blipFill>
        <p:spPr bwMode="auto">
          <a:xfrm>
            <a:off x="9569116" y="3720688"/>
            <a:ext cx="745958" cy="225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17842" y="1909011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Pre-Processing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69" y="2644612"/>
            <a:ext cx="4091621" cy="277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577343" y="2101698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Tampilan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Menu </a:t>
            </a:r>
            <a:r>
              <a:rPr lang="en-GB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Utama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2054" idx="3"/>
            <a:endCxn id="2052" idx="1"/>
          </p:cNvCxnSpPr>
          <p:nvPr/>
        </p:nvCxnSpPr>
        <p:spPr>
          <a:xfrm flipV="1">
            <a:off x="4784690" y="2837292"/>
            <a:ext cx="683887" cy="11962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052" idx="3"/>
            <a:endCxn id="2051" idx="1"/>
          </p:cNvCxnSpPr>
          <p:nvPr/>
        </p:nvCxnSpPr>
        <p:spPr>
          <a:xfrm flipV="1">
            <a:off x="6326829" y="2837291"/>
            <a:ext cx="125841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51" idx="3"/>
            <a:endCxn id="2050" idx="1"/>
          </p:cNvCxnSpPr>
          <p:nvPr/>
        </p:nvCxnSpPr>
        <p:spPr>
          <a:xfrm>
            <a:off x="8499641" y="2837291"/>
            <a:ext cx="95317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053" idx="3"/>
          </p:cNvCxnSpPr>
          <p:nvPr/>
        </p:nvCxnSpPr>
        <p:spPr>
          <a:xfrm flipH="1">
            <a:off x="10315074" y="4848186"/>
            <a:ext cx="85023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50" idx="3"/>
          </p:cNvCxnSpPr>
          <p:nvPr/>
        </p:nvCxnSpPr>
        <p:spPr>
          <a:xfrm>
            <a:off x="10431379" y="2837291"/>
            <a:ext cx="73392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165305" y="2837290"/>
            <a:ext cx="0" cy="2010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082589" y="2005263"/>
            <a:ext cx="4419600" cy="423511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8550198" y="1539679"/>
            <a:ext cx="14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Ekstraksi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Fitur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9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068" y="177421"/>
            <a:ext cx="11627893" cy="633256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137" y="368490"/>
            <a:ext cx="11657463" cy="6331589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2136" y="365126"/>
            <a:ext cx="11436825" cy="972356"/>
          </a:xfrm>
          <a:prstGeom prst="rect">
            <a:avLst/>
          </a:prstGeom>
          <a:solidFill>
            <a:schemeClr val="accent1">
              <a:lumMod val="75000"/>
              <a:alpha val="68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QUARTZO demo" pitchFamily="2" charset="0"/>
              </a:rPr>
              <a:t>Pre-Processing</a:t>
            </a:r>
            <a:endParaRPr lang="id-ID" b="1" dirty="0">
              <a:solidFill>
                <a:schemeClr val="bg1"/>
              </a:solidFill>
              <a:latin typeface="QUARTZO demo" pitchFamily="2" charset="0"/>
            </a:endParaRPr>
          </a:p>
        </p:txBody>
      </p:sp>
      <p:pic>
        <p:nvPicPr>
          <p:cNvPr id="1026" name="Picture 2" descr="D:\Kuliah\P Pola\Tugas Besar Final\datauji\(49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413" y="2452486"/>
            <a:ext cx="2163595" cy="216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ASUS ROG\Pictures\Matlab\Grayscal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0" t="41005" r="30686" b="16101"/>
          <a:stretch/>
        </p:blipFill>
        <p:spPr bwMode="auto">
          <a:xfrm>
            <a:off x="6629938" y="2421074"/>
            <a:ext cx="2051300" cy="222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026" idx="3"/>
            <a:endCxn id="9" idx="1"/>
          </p:cNvCxnSpPr>
          <p:nvPr/>
        </p:nvCxnSpPr>
        <p:spPr>
          <a:xfrm>
            <a:off x="4972008" y="3534284"/>
            <a:ext cx="165793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2111" y="1780674"/>
            <a:ext cx="1996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latin typeface="QUARTZO demo" pitchFamily="2" charset="0"/>
              </a:rPr>
              <a:t>Citra </a:t>
            </a:r>
            <a:r>
              <a:rPr lang="en-GB" sz="2800" dirty="0" err="1" smtClean="0">
                <a:solidFill>
                  <a:schemeClr val="bg1"/>
                </a:solidFill>
                <a:latin typeface="QUARTZO demo" pitchFamily="2" charset="0"/>
              </a:rPr>
              <a:t>Asli</a:t>
            </a:r>
            <a:endParaRPr lang="en-GB" sz="2800" dirty="0">
              <a:solidFill>
                <a:schemeClr val="bg1"/>
              </a:solidFill>
              <a:latin typeface="QUARTZO demo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15027" y="1842229"/>
            <a:ext cx="348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QUARTZO demo" pitchFamily="2" charset="0"/>
              </a:rPr>
              <a:t>Citra </a:t>
            </a:r>
            <a:r>
              <a:rPr lang="en-GB" sz="2000" dirty="0" err="1" smtClean="0">
                <a:solidFill>
                  <a:schemeClr val="bg1"/>
                </a:solidFill>
                <a:latin typeface="QUARTZO demo" pitchFamily="2" charset="0"/>
              </a:rPr>
              <a:t>Hasil</a:t>
            </a:r>
            <a:r>
              <a:rPr lang="en-GB" sz="2000" dirty="0" smtClean="0">
                <a:solidFill>
                  <a:schemeClr val="bg1"/>
                </a:solidFill>
                <a:latin typeface="QUARTZO demo" pitchFamily="2" charset="0"/>
              </a:rPr>
              <a:t> Pre-Processing</a:t>
            </a:r>
            <a:endParaRPr lang="en-GB" sz="2000" dirty="0">
              <a:solidFill>
                <a:schemeClr val="bg1"/>
              </a:solidFill>
              <a:latin typeface="QUARTZO demo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0301" y="4823448"/>
            <a:ext cx="1650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chemeClr val="bg1"/>
                </a:solidFill>
                <a:latin typeface="QUARTZO demo" pitchFamily="2" charset="0"/>
              </a:rPr>
              <a:t>Grayscaling</a:t>
            </a:r>
            <a:endParaRPr lang="en-GB" sz="2000" dirty="0">
              <a:solidFill>
                <a:schemeClr val="bg1"/>
              </a:solidFill>
              <a:latin typeface="QUARTZO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6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068" y="177421"/>
            <a:ext cx="11627893" cy="633256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137" y="368490"/>
            <a:ext cx="11657463" cy="6331589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2136" y="365126"/>
            <a:ext cx="11436825" cy="972356"/>
          </a:xfrm>
          <a:prstGeom prst="rect">
            <a:avLst/>
          </a:prstGeom>
          <a:solidFill>
            <a:schemeClr val="accent1">
              <a:lumMod val="75000"/>
              <a:alpha val="68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solidFill>
                  <a:schemeClr val="bg1"/>
                </a:solidFill>
                <a:latin typeface="QUARTZO demo" pitchFamily="2" charset="0"/>
              </a:rPr>
              <a:t>Ekstraksi</a:t>
            </a:r>
            <a:r>
              <a:rPr lang="en-US" b="1" dirty="0" smtClean="0">
                <a:solidFill>
                  <a:schemeClr val="bg1"/>
                </a:solidFill>
                <a:latin typeface="QUARTZO demo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QUARTZO demo" pitchFamily="2" charset="0"/>
              </a:rPr>
              <a:t>Fitur</a:t>
            </a:r>
            <a:endParaRPr lang="id-ID" b="1" dirty="0">
              <a:solidFill>
                <a:schemeClr val="bg1"/>
              </a:solidFill>
              <a:latin typeface="QUARTZO demo" pitchFamily="2" charset="0"/>
            </a:endParaRPr>
          </a:p>
        </p:txBody>
      </p:sp>
      <p:pic>
        <p:nvPicPr>
          <p:cNvPr id="7" name="Picture 4" descr="C:\Users\ASUS ROG\Pictures\Matlab\Graysca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0" t="41005" r="30686" b="16101"/>
          <a:stretch/>
        </p:blipFill>
        <p:spPr bwMode="auto">
          <a:xfrm>
            <a:off x="1761159" y="2421074"/>
            <a:ext cx="2051300" cy="222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SUS ROG\Pictures\Matlab\DC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6" t="40826" r="28928" b="16468"/>
          <a:stretch/>
        </p:blipFill>
        <p:spPr bwMode="auto">
          <a:xfrm>
            <a:off x="4978399" y="2421074"/>
            <a:ext cx="2185502" cy="222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SUS ROG\Pictures\Matlab\Cropping DC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6" t="49562" r="25020" b="8011"/>
          <a:stretch/>
        </p:blipFill>
        <p:spPr bwMode="auto">
          <a:xfrm>
            <a:off x="8249653" y="2421073"/>
            <a:ext cx="2338136" cy="222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6248" y="1831595"/>
            <a:ext cx="348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QUARTZO demo" pitchFamily="2" charset="0"/>
              </a:rPr>
              <a:t>Citra </a:t>
            </a:r>
            <a:r>
              <a:rPr lang="en-GB" sz="2000" dirty="0" err="1" smtClean="0">
                <a:solidFill>
                  <a:schemeClr val="bg1"/>
                </a:solidFill>
                <a:latin typeface="QUARTZO demo" pitchFamily="2" charset="0"/>
              </a:rPr>
              <a:t>Hasil</a:t>
            </a:r>
            <a:r>
              <a:rPr lang="en-GB" sz="2000" dirty="0" smtClean="0">
                <a:solidFill>
                  <a:schemeClr val="bg1"/>
                </a:solidFill>
                <a:latin typeface="QUARTZO demo" pitchFamily="2" charset="0"/>
              </a:rPr>
              <a:t> Pre-Processing</a:t>
            </a:r>
            <a:endParaRPr lang="en-GB" sz="2000" dirty="0">
              <a:solidFill>
                <a:schemeClr val="bg1"/>
              </a:solidFill>
              <a:latin typeface="QUARTZO dem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4872" y="1828982"/>
            <a:ext cx="261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chemeClr val="bg1"/>
                </a:solidFill>
                <a:latin typeface="QUARTZO demo" pitchFamily="2" charset="0"/>
              </a:rPr>
              <a:t>Ekstraksi</a:t>
            </a:r>
            <a:r>
              <a:rPr lang="en-GB" sz="2000" dirty="0" smtClean="0">
                <a:solidFill>
                  <a:schemeClr val="bg1"/>
                </a:solidFill>
                <a:latin typeface="QUARTZO demo" pitchFamily="2" charset="0"/>
              </a:rPr>
              <a:t> </a:t>
            </a:r>
            <a:r>
              <a:rPr lang="en-GB" sz="2000" dirty="0" err="1" smtClean="0">
                <a:solidFill>
                  <a:schemeClr val="bg1"/>
                </a:solidFill>
                <a:latin typeface="QUARTZO demo" pitchFamily="2" charset="0"/>
              </a:rPr>
              <a:t>Fitur</a:t>
            </a:r>
            <a:r>
              <a:rPr lang="en-GB" sz="2000" dirty="0" smtClean="0">
                <a:solidFill>
                  <a:schemeClr val="bg1"/>
                </a:solidFill>
                <a:latin typeface="QUARTZO demo" pitchFamily="2" charset="0"/>
              </a:rPr>
              <a:t> DCT</a:t>
            </a:r>
            <a:endParaRPr lang="en-GB" sz="2000" dirty="0">
              <a:solidFill>
                <a:schemeClr val="bg1"/>
              </a:solidFill>
              <a:latin typeface="QUARTZO dem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20664" y="1828982"/>
            <a:ext cx="2996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QUARTZO demo" pitchFamily="2" charset="0"/>
              </a:rPr>
              <a:t>Cropping </a:t>
            </a:r>
            <a:r>
              <a:rPr lang="en-GB" sz="1600" dirty="0" err="1" smtClean="0">
                <a:solidFill>
                  <a:schemeClr val="bg1"/>
                </a:solidFill>
                <a:latin typeface="QUARTZO demo" pitchFamily="2" charset="0"/>
              </a:rPr>
              <a:t>Hasil</a:t>
            </a:r>
            <a:r>
              <a:rPr lang="en-GB" sz="1600" dirty="0" smtClean="0">
                <a:solidFill>
                  <a:schemeClr val="bg1"/>
                </a:solidFill>
                <a:latin typeface="QUARTZO demo" pitchFamily="2" charset="0"/>
              </a:rPr>
              <a:t> DCT </a:t>
            </a:r>
            <a:r>
              <a:rPr lang="en-GB" sz="1600" dirty="0" smtClean="0">
                <a:solidFill>
                  <a:schemeClr val="bg1"/>
                </a:solidFill>
                <a:latin typeface="Arial Black" pitchFamily="34" charset="0"/>
              </a:rPr>
              <a:t>14x14</a:t>
            </a:r>
            <a:endParaRPr lang="en-GB" sz="1600" dirty="0">
              <a:solidFill>
                <a:schemeClr val="bg1"/>
              </a:solidFill>
              <a:latin typeface="QUARTZO dem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9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613" y="2963140"/>
            <a:ext cx="3918284" cy="2072607"/>
          </a:xfrm>
          <a:solidFill>
            <a:schemeClr val="accent2">
              <a:lumMod val="40000"/>
              <a:lumOff val="60000"/>
              <a:alpha val="46000"/>
            </a:schemeClr>
          </a:solidFill>
        </p:spPr>
        <p:txBody>
          <a:bodyPr anchor="ctr"/>
          <a:lstStyle/>
          <a:p>
            <a:pPr>
              <a:buFont typeface="Wingdings" pitchFamily="2" charset="2"/>
              <a:buChar char="q"/>
            </a:pPr>
            <a:r>
              <a:rPr lang="en-GB" dirty="0" smtClean="0">
                <a:solidFill>
                  <a:schemeClr val="bg1"/>
                </a:solidFill>
              </a:rPr>
              <a:t>80 Citra Uji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>
                <a:solidFill>
                  <a:schemeClr val="bg1"/>
                </a:solidFill>
              </a:rPr>
              <a:t>20 </a:t>
            </a:r>
            <a:r>
              <a:rPr lang="en-GB" dirty="0" err="1" smtClean="0">
                <a:solidFill>
                  <a:schemeClr val="bg1"/>
                </a:solidFill>
              </a:rPr>
              <a:t>Kelas</a:t>
            </a:r>
            <a:endParaRPr lang="en-GB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GB" dirty="0" smtClean="0">
                <a:solidFill>
                  <a:schemeClr val="bg1"/>
                </a:solidFill>
              </a:rPr>
              <a:t>4 Citra di Setiap Kelas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068" y="177421"/>
            <a:ext cx="11627893" cy="633256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137" y="368490"/>
            <a:ext cx="11657463" cy="6331589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6" name="Picture 2" descr="C:\Users\ASUS ROG\Pictures\Aksara Jawa-globalj4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73" y="1957013"/>
            <a:ext cx="3614922" cy="40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Alternate Process 6"/>
          <p:cNvSpPr/>
          <p:nvPr/>
        </p:nvSpPr>
        <p:spPr>
          <a:xfrm>
            <a:off x="3991730" y="818147"/>
            <a:ext cx="4026568" cy="858253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latin typeface="QUARTZO demo" pitchFamily="2" charset="0"/>
              </a:rPr>
              <a:t>Citra Uji</a:t>
            </a:r>
            <a:endParaRPr lang="en-GB" sz="3200" dirty="0">
              <a:latin typeface="QUARTZO demo" pitchFamily="2" charset="0"/>
            </a:endParaRPr>
          </a:p>
        </p:txBody>
      </p:sp>
      <p:pic>
        <p:nvPicPr>
          <p:cNvPr id="8" name="Picture 3" descr="C:\Users\ASUS ROG\Pictures\giph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317" y="2013161"/>
            <a:ext cx="741524" cy="55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6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82138" y="2226002"/>
            <a:ext cx="11436824" cy="468052"/>
          </a:xfrm>
          <a:prstGeom prst="rect">
            <a:avLst/>
          </a:prstGeom>
          <a:solidFill>
            <a:schemeClr val="accent2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accent2"/>
                </a:solidFill>
              </a:rPr>
              <a:t>Menghitung Euclidean distance </a:t>
            </a:r>
            <a:r>
              <a:rPr lang="en-US" sz="2200" dirty="0" smtClean="0">
                <a:solidFill>
                  <a:schemeClr val="accent2"/>
                </a:solidFill>
              </a:rPr>
              <a:t>vektor </a:t>
            </a:r>
            <a:r>
              <a:rPr lang="en-US" sz="2200" dirty="0">
                <a:solidFill>
                  <a:schemeClr val="accent2"/>
                </a:solidFill>
              </a:rPr>
              <a:t>uji dengan seluruh vektor </a:t>
            </a:r>
            <a:r>
              <a:rPr lang="en-US" sz="2200" dirty="0" smtClean="0">
                <a:solidFill>
                  <a:schemeClr val="accent2"/>
                </a:solidFill>
              </a:rPr>
              <a:t>latih</a:t>
            </a:r>
            <a:endParaRPr lang="id-ID" sz="22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068" y="177421"/>
            <a:ext cx="11627893" cy="633256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137" y="368490"/>
            <a:ext cx="11657463" cy="6331589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3991730" y="818148"/>
            <a:ext cx="4026568" cy="1085904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latin typeface="QUARTZO demo" pitchFamily="2" charset="0"/>
              </a:rPr>
              <a:t>Klasifikasi KNN </a:t>
            </a:r>
          </a:p>
          <a:p>
            <a:pPr algn="ctr"/>
            <a:r>
              <a:rPr lang="en-GB" sz="2800" dirty="0" smtClean="0">
                <a:latin typeface="QUARTZO demo" pitchFamily="2" charset="0"/>
              </a:rPr>
              <a:t>(K=3)</a:t>
            </a:r>
            <a:endParaRPr lang="en-GB" sz="2800" dirty="0">
              <a:latin typeface="QUARTZO demo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3845" y="3018852"/>
            <a:ext cx="11025116" cy="566343"/>
          </a:xfrm>
          <a:prstGeom prst="rect">
            <a:avLst/>
          </a:prstGeom>
          <a:solidFill>
            <a:schemeClr val="accent2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accent2"/>
                </a:solidFill>
              </a:rPr>
              <a:t>Mengurutkan hasil perhitungan secara ascending</a:t>
            </a:r>
            <a:endParaRPr lang="id-ID" sz="2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05553" y="3933424"/>
            <a:ext cx="10613408" cy="566343"/>
          </a:xfrm>
          <a:prstGeom prst="rect">
            <a:avLst/>
          </a:prstGeom>
          <a:solidFill>
            <a:schemeClr val="accent2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accent2"/>
                </a:solidFill>
              </a:rPr>
              <a:t>Mengambil 3 nilai terdekat dan mencatat kelas indeks data tersebut</a:t>
            </a:r>
            <a:endParaRPr lang="id-ID" sz="2200" dirty="0">
              <a:solidFill>
                <a:schemeClr val="accent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06296" y="4799975"/>
            <a:ext cx="10112665" cy="566343"/>
          </a:xfrm>
          <a:prstGeom prst="rect">
            <a:avLst/>
          </a:prstGeom>
          <a:solidFill>
            <a:schemeClr val="accent2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accent2"/>
                </a:solidFill>
              </a:rPr>
              <a:t>Menghitung probabilitas kelas yang muncul</a:t>
            </a:r>
            <a:endParaRPr lang="id-ID" sz="2200" dirty="0">
              <a:solidFill>
                <a:schemeClr val="accent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21553" y="5661904"/>
            <a:ext cx="9597408" cy="566343"/>
          </a:xfrm>
          <a:prstGeom prst="rect">
            <a:avLst/>
          </a:prstGeom>
          <a:solidFill>
            <a:schemeClr val="accent2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accent2"/>
                </a:solidFill>
              </a:rPr>
              <a:t>Mendapat kesimpulan klasifikasi</a:t>
            </a:r>
            <a:endParaRPr lang="id-ID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3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241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Agency FB</vt:lpstr>
      <vt:lpstr>Arial</vt:lpstr>
      <vt:lpstr>Arial Black</vt:lpstr>
      <vt:lpstr>Calibri</vt:lpstr>
      <vt:lpstr>Calibri Light</vt:lpstr>
      <vt:lpstr>QUARTZO demo</vt:lpstr>
      <vt:lpstr>Wingdings</vt:lpstr>
      <vt:lpstr>Office Theme</vt:lpstr>
      <vt:lpstr>PENGENALAN HURUF AKSARA JAWA MENGGUNAKAN METODE K NEAREST NEIGHBOUR</vt:lpstr>
      <vt:lpstr>    Latar Belakang</vt:lpstr>
      <vt:lpstr>Model Pengenalan Pola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PROGRAM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ABSENSI PENGENALAN WAJAH MENGGUNKAAN METODE ARTIFICIAL NEURAL NETWORK YANG TERINTEGRASI DENGAN SISTEM INFORMASI AKADEMIK UNIVERSITAS MATARAM</dc:title>
  <dc:creator>aditya perwira</dc:creator>
  <cp:lastModifiedBy>aditya perwira</cp:lastModifiedBy>
  <cp:revision>56</cp:revision>
  <dcterms:created xsi:type="dcterms:W3CDTF">2018-03-21T14:25:44Z</dcterms:created>
  <dcterms:modified xsi:type="dcterms:W3CDTF">2018-08-04T10:51:01Z</dcterms:modified>
</cp:coreProperties>
</file>