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9" r:id="rId4"/>
    <p:sldId id="268" r:id="rId5"/>
    <p:sldId id="257" r:id="rId6"/>
    <p:sldId id="260" r:id="rId7"/>
    <p:sldId id="261" r:id="rId8"/>
    <p:sldId id="258" r:id="rId9"/>
    <p:sldId id="262" r:id="rId10"/>
    <p:sldId id="263" r:id="rId11"/>
    <p:sldId id="264" r:id="rId12"/>
    <p:sldId id="265" r:id="rId13"/>
    <p:sldId id="266"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4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9DB0-C64E-4D09-8BE7-9333F75F7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047C0F-2EB4-4454-BF27-9426547B5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B42B4-84B2-47FA-BC61-9C9FB204D3D4}"/>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6CF1A667-2A8C-4DF1-BD3F-E4870A48D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DDD11-D27B-46A3-A1B4-DB853DE3EE82}"/>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282971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D3CF-9A9D-4143-AB02-69202FB2AD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1093C7-E07F-4636-8512-53E4E7B475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B3ED9-0D5D-43F9-8AC5-1FF9ED8ED4DA}"/>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A89028AA-FAE5-40EC-9296-1DC1AE559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FE880-C7C7-4A67-8214-56900B5C7599}"/>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85885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903E9-93CE-4AB2-A037-6BEE22DB5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0ADDA2-27FD-4D52-9510-3CF7AEB1D9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A8D7E-2D87-4E34-A45C-1469AECDD533}"/>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3C3520EC-D548-4E96-AEF2-6D99EE1A6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F4203-AB54-41CE-ADDB-2F7F79CE9843}"/>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141209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36A1-28B9-4A82-A0D9-49F693C6E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AE4EA-461A-47D9-A409-A20CF86876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B5478-5E64-493C-AC35-D4289D035C79}"/>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4FA7F52F-F0C8-4986-B136-60E5F7E72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5FCA7-3075-4A7A-920D-3B55C59395D5}"/>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355354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58F1-56CD-4DB4-90FA-A25A63E759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A396BA-CDC8-4176-B8DA-E47D56CC9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290DFD-812B-4AB8-A9A1-4F0EE3E063D0}"/>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B9C60032-5A4A-4754-9A20-6E05046BD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D4105-6F7B-45D9-B31C-CAA0883F4BCB}"/>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15487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B28-3112-4A56-B888-97DE98E76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2F971-C91D-40CC-AB6A-8CB4ECB4B4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3D4E7A-A92D-41C8-B05D-3228CF0D15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51840-0564-4E7E-9994-CCC517490839}"/>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6" name="Footer Placeholder 5">
            <a:extLst>
              <a:ext uri="{FF2B5EF4-FFF2-40B4-BE49-F238E27FC236}">
                <a16:creationId xmlns:a16="http://schemas.microsoft.com/office/drawing/2014/main" id="{F09FC617-A11A-4E48-9156-B7F3E2C2C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3EF96-D464-480A-A8D6-0FFEF0CCCFB1}"/>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250148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DBC6-D58C-466D-B713-57BB545290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DBA66-07DE-472B-B045-6DE28F5E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AEABE8-39C2-45F9-B40B-231875D7E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46829-A059-4E20-ACE2-36F1514AF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CF80EB-BC16-4668-94FF-1EE1146860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B367B-F695-4DCE-AD36-B0D02B295C13}"/>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8" name="Footer Placeholder 7">
            <a:extLst>
              <a:ext uri="{FF2B5EF4-FFF2-40B4-BE49-F238E27FC236}">
                <a16:creationId xmlns:a16="http://schemas.microsoft.com/office/drawing/2014/main" id="{097CBD37-B49A-4021-98F9-2296CDDBBA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3F66BE-5268-451E-823C-75AC70F5962B}"/>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100156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3D84-48BF-4960-86F9-E9DF33CA4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C5DDE-11A7-4067-84C7-9BA220F12C6D}"/>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4" name="Footer Placeholder 3">
            <a:extLst>
              <a:ext uri="{FF2B5EF4-FFF2-40B4-BE49-F238E27FC236}">
                <a16:creationId xmlns:a16="http://schemas.microsoft.com/office/drawing/2014/main" id="{56DA5D12-55C2-4290-AE6C-7419EBA7CD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46D4C-E930-4291-A1F9-99BE55392699}"/>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69642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BBF58-BCF6-4A9C-BF1A-1F62992A2615}"/>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3" name="Footer Placeholder 2">
            <a:extLst>
              <a:ext uri="{FF2B5EF4-FFF2-40B4-BE49-F238E27FC236}">
                <a16:creationId xmlns:a16="http://schemas.microsoft.com/office/drawing/2014/main" id="{CF3C8B84-4158-4DE6-97A8-15033A8C3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F6A5A0-13F2-4C39-B3AF-B083C8AE7018}"/>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37969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AFD4-7C07-438B-AA42-133FD9680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6761A1-BCE4-4890-8A18-C511C3193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D1ACE-F32B-406D-A04C-A3738B683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3E87C5-3AB8-4434-A372-F6AD0814F69E}"/>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6" name="Footer Placeholder 5">
            <a:extLst>
              <a:ext uri="{FF2B5EF4-FFF2-40B4-BE49-F238E27FC236}">
                <a16:creationId xmlns:a16="http://schemas.microsoft.com/office/drawing/2014/main" id="{0F01C96E-D8AC-419C-BD0E-CB3DD20C7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6D9CD-4E25-49EF-98DE-24E67E8A3812}"/>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96254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7CA1-E616-4604-9071-DB942EC45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3FBC79-DD51-4F20-920E-665DFB805B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E052B-6EE0-425E-8521-3BEC2402E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FA79F1-E8ED-4C63-8907-418AFA69AD7E}"/>
              </a:ext>
            </a:extLst>
          </p:cNvPr>
          <p:cNvSpPr>
            <a:spLocks noGrp="1"/>
          </p:cNvSpPr>
          <p:nvPr>
            <p:ph type="dt" sz="half" idx="10"/>
          </p:nvPr>
        </p:nvSpPr>
        <p:spPr/>
        <p:txBody>
          <a:bodyPr/>
          <a:lstStyle/>
          <a:p>
            <a:fld id="{AC808E92-555B-4F28-997F-17656A9ADE04}" type="datetimeFigureOut">
              <a:rPr lang="en-US" smtClean="0"/>
              <a:t>7/23/2018</a:t>
            </a:fld>
            <a:endParaRPr lang="en-US"/>
          </a:p>
        </p:txBody>
      </p:sp>
      <p:sp>
        <p:nvSpPr>
          <p:cNvPr id="6" name="Footer Placeholder 5">
            <a:extLst>
              <a:ext uri="{FF2B5EF4-FFF2-40B4-BE49-F238E27FC236}">
                <a16:creationId xmlns:a16="http://schemas.microsoft.com/office/drawing/2014/main" id="{F5B8DB51-F85F-4286-9DCE-524622FD1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B58C8-74BB-4DB6-A3F4-7588C0E83CEB}"/>
              </a:ext>
            </a:extLst>
          </p:cNvPr>
          <p:cNvSpPr>
            <a:spLocks noGrp="1"/>
          </p:cNvSpPr>
          <p:nvPr>
            <p:ph type="sldNum" sz="quarter" idx="12"/>
          </p:nvPr>
        </p:nvSpPr>
        <p:spPr/>
        <p:txBody>
          <a:bodyPr/>
          <a:lstStyle/>
          <a:p>
            <a:fld id="{4B5E7BFB-CA1D-46B4-988F-17BFF6165F6C}" type="slidenum">
              <a:rPr lang="en-US" smtClean="0"/>
              <a:t>‹#›</a:t>
            </a:fld>
            <a:endParaRPr lang="en-US"/>
          </a:p>
        </p:txBody>
      </p:sp>
    </p:spTree>
    <p:extLst>
      <p:ext uri="{BB962C8B-B14F-4D97-AF65-F5344CB8AC3E}">
        <p14:creationId xmlns:p14="http://schemas.microsoft.com/office/powerpoint/2010/main" val="387435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54CE6-DBDE-4C0B-899A-1F3208AEC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21ADD-77FC-47B5-BA30-D8F7B6EB7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FF9B8-5473-4AFA-9009-23F38076F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08E92-555B-4F28-997F-17656A9ADE04}" type="datetimeFigureOut">
              <a:rPr lang="en-US" smtClean="0"/>
              <a:t>7/23/2018</a:t>
            </a:fld>
            <a:endParaRPr lang="en-US"/>
          </a:p>
        </p:txBody>
      </p:sp>
      <p:sp>
        <p:nvSpPr>
          <p:cNvPr id="5" name="Footer Placeholder 4">
            <a:extLst>
              <a:ext uri="{FF2B5EF4-FFF2-40B4-BE49-F238E27FC236}">
                <a16:creationId xmlns:a16="http://schemas.microsoft.com/office/drawing/2014/main" id="{F6EC4144-17C8-4079-B931-2EF2E92C5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9E0BB5-D475-4CB5-A7E4-25C9C840BA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E7BFB-CA1D-46B4-988F-17BFF6165F6C}" type="slidenum">
              <a:rPr lang="en-US" smtClean="0"/>
              <a:t>‹#›</a:t>
            </a:fld>
            <a:endParaRPr lang="en-US"/>
          </a:p>
        </p:txBody>
      </p:sp>
    </p:spTree>
    <p:extLst>
      <p:ext uri="{BB962C8B-B14F-4D97-AF65-F5344CB8AC3E}">
        <p14:creationId xmlns:p14="http://schemas.microsoft.com/office/powerpoint/2010/main" val="379256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132F248-3B2F-485E-B74F-124B53A397D5}"/>
              </a:ext>
            </a:extLst>
          </p:cNvPr>
          <p:cNvGraphicFramePr>
            <a:graphicFrameLocks noChangeAspect="1"/>
          </p:cNvGraphicFramePr>
          <p:nvPr>
            <p:extLst>
              <p:ext uri="{D42A27DB-BD31-4B8C-83A1-F6EECF244321}">
                <p14:modId xmlns:p14="http://schemas.microsoft.com/office/powerpoint/2010/main" val="763768203"/>
              </p:ext>
            </p:extLst>
          </p:nvPr>
        </p:nvGraphicFramePr>
        <p:xfrm>
          <a:off x="5311242" y="276553"/>
          <a:ext cx="1569513" cy="1843369"/>
        </p:xfrm>
        <a:graphic>
          <a:graphicData uri="http://schemas.openxmlformats.org/presentationml/2006/ole">
            <mc:AlternateContent xmlns:mc="http://schemas.openxmlformats.org/markup-compatibility/2006">
              <mc:Choice xmlns:v="urn:schemas-microsoft-com:vml" Requires="v">
                <p:oleObj spid="_x0000_s3080" name="Bitmap Image" r:id="rId3" imgW="1036410" imgH="1219306" progId="Paint.Picture">
                  <p:embed/>
                </p:oleObj>
              </mc:Choice>
              <mc:Fallback>
                <p:oleObj name="Bitmap Image" r:id="rId3" imgW="1036410" imgH="1219306"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242" y="276553"/>
                        <a:ext cx="1569513" cy="1843369"/>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6B996249-4A7C-4092-B294-AA4FA475945F}"/>
              </a:ext>
            </a:extLst>
          </p:cNvPr>
          <p:cNvSpPr txBox="1"/>
          <p:nvPr/>
        </p:nvSpPr>
        <p:spPr>
          <a:xfrm>
            <a:off x="3143053" y="2356701"/>
            <a:ext cx="5905893" cy="861774"/>
          </a:xfrm>
          <a:prstGeom prst="rect">
            <a:avLst/>
          </a:prstGeom>
          <a:noFill/>
        </p:spPr>
        <p:txBody>
          <a:bodyPr wrap="square" rtlCol="0">
            <a:spAutoFit/>
          </a:bodyPr>
          <a:lstStyle/>
          <a:p>
            <a:r>
              <a:rPr lang="en-US" sz="3200" b="1" dirty="0">
                <a:latin typeface="Century Gothic" panose="020B0502020202020204" pitchFamily="34" charset="0"/>
              </a:rPr>
              <a:t>Web Portal for Sampath Bank</a:t>
            </a:r>
            <a:endParaRPr lang="en-US" sz="3200" dirty="0">
              <a:latin typeface="Century Gothic" panose="020B0502020202020204" pitchFamily="34" charset="0"/>
            </a:endParaRPr>
          </a:p>
          <a:p>
            <a:endParaRPr lang="en-US" dirty="0"/>
          </a:p>
        </p:txBody>
      </p:sp>
      <p:sp>
        <p:nvSpPr>
          <p:cNvPr id="6" name="TextBox 5">
            <a:extLst>
              <a:ext uri="{FF2B5EF4-FFF2-40B4-BE49-F238E27FC236}">
                <a16:creationId xmlns:a16="http://schemas.microsoft.com/office/drawing/2014/main" id="{7F576EF9-CD27-45E2-ABD1-856C3337E5DF}"/>
              </a:ext>
            </a:extLst>
          </p:cNvPr>
          <p:cNvSpPr txBox="1"/>
          <p:nvPr/>
        </p:nvSpPr>
        <p:spPr>
          <a:xfrm>
            <a:off x="4967926" y="2953438"/>
            <a:ext cx="2525571" cy="646331"/>
          </a:xfrm>
          <a:prstGeom prst="rect">
            <a:avLst/>
          </a:prstGeom>
          <a:noFill/>
        </p:spPr>
        <p:txBody>
          <a:bodyPr wrap="square" rtlCol="0">
            <a:spAutoFit/>
          </a:bodyPr>
          <a:lstStyle/>
          <a:p>
            <a:r>
              <a:rPr lang="en-US" dirty="0">
                <a:latin typeface="Century Gothic" panose="020B0502020202020204" pitchFamily="34" charset="0"/>
              </a:rPr>
              <a:t>ITP-2018-MLB-G3-10</a:t>
            </a:r>
          </a:p>
          <a:p>
            <a:endParaRPr lang="en-US" dirty="0"/>
          </a:p>
        </p:txBody>
      </p:sp>
      <p:sp>
        <p:nvSpPr>
          <p:cNvPr id="7" name="TextBox 6">
            <a:extLst>
              <a:ext uri="{FF2B5EF4-FFF2-40B4-BE49-F238E27FC236}">
                <a16:creationId xmlns:a16="http://schemas.microsoft.com/office/drawing/2014/main" id="{48F36C78-4EC5-4F8C-B898-88D37E1F2F04}"/>
              </a:ext>
            </a:extLst>
          </p:cNvPr>
          <p:cNvSpPr txBox="1"/>
          <p:nvPr/>
        </p:nvSpPr>
        <p:spPr>
          <a:xfrm>
            <a:off x="6767660" y="3815212"/>
            <a:ext cx="4562572" cy="2031325"/>
          </a:xfrm>
          <a:prstGeom prst="rect">
            <a:avLst/>
          </a:prstGeom>
          <a:noFill/>
        </p:spPr>
        <p:txBody>
          <a:bodyPr wrap="square" rtlCol="0">
            <a:spAutoFit/>
          </a:bodyPr>
          <a:lstStyle/>
          <a:p>
            <a:pPr lvl="0">
              <a:lnSpc>
                <a:spcPct val="150000"/>
              </a:lnSpc>
            </a:pPr>
            <a:r>
              <a:rPr lang="en-US" dirty="0">
                <a:latin typeface="Century Gothic" panose="020B0502020202020204" pitchFamily="34" charset="0"/>
              </a:rPr>
              <a:t>IT17134668– Gamage V.S.</a:t>
            </a:r>
          </a:p>
          <a:p>
            <a:pPr lvl="0">
              <a:lnSpc>
                <a:spcPct val="150000"/>
              </a:lnSpc>
            </a:pPr>
            <a:r>
              <a:rPr lang="en-US" dirty="0">
                <a:latin typeface="Century Gothic" panose="020B0502020202020204" pitchFamily="34" charset="0"/>
              </a:rPr>
              <a:t>IT17156998 – </a:t>
            </a:r>
            <a:r>
              <a:rPr lang="en-US" dirty="0" err="1">
                <a:latin typeface="Century Gothic" panose="020B0502020202020204" pitchFamily="34" charset="0"/>
              </a:rPr>
              <a:t>Wijemanna</a:t>
            </a:r>
            <a:r>
              <a:rPr lang="en-US" dirty="0">
                <a:latin typeface="Century Gothic" panose="020B0502020202020204" pitchFamily="34" charset="0"/>
              </a:rPr>
              <a:t> M.D.C.V.</a:t>
            </a:r>
          </a:p>
          <a:p>
            <a:pPr lvl="0">
              <a:lnSpc>
                <a:spcPct val="150000"/>
              </a:lnSpc>
            </a:pPr>
            <a:r>
              <a:rPr lang="en-US" dirty="0">
                <a:latin typeface="Century Gothic" panose="020B0502020202020204" pitchFamily="34" charset="0"/>
              </a:rPr>
              <a:t>IT17134736 – </a:t>
            </a:r>
            <a:r>
              <a:rPr lang="en-US" dirty="0" err="1">
                <a:latin typeface="Century Gothic" panose="020B0502020202020204" pitchFamily="34" charset="0"/>
              </a:rPr>
              <a:t>Subasinghe</a:t>
            </a:r>
            <a:r>
              <a:rPr lang="en-US" dirty="0">
                <a:latin typeface="Century Gothic" panose="020B0502020202020204" pitchFamily="34" charset="0"/>
              </a:rPr>
              <a:t> S.M.M.K.</a:t>
            </a:r>
          </a:p>
          <a:p>
            <a:pPr lvl="0">
              <a:lnSpc>
                <a:spcPct val="150000"/>
              </a:lnSpc>
            </a:pPr>
            <a:r>
              <a:rPr lang="en-US" dirty="0">
                <a:latin typeface="Century Gothic" panose="020B0502020202020204" pitchFamily="34" charset="0"/>
              </a:rPr>
              <a:t>IT17138864 – </a:t>
            </a:r>
            <a:r>
              <a:rPr lang="en-US" dirty="0" err="1">
                <a:latin typeface="Century Gothic" panose="020B0502020202020204" pitchFamily="34" charset="0"/>
              </a:rPr>
              <a:t>Sankalpani</a:t>
            </a:r>
            <a:r>
              <a:rPr lang="en-US" dirty="0">
                <a:latin typeface="Century Gothic" panose="020B0502020202020204" pitchFamily="34" charset="0"/>
              </a:rPr>
              <a:t> K.K.T.</a:t>
            </a:r>
          </a:p>
          <a:p>
            <a:endParaRPr lang="en-US" dirty="0"/>
          </a:p>
        </p:txBody>
      </p:sp>
      <p:sp>
        <p:nvSpPr>
          <p:cNvPr id="8" name="TextBox 7">
            <a:extLst>
              <a:ext uri="{FF2B5EF4-FFF2-40B4-BE49-F238E27FC236}">
                <a16:creationId xmlns:a16="http://schemas.microsoft.com/office/drawing/2014/main" id="{EDEA6947-052E-41CF-83CB-5B3D067E98C6}"/>
              </a:ext>
            </a:extLst>
          </p:cNvPr>
          <p:cNvSpPr txBox="1"/>
          <p:nvPr/>
        </p:nvSpPr>
        <p:spPr>
          <a:xfrm>
            <a:off x="1178350" y="3815992"/>
            <a:ext cx="5335571" cy="2031325"/>
          </a:xfrm>
          <a:prstGeom prst="rect">
            <a:avLst/>
          </a:prstGeom>
          <a:noFill/>
        </p:spPr>
        <p:txBody>
          <a:bodyPr wrap="square" rtlCol="0">
            <a:spAutoFit/>
          </a:bodyPr>
          <a:lstStyle/>
          <a:p>
            <a:pPr lvl="0">
              <a:lnSpc>
                <a:spcPct val="150000"/>
              </a:lnSpc>
            </a:pPr>
            <a:r>
              <a:rPr lang="en-US" dirty="0">
                <a:latin typeface="Century Gothic" panose="020B0502020202020204" pitchFamily="34" charset="0"/>
              </a:rPr>
              <a:t>IT17395588 – </a:t>
            </a:r>
            <a:r>
              <a:rPr lang="en-US" dirty="0" err="1">
                <a:latin typeface="Century Gothic" panose="020B0502020202020204" pitchFamily="34" charset="0"/>
              </a:rPr>
              <a:t>Samarasekara</a:t>
            </a:r>
            <a:r>
              <a:rPr lang="en-US" dirty="0">
                <a:latin typeface="Century Gothic" panose="020B0502020202020204" pitchFamily="34" charset="0"/>
              </a:rPr>
              <a:t> S.A.M.I.D.</a:t>
            </a:r>
          </a:p>
          <a:p>
            <a:pPr lvl="0">
              <a:lnSpc>
                <a:spcPct val="150000"/>
              </a:lnSpc>
            </a:pPr>
            <a:r>
              <a:rPr lang="en-US" dirty="0">
                <a:latin typeface="Century Gothic" panose="020B0502020202020204" pitchFamily="34" charset="0"/>
              </a:rPr>
              <a:t>IT17139786 – </a:t>
            </a:r>
            <a:r>
              <a:rPr lang="en-US" dirty="0" err="1">
                <a:latin typeface="Century Gothic" panose="020B0502020202020204" pitchFamily="34" charset="0"/>
              </a:rPr>
              <a:t>Bogahawatte</a:t>
            </a:r>
            <a:r>
              <a:rPr lang="en-US" dirty="0">
                <a:latin typeface="Century Gothic" panose="020B0502020202020204" pitchFamily="34" charset="0"/>
              </a:rPr>
              <a:t> W.W.M.K.A.</a:t>
            </a:r>
          </a:p>
          <a:p>
            <a:pPr lvl="0">
              <a:lnSpc>
                <a:spcPct val="150000"/>
              </a:lnSpc>
            </a:pPr>
            <a:r>
              <a:rPr lang="en-US" dirty="0">
                <a:latin typeface="Century Gothic" panose="020B0502020202020204" pitchFamily="34" charset="0"/>
              </a:rPr>
              <a:t>IT17137492 – </a:t>
            </a:r>
            <a:r>
              <a:rPr lang="en-US" dirty="0" err="1">
                <a:latin typeface="Century Gothic" panose="020B0502020202020204" pitchFamily="34" charset="0"/>
              </a:rPr>
              <a:t>Atheeq</a:t>
            </a:r>
            <a:r>
              <a:rPr lang="en-US" dirty="0">
                <a:latin typeface="Century Gothic" panose="020B0502020202020204" pitchFamily="34" charset="0"/>
              </a:rPr>
              <a:t> M.M.M.</a:t>
            </a:r>
          </a:p>
          <a:p>
            <a:pPr lvl="0">
              <a:lnSpc>
                <a:spcPct val="150000"/>
              </a:lnSpc>
            </a:pPr>
            <a:r>
              <a:rPr lang="en-US" dirty="0">
                <a:latin typeface="Century Gothic" panose="020B0502020202020204" pitchFamily="34" charset="0"/>
              </a:rPr>
              <a:t>IT17138796 – </a:t>
            </a:r>
            <a:r>
              <a:rPr lang="en-US" dirty="0" err="1">
                <a:latin typeface="Century Gothic" panose="020B0502020202020204" pitchFamily="34" charset="0"/>
              </a:rPr>
              <a:t>Sandeepani</a:t>
            </a:r>
            <a:r>
              <a:rPr lang="en-US" dirty="0">
                <a:latin typeface="Century Gothic" panose="020B0502020202020204" pitchFamily="34" charset="0"/>
              </a:rPr>
              <a:t> K.K.T.</a:t>
            </a:r>
          </a:p>
          <a:p>
            <a:endParaRPr lang="en-US" dirty="0"/>
          </a:p>
        </p:txBody>
      </p:sp>
    </p:spTree>
    <p:extLst>
      <p:ext uri="{BB962C8B-B14F-4D97-AF65-F5344CB8AC3E}">
        <p14:creationId xmlns:p14="http://schemas.microsoft.com/office/powerpoint/2010/main" val="303285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1CA2EED3-F11D-4C45-953B-345A6106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993" y="3538092"/>
            <a:ext cx="6175476" cy="3859673"/>
          </a:xfrm>
          <a:prstGeom prst="rect">
            <a:avLst/>
          </a:prstGeom>
        </p:spPr>
      </p:pic>
      <p:sp>
        <p:nvSpPr>
          <p:cNvPr id="2" name="TextBox 1">
            <a:extLst>
              <a:ext uri="{FF2B5EF4-FFF2-40B4-BE49-F238E27FC236}">
                <a16:creationId xmlns:a16="http://schemas.microsoft.com/office/drawing/2014/main" id="{EB7F8C97-6276-4C3B-B3A0-8E018A2C291A}"/>
              </a:ext>
            </a:extLst>
          </p:cNvPr>
          <p:cNvSpPr txBox="1"/>
          <p:nvPr/>
        </p:nvSpPr>
        <p:spPr>
          <a:xfrm>
            <a:off x="2148253" y="0"/>
            <a:ext cx="7895493" cy="646331"/>
          </a:xfrm>
          <a:prstGeom prst="rect">
            <a:avLst/>
          </a:prstGeom>
          <a:noFill/>
        </p:spPr>
        <p:txBody>
          <a:bodyPr wrap="square" rtlCol="0">
            <a:spAutoFit/>
          </a:bodyPr>
          <a:lstStyle/>
          <a:p>
            <a:r>
              <a:rPr lang="en-US" sz="3600" b="1" dirty="0">
                <a:latin typeface="Century Gothic" panose="020B0502020202020204" pitchFamily="34" charset="0"/>
              </a:rPr>
              <a:t>Transaction Management System</a:t>
            </a:r>
          </a:p>
        </p:txBody>
      </p:sp>
      <p:pic>
        <p:nvPicPr>
          <p:cNvPr id="6" name="Picture 5">
            <a:extLst>
              <a:ext uri="{FF2B5EF4-FFF2-40B4-BE49-F238E27FC236}">
                <a16:creationId xmlns:a16="http://schemas.microsoft.com/office/drawing/2014/main" id="{02F9C2EC-FCAD-4FF9-BB5B-171144B92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225" y="852278"/>
            <a:ext cx="1726127" cy="1726127"/>
          </a:xfrm>
          <a:prstGeom prst="rect">
            <a:avLst/>
          </a:prstGeom>
        </p:spPr>
      </p:pic>
      <p:sp>
        <p:nvSpPr>
          <p:cNvPr id="7" name="TextBox 6">
            <a:extLst>
              <a:ext uri="{FF2B5EF4-FFF2-40B4-BE49-F238E27FC236}">
                <a16:creationId xmlns:a16="http://schemas.microsoft.com/office/drawing/2014/main" id="{BC009650-70A7-4DA7-BD27-0DA209B7386F}"/>
              </a:ext>
            </a:extLst>
          </p:cNvPr>
          <p:cNvSpPr txBox="1"/>
          <p:nvPr/>
        </p:nvSpPr>
        <p:spPr>
          <a:xfrm>
            <a:off x="449781" y="2678845"/>
            <a:ext cx="2705279" cy="646331"/>
          </a:xfrm>
          <a:prstGeom prst="rect">
            <a:avLst/>
          </a:prstGeom>
          <a:noFill/>
        </p:spPr>
        <p:txBody>
          <a:bodyPr wrap="square" rtlCol="0">
            <a:spAutoFit/>
          </a:bodyPr>
          <a:lstStyle/>
          <a:p>
            <a:pPr algn="ctr"/>
            <a:r>
              <a:rPr lang="en-US" dirty="0">
                <a:latin typeface="Century Gothic" panose="020B0502020202020204" pitchFamily="34" charset="0"/>
              </a:rPr>
              <a:t>Checking outstanding balance</a:t>
            </a:r>
          </a:p>
        </p:txBody>
      </p:sp>
      <p:sp>
        <p:nvSpPr>
          <p:cNvPr id="10" name="TextBox 9">
            <a:extLst>
              <a:ext uri="{FF2B5EF4-FFF2-40B4-BE49-F238E27FC236}">
                <a16:creationId xmlns:a16="http://schemas.microsoft.com/office/drawing/2014/main" id="{E01C235C-0E2A-4C06-B843-0B54D2628BE1}"/>
              </a:ext>
            </a:extLst>
          </p:cNvPr>
          <p:cNvSpPr txBox="1"/>
          <p:nvPr/>
        </p:nvSpPr>
        <p:spPr>
          <a:xfrm>
            <a:off x="5567281" y="3959992"/>
            <a:ext cx="4035766" cy="369332"/>
          </a:xfrm>
          <a:prstGeom prst="rect">
            <a:avLst/>
          </a:prstGeom>
          <a:noFill/>
        </p:spPr>
        <p:txBody>
          <a:bodyPr wrap="square" rtlCol="0">
            <a:spAutoFit/>
          </a:bodyPr>
          <a:lstStyle/>
          <a:p>
            <a:pPr algn="ctr"/>
            <a:r>
              <a:rPr lang="en-US" dirty="0">
                <a:latin typeface="Century Gothic" panose="020B0502020202020204" pitchFamily="34" charset="0"/>
              </a:rPr>
              <a:t>Inter and Intra bank transactions</a:t>
            </a:r>
          </a:p>
        </p:txBody>
      </p:sp>
      <p:pic>
        <p:nvPicPr>
          <p:cNvPr id="12" name="Picture 11">
            <a:extLst>
              <a:ext uri="{FF2B5EF4-FFF2-40B4-BE49-F238E27FC236}">
                <a16:creationId xmlns:a16="http://schemas.microsoft.com/office/drawing/2014/main" id="{9E085916-5D48-4503-9A6C-37599CD00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826" y="770596"/>
            <a:ext cx="2134951" cy="1791066"/>
          </a:xfrm>
          <a:prstGeom prst="rect">
            <a:avLst/>
          </a:prstGeom>
        </p:spPr>
      </p:pic>
      <p:sp>
        <p:nvSpPr>
          <p:cNvPr id="13" name="TextBox 12">
            <a:extLst>
              <a:ext uri="{FF2B5EF4-FFF2-40B4-BE49-F238E27FC236}">
                <a16:creationId xmlns:a16="http://schemas.microsoft.com/office/drawing/2014/main" id="{FE4D06C8-644E-48BD-BA20-2EA2F4B566E4}"/>
              </a:ext>
            </a:extLst>
          </p:cNvPr>
          <p:cNvSpPr txBox="1"/>
          <p:nvPr/>
        </p:nvSpPr>
        <p:spPr>
          <a:xfrm>
            <a:off x="6782826" y="2706563"/>
            <a:ext cx="2705279" cy="646331"/>
          </a:xfrm>
          <a:prstGeom prst="rect">
            <a:avLst/>
          </a:prstGeom>
          <a:noFill/>
        </p:spPr>
        <p:txBody>
          <a:bodyPr wrap="square" rtlCol="0">
            <a:spAutoFit/>
          </a:bodyPr>
          <a:lstStyle/>
          <a:p>
            <a:pPr algn="ctr"/>
            <a:r>
              <a:rPr lang="en-US" dirty="0">
                <a:latin typeface="Century Gothic" panose="020B0502020202020204" pitchFamily="34" charset="0"/>
              </a:rPr>
              <a:t>Viewing Transaction History</a:t>
            </a:r>
          </a:p>
        </p:txBody>
      </p:sp>
      <p:pic>
        <p:nvPicPr>
          <p:cNvPr id="15" name="Picture 14">
            <a:extLst>
              <a:ext uri="{FF2B5EF4-FFF2-40B4-BE49-F238E27FC236}">
                <a16:creationId xmlns:a16="http://schemas.microsoft.com/office/drawing/2014/main" id="{2D350E98-4260-4E04-A7CA-374989022B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555" y="3425616"/>
            <a:ext cx="3156337" cy="3156337"/>
          </a:xfrm>
          <a:prstGeom prst="rect">
            <a:avLst/>
          </a:prstGeom>
        </p:spPr>
      </p:pic>
      <p:sp>
        <p:nvSpPr>
          <p:cNvPr id="16" name="TextBox 15">
            <a:extLst>
              <a:ext uri="{FF2B5EF4-FFF2-40B4-BE49-F238E27FC236}">
                <a16:creationId xmlns:a16="http://schemas.microsoft.com/office/drawing/2014/main" id="{D2189531-2217-4347-A812-9C3F03E4665B}"/>
              </a:ext>
            </a:extLst>
          </p:cNvPr>
          <p:cNvSpPr txBox="1"/>
          <p:nvPr/>
        </p:nvSpPr>
        <p:spPr>
          <a:xfrm>
            <a:off x="2586352" y="5577049"/>
            <a:ext cx="2705279" cy="646331"/>
          </a:xfrm>
          <a:prstGeom prst="rect">
            <a:avLst/>
          </a:prstGeom>
          <a:noFill/>
        </p:spPr>
        <p:txBody>
          <a:bodyPr wrap="square" rtlCol="0">
            <a:spAutoFit/>
          </a:bodyPr>
          <a:lstStyle/>
          <a:p>
            <a:pPr algn="ctr"/>
            <a:r>
              <a:rPr lang="en-US" dirty="0">
                <a:latin typeface="Century Gothic" panose="020B0502020202020204" pitchFamily="34" charset="0"/>
              </a:rPr>
              <a:t>Receiving Notification for each transaction</a:t>
            </a:r>
          </a:p>
        </p:txBody>
      </p:sp>
      <p:pic>
        <p:nvPicPr>
          <p:cNvPr id="18" name="Picture 17">
            <a:extLst>
              <a:ext uri="{FF2B5EF4-FFF2-40B4-BE49-F238E27FC236}">
                <a16:creationId xmlns:a16="http://schemas.microsoft.com/office/drawing/2014/main" id="{0FAB6F4D-552D-4445-AA8F-E33AE637BE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8991" y="703108"/>
            <a:ext cx="1567974" cy="1875297"/>
          </a:xfrm>
          <a:prstGeom prst="rect">
            <a:avLst/>
          </a:prstGeom>
        </p:spPr>
      </p:pic>
      <p:sp>
        <p:nvSpPr>
          <p:cNvPr id="19" name="TextBox 18">
            <a:extLst>
              <a:ext uri="{FF2B5EF4-FFF2-40B4-BE49-F238E27FC236}">
                <a16:creationId xmlns:a16="http://schemas.microsoft.com/office/drawing/2014/main" id="{34A81FC1-71DD-4F23-8047-106C92AA3B75}"/>
              </a:ext>
            </a:extLst>
          </p:cNvPr>
          <p:cNvSpPr txBox="1"/>
          <p:nvPr/>
        </p:nvSpPr>
        <p:spPr>
          <a:xfrm>
            <a:off x="3553997" y="2673578"/>
            <a:ext cx="2705279" cy="646331"/>
          </a:xfrm>
          <a:prstGeom prst="rect">
            <a:avLst/>
          </a:prstGeom>
          <a:noFill/>
        </p:spPr>
        <p:txBody>
          <a:bodyPr wrap="square" rtlCol="0">
            <a:spAutoFit/>
          </a:bodyPr>
          <a:lstStyle/>
          <a:p>
            <a:pPr algn="ctr"/>
            <a:r>
              <a:rPr lang="en-US" dirty="0">
                <a:latin typeface="Century Gothic" panose="020B0502020202020204" pitchFamily="34" charset="0"/>
              </a:rPr>
              <a:t>Standing orders should be decremented</a:t>
            </a:r>
          </a:p>
        </p:txBody>
      </p:sp>
      <p:pic>
        <p:nvPicPr>
          <p:cNvPr id="25" name="Picture 24">
            <a:extLst>
              <a:ext uri="{FF2B5EF4-FFF2-40B4-BE49-F238E27FC236}">
                <a16:creationId xmlns:a16="http://schemas.microsoft.com/office/drawing/2014/main" id="{BACE1062-04F7-44D7-8A8E-E0BADCF222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9676" y="852277"/>
            <a:ext cx="1726128" cy="1726128"/>
          </a:xfrm>
          <a:prstGeom prst="rect">
            <a:avLst/>
          </a:prstGeom>
        </p:spPr>
      </p:pic>
      <p:sp>
        <p:nvSpPr>
          <p:cNvPr id="26" name="TextBox 25">
            <a:extLst>
              <a:ext uri="{FF2B5EF4-FFF2-40B4-BE49-F238E27FC236}">
                <a16:creationId xmlns:a16="http://schemas.microsoft.com/office/drawing/2014/main" id="{188AC8CA-DEAF-4914-84AF-66DCB553647E}"/>
              </a:ext>
            </a:extLst>
          </p:cNvPr>
          <p:cNvSpPr txBox="1"/>
          <p:nvPr/>
        </p:nvSpPr>
        <p:spPr>
          <a:xfrm>
            <a:off x="9510100" y="2706563"/>
            <a:ext cx="2705279" cy="646331"/>
          </a:xfrm>
          <a:prstGeom prst="rect">
            <a:avLst/>
          </a:prstGeom>
          <a:noFill/>
        </p:spPr>
        <p:txBody>
          <a:bodyPr wrap="square" rtlCol="0">
            <a:spAutoFit/>
          </a:bodyPr>
          <a:lstStyle/>
          <a:p>
            <a:pPr algn="ctr"/>
            <a:r>
              <a:rPr lang="en-US" dirty="0">
                <a:latin typeface="Century Gothic" panose="020B0502020202020204" pitchFamily="34" charset="0"/>
              </a:rPr>
              <a:t>Generating required Documents</a:t>
            </a:r>
          </a:p>
        </p:txBody>
      </p:sp>
    </p:spTree>
    <p:extLst>
      <p:ext uri="{BB962C8B-B14F-4D97-AF65-F5344CB8AC3E}">
        <p14:creationId xmlns:p14="http://schemas.microsoft.com/office/powerpoint/2010/main" val="15569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1B713-237F-497A-A286-7A7E0F5E2F09}"/>
              </a:ext>
            </a:extLst>
          </p:cNvPr>
          <p:cNvSpPr txBox="1"/>
          <p:nvPr/>
        </p:nvSpPr>
        <p:spPr>
          <a:xfrm>
            <a:off x="1003788" y="128608"/>
            <a:ext cx="10043747" cy="646331"/>
          </a:xfrm>
          <a:prstGeom prst="rect">
            <a:avLst/>
          </a:prstGeom>
          <a:noFill/>
        </p:spPr>
        <p:txBody>
          <a:bodyPr wrap="square" rtlCol="0">
            <a:spAutoFit/>
          </a:bodyPr>
          <a:lstStyle/>
          <a:p>
            <a:r>
              <a:rPr lang="en-US" sz="3600" b="1" dirty="0">
                <a:latin typeface="Century Gothic" panose="020B0502020202020204" pitchFamily="34" charset="0"/>
              </a:rPr>
              <a:t>Loan/Deposit/FD/Gift Management System</a:t>
            </a:r>
          </a:p>
        </p:txBody>
      </p:sp>
      <p:pic>
        <p:nvPicPr>
          <p:cNvPr id="4" name="Picture 3">
            <a:extLst>
              <a:ext uri="{FF2B5EF4-FFF2-40B4-BE49-F238E27FC236}">
                <a16:creationId xmlns:a16="http://schemas.microsoft.com/office/drawing/2014/main" id="{FC2D507D-A139-4D58-BBEF-C90D0D653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67" y="899904"/>
            <a:ext cx="1623842" cy="1623842"/>
          </a:xfrm>
          <a:prstGeom prst="rect">
            <a:avLst/>
          </a:prstGeom>
        </p:spPr>
      </p:pic>
      <p:sp>
        <p:nvSpPr>
          <p:cNvPr id="5" name="TextBox 4">
            <a:extLst>
              <a:ext uri="{FF2B5EF4-FFF2-40B4-BE49-F238E27FC236}">
                <a16:creationId xmlns:a16="http://schemas.microsoft.com/office/drawing/2014/main" id="{1AEAE275-E96A-4494-8FC8-9C1226ABA97F}"/>
              </a:ext>
            </a:extLst>
          </p:cNvPr>
          <p:cNvSpPr txBox="1"/>
          <p:nvPr/>
        </p:nvSpPr>
        <p:spPr>
          <a:xfrm>
            <a:off x="449781" y="2678845"/>
            <a:ext cx="2705279" cy="646331"/>
          </a:xfrm>
          <a:prstGeom prst="rect">
            <a:avLst/>
          </a:prstGeom>
          <a:noFill/>
        </p:spPr>
        <p:txBody>
          <a:bodyPr wrap="square" rtlCol="0">
            <a:spAutoFit/>
          </a:bodyPr>
          <a:lstStyle/>
          <a:p>
            <a:pPr algn="ctr"/>
            <a:r>
              <a:rPr lang="en-US" dirty="0">
                <a:latin typeface="Century Gothic" panose="020B0502020202020204" pitchFamily="34" charset="0"/>
              </a:rPr>
              <a:t>Displaying Interest rates specific to loan</a:t>
            </a:r>
          </a:p>
        </p:txBody>
      </p:sp>
      <p:pic>
        <p:nvPicPr>
          <p:cNvPr id="7" name="Picture 6">
            <a:extLst>
              <a:ext uri="{FF2B5EF4-FFF2-40B4-BE49-F238E27FC236}">
                <a16:creationId xmlns:a16="http://schemas.microsoft.com/office/drawing/2014/main" id="{26AD2C94-2B5B-48A5-9148-2928F8F0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5780" y="3131231"/>
            <a:ext cx="4762500" cy="3810000"/>
          </a:xfrm>
          <a:prstGeom prst="rect">
            <a:avLst/>
          </a:prstGeom>
        </p:spPr>
      </p:pic>
      <p:sp>
        <p:nvSpPr>
          <p:cNvPr id="8" name="TextBox 7">
            <a:extLst>
              <a:ext uri="{FF2B5EF4-FFF2-40B4-BE49-F238E27FC236}">
                <a16:creationId xmlns:a16="http://schemas.microsoft.com/office/drawing/2014/main" id="{601DB386-E4E2-40AC-8238-207CC6C457D0}"/>
              </a:ext>
            </a:extLst>
          </p:cNvPr>
          <p:cNvSpPr txBox="1"/>
          <p:nvPr/>
        </p:nvSpPr>
        <p:spPr>
          <a:xfrm>
            <a:off x="4532339" y="5987951"/>
            <a:ext cx="3509775" cy="646331"/>
          </a:xfrm>
          <a:prstGeom prst="rect">
            <a:avLst/>
          </a:prstGeom>
          <a:noFill/>
        </p:spPr>
        <p:txBody>
          <a:bodyPr wrap="square" rtlCol="0">
            <a:spAutoFit/>
          </a:bodyPr>
          <a:lstStyle/>
          <a:p>
            <a:pPr algn="ctr"/>
            <a:r>
              <a:rPr lang="en-US" dirty="0">
                <a:latin typeface="Century Gothic" panose="020B0502020202020204" pitchFamily="34" charset="0"/>
              </a:rPr>
              <a:t>Loan Calculator – to get monthly installment amount</a:t>
            </a:r>
          </a:p>
        </p:txBody>
      </p:sp>
      <p:pic>
        <p:nvPicPr>
          <p:cNvPr id="10" name="Picture 9">
            <a:extLst>
              <a:ext uri="{FF2B5EF4-FFF2-40B4-BE49-F238E27FC236}">
                <a16:creationId xmlns:a16="http://schemas.microsoft.com/office/drawing/2014/main" id="{1BB390CE-2A9E-447F-81DB-9510C1F02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18" y="3622424"/>
            <a:ext cx="1846391" cy="1846391"/>
          </a:xfrm>
          <a:prstGeom prst="rect">
            <a:avLst/>
          </a:prstGeom>
        </p:spPr>
      </p:pic>
      <p:sp>
        <p:nvSpPr>
          <p:cNvPr id="11" name="TextBox 10">
            <a:extLst>
              <a:ext uri="{FF2B5EF4-FFF2-40B4-BE49-F238E27FC236}">
                <a16:creationId xmlns:a16="http://schemas.microsoft.com/office/drawing/2014/main" id="{CCC1B42C-EBC4-423E-A93C-B2E70EFADEED}"/>
              </a:ext>
            </a:extLst>
          </p:cNvPr>
          <p:cNvSpPr txBox="1"/>
          <p:nvPr/>
        </p:nvSpPr>
        <p:spPr>
          <a:xfrm>
            <a:off x="229973" y="5634930"/>
            <a:ext cx="2705279" cy="923330"/>
          </a:xfrm>
          <a:prstGeom prst="rect">
            <a:avLst/>
          </a:prstGeom>
          <a:noFill/>
        </p:spPr>
        <p:txBody>
          <a:bodyPr wrap="square" rtlCol="0">
            <a:spAutoFit/>
          </a:bodyPr>
          <a:lstStyle/>
          <a:p>
            <a:pPr algn="ctr"/>
            <a:r>
              <a:rPr lang="en-US" dirty="0">
                <a:latin typeface="Century Gothic" panose="020B0502020202020204" pitchFamily="34" charset="0"/>
              </a:rPr>
              <a:t>Suggesting best loan options for logged in customers</a:t>
            </a:r>
          </a:p>
        </p:txBody>
      </p:sp>
      <p:pic>
        <p:nvPicPr>
          <p:cNvPr id="13" name="Picture 12">
            <a:extLst>
              <a:ext uri="{FF2B5EF4-FFF2-40B4-BE49-F238E27FC236}">
                <a16:creationId xmlns:a16="http://schemas.microsoft.com/office/drawing/2014/main" id="{5E87BB53-BD61-48E0-8E76-8F58D4AF4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5956" y="783370"/>
            <a:ext cx="1749122" cy="1740376"/>
          </a:xfrm>
          <a:prstGeom prst="rect">
            <a:avLst/>
          </a:prstGeom>
        </p:spPr>
      </p:pic>
      <p:sp>
        <p:nvSpPr>
          <p:cNvPr id="14" name="TextBox 13">
            <a:extLst>
              <a:ext uri="{FF2B5EF4-FFF2-40B4-BE49-F238E27FC236}">
                <a16:creationId xmlns:a16="http://schemas.microsoft.com/office/drawing/2014/main" id="{EE1E7529-E846-4BF6-B99E-AEAB7A9456AF}"/>
              </a:ext>
            </a:extLst>
          </p:cNvPr>
          <p:cNvSpPr txBox="1"/>
          <p:nvPr/>
        </p:nvSpPr>
        <p:spPr>
          <a:xfrm>
            <a:off x="3683155" y="2696146"/>
            <a:ext cx="2705279" cy="646331"/>
          </a:xfrm>
          <a:prstGeom prst="rect">
            <a:avLst/>
          </a:prstGeom>
          <a:noFill/>
        </p:spPr>
        <p:txBody>
          <a:bodyPr wrap="square" rtlCol="0">
            <a:spAutoFit/>
          </a:bodyPr>
          <a:lstStyle/>
          <a:p>
            <a:pPr algn="ctr"/>
            <a:r>
              <a:rPr lang="en-US" dirty="0">
                <a:latin typeface="Century Gothic" panose="020B0502020202020204" pitchFamily="34" charset="0"/>
              </a:rPr>
              <a:t>Modify Interest rates - Manager</a:t>
            </a:r>
          </a:p>
        </p:txBody>
      </p:sp>
      <p:pic>
        <p:nvPicPr>
          <p:cNvPr id="16" name="Picture 15">
            <a:extLst>
              <a:ext uri="{FF2B5EF4-FFF2-40B4-BE49-F238E27FC236}">
                <a16:creationId xmlns:a16="http://schemas.microsoft.com/office/drawing/2014/main" id="{476287FD-732D-4C8B-ADFA-4BA1C6DE30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9550" y="831654"/>
            <a:ext cx="1749122" cy="1889562"/>
          </a:xfrm>
          <a:prstGeom prst="rect">
            <a:avLst/>
          </a:prstGeom>
        </p:spPr>
      </p:pic>
      <p:sp>
        <p:nvSpPr>
          <p:cNvPr id="17" name="TextBox 16">
            <a:extLst>
              <a:ext uri="{FF2B5EF4-FFF2-40B4-BE49-F238E27FC236}">
                <a16:creationId xmlns:a16="http://schemas.microsoft.com/office/drawing/2014/main" id="{85DDF807-75E2-4ACE-87AF-F8E557001D2B}"/>
              </a:ext>
            </a:extLst>
          </p:cNvPr>
          <p:cNvSpPr txBox="1"/>
          <p:nvPr/>
        </p:nvSpPr>
        <p:spPr>
          <a:xfrm>
            <a:off x="7351471" y="2777931"/>
            <a:ext cx="2705279" cy="646331"/>
          </a:xfrm>
          <a:prstGeom prst="rect">
            <a:avLst/>
          </a:prstGeom>
          <a:noFill/>
        </p:spPr>
        <p:txBody>
          <a:bodyPr wrap="square" rtlCol="0">
            <a:spAutoFit/>
          </a:bodyPr>
          <a:lstStyle/>
          <a:p>
            <a:pPr algn="ctr"/>
            <a:r>
              <a:rPr lang="en-US" dirty="0">
                <a:latin typeface="Century Gothic" panose="020B0502020202020204" pitchFamily="34" charset="0"/>
              </a:rPr>
              <a:t>Generate Reports and loan documents </a:t>
            </a:r>
          </a:p>
        </p:txBody>
      </p:sp>
      <p:pic>
        <p:nvPicPr>
          <p:cNvPr id="19" name="Picture 18">
            <a:extLst>
              <a:ext uri="{FF2B5EF4-FFF2-40B4-BE49-F238E27FC236}">
                <a16:creationId xmlns:a16="http://schemas.microsoft.com/office/drawing/2014/main" id="{39E4BD8C-D225-4A0E-890E-6AFF153635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3971" y="3622424"/>
            <a:ext cx="1961688" cy="1961688"/>
          </a:xfrm>
          <a:prstGeom prst="rect">
            <a:avLst/>
          </a:prstGeom>
        </p:spPr>
      </p:pic>
      <p:sp>
        <p:nvSpPr>
          <p:cNvPr id="20" name="TextBox 19">
            <a:extLst>
              <a:ext uri="{FF2B5EF4-FFF2-40B4-BE49-F238E27FC236}">
                <a16:creationId xmlns:a16="http://schemas.microsoft.com/office/drawing/2014/main" id="{FF83C694-4594-4596-BD75-4ED55B1851D4}"/>
              </a:ext>
            </a:extLst>
          </p:cNvPr>
          <p:cNvSpPr txBox="1"/>
          <p:nvPr/>
        </p:nvSpPr>
        <p:spPr>
          <a:xfrm>
            <a:off x="5336835" y="4653094"/>
            <a:ext cx="2705279" cy="369332"/>
          </a:xfrm>
          <a:prstGeom prst="rect">
            <a:avLst/>
          </a:prstGeom>
          <a:noFill/>
        </p:spPr>
        <p:txBody>
          <a:bodyPr wrap="square" rtlCol="0">
            <a:spAutoFit/>
          </a:bodyPr>
          <a:lstStyle/>
          <a:p>
            <a:pPr algn="ctr"/>
            <a:r>
              <a:rPr lang="en-US" dirty="0">
                <a:latin typeface="Century Gothic" panose="020B0502020202020204" pitchFamily="34" charset="0"/>
              </a:rPr>
              <a:t>Gift Calculator</a:t>
            </a:r>
          </a:p>
        </p:txBody>
      </p:sp>
    </p:spTree>
    <p:extLst>
      <p:ext uri="{BB962C8B-B14F-4D97-AF65-F5344CB8AC3E}">
        <p14:creationId xmlns:p14="http://schemas.microsoft.com/office/powerpoint/2010/main" val="5708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308021-C763-4387-AC71-6AE5600CFDAE}"/>
              </a:ext>
            </a:extLst>
          </p:cNvPr>
          <p:cNvSpPr txBox="1"/>
          <p:nvPr/>
        </p:nvSpPr>
        <p:spPr>
          <a:xfrm>
            <a:off x="1223595" y="123806"/>
            <a:ext cx="10043747" cy="646331"/>
          </a:xfrm>
          <a:prstGeom prst="rect">
            <a:avLst/>
          </a:prstGeom>
          <a:noFill/>
        </p:spPr>
        <p:txBody>
          <a:bodyPr wrap="square" rtlCol="0">
            <a:spAutoFit/>
          </a:bodyPr>
          <a:lstStyle/>
          <a:p>
            <a:r>
              <a:rPr lang="en-US" sz="3600" b="1" dirty="0">
                <a:latin typeface="Century Gothic" panose="020B0502020202020204" pitchFamily="34" charset="0"/>
              </a:rPr>
              <a:t>Lease Calculator and Security Documents</a:t>
            </a:r>
          </a:p>
        </p:txBody>
      </p:sp>
      <p:pic>
        <p:nvPicPr>
          <p:cNvPr id="4" name="Picture 3">
            <a:extLst>
              <a:ext uri="{FF2B5EF4-FFF2-40B4-BE49-F238E27FC236}">
                <a16:creationId xmlns:a16="http://schemas.microsoft.com/office/drawing/2014/main" id="{493BBBA9-93BD-4D18-966E-E449858F9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43" y="1425365"/>
            <a:ext cx="3046828" cy="3046828"/>
          </a:xfrm>
          <a:prstGeom prst="rect">
            <a:avLst/>
          </a:prstGeom>
        </p:spPr>
      </p:pic>
      <p:sp>
        <p:nvSpPr>
          <p:cNvPr id="5" name="TextBox 4">
            <a:extLst>
              <a:ext uri="{FF2B5EF4-FFF2-40B4-BE49-F238E27FC236}">
                <a16:creationId xmlns:a16="http://schemas.microsoft.com/office/drawing/2014/main" id="{FD84212C-0924-4992-8670-6715F6BF3EFC}"/>
              </a:ext>
            </a:extLst>
          </p:cNvPr>
          <p:cNvSpPr txBox="1"/>
          <p:nvPr/>
        </p:nvSpPr>
        <p:spPr>
          <a:xfrm>
            <a:off x="843092" y="4970970"/>
            <a:ext cx="2705279" cy="461665"/>
          </a:xfrm>
          <a:prstGeom prst="rect">
            <a:avLst/>
          </a:prstGeom>
          <a:noFill/>
        </p:spPr>
        <p:txBody>
          <a:bodyPr wrap="square" rtlCol="0">
            <a:spAutoFit/>
          </a:bodyPr>
          <a:lstStyle/>
          <a:p>
            <a:pPr algn="ctr"/>
            <a:r>
              <a:rPr lang="en-US" sz="2400" dirty="0">
                <a:latin typeface="Century Gothic" panose="020B0502020202020204" pitchFamily="34" charset="0"/>
              </a:rPr>
              <a:t>Lease Calculator</a:t>
            </a:r>
          </a:p>
        </p:txBody>
      </p:sp>
      <p:pic>
        <p:nvPicPr>
          <p:cNvPr id="7" name="Picture 6">
            <a:extLst>
              <a:ext uri="{FF2B5EF4-FFF2-40B4-BE49-F238E27FC236}">
                <a16:creationId xmlns:a16="http://schemas.microsoft.com/office/drawing/2014/main" id="{A5FA78AE-8FEA-4681-94FA-2BD602A88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745" y="1856188"/>
            <a:ext cx="2355327" cy="2355327"/>
          </a:xfrm>
          <a:prstGeom prst="rect">
            <a:avLst/>
          </a:prstGeom>
        </p:spPr>
      </p:pic>
      <p:sp>
        <p:nvSpPr>
          <p:cNvPr id="8" name="TextBox 7">
            <a:extLst>
              <a:ext uri="{FF2B5EF4-FFF2-40B4-BE49-F238E27FC236}">
                <a16:creationId xmlns:a16="http://schemas.microsoft.com/office/drawing/2014/main" id="{08F2B290-EE57-42F9-AA3D-A21DEB040DF6}"/>
              </a:ext>
            </a:extLst>
          </p:cNvPr>
          <p:cNvSpPr txBox="1"/>
          <p:nvPr/>
        </p:nvSpPr>
        <p:spPr>
          <a:xfrm>
            <a:off x="4410030" y="4826222"/>
            <a:ext cx="3371940" cy="830997"/>
          </a:xfrm>
          <a:prstGeom prst="rect">
            <a:avLst/>
          </a:prstGeom>
          <a:noFill/>
        </p:spPr>
        <p:txBody>
          <a:bodyPr wrap="square" rtlCol="0">
            <a:spAutoFit/>
          </a:bodyPr>
          <a:lstStyle/>
          <a:p>
            <a:pPr algn="ctr"/>
            <a:r>
              <a:rPr lang="en-US" sz="2400" dirty="0">
                <a:latin typeface="Century Gothic" panose="020B0502020202020204" pitchFamily="34" charset="0"/>
              </a:rPr>
              <a:t>Storing Lease related Documents</a:t>
            </a:r>
          </a:p>
        </p:txBody>
      </p:sp>
      <p:pic>
        <p:nvPicPr>
          <p:cNvPr id="10" name="Picture 9">
            <a:extLst>
              <a:ext uri="{FF2B5EF4-FFF2-40B4-BE49-F238E27FC236}">
                <a16:creationId xmlns:a16="http://schemas.microsoft.com/office/drawing/2014/main" id="{913669EE-B403-4602-AF84-2656D8448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14" y="1323382"/>
            <a:ext cx="3250794" cy="3250794"/>
          </a:xfrm>
          <a:prstGeom prst="rect">
            <a:avLst/>
          </a:prstGeom>
        </p:spPr>
      </p:pic>
      <p:sp>
        <p:nvSpPr>
          <p:cNvPr id="11" name="TextBox 10">
            <a:extLst>
              <a:ext uri="{FF2B5EF4-FFF2-40B4-BE49-F238E27FC236}">
                <a16:creationId xmlns:a16="http://schemas.microsoft.com/office/drawing/2014/main" id="{C61B6CDE-199B-4661-A7D0-B2DD6E1332FC}"/>
              </a:ext>
            </a:extLst>
          </p:cNvPr>
          <p:cNvSpPr txBox="1"/>
          <p:nvPr/>
        </p:nvSpPr>
        <p:spPr>
          <a:xfrm>
            <a:off x="8413268" y="4826222"/>
            <a:ext cx="3371940" cy="830997"/>
          </a:xfrm>
          <a:prstGeom prst="rect">
            <a:avLst/>
          </a:prstGeom>
          <a:noFill/>
        </p:spPr>
        <p:txBody>
          <a:bodyPr wrap="square" rtlCol="0">
            <a:spAutoFit/>
          </a:bodyPr>
          <a:lstStyle/>
          <a:p>
            <a:pPr algn="ctr"/>
            <a:r>
              <a:rPr lang="en-US" sz="2400" dirty="0">
                <a:latin typeface="Century Gothic" panose="020B0502020202020204" pitchFamily="34" charset="0"/>
              </a:rPr>
              <a:t>Generated Lease related Documents</a:t>
            </a:r>
          </a:p>
        </p:txBody>
      </p:sp>
    </p:spTree>
    <p:extLst>
      <p:ext uri="{BB962C8B-B14F-4D97-AF65-F5344CB8AC3E}">
        <p14:creationId xmlns:p14="http://schemas.microsoft.com/office/powerpoint/2010/main" val="145300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A1AAD1-4C93-4DA4-ACB6-DC2EED0D7A17}"/>
              </a:ext>
            </a:extLst>
          </p:cNvPr>
          <p:cNvSpPr txBox="1"/>
          <p:nvPr/>
        </p:nvSpPr>
        <p:spPr>
          <a:xfrm>
            <a:off x="1788501" y="0"/>
            <a:ext cx="8614997" cy="646331"/>
          </a:xfrm>
          <a:prstGeom prst="rect">
            <a:avLst/>
          </a:prstGeom>
          <a:noFill/>
        </p:spPr>
        <p:txBody>
          <a:bodyPr wrap="square" rtlCol="0">
            <a:spAutoFit/>
          </a:bodyPr>
          <a:lstStyle/>
          <a:p>
            <a:r>
              <a:rPr lang="en-US" sz="3600" b="1" dirty="0">
                <a:latin typeface="Century Gothic" panose="020B0502020202020204" pitchFamily="34" charset="0"/>
              </a:rPr>
              <a:t>Fault/Complaint Management System</a:t>
            </a:r>
          </a:p>
        </p:txBody>
      </p:sp>
      <p:pic>
        <p:nvPicPr>
          <p:cNvPr id="6" name="Picture 5">
            <a:extLst>
              <a:ext uri="{FF2B5EF4-FFF2-40B4-BE49-F238E27FC236}">
                <a16:creationId xmlns:a16="http://schemas.microsoft.com/office/drawing/2014/main" id="{A9A5C64B-55A3-4C40-8AA3-ADCFF4A19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80" y="898281"/>
            <a:ext cx="2009042" cy="2009042"/>
          </a:xfrm>
          <a:prstGeom prst="rect">
            <a:avLst/>
          </a:prstGeom>
        </p:spPr>
      </p:pic>
      <p:sp>
        <p:nvSpPr>
          <p:cNvPr id="7" name="TextBox 6">
            <a:extLst>
              <a:ext uri="{FF2B5EF4-FFF2-40B4-BE49-F238E27FC236}">
                <a16:creationId xmlns:a16="http://schemas.microsoft.com/office/drawing/2014/main" id="{95EC9C33-5DA1-45AA-AE55-E4F7C2D5E4F9}"/>
              </a:ext>
            </a:extLst>
          </p:cNvPr>
          <p:cNvSpPr txBox="1"/>
          <p:nvPr/>
        </p:nvSpPr>
        <p:spPr>
          <a:xfrm>
            <a:off x="435861" y="2907323"/>
            <a:ext cx="2705279" cy="369332"/>
          </a:xfrm>
          <a:prstGeom prst="rect">
            <a:avLst/>
          </a:prstGeom>
          <a:noFill/>
        </p:spPr>
        <p:txBody>
          <a:bodyPr wrap="square" rtlCol="0">
            <a:spAutoFit/>
          </a:bodyPr>
          <a:lstStyle/>
          <a:p>
            <a:pPr algn="ctr"/>
            <a:r>
              <a:rPr lang="en-US" dirty="0">
                <a:latin typeface="Century Gothic" panose="020B0502020202020204" pitchFamily="34" charset="0"/>
              </a:rPr>
              <a:t>Complaint Lodging</a:t>
            </a:r>
          </a:p>
        </p:txBody>
      </p:sp>
      <p:pic>
        <p:nvPicPr>
          <p:cNvPr id="9" name="Picture 8">
            <a:extLst>
              <a:ext uri="{FF2B5EF4-FFF2-40B4-BE49-F238E27FC236}">
                <a16:creationId xmlns:a16="http://schemas.microsoft.com/office/drawing/2014/main" id="{28CD449B-2FC4-4201-B586-F039710F6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123" y="646331"/>
            <a:ext cx="2070715" cy="2070715"/>
          </a:xfrm>
          <a:prstGeom prst="rect">
            <a:avLst/>
          </a:prstGeom>
        </p:spPr>
      </p:pic>
      <p:sp>
        <p:nvSpPr>
          <p:cNvPr id="10" name="TextBox 9">
            <a:extLst>
              <a:ext uri="{FF2B5EF4-FFF2-40B4-BE49-F238E27FC236}">
                <a16:creationId xmlns:a16="http://schemas.microsoft.com/office/drawing/2014/main" id="{C205E2D7-A7AB-4AA8-8828-67A7B39A09E3}"/>
              </a:ext>
            </a:extLst>
          </p:cNvPr>
          <p:cNvSpPr txBox="1"/>
          <p:nvPr/>
        </p:nvSpPr>
        <p:spPr>
          <a:xfrm>
            <a:off x="3968840" y="2907323"/>
            <a:ext cx="2705279" cy="369332"/>
          </a:xfrm>
          <a:prstGeom prst="rect">
            <a:avLst/>
          </a:prstGeom>
          <a:noFill/>
        </p:spPr>
        <p:txBody>
          <a:bodyPr wrap="square" rtlCol="0">
            <a:spAutoFit/>
          </a:bodyPr>
          <a:lstStyle/>
          <a:p>
            <a:pPr algn="ctr"/>
            <a:r>
              <a:rPr lang="en-US" dirty="0">
                <a:latin typeface="Century Gothic" panose="020B0502020202020204" pitchFamily="34" charset="0"/>
              </a:rPr>
              <a:t>Complaint Handling</a:t>
            </a:r>
          </a:p>
        </p:txBody>
      </p:sp>
      <p:pic>
        <p:nvPicPr>
          <p:cNvPr id="12" name="Picture 11">
            <a:extLst>
              <a:ext uri="{FF2B5EF4-FFF2-40B4-BE49-F238E27FC236}">
                <a16:creationId xmlns:a16="http://schemas.microsoft.com/office/drawing/2014/main" id="{594476AB-6784-45DF-B638-5F1AD9D1C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7221" y="833733"/>
            <a:ext cx="2009042" cy="2009042"/>
          </a:xfrm>
          <a:prstGeom prst="rect">
            <a:avLst/>
          </a:prstGeom>
        </p:spPr>
      </p:pic>
      <p:sp>
        <p:nvSpPr>
          <p:cNvPr id="13" name="TextBox 12">
            <a:extLst>
              <a:ext uri="{FF2B5EF4-FFF2-40B4-BE49-F238E27FC236}">
                <a16:creationId xmlns:a16="http://schemas.microsoft.com/office/drawing/2014/main" id="{B7683F7D-2FEE-4CF1-AAAE-609BAB33C3F0}"/>
              </a:ext>
            </a:extLst>
          </p:cNvPr>
          <p:cNvSpPr txBox="1"/>
          <p:nvPr/>
        </p:nvSpPr>
        <p:spPr>
          <a:xfrm>
            <a:off x="7792725" y="2907323"/>
            <a:ext cx="3224036" cy="369332"/>
          </a:xfrm>
          <a:prstGeom prst="rect">
            <a:avLst/>
          </a:prstGeom>
          <a:noFill/>
        </p:spPr>
        <p:txBody>
          <a:bodyPr wrap="square" rtlCol="0">
            <a:spAutoFit/>
          </a:bodyPr>
          <a:lstStyle/>
          <a:p>
            <a:pPr algn="ctr"/>
            <a:r>
              <a:rPr lang="en-US" dirty="0">
                <a:latin typeface="Century Gothic" panose="020B0502020202020204" pitchFamily="34" charset="0"/>
              </a:rPr>
              <a:t>Tracking Complaint History</a:t>
            </a:r>
          </a:p>
        </p:txBody>
      </p:sp>
      <p:pic>
        <p:nvPicPr>
          <p:cNvPr id="15" name="Picture 14">
            <a:extLst>
              <a:ext uri="{FF2B5EF4-FFF2-40B4-BE49-F238E27FC236}">
                <a16:creationId xmlns:a16="http://schemas.microsoft.com/office/drawing/2014/main" id="{3EDF3CE2-44D7-4EB5-A70E-2FBB399B79A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86" b="93124" l="658" r="99507"/>
                    </a14:imgEffect>
                  </a14:imgLayer>
                </a14:imgProps>
              </a:ext>
              <a:ext uri="{28A0092B-C50C-407E-A947-70E740481C1C}">
                <a14:useLocalDpi xmlns:a14="http://schemas.microsoft.com/office/drawing/2010/main" val="0"/>
              </a:ext>
            </a:extLst>
          </a:blip>
          <a:stretch>
            <a:fillRect/>
          </a:stretch>
        </p:blipFill>
        <p:spPr>
          <a:xfrm>
            <a:off x="1788500" y="3631457"/>
            <a:ext cx="2615070" cy="2189261"/>
          </a:xfrm>
          <a:prstGeom prst="rect">
            <a:avLst/>
          </a:prstGeom>
        </p:spPr>
      </p:pic>
      <p:sp>
        <p:nvSpPr>
          <p:cNvPr id="16" name="TextBox 15">
            <a:extLst>
              <a:ext uri="{FF2B5EF4-FFF2-40B4-BE49-F238E27FC236}">
                <a16:creationId xmlns:a16="http://schemas.microsoft.com/office/drawing/2014/main" id="{3CBBC0B9-FBC7-45BD-8748-FD26500A7432}"/>
              </a:ext>
            </a:extLst>
          </p:cNvPr>
          <p:cNvSpPr txBox="1"/>
          <p:nvPr/>
        </p:nvSpPr>
        <p:spPr>
          <a:xfrm>
            <a:off x="1973139" y="5798999"/>
            <a:ext cx="2705279" cy="369332"/>
          </a:xfrm>
          <a:prstGeom prst="rect">
            <a:avLst/>
          </a:prstGeom>
          <a:noFill/>
        </p:spPr>
        <p:txBody>
          <a:bodyPr wrap="square" rtlCol="0">
            <a:spAutoFit/>
          </a:bodyPr>
          <a:lstStyle/>
          <a:p>
            <a:pPr algn="ctr"/>
            <a:r>
              <a:rPr lang="en-US" dirty="0">
                <a:latin typeface="Century Gothic" panose="020B0502020202020204" pitchFamily="34" charset="0"/>
              </a:rPr>
              <a:t>Card Cancellation</a:t>
            </a:r>
          </a:p>
        </p:txBody>
      </p:sp>
      <p:pic>
        <p:nvPicPr>
          <p:cNvPr id="18" name="Picture 17">
            <a:extLst>
              <a:ext uri="{FF2B5EF4-FFF2-40B4-BE49-F238E27FC236}">
                <a16:creationId xmlns:a16="http://schemas.microsoft.com/office/drawing/2014/main" id="{4E15BDD2-07B6-4478-9860-D2F11B77C8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6363" y="3598200"/>
            <a:ext cx="3259800" cy="3259800"/>
          </a:xfrm>
          <a:prstGeom prst="rect">
            <a:avLst/>
          </a:prstGeom>
        </p:spPr>
      </p:pic>
      <p:sp>
        <p:nvSpPr>
          <p:cNvPr id="19" name="TextBox 18">
            <a:extLst>
              <a:ext uri="{FF2B5EF4-FFF2-40B4-BE49-F238E27FC236}">
                <a16:creationId xmlns:a16="http://schemas.microsoft.com/office/drawing/2014/main" id="{9C191F94-2354-452C-81D4-C312EE75E136}"/>
              </a:ext>
            </a:extLst>
          </p:cNvPr>
          <p:cNvSpPr txBox="1"/>
          <p:nvPr/>
        </p:nvSpPr>
        <p:spPr>
          <a:xfrm>
            <a:off x="5684254" y="4654872"/>
            <a:ext cx="2705279" cy="646331"/>
          </a:xfrm>
          <a:prstGeom prst="rect">
            <a:avLst/>
          </a:prstGeom>
          <a:noFill/>
        </p:spPr>
        <p:txBody>
          <a:bodyPr wrap="square" rtlCol="0">
            <a:spAutoFit/>
          </a:bodyPr>
          <a:lstStyle/>
          <a:p>
            <a:pPr algn="ctr"/>
            <a:r>
              <a:rPr lang="en-US" dirty="0">
                <a:latin typeface="Century Gothic" panose="020B0502020202020204" pitchFamily="34" charset="0"/>
              </a:rPr>
              <a:t>Chatting Interface</a:t>
            </a:r>
          </a:p>
          <a:p>
            <a:pPr algn="ctr"/>
            <a:r>
              <a:rPr lang="en-US" dirty="0">
                <a:latin typeface="Century Gothic" panose="020B0502020202020204" pitchFamily="34" charset="0"/>
              </a:rPr>
              <a:t>Employee - Customer</a:t>
            </a:r>
          </a:p>
        </p:txBody>
      </p:sp>
    </p:spTree>
    <p:extLst>
      <p:ext uri="{BB962C8B-B14F-4D97-AF65-F5344CB8AC3E}">
        <p14:creationId xmlns:p14="http://schemas.microsoft.com/office/powerpoint/2010/main" val="380465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CE62F-5C27-4952-A9DD-18CCB089140D}"/>
              </a:ext>
            </a:extLst>
          </p:cNvPr>
          <p:cNvSpPr txBox="1"/>
          <p:nvPr/>
        </p:nvSpPr>
        <p:spPr>
          <a:xfrm>
            <a:off x="4453892" y="103944"/>
            <a:ext cx="3284216" cy="646331"/>
          </a:xfrm>
          <a:prstGeom prst="rect">
            <a:avLst/>
          </a:prstGeom>
          <a:noFill/>
        </p:spPr>
        <p:txBody>
          <a:bodyPr wrap="square" rtlCol="0">
            <a:spAutoFit/>
          </a:bodyPr>
          <a:lstStyle/>
          <a:p>
            <a:r>
              <a:rPr lang="en-US" sz="3600" b="1" dirty="0">
                <a:latin typeface="Century Gothic" panose="020B0502020202020204" pitchFamily="34" charset="0"/>
              </a:rPr>
              <a:t>Gantt Chart</a:t>
            </a:r>
          </a:p>
        </p:txBody>
      </p:sp>
      <p:pic>
        <p:nvPicPr>
          <p:cNvPr id="5" name="Picture 4">
            <a:extLst>
              <a:ext uri="{FF2B5EF4-FFF2-40B4-BE49-F238E27FC236}">
                <a16:creationId xmlns:a16="http://schemas.microsoft.com/office/drawing/2014/main" id="{A2C26D51-4411-4D53-8E7C-7006A04B19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7579" y="1037697"/>
            <a:ext cx="11736841" cy="5513932"/>
          </a:xfrm>
          <a:prstGeom prst="rect">
            <a:avLst/>
          </a:prstGeom>
          <a:noFill/>
          <a:ln>
            <a:solidFill>
              <a:schemeClr val="tx1"/>
            </a:solidFill>
          </a:ln>
        </p:spPr>
      </p:pic>
    </p:spTree>
    <p:extLst>
      <p:ext uri="{BB962C8B-B14F-4D97-AF65-F5344CB8AC3E}">
        <p14:creationId xmlns:p14="http://schemas.microsoft.com/office/powerpoint/2010/main" val="176418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770468-E410-4463-B713-318D4DFD2F32}"/>
              </a:ext>
            </a:extLst>
          </p:cNvPr>
          <p:cNvSpPr txBox="1"/>
          <p:nvPr/>
        </p:nvSpPr>
        <p:spPr>
          <a:xfrm>
            <a:off x="3487918" y="1008668"/>
            <a:ext cx="4091233" cy="1564850"/>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DC3F6E7C-4F3E-4B4F-952B-DEC7BBA4D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99" y="1461639"/>
            <a:ext cx="4105402" cy="3632098"/>
          </a:xfrm>
          <a:prstGeom prst="rect">
            <a:avLst/>
          </a:prstGeom>
        </p:spPr>
      </p:pic>
    </p:spTree>
    <p:extLst>
      <p:ext uri="{BB962C8B-B14F-4D97-AF65-F5344CB8AC3E}">
        <p14:creationId xmlns:p14="http://schemas.microsoft.com/office/powerpoint/2010/main" val="208745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05F38-E46E-4275-BD61-30B0F30D86BA}"/>
              </a:ext>
            </a:extLst>
          </p:cNvPr>
          <p:cNvSpPr txBox="1"/>
          <p:nvPr/>
        </p:nvSpPr>
        <p:spPr>
          <a:xfrm>
            <a:off x="4654720" y="151228"/>
            <a:ext cx="2882559" cy="646331"/>
          </a:xfrm>
          <a:prstGeom prst="rect">
            <a:avLst/>
          </a:prstGeom>
          <a:noFill/>
        </p:spPr>
        <p:txBody>
          <a:bodyPr wrap="square" rtlCol="0">
            <a:spAutoFit/>
          </a:bodyPr>
          <a:lstStyle/>
          <a:p>
            <a:r>
              <a:rPr lang="en-US" sz="3600" b="1" dirty="0">
                <a:latin typeface="Century Gothic" panose="020B0502020202020204" pitchFamily="34" charset="0"/>
              </a:rPr>
              <a:t>Introduction</a:t>
            </a:r>
          </a:p>
        </p:txBody>
      </p:sp>
      <p:sp>
        <p:nvSpPr>
          <p:cNvPr id="5" name="TextBox 4">
            <a:extLst>
              <a:ext uri="{FF2B5EF4-FFF2-40B4-BE49-F238E27FC236}">
                <a16:creationId xmlns:a16="http://schemas.microsoft.com/office/drawing/2014/main" id="{D2F23216-C1E7-44A2-9ED0-6F9195370586}"/>
              </a:ext>
            </a:extLst>
          </p:cNvPr>
          <p:cNvSpPr txBox="1"/>
          <p:nvPr/>
        </p:nvSpPr>
        <p:spPr>
          <a:xfrm>
            <a:off x="750098" y="912349"/>
            <a:ext cx="2882559" cy="430887"/>
          </a:xfrm>
          <a:prstGeom prst="rect">
            <a:avLst/>
          </a:prstGeom>
          <a:noFill/>
        </p:spPr>
        <p:txBody>
          <a:bodyPr wrap="square" rtlCol="0">
            <a:spAutoFit/>
          </a:bodyPr>
          <a:lstStyle/>
          <a:p>
            <a:r>
              <a:rPr lang="en-US" sz="2200" b="1" dirty="0">
                <a:latin typeface="Century Gothic" panose="020B0502020202020204" pitchFamily="34" charset="0"/>
              </a:rPr>
              <a:t>Company Profile</a:t>
            </a:r>
          </a:p>
        </p:txBody>
      </p:sp>
      <p:sp>
        <p:nvSpPr>
          <p:cNvPr id="6" name="TextBox 5">
            <a:extLst>
              <a:ext uri="{FF2B5EF4-FFF2-40B4-BE49-F238E27FC236}">
                <a16:creationId xmlns:a16="http://schemas.microsoft.com/office/drawing/2014/main" id="{07A182DB-F3F6-42A0-99C4-F4952894C07B}"/>
              </a:ext>
            </a:extLst>
          </p:cNvPr>
          <p:cNvSpPr txBox="1"/>
          <p:nvPr/>
        </p:nvSpPr>
        <p:spPr>
          <a:xfrm>
            <a:off x="750098" y="1390532"/>
            <a:ext cx="10610224" cy="170168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Century Gothic" panose="020B0502020202020204" pitchFamily="34" charset="0"/>
              </a:rPr>
              <a:t>Sampath Bank PLC is a locally renowned leader in private banking sector.</a:t>
            </a:r>
          </a:p>
          <a:p>
            <a:pPr marL="285750" indent="-285750" algn="just">
              <a:lnSpc>
                <a:spcPct val="150000"/>
              </a:lnSpc>
              <a:buFont typeface="Wingdings" panose="05000000000000000000" pitchFamily="2" charset="2"/>
              <a:buChar char="q"/>
            </a:pPr>
            <a:r>
              <a:rPr lang="en-US" dirty="0">
                <a:latin typeface="Century Gothic" panose="020B0502020202020204" pitchFamily="34" charset="0"/>
              </a:rPr>
              <a:t>It is a leading bank in a technological standpoint.</a:t>
            </a:r>
          </a:p>
          <a:p>
            <a:pPr marL="285750" indent="-285750" algn="just">
              <a:lnSpc>
                <a:spcPct val="150000"/>
              </a:lnSpc>
              <a:buFont typeface="Wingdings" panose="05000000000000000000" pitchFamily="2" charset="2"/>
              <a:buChar char="q"/>
            </a:pPr>
            <a:r>
              <a:rPr lang="en-US" dirty="0">
                <a:latin typeface="Century Gothic" panose="020B0502020202020204" pitchFamily="34" charset="0"/>
              </a:rPr>
              <a:t>First Bank to introduce ATMs and Master Card to Sri Lanka and Debit Card to South Asia</a:t>
            </a:r>
          </a:p>
          <a:p>
            <a:pPr marL="285750" indent="-285750" algn="just">
              <a:lnSpc>
                <a:spcPct val="150000"/>
              </a:lnSpc>
              <a:buFont typeface="Wingdings" panose="05000000000000000000" pitchFamily="2" charset="2"/>
              <a:buChar char="q"/>
            </a:pPr>
            <a:r>
              <a:rPr lang="en-US" dirty="0">
                <a:latin typeface="Century Gothic" panose="020B0502020202020204" pitchFamily="34" charset="0"/>
              </a:rPr>
              <a:t>First Bank to operate with fully computerized database and technologies.</a:t>
            </a:r>
          </a:p>
        </p:txBody>
      </p:sp>
      <p:pic>
        <p:nvPicPr>
          <p:cNvPr id="8" name="Picture 7">
            <a:extLst>
              <a:ext uri="{FF2B5EF4-FFF2-40B4-BE49-F238E27FC236}">
                <a16:creationId xmlns:a16="http://schemas.microsoft.com/office/drawing/2014/main" id="{E9F17E25-DD16-4788-9232-B9ECBA984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454" y="174817"/>
            <a:ext cx="2665823" cy="622742"/>
          </a:xfrm>
          <a:prstGeom prst="rect">
            <a:avLst/>
          </a:prstGeom>
        </p:spPr>
      </p:pic>
      <p:sp>
        <p:nvSpPr>
          <p:cNvPr id="9" name="TextBox 8">
            <a:extLst>
              <a:ext uri="{FF2B5EF4-FFF2-40B4-BE49-F238E27FC236}">
                <a16:creationId xmlns:a16="http://schemas.microsoft.com/office/drawing/2014/main" id="{F36BFFC0-0AC6-4C72-A434-B82AE3F7B16F}"/>
              </a:ext>
            </a:extLst>
          </p:cNvPr>
          <p:cNvSpPr txBox="1"/>
          <p:nvPr/>
        </p:nvSpPr>
        <p:spPr>
          <a:xfrm>
            <a:off x="750098" y="3213556"/>
            <a:ext cx="1790880" cy="430887"/>
          </a:xfrm>
          <a:prstGeom prst="rect">
            <a:avLst/>
          </a:prstGeom>
          <a:noFill/>
        </p:spPr>
        <p:txBody>
          <a:bodyPr wrap="square" rtlCol="0">
            <a:spAutoFit/>
          </a:bodyPr>
          <a:lstStyle/>
          <a:p>
            <a:r>
              <a:rPr lang="en-US" sz="2200" b="1" dirty="0">
                <a:latin typeface="Century Gothic" panose="020B0502020202020204" pitchFamily="34" charset="0"/>
              </a:rPr>
              <a:t>Problems </a:t>
            </a:r>
          </a:p>
        </p:txBody>
      </p:sp>
      <p:sp>
        <p:nvSpPr>
          <p:cNvPr id="10" name="TextBox 9">
            <a:extLst>
              <a:ext uri="{FF2B5EF4-FFF2-40B4-BE49-F238E27FC236}">
                <a16:creationId xmlns:a16="http://schemas.microsoft.com/office/drawing/2014/main" id="{8DFE403D-AAD2-4BDF-96E1-0E63715521B7}"/>
              </a:ext>
            </a:extLst>
          </p:cNvPr>
          <p:cNvSpPr txBox="1"/>
          <p:nvPr/>
        </p:nvSpPr>
        <p:spPr>
          <a:xfrm>
            <a:off x="1943101" y="3752291"/>
            <a:ext cx="2980592" cy="369332"/>
          </a:xfrm>
          <a:prstGeom prst="rect">
            <a:avLst/>
          </a:prstGeom>
          <a:noFill/>
        </p:spPr>
        <p:txBody>
          <a:bodyPr wrap="square" rtlCol="0">
            <a:spAutoFit/>
          </a:bodyPr>
          <a:lstStyle/>
          <a:p>
            <a:r>
              <a:rPr lang="en-US" b="1" dirty="0">
                <a:latin typeface="Century Gothic" panose="020B0502020202020204" pitchFamily="34" charset="0"/>
              </a:rPr>
              <a:t>Actual Problems</a:t>
            </a:r>
            <a:endParaRPr lang="en-US" dirty="0"/>
          </a:p>
        </p:txBody>
      </p:sp>
      <p:sp>
        <p:nvSpPr>
          <p:cNvPr id="11" name="TextBox 10">
            <a:extLst>
              <a:ext uri="{FF2B5EF4-FFF2-40B4-BE49-F238E27FC236}">
                <a16:creationId xmlns:a16="http://schemas.microsoft.com/office/drawing/2014/main" id="{A07AB32E-0766-4E68-8093-69FAFDCF580F}"/>
              </a:ext>
            </a:extLst>
          </p:cNvPr>
          <p:cNvSpPr txBox="1"/>
          <p:nvPr/>
        </p:nvSpPr>
        <p:spPr>
          <a:xfrm>
            <a:off x="7757746" y="3765784"/>
            <a:ext cx="2980592" cy="369332"/>
          </a:xfrm>
          <a:prstGeom prst="rect">
            <a:avLst/>
          </a:prstGeom>
          <a:noFill/>
        </p:spPr>
        <p:txBody>
          <a:bodyPr wrap="square" rtlCol="0">
            <a:spAutoFit/>
          </a:bodyPr>
          <a:lstStyle/>
          <a:p>
            <a:r>
              <a:rPr lang="en-US" b="1" dirty="0">
                <a:latin typeface="Century Gothic" panose="020B0502020202020204" pitchFamily="34" charset="0"/>
              </a:rPr>
              <a:t>Simulated Problems</a:t>
            </a:r>
            <a:endParaRPr lang="en-US" dirty="0"/>
          </a:p>
        </p:txBody>
      </p:sp>
      <p:sp>
        <p:nvSpPr>
          <p:cNvPr id="12" name="TextBox 11">
            <a:extLst>
              <a:ext uri="{FF2B5EF4-FFF2-40B4-BE49-F238E27FC236}">
                <a16:creationId xmlns:a16="http://schemas.microsoft.com/office/drawing/2014/main" id="{6DEF723C-5112-48C3-9915-40A170949413}"/>
              </a:ext>
            </a:extLst>
          </p:cNvPr>
          <p:cNvSpPr txBox="1"/>
          <p:nvPr/>
        </p:nvSpPr>
        <p:spPr>
          <a:xfrm>
            <a:off x="750098" y="4135116"/>
            <a:ext cx="6011187" cy="128618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Century Gothic" panose="020B0502020202020204" pitchFamily="34" charset="0"/>
              </a:rPr>
              <a:t>Inability to calculate monthly lease rental for users</a:t>
            </a:r>
          </a:p>
          <a:p>
            <a:pPr marL="285750" indent="-285750">
              <a:lnSpc>
                <a:spcPct val="150000"/>
              </a:lnSpc>
              <a:buFont typeface="Wingdings" panose="05000000000000000000" pitchFamily="2" charset="2"/>
              <a:buChar char="§"/>
            </a:pPr>
            <a:r>
              <a:rPr lang="en-US" dirty="0">
                <a:latin typeface="Century Gothic" panose="020B0502020202020204" pitchFamily="34" charset="0"/>
              </a:rPr>
              <a:t>Currently – Excel Work Sheet (Macros)</a:t>
            </a:r>
          </a:p>
          <a:p>
            <a:pPr marL="285750" indent="-285750">
              <a:lnSpc>
                <a:spcPct val="150000"/>
              </a:lnSpc>
              <a:buFont typeface="Wingdings" panose="05000000000000000000" pitchFamily="2" charset="2"/>
              <a:buChar char="§"/>
            </a:pPr>
            <a:r>
              <a:rPr lang="en-US" dirty="0">
                <a:latin typeface="Century Gothic" panose="020B0502020202020204" pitchFamily="34" charset="0"/>
              </a:rPr>
              <a:t>Technical Difficulties	</a:t>
            </a:r>
          </a:p>
        </p:txBody>
      </p:sp>
      <p:sp>
        <p:nvSpPr>
          <p:cNvPr id="13" name="TextBox 12">
            <a:extLst>
              <a:ext uri="{FF2B5EF4-FFF2-40B4-BE49-F238E27FC236}">
                <a16:creationId xmlns:a16="http://schemas.microsoft.com/office/drawing/2014/main" id="{5F6C6E1D-CAA9-412F-AEE8-4D74FAEDA9B0}"/>
              </a:ext>
            </a:extLst>
          </p:cNvPr>
          <p:cNvSpPr txBox="1"/>
          <p:nvPr/>
        </p:nvSpPr>
        <p:spPr>
          <a:xfrm>
            <a:off x="1252756" y="5421302"/>
            <a:ext cx="5605245" cy="116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entury Gothic" panose="020B0502020202020204" pitchFamily="34" charset="0"/>
              </a:rPr>
              <a:t>Inability to login to the local server</a:t>
            </a:r>
          </a:p>
          <a:p>
            <a:pPr marL="285750" indent="-285750">
              <a:lnSpc>
                <a:spcPct val="150000"/>
              </a:lnSpc>
              <a:buFont typeface="Arial" panose="020B0604020202020204" pitchFamily="34" charset="0"/>
              <a:buChar char="•"/>
            </a:pPr>
            <a:r>
              <a:rPr lang="en-US" sz="1600" dirty="0">
                <a:latin typeface="Century Gothic" panose="020B0502020202020204" pitchFamily="34" charset="0"/>
              </a:rPr>
              <a:t>Difficulty is exporting excel sheets</a:t>
            </a:r>
          </a:p>
          <a:p>
            <a:pPr marL="285750" indent="-285750">
              <a:lnSpc>
                <a:spcPct val="150000"/>
              </a:lnSpc>
              <a:buFont typeface="Arial" panose="020B0604020202020204" pitchFamily="34" charset="0"/>
              <a:buChar char="•"/>
            </a:pPr>
            <a:r>
              <a:rPr lang="en-US" sz="1600" dirty="0">
                <a:latin typeface="Century Gothic" panose="020B0502020202020204" pitchFamily="34" charset="0"/>
              </a:rPr>
              <a:t>Inability to generate and store security documents </a:t>
            </a:r>
            <a:endParaRPr lang="en-US" sz="1600" dirty="0"/>
          </a:p>
        </p:txBody>
      </p:sp>
      <p:sp>
        <p:nvSpPr>
          <p:cNvPr id="14" name="TextBox 13">
            <a:extLst>
              <a:ext uri="{FF2B5EF4-FFF2-40B4-BE49-F238E27FC236}">
                <a16:creationId xmlns:a16="http://schemas.microsoft.com/office/drawing/2014/main" id="{3874B9B1-1FF9-4FCC-A17E-6A567F678B18}"/>
              </a:ext>
            </a:extLst>
          </p:cNvPr>
          <p:cNvSpPr txBox="1"/>
          <p:nvPr/>
        </p:nvSpPr>
        <p:spPr>
          <a:xfrm>
            <a:off x="6956091" y="4299777"/>
            <a:ext cx="4583901"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Century Gothic" panose="020B0502020202020204" pitchFamily="34" charset="0"/>
              </a:rPr>
              <a:t>Inability to attract customers due to less attractive Web Portal.</a:t>
            </a:r>
          </a:p>
          <a:p>
            <a:pPr marL="285750" indent="-285750">
              <a:lnSpc>
                <a:spcPct val="150000"/>
              </a:lnSpc>
              <a:buFont typeface="Wingdings" panose="05000000000000000000" pitchFamily="2" charset="2"/>
              <a:buChar char="§"/>
            </a:pPr>
            <a:r>
              <a:rPr lang="en-US" dirty="0">
                <a:latin typeface="Century Gothic" panose="020B0502020202020204" pitchFamily="34" charset="0"/>
              </a:rPr>
              <a:t>Current web portal inconvenient to use.</a:t>
            </a:r>
          </a:p>
        </p:txBody>
      </p:sp>
    </p:spTree>
    <p:extLst>
      <p:ext uri="{BB962C8B-B14F-4D97-AF65-F5344CB8AC3E}">
        <p14:creationId xmlns:p14="http://schemas.microsoft.com/office/powerpoint/2010/main" val="53844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10BAE-9C7E-4E9A-9876-69CE6F8778C2}"/>
              </a:ext>
            </a:extLst>
          </p:cNvPr>
          <p:cNvSpPr txBox="1"/>
          <p:nvPr/>
        </p:nvSpPr>
        <p:spPr>
          <a:xfrm>
            <a:off x="697525" y="921168"/>
            <a:ext cx="2924906" cy="954107"/>
          </a:xfrm>
          <a:prstGeom prst="rect">
            <a:avLst/>
          </a:prstGeom>
          <a:noFill/>
        </p:spPr>
        <p:txBody>
          <a:bodyPr wrap="square" rtlCol="0">
            <a:spAutoFit/>
          </a:bodyPr>
          <a:lstStyle/>
          <a:p>
            <a:pPr algn="ctr"/>
            <a:r>
              <a:rPr lang="en-US" sz="2800" b="1" dirty="0">
                <a:latin typeface="Century Gothic" panose="020B0502020202020204" pitchFamily="34" charset="0"/>
              </a:rPr>
              <a:t>Solution for Actual Problem</a:t>
            </a:r>
            <a:endParaRPr lang="en-US" sz="2800" dirty="0"/>
          </a:p>
        </p:txBody>
      </p:sp>
      <p:sp>
        <p:nvSpPr>
          <p:cNvPr id="3" name="TextBox 2">
            <a:extLst>
              <a:ext uri="{FF2B5EF4-FFF2-40B4-BE49-F238E27FC236}">
                <a16:creationId xmlns:a16="http://schemas.microsoft.com/office/drawing/2014/main" id="{D8B33A44-D3E2-4D17-B84B-769062EF61AC}"/>
              </a:ext>
            </a:extLst>
          </p:cNvPr>
          <p:cNvSpPr txBox="1"/>
          <p:nvPr/>
        </p:nvSpPr>
        <p:spPr>
          <a:xfrm>
            <a:off x="6671897" y="923844"/>
            <a:ext cx="3795347" cy="954107"/>
          </a:xfrm>
          <a:prstGeom prst="rect">
            <a:avLst/>
          </a:prstGeom>
          <a:noFill/>
        </p:spPr>
        <p:txBody>
          <a:bodyPr wrap="square" rtlCol="0">
            <a:spAutoFit/>
          </a:bodyPr>
          <a:lstStyle/>
          <a:p>
            <a:pPr algn="ctr"/>
            <a:r>
              <a:rPr lang="en-US" sz="2800" b="1" dirty="0">
                <a:latin typeface="Century Gothic" panose="020B0502020202020204" pitchFamily="34" charset="0"/>
              </a:rPr>
              <a:t>Solution for Simulated Problems</a:t>
            </a:r>
            <a:endParaRPr lang="en-US" sz="2800" dirty="0"/>
          </a:p>
        </p:txBody>
      </p:sp>
      <p:sp>
        <p:nvSpPr>
          <p:cNvPr id="4" name="TextBox 3">
            <a:extLst>
              <a:ext uri="{FF2B5EF4-FFF2-40B4-BE49-F238E27FC236}">
                <a16:creationId xmlns:a16="http://schemas.microsoft.com/office/drawing/2014/main" id="{B600B550-4E84-4023-BF78-39147B08D2FC}"/>
              </a:ext>
            </a:extLst>
          </p:cNvPr>
          <p:cNvSpPr txBox="1"/>
          <p:nvPr/>
        </p:nvSpPr>
        <p:spPr>
          <a:xfrm>
            <a:off x="261230" y="2369391"/>
            <a:ext cx="5375998" cy="2948179"/>
          </a:xfrm>
          <a:prstGeom prst="rect">
            <a:avLst/>
          </a:prstGeom>
          <a:noFill/>
        </p:spPr>
        <p:txBody>
          <a:bodyPr wrap="square" rtlCol="0">
            <a:spAutoFit/>
          </a:bodyPr>
          <a:lstStyle/>
          <a:p>
            <a:pPr algn="just">
              <a:lnSpc>
                <a:spcPct val="150000"/>
              </a:lnSpc>
            </a:pPr>
            <a:r>
              <a:rPr lang="en-US" dirty="0">
                <a:latin typeface="Century Gothic" panose="020B0502020202020204" pitchFamily="34" charset="0"/>
              </a:rPr>
              <a:t>Design and implement a Leasing Calculator, along with the facility to print needed security documents, which is expected to overcome all technical difficulties mentioned above and enable the branches to facilitate smooth operation process for Leasing facilities.</a:t>
            </a:r>
          </a:p>
          <a:p>
            <a:pPr>
              <a:lnSpc>
                <a:spcPct val="150000"/>
              </a:lnSpc>
            </a:pPr>
            <a:r>
              <a:rPr lang="en-US" dirty="0">
                <a:latin typeface="Century Gothic" panose="020B0502020202020204" pitchFamily="34" charset="0"/>
              </a:rPr>
              <a:t> </a:t>
            </a:r>
          </a:p>
        </p:txBody>
      </p:sp>
      <p:sp>
        <p:nvSpPr>
          <p:cNvPr id="5" name="TextBox 4">
            <a:extLst>
              <a:ext uri="{FF2B5EF4-FFF2-40B4-BE49-F238E27FC236}">
                <a16:creationId xmlns:a16="http://schemas.microsoft.com/office/drawing/2014/main" id="{BF2CC880-F2F2-4592-8AAE-37A641FBF755}"/>
              </a:ext>
            </a:extLst>
          </p:cNvPr>
          <p:cNvSpPr txBox="1"/>
          <p:nvPr/>
        </p:nvSpPr>
        <p:spPr>
          <a:xfrm>
            <a:off x="6352516" y="2114867"/>
            <a:ext cx="5375998" cy="4194674"/>
          </a:xfrm>
          <a:prstGeom prst="rect">
            <a:avLst/>
          </a:prstGeom>
          <a:noFill/>
        </p:spPr>
        <p:txBody>
          <a:bodyPr wrap="square" rtlCol="0">
            <a:spAutoFit/>
          </a:bodyPr>
          <a:lstStyle/>
          <a:p>
            <a:pPr algn="just">
              <a:lnSpc>
                <a:spcPct val="150000"/>
              </a:lnSpc>
            </a:pPr>
            <a:r>
              <a:rPr lang="en-US" dirty="0">
                <a:latin typeface="Century Gothic" panose="020B0502020202020204" pitchFamily="34" charset="0"/>
              </a:rPr>
              <a:t>Develop a user-friendly web portal for the client which; manages users of all kinds, enables online transactions for customers whilst managing them, facilitates employee and payroll management, handles inventory as well as procurement, oversees fault and complaints, conducts Loan/Deposit/FD calculations and handling, finally, which holds the earlier mentioned leasing implementation.</a:t>
            </a:r>
          </a:p>
          <a:p>
            <a:pPr>
              <a:lnSpc>
                <a:spcPct val="150000"/>
              </a:lnSpc>
            </a:pPr>
            <a:r>
              <a:rPr lang="en-US" dirty="0">
                <a:latin typeface="Century Gothic" panose="020B0502020202020204" pitchFamily="34" charset="0"/>
              </a:rPr>
              <a:t> </a:t>
            </a:r>
          </a:p>
        </p:txBody>
      </p:sp>
    </p:spTree>
    <p:extLst>
      <p:ext uri="{BB962C8B-B14F-4D97-AF65-F5344CB8AC3E}">
        <p14:creationId xmlns:p14="http://schemas.microsoft.com/office/powerpoint/2010/main" val="251951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27A17-0C44-4A39-8025-8C8F8804BA32}"/>
              </a:ext>
            </a:extLst>
          </p:cNvPr>
          <p:cNvSpPr txBox="1"/>
          <p:nvPr/>
        </p:nvSpPr>
        <p:spPr>
          <a:xfrm>
            <a:off x="4162444" y="85241"/>
            <a:ext cx="3867111" cy="646331"/>
          </a:xfrm>
          <a:prstGeom prst="rect">
            <a:avLst/>
          </a:prstGeom>
          <a:noFill/>
        </p:spPr>
        <p:txBody>
          <a:bodyPr wrap="square" rtlCol="0">
            <a:spAutoFit/>
          </a:bodyPr>
          <a:lstStyle/>
          <a:p>
            <a:r>
              <a:rPr lang="en-US" sz="3600" b="1" dirty="0">
                <a:latin typeface="Century Gothic" panose="020B0502020202020204" pitchFamily="34" charset="0"/>
              </a:rPr>
              <a:t>Overall Benefits</a:t>
            </a:r>
          </a:p>
        </p:txBody>
      </p:sp>
      <p:sp>
        <p:nvSpPr>
          <p:cNvPr id="12" name="Rectangle 8">
            <a:extLst>
              <a:ext uri="{FF2B5EF4-FFF2-40B4-BE49-F238E27FC236}">
                <a16:creationId xmlns:a16="http://schemas.microsoft.com/office/drawing/2014/main" id="{8E59A765-E5E2-4DF5-85F2-EFE9E88136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9E89F5B1-2E32-4BD9-9CCB-644E11597F58}"/>
              </a:ext>
            </a:extLst>
          </p:cNvPr>
          <p:cNvSpPr>
            <a:spLocks noChangeArrowheads="1"/>
          </p:cNvSpPr>
          <p:nvPr/>
        </p:nvSpPr>
        <p:spPr bwMode="auto">
          <a:xfrm>
            <a:off x="143758" y="780517"/>
            <a:ext cx="12048242" cy="58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038350" algn="l"/>
              </a:tabLst>
              <a:defRPr>
                <a:solidFill>
                  <a:schemeClr val="tx1"/>
                </a:solidFill>
                <a:latin typeface="Arial" panose="020B0604020202020204" pitchFamily="34" charset="0"/>
              </a:defRPr>
            </a:lvl1pPr>
            <a:lvl2pPr eaLnBrk="0" fontAlgn="base" hangingPunct="0">
              <a:spcBef>
                <a:spcPct val="0"/>
              </a:spcBef>
              <a:spcAft>
                <a:spcPct val="0"/>
              </a:spcAft>
              <a:tabLst>
                <a:tab pos="2038350" algn="l"/>
              </a:tabLst>
              <a:defRPr>
                <a:solidFill>
                  <a:schemeClr val="tx1"/>
                </a:solidFill>
                <a:latin typeface="Arial" panose="020B0604020202020204" pitchFamily="34" charset="0"/>
              </a:defRPr>
            </a:lvl2pPr>
            <a:lvl3pPr eaLnBrk="0" fontAlgn="base" hangingPunct="0">
              <a:spcBef>
                <a:spcPct val="0"/>
              </a:spcBef>
              <a:spcAft>
                <a:spcPct val="0"/>
              </a:spcAft>
              <a:tabLst>
                <a:tab pos="2038350" algn="l"/>
              </a:tabLst>
              <a:defRPr>
                <a:solidFill>
                  <a:schemeClr val="tx1"/>
                </a:solidFill>
                <a:latin typeface="Arial" panose="020B0604020202020204" pitchFamily="34" charset="0"/>
              </a:defRPr>
            </a:lvl3pPr>
            <a:lvl4pPr eaLnBrk="0" fontAlgn="base" hangingPunct="0">
              <a:spcBef>
                <a:spcPct val="0"/>
              </a:spcBef>
              <a:spcAft>
                <a:spcPct val="0"/>
              </a:spcAft>
              <a:tabLst>
                <a:tab pos="2038350" algn="l"/>
              </a:tabLst>
              <a:defRPr>
                <a:solidFill>
                  <a:schemeClr val="tx1"/>
                </a:solidFill>
                <a:latin typeface="Arial" panose="020B0604020202020204" pitchFamily="34" charset="0"/>
              </a:defRPr>
            </a:lvl4pPr>
            <a:lvl5pPr eaLnBrk="0" fontAlgn="base" hangingPunct="0">
              <a:spcBef>
                <a:spcPct val="0"/>
              </a:spcBef>
              <a:spcAft>
                <a:spcPct val="0"/>
              </a:spcAft>
              <a:tabLst>
                <a:tab pos="2038350" algn="l"/>
              </a:tabLst>
              <a:defRPr>
                <a:solidFill>
                  <a:schemeClr val="tx1"/>
                </a:solidFill>
                <a:latin typeface="Arial" panose="020B0604020202020204" pitchFamily="34" charset="0"/>
              </a:defRPr>
            </a:lvl5pPr>
            <a:lvl6pPr eaLnBrk="0" fontAlgn="base" hangingPunct="0">
              <a:spcBef>
                <a:spcPct val="0"/>
              </a:spcBef>
              <a:spcAft>
                <a:spcPct val="0"/>
              </a:spcAft>
              <a:tabLst>
                <a:tab pos="2038350" algn="l"/>
              </a:tabLst>
              <a:defRPr>
                <a:solidFill>
                  <a:schemeClr val="tx1"/>
                </a:solidFill>
                <a:latin typeface="Arial" panose="020B0604020202020204" pitchFamily="34" charset="0"/>
              </a:defRPr>
            </a:lvl6pPr>
            <a:lvl7pPr eaLnBrk="0" fontAlgn="base" hangingPunct="0">
              <a:spcBef>
                <a:spcPct val="0"/>
              </a:spcBef>
              <a:spcAft>
                <a:spcPct val="0"/>
              </a:spcAft>
              <a:tabLst>
                <a:tab pos="2038350" algn="l"/>
              </a:tabLst>
              <a:defRPr>
                <a:solidFill>
                  <a:schemeClr val="tx1"/>
                </a:solidFill>
                <a:latin typeface="Arial" panose="020B0604020202020204" pitchFamily="34" charset="0"/>
              </a:defRPr>
            </a:lvl7pPr>
            <a:lvl8pPr eaLnBrk="0" fontAlgn="base" hangingPunct="0">
              <a:spcBef>
                <a:spcPct val="0"/>
              </a:spcBef>
              <a:spcAft>
                <a:spcPct val="0"/>
              </a:spcAft>
              <a:tabLst>
                <a:tab pos="2038350" algn="l"/>
              </a:tabLst>
              <a:defRPr>
                <a:solidFill>
                  <a:schemeClr val="tx1"/>
                </a:solidFill>
                <a:latin typeface="Arial" panose="020B0604020202020204" pitchFamily="34" charset="0"/>
              </a:defRPr>
            </a:lvl8pPr>
            <a:lvl9pPr eaLnBrk="0" fontAlgn="base" hangingPunct="0">
              <a:spcBef>
                <a:spcPct val="0"/>
              </a:spcBef>
              <a:spcAft>
                <a:spcPct val="0"/>
              </a:spcAft>
              <a:tabLst>
                <a:tab pos="20383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Prepare the detailed salary record of all the employees and generate the pay-in-slip through the calculation of the salary.</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User management aims to grant authorized users the right to use the system conveniently while preventing access to un-authorized users.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Professionally manages the user accounts by notifying users about the changes made in their accounts.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Efficiently manage the company’s inward and outward items.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Make sure the company has the sufficient stock levels to meet the requirements.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Develop strong relationships with other groups within the bank.</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Manage the procurement processes and the supply base efficiently.</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Capture, gather, process and store transactions and to produce useful documents related to routine bank activities.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Ensure data and information integrity and maintain a high degree of accuracy.</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Promptly identifies loans/FD with well-defined weaknesses.</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Provides management and directors with an objective assessment of portfolio quality.</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The leasing calculator will display the monthly rental for the leasing facility (including structured lease) and Lease Capital, once the required data is entered. </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 Generate and provide the customer with the necessary documents as evidence for transactions that took place within the bank.</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Improve confidence in the performance by implementing functions to guarantee the company’s integrity is not compromised.</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038350" algn="l"/>
              </a:tabLst>
            </a:pPr>
            <a:r>
              <a:rPr kumimoji="0" lang="en-US" altLang="en-US" sz="1400" b="0" i="0" u="none" strike="noStrike" cap="none" normalizeH="0" baseline="0" dirty="0">
                <a:ln>
                  <a:noFill/>
                </a:ln>
                <a:solidFill>
                  <a:schemeClr val="tx1"/>
                </a:solidFill>
                <a:effectLst/>
                <a:latin typeface="Century Gothic" panose="020B0502020202020204" pitchFamily="34" charset="0"/>
                <a:ea typeface="Times New Roman" panose="02020603050405020304" pitchFamily="18" charset="0"/>
              </a:rPr>
              <a:t>Make sure the system is protected against high-risk faults, which will play a major role in limiting risk due to potential for undesired Fault Management behavior. </a:t>
            </a:r>
            <a:endParaRPr kumimoji="0" lang="en-US" altLang="en-US" sz="14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197248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312208-B751-4D56-9A32-FA81FBB6B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082" y="0"/>
            <a:ext cx="7146295" cy="6858000"/>
          </a:xfrm>
          <a:prstGeom prst="rect">
            <a:avLst/>
          </a:prstGeom>
        </p:spPr>
      </p:pic>
      <p:sp>
        <p:nvSpPr>
          <p:cNvPr id="7" name="TextBox 6">
            <a:extLst>
              <a:ext uri="{FF2B5EF4-FFF2-40B4-BE49-F238E27FC236}">
                <a16:creationId xmlns:a16="http://schemas.microsoft.com/office/drawing/2014/main" id="{21667821-2934-475E-9BB1-86507E99FB1A}"/>
              </a:ext>
            </a:extLst>
          </p:cNvPr>
          <p:cNvSpPr txBox="1"/>
          <p:nvPr/>
        </p:nvSpPr>
        <p:spPr>
          <a:xfrm>
            <a:off x="8907784" y="876942"/>
            <a:ext cx="3284216" cy="1189250"/>
          </a:xfrm>
          <a:prstGeom prst="rect">
            <a:avLst/>
          </a:prstGeom>
          <a:noFill/>
        </p:spPr>
        <p:txBody>
          <a:bodyPr wrap="square" rtlCol="0">
            <a:spAutoFit/>
          </a:bodyPr>
          <a:lstStyle/>
          <a:p>
            <a:r>
              <a:rPr lang="en-US" sz="3600" b="1" dirty="0">
                <a:latin typeface="Century Gothic" panose="020B0502020202020204" pitchFamily="34" charset="0"/>
              </a:rPr>
              <a:t>System Overview</a:t>
            </a:r>
          </a:p>
        </p:txBody>
      </p:sp>
      <p:pic>
        <p:nvPicPr>
          <p:cNvPr id="14" name="Picture 13">
            <a:extLst>
              <a:ext uri="{FF2B5EF4-FFF2-40B4-BE49-F238E27FC236}">
                <a16:creationId xmlns:a16="http://schemas.microsoft.com/office/drawing/2014/main" id="{BC636295-8E9C-42FF-8A78-8F94D4D2C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377" y="2615279"/>
            <a:ext cx="4165079" cy="4012698"/>
          </a:xfrm>
          <a:prstGeom prst="rect">
            <a:avLst/>
          </a:prstGeom>
        </p:spPr>
      </p:pic>
    </p:spTree>
    <p:extLst>
      <p:ext uri="{BB962C8B-B14F-4D97-AF65-F5344CB8AC3E}">
        <p14:creationId xmlns:p14="http://schemas.microsoft.com/office/powerpoint/2010/main" val="427347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C7DF4A-9812-47CB-A0D5-6D052F3E484D}"/>
              </a:ext>
            </a:extLst>
          </p:cNvPr>
          <p:cNvSpPr txBox="1"/>
          <p:nvPr/>
        </p:nvSpPr>
        <p:spPr>
          <a:xfrm>
            <a:off x="1925515" y="250874"/>
            <a:ext cx="7731370" cy="646331"/>
          </a:xfrm>
          <a:prstGeom prst="rect">
            <a:avLst/>
          </a:prstGeom>
          <a:noFill/>
        </p:spPr>
        <p:txBody>
          <a:bodyPr wrap="square" rtlCol="0">
            <a:spAutoFit/>
          </a:bodyPr>
          <a:lstStyle/>
          <a:p>
            <a:r>
              <a:rPr lang="en-US" sz="3600" b="1" dirty="0">
                <a:latin typeface="Century Gothic" panose="020B0502020202020204" pitchFamily="34" charset="0"/>
              </a:rPr>
              <a:t>Employee Management System</a:t>
            </a:r>
          </a:p>
        </p:txBody>
      </p:sp>
      <p:grpSp>
        <p:nvGrpSpPr>
          <p:cNvPr id="23" name="Group 22">
            <a:extLst>
              <a:ext uri="{FF2B5EF4-FFF2-40B4-BE49-F238E27FC236}">
                <a16:creationId xmlns:a16="http://schemas.microsoft.com/office/drawing/2014/main" id="{394AE37C-2282-4940-AE60-ADE56B44AF6D}"/>
              </a:ext>
            </a:extLst>
          </p:cNvPr>
          <p:cNvGrpSpPr/>
          <p:nvPr/>
        </p:nvGrpSpPr>
        <p:grpSpPr>
          <a:xfrm>
            <a:off x="328491" y="1259996"/>
            <a:ext cx="2705279" cy="2272984"/>
            <a:chOff x="495941" y="1397386"/>
            <a:chExt cx="2705279" cy="2272984"/>
          </a:xfrm>
        </p:grpSpPr>
        <p:pic>
          <p:nvPicPr>
            <p:cNvPr id="6" name="Picture 5">
              <a:extLst>
                <a:ext uri="{FF2B5EF4-FFF2-40B4-BE49-F238E27FC236}">
                  <a16:creationId xmlns:a16="http://schemas.microsoft.com/office/drawing/2014/main" id="{7B74E20D-3075-46C7-B189-8CC09024A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02" y="1397386"/>
              <a:ext cx="1877159" cy="1231885"/>
            </a:xfrm>
            <a:prstGeom prst="rect">
              <a:avLst/>
            </a:prstGeom>
          </p:spPr>
        </p:pic>
        <p:sp>
          <p:nvSpPr>
            <p:cNvPr id="7" name="TextBox 6">
              <a:extLst>
                <a:ext uri="{FF2B5EF4-FFF2-40B4-BE49-F238E27FC236}">
                  <a16:creationId xmlns:a16="http://schemas.microsoft.com/office/drawing/2014/main" id="{091417F8-D160-4610-B9E0-F7DF9EF09972}"/>
                </a:ext>
              </a:extLst>
            </p:cNvPr>
            <p:cNvSpPr txBox="1"/>
            <p:nvPr/>
          </p:nvSpPr>
          <p:spPr>
            <a:xfrm>
              <a:off x="495941" y="3024039"/>
              <a:ext cx="2705279" cy="646331"/>
            </a:xfrm>
            <a:prstGeom prst="rect">
              <a:avLst/>
            </a:prstGeom>
            <a:noFill/>
          </p:spPr>
          <p:txBody>
            <a:bodyPr wrap="square" rtlCol="0">
              <a:spAutoFit/>
            </a:bodyPr>
            <a:lstStyle/>
            <a:p>
              <a:pPr algn="ctr"/>
              <a:r>
                <a:rPr lang="en-US" dirty="0">
                  <a:latin typeface="Century Gothic" panose="020B0502020202020204" pitchFamily="34" charset="0"/>
                </a:rPr>
                <a:t>Recruitment of Employees</a:t>
              </a:r>
            </a:p>
          </p:txBody>
        </p:sp>
      </p:grpSp>
      <p:pic>
        <p:nvPicPr>
          <p:cNvPr id="9" name="Picture 8">
            <a:extLst>
              <a:ext uri="{FF2B5EF4-FFF2-40B4-BE49-F238E27FC236}">
                <a16:creationId xmlns:a16="http://schemas.microsoft.com/office/drawing/2014/main" id="{857C63A3-FEE1-4DD3-84D1-CE98CDE6D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7" y="1036708"/>
            <a:ext cx="1630969" cy="1630969"/>
          </a:xfrm>
          <a:prstGeom prst="rect">
            <a:avLst/>
          </a:prstGeom>
        </p:spPr>
      </p:pic>
      <p:sp>
        <p:nvSpPr>
          <p:cNvPr id="10" name="TextBox 9">
            <a:extLst>
              <a:ext uri="{FF2B5EF4-FFF2-40B4-BE49-F238E27FC236}">
                <a16:creationId xmlns:a16="http://schemas.microsoft.com/office/drawing/2014/main" id="{C2A69A1C-0DD0-4261-B3E1-181F236DA50A}"/>
              </a:ext>
            </a:extLst>
          </p:cNvPr>
          <p:cNvSpPr txBox="1"/>
          <p:nvPr/>
        </p:nvSpPr>
        <p:spPr>
          <a:xfrm>
            <a:off x="3567387" y="2844225"/>
            <a:ext cx="2992493" cy="584775"/>
          </a:xfrm>
          <a:prstGeom prst="rect">
            <a:avLst/>
          </a:prstGeom>
          <a:noFill/>
        </p:spPr>
        <p:txBody>
          <a:bodyPr wrap="square" rtlCol="0">
            <a:spAutoFit/>
          </a:bodyPr>
          <a:lstStyle/>
          <a:p>
            <a:pPr algn="ctr"/>
            <a:r>
              <a:rPr lang="en-US" sz="1600" dirty="0">
                <a:latin typeface="Century Gothic" panose="020B0502020202020204" pitchFamily="34" charset="0"/>
              </a:rPr>
              <a:t>Documenting Employee in specific department</a:t>
            </a:r>
          </a:p>
        </p:txBody>
      </p:sp>
      <p:pic>
        <p:nvPicPr>
          <p:cNvPr id="12" name="Picture 11">
            <a:extLst>
              <a:ext uri="{FF2B5EF4-FFF2-40B4-BE49-F238E27FC236}">
                <a16:creationId xmlns:a16="http://schemas.microsoft.com/office/drawing/2014/main" id="{B53B0B59-9EA2-4C12-8A1A-57145C690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047" y="1128513"/>
            <a:ext cx="1981200" cy="1540383"/>
          </a:xfrm>
          <a:prstGeom prst="rect">
            <a:avLst/>
          </a:prstGeom>
        </p:spPr>
      </p:pic>
      <p:sp>
        <p:nvSpPr>
          <p:cNvPr id="13" name="TextBox 12">
            <a:extLst>
              <a:ext uri="{FF2B5EF4-FFF2-40B4-BE49-F238E27FC236}">
                <a16:creationId xmlns:a16="http://schemas.microsoft.com/office/drawing/2014/main" id="{9BD7A080-EB07-451B-8689-EC3F5A99ABEC}"/>
              </a:ext>
            </a:extLst>
          </p:cNvPr>
          <p:cNvSpPr txBox="1"/>
          <p:nvPr/>
        </p:nvSpPr>
        <p:spPr>
          <a:xfrm>
            <a:off x="6824811" y="2830950"/>
            <a:ext cx="2705279" cy="646331"/>
          </a:xfrm>
          <a:prstGeom prst="rect">
            <a:avLst/>
          </a:prstGeom>
          <a:noFill/>
        </p:spPr>
        <p:txBody>
          <a:bodyPr wrap="square" rtlCol="0">
            <a:spAutoFit/>
          </a:bodyPr>
          <a:lstStyle/>
          <a:p>
            <a:pPr algn="ctr"/>
            <a:r>
              <a:rPr lang="en-US" dirty="0">
                <a:latin typeface="Century Gothic" panose="020B0502020202020204" pitchFamily="34" charset="0"/>
              </a:rPr>
              <a:t>Updating Employee Records</a:t>
            </a:r>
          </a:p>
        </p:txBody>
      </p:sp>
      <p:pic>
        <p:nvPicPr>
          <p:cNvPr id="15" name="Picture 14">
            <a:extLst>
              <a:ext uri="{FF2B5EF4-FFF2-40B4-BE49-F238E27FC236}">
                <a16:creationId xmlns:a16="http://schemas.microsoft.com/office/drawing/2014/main" id="{0781B23F-F17E-46FF-BAAF-A62A053C43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981" y="3810312"/>
            <a:ext cx="1587101" cy="1587101"/>
          </a:xfrm>
          <a:prstGeom prst="rect">
            <a:avLst/>
          </a:prstGeom>
        </p:spPr>
      </p:pic>
      <p:sp>
        <p:nvSpPr>
          <p:cNvPr id="16" name="TextBox 15">
            <a:extLst>
              <a:ext uri="{FF2B5EF4-FFF2-40B4-BE49-F238E27FC236}">
                <a16:creationId xmlns:a16="http://schemas.microsoft.com/office/drawing/2014/main" id="{37B3BB2F-47CC-4F97-8F6A-4155EEC52A08}"/>
              </a:ext>
            </a:extLst>
          </p:cNvPr>
          <p:cNvSpPr txBox="1"/>
          <p:nvPr/>
        </p:nvSpPr>
        <p:spPr>
          <a:xfrm>
            <a:off x="19735" y="5617781"/>
            <a:ext cx="2705279" cy="646331"/>
          </a:xfrm>
          <a:prstGeom prst="rect">
            <a:avLst/>
          </a:prstGeom>
          <a:noFill/>
        </p:spPr>
        <p:txBody>
          <a:bodyPr wrap="square" rtlCol="0">
            <a:spAutoFit/>
          </a:bodyPr>
          <a:lstStyle/>
          <a:p>
            <a:pPr algn="ctr"/>
            <a:r>
              <a:rPr lang="en-US" dirty="0">
                <a:latin typeface="Century Gothic" panose="020B0502020202020204" pitchFamily="34" charset="0"/>
              </a:rPr>
              <a:t>Searching Employee Records</a:t>
            </a:r>
          </a:p>
        </p:txBody>
      </p:sp>
      <p:pic>
        <p:nvPicPr>
          <p:cNvPr id="18" name="Picture 17">
            <a:extLst>
              <a:ext uri="{FF2B5EF4-FFF2-40B4-BE49-F238E27FC236}">
                <a16:creationId xmlns:a16="http://schemas.microsoft.com/office/drawing/2014/main" id="{B2C76B52-E08E-4E5E-B2B5-AA1BC6390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2420" y="3666899"/>
            <a:ext cx="1873926" cy="1873926"/>
          </a:xfrm>
          <a:prstGeom prst="rect">
            <a:avLst/>
          </a:prstGeom>
        </p:spPr>
      </p:pic>
      <p:sp>
        <p:nvSpPr>
          <p:cNvPr id="19" name="TextBox 18">
            <a:extLst>
              <a:ext uri="{FF2B5EF4-FFF2-40B4-BE49-F238E27FC236}">
                <a16:creationId xmlns:a16="http://schemas.microsoft.com/office/drawing/2014/main" id="{881A0140-60E5-4CB9-9A35-3B6ED7DC224A}"/>
              </a:ext>
            </a:extLst>
          </p:cNvPr>
          <p:cNvSpPr txBox="1"/>
          <p:nvPr/>
        </p:nvSpPr>
        <p:spPr>
          <a:xfrm>
            <a:off x="2821540" y="5615497"/>
            <a:ext cx="2705279" cy="646331"/>
          </a:xfrm>
          <a:prstGeom prst="rect">
            <a:avLst/>
          </a:prstGeom>
          <a:noFill/>
        </p:spPr>
        <p:txBody>
          <a:bodyPr wrap="square" rtlCol="0">
            <a:spAutoFit/>
          </a:bodyPr>
          <a:lstStyle/>
          <a:p>
            <a:pPr algn="ctr"/>
            <a:r>
              <a:rPr lang="en-US" dirty="0">
                <a:latin typeface="Century Gothic" panose="020B0502020202020204" pitchFamily="34" charset="0"/>
              </a:rPr>
              <a:t>Leave request management</a:t>
            </a:r>
          </a:p>
        </p:txBody>
      </p:sp>
      <p:pic>
        <p:nvPicPr>
          <p:cNvPr id="21" name="Picture 20">
            <a:extLst>
              <a:ext uri="{FF2B5EF4-FFF2-40B4-BE49-F238E27FC236}">
                <a16:creationId xmlns:a16="http://schemas.microsoft.com/office/drawing/2014/main" id="{AF7461C4-057B-4024-93E6-343270C72A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8486" y="2592976"/>
            <a:ext cx="4475533" cy="4475533"/>
          </a:xfrm>
          <a:prstGeom prst="rect">
            <a:avLst/>
          </a:prstGeom>
        </p:spPr>
      </p:pic>
      <p:sp>
        <p:nvSpPr>
          <p:cNvPr id="22" name="TextBox 21">
            <a:extLst>
              <a:ext uri="{FF2B5EF4-FFF2-40B4-BE49-F238E27FC236}">
                <a16:creationId xmlns:a16="http://schemas.microsoft.com/office/drawing/2014/main" id="{B383C1C6-A8A7-412E-A107-F3A35DCCBA58}"/>
              </a:ext>
            </a:extLst>
          </p:cNvPr>
          <p:cNvSpPr txBox="1"/>
          <p:nvPr/>
        </p:nvSpPr>
        <p:spPr>
          <a:xfrm>
            <a:off x="7306300" y="3965427"/>
            <a:ext cx="3092234" cy="646331"/>
          </a:xfrm>
          <a:prstGeom prst="rect">
            <a:avLst/>
          </a:prstGeom>
          <a:noFill/>
        </p:spPr>
        <p:txBody>
          <a:bodyPr wrap="square" rtlCol="0">
            <a:spAutoFit/>
          </a:bodyPr>
          <a:lstStyle/>
          <a:p>
            <a:pPr algn="ctr"/>
            <a:r>
              <a:rPr lang="en-US" dirty="0">
                <a:latin typeface="Century Gothic" panose="020B0502020202020204" pitchFamily="34" charset="0"/>
              </a:rPr>
              <a:t>Evaluating Employees Performance</a:t>
            </a:r>
          </a:p>
        </p:txBody>
      </p:sp>
      <p:pic>
        <p:nvPicPr>
          <p:cNvPr id="25" name="Picture 24">
            <a:extLst>
              <a:ext uri="{FF2B5EF4-FFF2-40B4-BE49-F238E27FC236}">
                <a16:creationId xmlns:a16="http://schemas.microsoft.com/office/drawing/2014/main" id="{CB7599AA-89DB-4506-A34F-697EE5F07E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1893" y="3940413"/>
            <a:ext cx="1457000" cy="1457000"/>
          </a:xfrm>
          <a:prstGeom prst="rect">
            <a:avLst/>
          </a:prstGeom>
        </p:spPr>
      </p:pic>
      <p:sp>
        <p:nvSpPr>
          <p:cNvPr id="26" name="TextBox 25">
            <a:extLst>
              <a:ext uri="{FF2B5EF4-FFF2-40B4-BE49-F238E27FC236}">
                <a16:creationId xmlns:a16="http://schemas.microsoft.com/office/drawing/2014/main" id="{65B1BDAC-FEC0-4FB9-942B-8375DE8BCB4A}"/>
              </a:ext>
            </a:extLst>
          </p:cNvPr>
          <p:cNvSpPr txBox="1"/>
          <p:nvPr/>
        </p:nvSpPr>
        <p:spPr>
          <a:xfrm>
            <a:off x="5521511" y="5615496"/>
            <a:ext cx="2076738" cy="646331"/>
          </a:xfrm>
          <a:prstGeom prst="rect">
            <a:avLst/>
          </a:prstGeom>
          <a:noFill/>
        </p:spPr>
        <p:txBody>
          <a:bodyPr wrap="square" rtlCol="0">
            <a:spAutoFit/>
          </a:bodyPr>
          <a:lstStyle/>
          <a:p>
            <a:pPr algn="ctr"/>
            <a:r>
              <a:rPr lang="en-US" dirty="0">
                <a:latin typeface="Century Gothic" panose="020B0502020202020204" pitchFamily="34" charset="0"/>
              </a:rPr>
              <a:t>Calculating Salary</a:t>
            </a:r>
          </a:p>
        </p:txBody>
      </p:sp>
    </p:spTree>
    <p:extLst>
      <p:ext uri="{BB962C8B-B14F-4D97-AF65-F5344CB8AC3E}">
        <p14:creationId xmlns:p14="http://schemas.microsoft.com/office/powerpoint/2010/main" val="50521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12EDA-0FB9-4EAA-AF7B-9F1DF50FEDF3}"/>
              </a:ext>
            </a:extLst>
          </p:cNvPr>
          <p:cNvSpPr txBox="1"/>
          <p:nvPr/>
        </p:nvSpPr>
        <p:spPr>
          <a:xfrm>
            <a:off x="3106615" y="118989"/>
            <a:ext cx="5978770" cy="646331"/>
          </a:xfrm>
          <a:prstGeom prst="rect">
            <a:avLst/>
          </a:prstGeom>
          <a:noFill/>
        </p:spPr>
        <p:txBody>
          <a:bodyPr wrap="square" rtlCol="0">
            <a:spAutoFit/>
          </a:bodyPr>
          <a:lstStyle/>
          <a:p>
            <a:r>
              <a:rPr lang="en-US" sz="3600" b="1" dirty="0">
                <a:latin typeface="Century Gothic" panose="020B0502020202020204" pitchFamily="34" charset="0"/>
              </a:rPr>
              <a:t>User Management System</a:t>
            </a:r>
          </a:p>
        </p:txBody>
      </p:sp>
      <p:sp>
        <p:nvSpPr>
          <p:cNvPr id="5" name="TextBox 4">
            <a:extLst>
              <a:ext uri="{FF2B5EF4-FFF2-40B4-BE49-F238E27FC236}">
                <a16:creationId xmlns:a16="http://schemas.microsoft.com/office/drawing/2014/main" id="{A11A8A45-C156-4E47-A0F5-237884A4C878}"/>
              </a:ext>
            </a:extLst>
          </p:cNvPr>
          <p:cNvSpPr txBox="1"/>
          <p:nvPr/>
        </p:nvSpPr>
        <p:spPr>
          <a:xfrm>
            <a:off x="334108" y="2643696"/>
            <a:ext cx="2373923" cy="369332"/>
          </a:xfrm>
          <a:prstGeom prst="rect">
            <a:avLst/>
          </a:prstGeom>
          <a:noFill/>
        </p:spPr>
        <p:txBody>
          <a:bodyPr wrap="square" rtlCol="0">
            <a:spAutoFit/>
          </a:bodyPr>
          <a:lstStyle/>
          <a:p>
            <a:pPr algn="ctr"/>
            <a:r>
              <a:rPr lang="en-US" dirty="0">
                <a:latin typeface="Century Gothic" panose="020B0502020202020204" pitchFamily="34" charset="0"/>
              </a:rPr>
              <a:t>Account Creation</a:t>
            </a:r>
          </a:p>
        </p:txBody>
      </p:sp>
      <p:pic>
        <p:nvPicPr>
          <p:cNvPr id="7" name="Picture 6">
            <a:extLst>
              <a:ext uri="{FF2B5EF4-FFF2-40B4-BE49-F238E27FC236}">
                <a16:creationId xmlns:a16="http://schemas.microsoft.com/office/drawing/2014/main" id="{D258E0C5-76BB-419C-B99E-E1B2AD1B5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35" y="905997"/>
            <a:ext cx="1450467" cy="1646281"/>
          </a:xfrm>
          <a:prstGeom prst="rect">
            <a:avLst/>
          </a:prstGeom>
        </p:spPr>
      </p:pic>
      <p:pic>
        <p:nvPicPr>
          <p:cNvPr id="9" name="Picture 8">
            <a:extLst>
              <a:ext uri="{FF2B5EF4-FFF2-40B4-BE49-F238E27FC236}">
                <a16:creationId xmlns:a16="http://schemas.microsoft.com/office/drawing/2014/main" id="{A4DCB232-6A7F-4887-AD47-18FD04ECE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016" y="905997"/>
            <a:ext cx="1646282" cy="1646282"/>
          </a:xfrm>
          <a:prstGeom prst="rect">
            <a:avLst/>
          </a:prstGeom>
        </p:spPr>
      </p:pic>
      <p:sp>
        <p:nvSpPr>
          <p:cNvPr id="10" name="TextBox 9">
            <a:extLst>
              <a:ext uri="{FF2B5EF4-FFF2-40B4-BE49-F238E27FC236}">
                <a16:creationId xmlns:a16="http://schemas.microsoft.com/office/drawing/2014/main" id="{6EF6B647-6197-4919-BAAB-C28E22D024D7}"/>
              </a:ext>
            </a:extLst>
          </p:cNvPr>
          <p:cNvSpPr txBox="1"/>
          <p:nvPr/>
        </p:nvSpPr>
        <p:spPr>
          <a:xfrm>
            <a:off x="3326423" y="2668326"/>
            <a:ext cx="2435469" cy="646331"/>
          </a:xfrm>
          <a:prstGeom prst="rect">
            <a:avLst/>
          </a:prstGeom>
          <a:noFill/>
        </p:spPr>
        <p:txBody>
          <a:bodyPr wrap="square" rtlCol="0">
            <a:spAutoFit/>
          </a:bodyPr>
          <a:lstStyle/>
          <a:p>
            <a:pPr algn="ctr"/>
            <a:r>
              <a:rPr lang="en-US" dirty="0">
                <a:latin typeface="Century Gothic" panose="020B0502020202020204" pitchFamily="34" charset="0"/>
              </a:rPr>
              <a:t>Redirecting Webpage</a:t>
            </a:r>
          </a:p>
        </p:txBody>
      </p:sp>
      <p:pic>
        <p:nvPicPr>
          <p:cNvPr id="12" name="Picture 11">
            <a:extLst>
              <a:ext uri="{FF2B5EF4-FFF2-40B4-BE49-F238E27FC236}">
                <a16:creationId xmlns:a16="http://schemas.microsoft.com/office/drawing/2014/main" id="{66F910F1-ACF8-4FB1-8386-9F0328CBE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1565" y="885023"/>
            <a:ext cx="1377130" cy="1758673"/>
          </a:xfrm>
          <a:prstGeom prst="rect">
            <a:avLst/>
          </a:prstGeom>
        </p:spPr>
      </p:pic>
      <p:sp>
        <p:nvSpPr>
          <p:cNvPr id="13" name="TextBox 12">
            <a:extLst>
              <a:ext uri="{FF2B5EF4-FFF2-40B4-BE49-F238E27FC236}">
                <a16:creationId xmlns:a16="http://schemas.microsoft.com/office/drawing/2014/main" id="{E0D9F241-11D2-4696-B22A-986D9AEF9C1F}"/>
              </a:ext>
            </a:extLst>
          </p:cNvPr>
          <p:cNvSpPr txBox="1"/>
          <p:nvPr/>
        </p:nvSpPr>
        <p:spPr>
          <a:xfrm>
            <a:off x="6248400" y="2689862"/>
            <a:ext cx="2435469" cy="646331"/>
          </a:xfrm>
          <a:prstGeom prst="rect">
            <a:avLst/>
          </a:prstGeom>
          <a:noFill/>
        </p:spPr>
        <p:txBody>
          <a:bodyPr wrap="square" rtlCol="0">
            <a:spAutoFit/>
          </a:bodyPr>
          <a:lstStyle/>
          <a:p>
            <a:pPr algn="ctr"/>
            <a:r>
              <a:rPr lang="en-US" dirty="0">
                <a:latin typeface="Century Gothic" panose="020B0502020202020204" pitchFamily="34" charset="0"/>
              </a:rPr>
              <a:t>Initial Password Setting</a:t>
            </a:r>
          </a:p>
        </p:txBody>
      </p:sp>
      <p:pic>
        <p:nvPicPr>
          <p:cNvPr id="15" name="Picture 14">
            <a:extLst>
              <a:ext uri="{FF2B5EF4-FFF2-40B4-BE49-F238E27FC236}">
                <a16:creationId xmlns:a16="http://schemas.microsoft.com/office/drawing/2014/main" id="{67A74315-4B5A-4077-B783-A6E1C8475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6758" y="765320"/>
            <a:ext cx="2225788" cy="2225788"/>
          </a:xfrm>
          <a:prstGeom prst="rect">
            <a:avLst/>
          </a:prstGeom>
        </p:spPr>
      </p:pic>
      <p:sp>
        <p:nvSpPr>
          <p:cNvPr id="16" name="TextBox 15">
            <a:extLst>
              <a:ext uri="{FF2B5EF4-FFF2-40B4-BE49-F238E27FC236}">
                <a16:creationId xmlns:a16="http://schemas.microsoft.com/office/drawing/2014/main" id="{49723FA3-F62B-4052-B3BE-BCC88667A458}"/>
              </a:ext>
            </a:extLst>
          </p:cNvPr>
          <p:cNvSpPr txBox="1"/>
          <p:nvPr/>
        </p:nvSpPr>
        <p:spPr>
          <a:xfrm>
            <a:off x="9275885" y="2782669"/>
            <a:ext cx="2435469" cy="646331"/>
          </a:xfrm>
          <a:prstGeom prst="rect">
            <a:avLst/>
          </a:prstGeom>
          <a:noFill/>
        </p:spPr>
        <p:txBody>
          <a:bodyPr wrap="square" rtlCol="0">
            <a:spAutoFit/>
          </a:bodyPr>
          <a:lstStyle/>
          <a:p>
            <a:pPr algn="ctr"/>
            <a:r>
              <a:rPr lang="en-US" dirty="0">
                <a:latin typeface="Century Gothic" panose="020B0502020202020204" pitchFamily="34" charset="0"/>
              </a:rPr>
              <a:t>Changing Personal Details</a:t>
            </a:r>
          </a:p>
        </p:txBody>
      </p:sp>
      <p:pic>
        <p:nvPicPr>
          <p:cNvPr id="18" name="Picture 17">
            <a:extLst>
              <a:ext uri="{FF2B5EF4-FFF2-40B4-BE49-F238E27FC236}">
                <a16:creationId xmlns:a16="http://schemas.microsoft.com/office/drawing/2014/main" id="{108AD55A-C5F5-4457-952D-68F7A3FDD2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647" y="3691671"/>
            <a:ext cx="2418384" cy="1698014"/>
          </a:xfrm>
          <a:prstGeom prst="rect">
            <a:avLst/>
          </a:prstGeom>
        </p:spPr>
      </p:pic>
      <p:sp>
        <p:nvSpPr>
          <p:cNvPr id="19" name="TextBox 18">
            <a:extLst>
              <a:ext uri="{FF2B5EF4-FFF2-40B4-BE49-F238E27FC236}">
                <a16:creationId xmlns:a16="http://schemas.microsoft.com/office/drawing/2014/main" id="{24443744-43B0-4618-B9E3-3EB57CEB5682}"/>
              </a:ext>
            </a:extLst>
          </p:cNvPr>
          <p:cNvSpPr txBox="1"/>
          <p:nvPr/>
        </p:nvSpPr>
        <p:spPr>
          <a:xfrm>
            <a:off x="671146" y="5523329"/>
            <a:ext cx="2435469" cy="646331"/>
          </a:xfrm>
          <a:prstGeom prst="rect">
            <a:avLst/>
          </a:prstGeom>
          <a:noFill/>
        </p:spPr>
        <p:txBody>
          <a:bodyPr wrap="square" rtlCol="0">
            <a:spAutoFit/>
          </a:bodyPr>
          <a:lstStyle/>
          <a:p>
            <a:pPr algn="ctr"/>
            <a:r>
              <a:rPr lang="en-US" dirty="0">
                <a:latin typeface="Century Gothic" panose="020B0502020202020204" pitchFamily="34" charset="0"/>
              </a:rPr>
              <a:t>2-way Login Validation</a:t>
            </a:r>
          </a:p>
        </p:txBody>
      </p:sp>
      <p:pic>
        <p:nvPicPr>
          <p:cNvPr id="21" name="Picture 20">
            <a:extLst>
              <a:ext uri="{FF2B5EF4-FFF2-40B4-BE49-F238E27FC236}">
                <a16:creationId xmlns:a16="http://schemas.microsoft.com/office/drawing/2014/main" id="{C2210680-9CD3-4539-90D6-96DC95D56C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3937" y="3722106"/>
            <a:ext cx="4720125" cy="3262872"/>
          </a:xfrm>
          <a:prstGeom prst="rect">
            <a:avLst/>
          </a:prstGeom>
        </p:spPr>
      </p:pic>
      <p:sp>
        <p:nvSpPr>
          <p:cNvPr id="22" name="TextBox 21">
            <a:extLst>
              <a:ext uri="{FF2B5EF4-FFF2-40B4-BE49-F238E27FC236}">
                <a16:creationId xmlns:a16="http://schemas.microsoft.com/office/drawing/2014/main" id="{F2DE1DC6-20F4-4043-8D7E-AD2D0370A424}"/>
              </a:ext>
            </a:extLst>
          </p:cNvPr>
          <p:cNvSpPr txBox="1"/>
          <p:nvPr/>
        </p:nvSpPr>
        <p:spPr>
          <a:xfrm>
            <a:off x="6060831" y="5972977"/>
            <a:ext cx="2435469" cy="646331"/>
          </a:xfrm>
          <a:prstGeom prst="rect">
            <a:avLst/>
          </a:prstGeom>
          <a:noFill/>
        </p:spPr>
        <p:txBody>
          <a:bodyPr wrap="square" rtlCol="0">
            <a:spAutoFit/>
          </a:bodyPr>
          <a:lstStyle/>
          <a:p>
            <a:pPr algn="ctr"/>
            <a:r>
              <a:rPr lang="en-US" dirty="0">
                <a:latin typeface="Century Gothic" panose="020B0502020202020204" pitchFamily="34" charset="0"/>
              </a:rPr>
              <a:t>Intra-Company Mailing System</a:t>
            </a:r>
          </a:p>
        </p:txBody>
      </p:sp>
      <p:pic>
        <p:nvPicPr>
          <p:cNvPr id="26" name="Picture 25">
            <a:extLst>
              <a:ext uri="{FF2B5EF4-FFF2-40B4-BE49-F238E27FC236}">
                <a16:creationId xmlns:a16="http://schemas.microsoft.com/office/drawing/2014/main" id="{0BF6BE1B-903E-4D52-952C-8FAEAC504B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67413" y="3563348"/>
            <a:ext cx="1959981" cy="1959981"/>
          </a:xfrm>
          <a:prstGeom prst="rect">
            <a:avLst/>
          </a:prstGeom>
        </p:spPr>
      </p:pic>
      <p:sp>
        <p:nvSpPr>
          <p:cNvPr id="27" name="TextBox 26">
            <a:extLst>
              <a:ext uri="{FF2B5EF4-FFF2-40B4-BE49-F238E27FC236}">
                <a16:creationId xmlns:a16="http://schemas.microsoft.com/office/drawing/2014/main" id="{8A987FB4-190B-4F65-A058-767521434E14}"/>
              </a:ext>
            </a:extLst>
          </p:cNvPr>
          <p:cNvSpPr txBox="1"/>
          <p:nvPr/>
        </p:nvSpPr>
        <p:spPr>
          <a:xfrm>
            <a:off x="3563816" y="5661828"/>
            <a:ext cx="2373923" cy="369332"/>
          </a:xfrm>
          <a:prstGeom prst="rect">
            <a:avLst/>
          </a:prstGeom>
          <a:noFill/>
        </p:spPr>
        <p:txBody>
          <a:bodyPr wrap="square" rtlCol="0">
            <a:spAutoFit/>
          </a:bodyPr>
          <a:lstStyle/>
          <a:p>
            <a:pPr algn="ctr"/>
            <a:r>
              <a:rPr lang="en-US" dirty="0">
                <a:latin typeface="Century Gothic" panose="020B0502020202020204" pitchFamily="34" charset="0"/>
              </a:rPr>
              <a:t>Generating Reports </a:t>
            </a:r>
          </a:p>
        </p:txBody>
      </p:sp>
    </p:spTree>
    <p:extLst>
      <p:ext uri="{BB962C8B-B14F-4D97-AF65-F5344CB8AC3E}">
        <p14:creationId xmlns:p14="http://schemas.microsoft.com/office/powerpoint/2010/main" val="330103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81B2CA-A615-4D6A-9EF0-3293FB630D75}"/>
              </a:ext>
            </a:extLst>
          </p:cNvPr>
          <p:cNvSpPr txBox="1"/>
          <p:nvPr/>
        </p:nvSpPr>
        <p:spPr>
          <a:xfrm>
            <a:off x="2363665" y="98474"/>
            <a:ext cx="7140820" cy="646331"/>
          </a:xfrm>
          <a:prstGeom prst="rect">
            <a:avLst/>
          </a:prstGeom>
          <a:noFill/>
        </p:spPr>
        <p:txBody>
          <a:bodyPr wrap="square" rtlCol="0">
            <a:spAutoFit/>
          </a:bodyPr>
          <a:lstStyle/>
          <a:p>
            <a:r>
              <a:rPr lang="en-US" sz="3600" b="1" dirty="0">
                <a:latin typeface="Century Gothic" panose="020B0502020202020204" pitchFamily="34" charset="0"/>
              </a:rPr>
              <a:t>Inventory Management System</a:t>
            </a:r>
          </a:p>
        </p:txBody>
      </p:sp>
      <p:pic>
        <p:nvPicPr>
          <p:cNvPr id="6" name="Picture 5">
            <a:extLst>
              <a:ext uri="{FF2B5EF4-FFF2-40B4-BE49-F238E27FC236}">
                <a16:creationId xmlns:a16="http://schemas.microsoft.com/office/drawing/2014/main" id="{1532192E-8869-4357-B2DF-12A24C44B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32" y="968855"/>
            <a:ext cx="1905000" cy="1905000"/>
          </a:xfrm>
          <a:prstGeom prst="rect">
            <a:avLst/>
          </a:prstGeom>
        </p:spPr>
      </p:pic>
      <p:sp>
        <p:nvSpPr>
          <p:cNvPr id="7" name="TextBox 6">
            <a:extLst>
              <a:ext uri="{FF2B5EF4-FFF2-40B4-BE49-F238E27FC236}">
                <a16:creationId xmlns:a16="http://schemas.microsoft.com/office/drawing/2014/main" id="{DE1E33B4-0E29-48F9-9872-DE2443B50632}"/>
              </a:ext>
            </a:extLst>
          </p:cNvPr>
          <p:cNvSpPr txBox="1"/>
          <p:nvPr/>
        </p:nvSpPr>
        <p:spPr>
          <a:xfrm>
            <a:off x="644591" y="2898733"/>
            <a:ext cx="2705279" cy="646331"/>
          </a:xfrm>
          <a:prstGeom prst="rect">
            <a:avLst/>
          </a:prstGeom>
          <a:noFill/>
        </p:spPr>
        <p:txBody>
          <a:bodyPr wrap="square" rtlCol="0">
            <a:spAutoFit/>
          </a:bodyPr>
          <a:lstStyle/>
          <a:p>
            <a:pPr algn="ctr"/>
            <a:r>
              <a:rPr lang="en-US" dirty="0">
                <a:latin typeface="Century Gothic" panose="020B0502020202020204" pitchFamily="34" charset="0"/>
              </a:rPr>
              <a:t>Warehouse – Branch </a:t>
            </a:r>
          </a:p>
          <a:p>
            <a:pPr algn="ctr"/>
            <a:r>
              <a:rPr lang="en-US" dirty="0">
                <a:latin typeface="Century Gothic" panose="020B0502020202020204" pitchFamily="34" charset="0"/>
              </a:rPr>
              <a:t>Tracking</a:t>
            </a:r>
          </a:p>
        </p:txBody>
      </p:sp>
      <p:pic>
        <p:nvPicPr>
          <p:cNvPr id="9" name="Picture 8">
            <a:extLst>
              <a:ext uri="{FF2B5EF4-FFF2-40B4-BE49-F238E27FC236}">
                <a16:creationId xmlns:a16="http://schemas.microsoft.com/office/drawing/2014/main" id="{B907ADF6-6728-418E-821F-3BF60B4B5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062" y="838722"/>
            <a:ext cx="1905000" cy="1905000"/>
          </a:xfrm>
          <a:prstGeom prst="rect">
            <a:avLst/>
          </a:prstGeom>
        </p:spPr>
      </p:pic>
      <p:sp>
        <p:nvSpPr>
          <p:cNvPr id="10" name="TextBox 9">
            <a:extLst>
              <a:ext uri="{FF2B5EF4-FFF2-40B4-BE49-F238E27FC236}">
                <a16:creationId xmlns:a16="http://schemas.microsoft.com/office/drawing/2014/main" id="{5450CCB7-B2F7-4F61-9989-B3A10A0ED9BF}"/>
              </a:ext>
            </a:extLst>
          </p:cNvPr>
          <p:cNvSpPr txBox="1"/>
          <p:nvPr/>
        </p:nvSpPr>
        <p:spPr>
          <a:xfrm>
            <a:off x="3919907" y="2877242"/>
            <a:ext cx="2705279" cy="646331"/>
          </a:xfrm>
          <a:prstGeom prst="rect">
            <a:avLst/>
          </a:prstGeom>
          <a:noFill/>
        </p:spPr>
        <p:txBody>
          <a:bodyPr wrap="square" rtlCol="0">
            <a:spAutoFit/>
          </a:bodyPr>
          <a:lstStyle/>
          <a:p>
            <a:pPr algn="ctr"/>
            <a:r>
              <a:rPr lang="en-US" dirty="0">
                <a:latin typeface="Century Gothic" panose="020B0502020202020204" pitchFamily="34" charset="0"/>
              </a:rPr>
              <a:t>Branch Head Requesting Item</a:t>
            </a:r>
          </a:p>
        </p:txBody>
      </p:sp>
      <p:pic>
        <p:nvPicPr>
          <p:cNvPr id="12" name="Picture 11">
            <a:extLst>
              <a:ext uri="{FF2B5EF4-FFF2-40B4-BE49-F238E27FC236}">
                <a16:creationId xmlns:a16="http://schemas.microsoft.com/office/drawing/2014/main" id="{E09F6E3B-C5EC-4081-909A-B5C49B857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692" y="1133501"/>
            <a:ext cx="1443154" cy="1315441"/>
          </a:xfrm>
          <a:prstGeom prst="rect">
            <a:avLst/>
          </a:prstGeom>
        </p:spPr>
      </p:pic>
      <p:sp>
        <p:nvSpPr>
          <p:cNvPr id="13" name="TextBox 12">
            <a:extLst>
              <a:ext uri="{FF2B5EF4-FFF2-40B4-BE49-F238E27FC236}">
                <a16:creationId xmlns:a16="http://schemas.microsoft.com/office/drawing/2014/main" id="{98D53E6D-FF06-4B1E-A7DE-8AA90FEDF13F}"/>
              </a:ext>
            </a:extLst>
          </p:cNvPr>
          <p:cNvSpPr txBox="1"/>
          <p:nvPr/>
        </p:nvSpPr>
        <p:spPr>
          <a:xfrm>
            <a:off x="6716476" y="2899950"/>
            <a:ext cx="2705279" cy="369332"/>
          </a:xfrm>
          <a:prstGeom prst="rect">
            <a:avLst/>
          </a:prstGeom>
          <a:noFill/>
        </p:spPr>
        <p:txBody>
          <a:bodyPr wrap="square" rtlCol="0">
            <a:spAutoFit/>
          </a:bodyPr>
          <a:lstStyle/>
          <a:p>
            <a:pPr algn="ctr"/>
            <a:r>
              <a:rPr lang="en-US" dirty="0">
                <a:latin typeface="Century Gothic" panose="020B0502020202020204" pitchFamily="34" charset="0"/>
              </a:rPr>
              <a:t>Re-Stock Alert</a:t>
            </a:r>
          </a:p>
        </p:txBody>
      </p:sp>
      <p:pic>
        <p:nvPicPr>
          <p:cNvPr id="15" name="Picture 14">
            <a:extLst>
              <a:ext uri="{FF2B5EF4-FFF2-40B4-BE49-F238E27FC236}">
                <a16:creationId xmlns:a16="http://schemas.microsoft.com/office/drawing/2014/main" id="{5CB1E081-E2FC-427D-8D6C-22CFF1C7D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998" y="3898448"/>
            <a:ext cx="4871690" cy="2959552"/>
          </a:xfrm>
          <a:prstGeom prst="rect">
            <a:avLst/>
          </a:prstGeom>
        </p:spPr>
      </p:pic>
      <p:sp>
        <p:nvSpPr>
          <p:cNvPr id="16" name="TextBox 15">
            <a:extLst>
              <a:ext uri="{FF2B5EF4-FFF2-40B4-BE49-F238E27FC236}">
                <a16:creationId xmlns:a16="http://schemas.microsoft.com/office/drawing/2014/main" id="{8FEECCDB-289D-4CA4-B50B-60718F98B840}"/>
              </a:ext>
            </a:extLst>
          </p:cNvPr>
          <p:cNvSpPr txBox="1"/>
          <p:nvPr/>
        </p:nvSpPr>
        <p:spPr>
          <a:xfrm>
            <a:off x="4404947" y="6100545"/>
            <a:ext cx="2705279" cy="646331"/>
          </a:xfrm>
          <a:prstGeom prst="rect">
            <a:avLst/>
          </a:prstGeom>
          <a:noFill/>
        </p:spPr>
        <p:txBody>
          <a:bodyPr wrap="square" rtlCol="0">
            <a:spAutoFit/>
          </a:bodyPr>
          <a:lstStyle/>
          <a:p>
            <a:pPr algn="ctr"/>
            <a:r>
              <a:rPr lang="en-US" dirty="0">
                <a:latin typeface="Century Gothic" panose="020B0502020202020204" pitchFamily="34" charset="0"/>
              </a:rPr>
              <a:t>Recording inward and outward inventory</a:t>
            </a:r>
          </a:p>
        </p:txBody>
      </p:sp>
      <p:pic>
        <p:nvPicPr>
          <p:cNvPr id="18" name="Picture 17">
            <a:extLst>
              <a:ext uri="{FF2B5EF4-FFF2-40B4-BE49-F238E27FC236}">
                <a16:creationId xmlns:a16="http://schemas.microsoft.com/office/drawing/2014/main" id="{7FF18DA8-8428-45AE-8DD4-B00E422927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4476" y="1185067"/>
            <a:ext cx="1558655" cy="1558655"/>
          </a:xfrm>
          <a:prstGeom prst="rect">
            <a:avLst/>
          </a:prstGeom>
        </p:spPr>
      </p:pic>
      <p:sp>
        <p:nvSpPr>
          <p:cNvPr id="19" name="TextBox 18">
            <a:extLst>
              <a:ext uri="{FF2B5EF4-FFF2-40B4-BE49-F238E27FC236}">
                <a16:creationId xmlns:a16="http://schemas.microsoft.com/office/drawing/2014/main" id="{6E569EA9-6A50-4FFE-8B08-D4D355C59E84}"/>
              </a:ext>
            </a:extLst>
          </p:cNvPr>
          <p:cNvSpPr txBox="1"/>
          <p:nvPr/>
        </p:nvSpPr>
        <p:spPr>
          <a:xfrm>
            <a:off x="9348748" y="3023525"/>
            <a:ext cx="2705279" cy="646331"/>
          </a:xfrm>
          <a:prstGeom prst="rect">
            <a:avLst/>
          </a:prstGeom>
          <a:noFill/>
        </p:spPr>
        <p:txBody>
          <a:bodyPr wrap="square" rtlCol="0">
            <a:spAutoFit/>
          </a:bodyPr>
          <a:lstStyle/>
          <a:p>
            <a:pPr algn="ctr"/>
            <a:r>
              <a:rPr lang="en-US" dirty="0">
                <a:latin typeface="Century Gothic" panose="020B0502020202020204" pitchFamily="34" charset="0"/>
              </a:rPr>
              <a:t>Searching inventory items</a:t>
            </a:r>
          </a:p>
        </p:txBody>
      </p:sp>
      <p:pic>
        <p:nvPicPr>
          <p:cNvPr id="21" name="Picture 20">
            <a:extLst>
              <a:ext uri="{FF2B5EF4-FFF2-40B4-BE49-F238E27FC236}">
                <a16:creationId xmlns:a16="http://schemas.microsoft.com/office/drawing/2014/main" id="{EE7D713F-0245-4E19-AF72-435EC7E0E3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3704" y="4246685"/>
            <a:ext cx="2816124" cy="2611315"/>
          </a:xfrm>
          <a:prstGeom prst="rect">
            <a:avLst/>
          </a:prstGeom>
        </p:spPr>
      </p:pic>
      <p:sp>
        <p:nvSpPr>
          <p:cNvPr id="22" name="TextBox 21">
            <a:extLst>
              <a:ext uri="{FF2B5EF4-FFF2-40B4-BE49-F238E27FC236}">
                <a16:creationId xmlns:a16="http://schemas.microsoft.com/office/drawing/2014/main" id="{D536E510-3619-4CBA-B95C-FAD140E9C91C}"/>
              </a:ext>
            </a:extLst>
          </p:cNvPr>
          <p:cNvSpPr txBox="1"/>
          <p:nvPr/>
        </p:nvSpPr>
        <p:spPr>
          <a:xfrm>
            <a:off x="5993363" y="4537831"/>
            <a:ext cx="2705279" cy="646331"/>
          </a:xfrm>
          <a:prstGeom prst="rect">
            <a:avLst/>
          </a:prstGeom>
          <a:noFill/>
        </p:spPr>
        <p:txBody>
          <a:bodyPr wrap="square" rtlCol="0">
            <a:spAutoFit/>
          </a:bodyPr>
          <a:lstStyle/>
          <a:p>
            <a:pPr algn="ctr"/>
            <a:r>
              <a:rPr lang="en-US" dirty="0">
                <a:latin typeface="Century Gothic" panose="020B0502020202020204" pitchFamily="34" charset="0"/>
              </a:rPr>
              <a:t>Generating Reports regarding inventory</a:t>
            </a:r>
          </a:p>
        </p:txBody>
      </p:sp>
    </p:spTree>
    <p:extLst>
      <p:ext uri="{BB962C8B-B14F-4D97-AF65-F5344CB8AC3E}">
        <p14:creationId xmlns:p14="http://schemas.microsoft.com/office/powerpoint/2010/main" val="235753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F5FD3-2CD5-4DCD-9AB6-99BBCC573ADF}"/>
              </a:ext>
            </a:extLst>
          </p:cNvPr>
          <p:cNvSpPr txBox="1"/>
          <p:nvPr/>
        </p:nvSpPr>
        <p:spPr>
          <a:xfrm>
            <a:off x="2148253" y="89682"/>
            <a:ext cx="7895493" cy="646331"/>
          </a:xfrm>
          <a:prstGeom prst="rect">
            <a:avLst/>
          </a:prstGeom>
          <a:noFill/>
        </p:spPr>
        <p:txBody>
          <a:bodyPr wrap="square" rtlCol="0">
            <a:spAutoFit/>
          </a:bodyPr>
          <a:lstStyle/>
          <a:p>
            <a:r>
              <a:rPr lang="en-US" sz="3600" b="1" dirty="0">
                <a:latin typeface="Century Gothic" panose="020B0502020202020204" pitchFamily="34" charset="0"/>
              </a:rPr>
              <a:t>Procurement Management System</a:t>
            </a:r>
          </a:p>
        </p:txBody>
      </p:sp>
      <p:pic>
        <p:nvPicPr>
          <p:cNvPr id="4" name="Picture 3">
            <a:extLst>
              <a:ext uri="{FF2B5EF4-FFF2-40B4-BE49-F238E27FC236}">
                <a16:creationId xmlns:a16="http://schemas.microsoft.com/office/drawing/2014/main" id="{39A91716-217D-46D2-9693-D19F55DB1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06" y="908336"/>
            <a:ext cx="1863969" cy="1863969"/>
          </a:xfrm>
          <a:prstGeom prst="rect">
            <a:avLst/>
          </a:prstGeom>
        </p:spPr>
      </p:pic>
      <p:sp>
        <p:nvSpPr>
          <p:cNvPr id="5" name="TextBox 4">
            <a:extLst>
              <a:ext uri="{FF2B5EF4-FFF2-40B4-BE49-F238E27FC236}">
                <a16:creationId xmlns:a16="http://schemas.microsoft.com/office/drawing/2014/main" id="{DBB5C1C9-312D-4B0F-904B-A2DE054992D8}"/>
              </a:ext>
            </a:extLst>
          </p:cNvPr>
          <p:cNvSpPr txBox="1"/>
          <p:nvPr/>
        </p:nvSpPr>
        <p:spPr>
          <a:xfrm>
            <a:off x="370650" y="2784353"/>
            <a:ext cx="2705279" cy="369332"/>
          </a:xfrm>
          <a:prstGeom prst="rect">
            <a:avLst/>
          </a:prstGeom>
          <a:noFill/>
        </p:spPr>
        <p:txBody>
          <a:bodyPr wrap="square" rtlCol="0">
            <a:spAutoFit/>
          </a:bodyPr>
          <a:lstStyle/>
          <a:p>
            <a:pPr algn="ctr"/>
            <a:r>
              <a:rPr lang="en-US" dirty="0">
                <a:latin typeface="Century Gothic" panose="020B0502020202020204" pitchFamily="34" charset="0"/>
              </a:rPr>
              <a:t>Finding Suppliers</a:t>
            </a:r>
          </a:p>
        </p:txBody>
      </p:sp>
      <p:pic>
        <p:nvPicPr>
          <p:cNvPr id="7" name="Picture 6">
            <a:extLst>
              <a:ext uri="{FF2B5EF4-FFF2-40B4-BE49-F238E27FC236}">
                <a16:creationId xmlns:a16="http://schemas.microsoft.com/office/drawing/2014/main" id="{F53FDC15-657F-4224-B1D7-16CA0B396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00" y="908336"/>
            <a:ext cx="1759052" cy="1759052"/>
          </a:xfrm>
          <a:prstGeom prst="rect">
            <a:avLst/>
          </a:prstGeom>
        </p:spPr>
      </p:pic>
      <p:sp>
        <p:nvSpPr>
          <p:cNvPr id="8" name="TextBox 7">
            <a:extLst>
              <a:ext uri="{FF2B5EF4-FFF2-40B4-BE49-F238E27FC236}">
                <a16:creationId xmlns:a16="http://schemas.microsoft.com/office/drawing/2014/main" id="{ECCB908E-8C12-4EA8-84EE-E7C9CFB08E76}"/>
              </a:ext>
            </a:extLst>
          </p:cNvPr>
          <p:cNvSpPr txBox="1"/>
          <p:nvPr/>
        </p:nvSpPr>
        <p:spPr>
          <a:xfrm>
            <a:off x="4159752" y="2723168"/>
            <a:ext cx="2705279" cy="646331"/>
          </a:xfrm>
          <a:prstGeom prst="rect">
            <a:avLst/>
          </a:prstGeom>
          <a:noFill/>
        </p:spPr>
        <p:txBody>
          <a:bodyPr wrap="square" rtlCol="0">
            <a:spAutoFit/>
          </a:bodyPr>
          <a:lstStyle/>
          <a:p>
            <a:pPr algn="ctr"/>
            <a:r>
              <a:rPr lang="en-US" dirty="0">
                <a:latin typeface="Century Gothic" panose="020B0502020202020204" pitchFamily="34" charset="0"/>
              </a:rPr>
              <a:t>Finding Low cost Providers</a:t>
            </a:r>
          </a:p>
        </p:txBody>
      </p:sp>
      <p:pic>
        <p:nvPicPr>
          <p:cNvPr id="10" name="Picture 9">
            <a:extLst>
              <a:ext uri="{FF2B5EF4-FFF2-40B4-BE49-F238E27FC236}">
                <a16:creationId xmlns:a16="http://schemas.microsoft.com/office/drawing/2014/main" id="{5B53D3E6-033F-4D49-AA03-FD431C75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578" y="886802"/>
            <a:ext cx="1759052" cy="1759052"/>
          </a:xfrm>
          <a:prstGeom prst="rect">
            <a:avLst/>
          </a:prstGeom>
        </p:spPr>
      </p:pic>
      <p:sp>
        <p:nvSpPr>
          <p:cNvPr id="11" name="TextBox 10">
            <a:extLst>
              <a:ext uri="{FF2B5EF4-FFF2-40B4-BE49-F238E27FC236}">
                <a16:creationId xmlns:a16="http://schemas.microsoft.com/office/drawing/2014/main" id="{68A952A2-3470-4560-A156-BE7F46436EC9}"/>
              </a:ext>
            </a:extLst>
          </p:cNvPr>
          <p:cNvSpPr txBox="1"/>
          <p:nvPr/>
        </p:nvSpPr>
        <p:spPr>
          <a:xfrm>
            <a:off x="7754637" y="2723168"/>
            <a:ext cx="2705279" cy="646331"/>
          </a:xfrm>
          <a:prstGeom prst="rect">
            <a:avLst/>
          </a:prstGeom>
          <a:noFill/>
        </p:spPr>
        <p:txBody>
          <a:bodyPr wrap="square" rtlCol="0">
            <a:spAutoFit/>
          </a:bodyPr>
          <a:lstStyle/>
          <a:p>
            <a:pPr algn="ctr"/>
            <a:r>
              <a:rPr lang="en-US" dirty="0">
                <a:latin typeface="Century Gothic" panose="020B0502020202020204" pitchFamily="34" charset="0"/>
              </a:rPr>
              <a:t>Preparation of order invoice</a:t>
            </a:r>
          </a:p>
        </p:txBody>
      </p:sp>
      <p:pic>
        <p:nvPicPr>
          <p:cNvPr id="13" name="Picture 12">
            <a:extLst>
              <a:ext uri="{FF2B5EF4-FFF2-40B4-BE49-F238E27FC236}">
                <a16:creationId xmlns:a16="http://schemas.microsoft.com/office/drawing/2014/main" id="{80773488-DEA3-49B0-A334-60C53B801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945" y="3576027"/>
            <a:ext cx="1875330" cy="1885807"/>
          </a:xfrm>
          <a:prstGeom prst="rect">
            <a:avLst/>
          </a:prstGeom>
        </p:spPr>
      </p:pic>
      <p:sp>
        <p:nvSpPr>
          <p:cNvPr id="14" name="TextBox 13">
            <a:extLst>
              <a:ext uri="{FF2B5EF4-FFF2-40B4-BE49-F238E27FC236}">
                <a16:creationId xmlns:a16="http://schemas.microsoft.com/office/drawing/2014/main" id="{32190F8D-F285-4C76-BEF7-779BF4594B2E}"/>
              </a:ext>
            </a:extLst>
          </p:cNvPr>
          <p:cNvSpPr txBox="1"/>
          <p:nvPr/>
        </p:nvSpPr>
        <p:spPr>
          <a:xfrm>
            <a:off x="370650" y="5514844"/>
            <a:ext cx="2705279" cy="646331"/>
          </a:xfrm>
          <a:prstGeom prst="rect">
            <a:avLst/>
          </a:prstGeom>
          <a:noFill/>
        </p:spPr>
        <p:txBody>
          <a:bodyPr wrap="square" rtlCol="0">
            <a:spAutoFit/>
          </a:bodyPr>
          <a:lstStyle/>
          <a:p>
            <a:pPr algn="ctr"/>
            <a:r>
              <a:rPr lang="en-US" dirty="0">
                <a:latin typeface="Century Gothic" panose="020B0502020202020204" pitchFamily="34" charset="0"/>
              </a:rPr>
              <a:t>Updating Supplier Details</a:t>
            </a:r>
          </a:p>
        </p:txBody>
      </p:sp>
      <p:pic>
        <p:nvPicPr>
          <p:cNvPr id="16" name="Picture 15">
            <a:extLst>
              <a:ext uri="{FF2B5EF4-FFF2-40B4-BE49-F238E27FC236}">
                <a16:creationId xmlns:a16="http://schemas.microsoft.com/office/drawing/2014/main" id="{3FF94EC0-58D8-4C15-9E43-A0A9BB2E5C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8642" y="3198520"/>
            <a:ext cx="3042547" cy="3696858"/>
          </a:xfrm>
          <a:prstGeom prst="rect">
            <a:avLst/>
          </a:prstGeom>
        </p:spPr>
      </p:pic>
      <p:sp>
        <p:nvSpPr>
          <p:cNvPr id="17" name="TextBox 16">
            <a:extLst>
              <a:ext uri="{FF2B5EF4-FFF2-40B4-BE49-F238E27FC236}">
                <a16:creationId xmlns:a16="http://schemas.microsoft.com/office/drawing/2014/main" id="{6159F27B-2178-43D6-952F-63E82E7C26EB}"/>
              </a:ext>
            </a:extLst>
          </p:cNvPr>
          <p:cNvSpPr txBox="1"/>
          <p:nvPr/>
        </p:nvSpPr>
        <p:spPr>
          <a:xfrm>
            <a:off x="7378609" y="4637680"/>
            <a:ext cx="1856731" cy="1200329"/>
          </a:xfrm>
          <a:prstGeom prst="rect">
            <a:avLst/>
          </a:prstGeom>
          <a:noFill/>
        </p:spPr>
        <p:txBody>
          <a:bodyPr wrap="square" rtlCol="0">
            <a:spAutoFit/>
          </a:bodyPr>
          <a:lstStyle/>
          <a:p>
            <a:pPr algn="ctr"/>
            <a:r>
              <a:rPr lang="en-US" dirty="0">
                <a:latin typeface="Century Gothic" panose="020B0502020202020204" pitchFamily="34" charset="0"/>
              </a:rPr>
              <a:t>Manager should be  able to confirm orders</a:t>
            </a:r>
          </a:p>
        </p:txBody>
      </p:sp>
      <p:pic>
        <p:nvPicPr>
          <p:cNvPr id="19" name="Picture 18">
            <a:extLst>
              <a:ext uri="{FF2B5EF4-FFF2-40B4-BE49-F238E27FC236}">
                <a16:creationId xmlns:a16="http://schemas.microsoft.com/office/drawing/2014/main" id="{FF06C26E-764C-40B2-A45F-F77BB8D9AF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8886" y="3262637"/>
            <a:ext cx="1777422" cy="2512586"/>
          </a:xfrm>
          <a:prstGeom prst="rect">
            <a:avLst/>
          </a:prstGeom>
        </p:spPr>
      </p:pic>
      <p:sp>
        <p:nvSpPr>
          <p:cNvPr id="20" name="TextBox 19">
            <a:extLst>
              <a:ext uri="{FF2B5EF4-FFF2-40B4-BE49-F238E27FC236}">
                <a16:creationId xmlns:a16="http://schemas.microsoft.com/office/drawing/2014/main" id="{88383BAE-FFD5-44BF-803A-0431A737F23C}"/>
              </a:ext>
            </a:extLst>
          </p:cNvPr>
          <p:cNvSpPr txBox="1"/>
          <p:nvPr/>
        </p:nvSpPr>
        <p:spPr>
          <a:xfrm>
            <a:off x="4350267" y="5602767"/>
            <a:ext cx="2705279" cy="923330"/>
          </a:xfrm>
          <a:prstGeom prst="rect">
            <a:avLst/>
          </a:prstGeom>
          <a:noFill/>
        </p:spPr>
        <p:txBody>
          <a:bodyPr wrap="square" rtlCol="0">
            <a:spAutoFit/>
          </a:bodyPr>
          <a:lstStyle/>
          <a:p>
            <a:pPr algn="ctr"/>
            <a:r>
              <a:rPr lang="en-US" dirty="0">
                <a:latin typeface="Century Gothic" panose="020B0502020202020204" pitchFamily="34" charset="0"/>
              </a:rPr>
              <a:t>Generating Procurement process report</a:t>
            </a:r>
          </a:p>
        </p:txBody>
      </p:sp>
    </p:spTree>
    <p:extLst>
      <p:ext uri="{BB962C8B-B14F-4D97-AF65-F5344CB8AC3E}">
        <p14:creationId xmlns:p14="http://schemas.microsoft.com/office/powerpoint/2010/main" val="1257102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TotalTime>
  <Words>770</Words>
  <Application>Microsoft Office PowerPoint</Application>
  <PresentationFormat>Widescreen</PresentationFormat>
  <Paragraphs>107</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Century Gothic</vt:lpstr>
      <vt:lpstr>Times New Roman</vt:lpstr>
      <vt:lpstr>Wingdings</vt:lpstr>
      <vt:lpstr>Office Theme</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44</cp:revision>
  <dcterms:created xsi:type="dcterms:W3CDTF">2018-07-17T08:01:29Z</dcterms:created>
  <dcterms:modified xsi:type="dcterms:W3CDTF">2018-07-23T13:17:56Z</dcterms:modified>
</cp:coreProperties>
</file>