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idra.ibge.gov.br/tabela/5938" TargetMode="External"/><Relationship Id="rId4" Type="http://schemas.openxmlformats.org/officeDocument/2006/relationships/hyperlink" Target="http://www.portaltransparencia.gov.br/PortalTransparenciaListaUFs.asp?Exercicio=2015" TargetMode="External"/><Relationship Id="rId5" Type="http://schemas.openxmlformats.org/officeDocument/2006/relationships/hyperlink" Target="http://www.codegeo.com.br/2013/04/shapefiles-do-brasil-para-download.html" TargetMode="External"/><Relationship Id="rId6" Type="http://schemas.openxmlformats.org/officeDocument/2006/relationships/hyperlink" Target="http://www.atlasbrasil.org.br/2013/pt/rank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146050" y="1822825"/>
            <a:ext cx="7266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r>
              <a:rPr lang="pt-BR"/>
              <a:t> da </a:t>
            </a:r>
            <a:r>
              <a:rPr lang="pt-BR"/>
              <a:t>transferência</a:t>
            </a:r>
            <a:r>
              <a:rPr lang="pt-BR"/>
              <a:t> de recursos do Governo Federal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Luiz Otávio Teixeira Caldonazo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82925" y="337675"/>
            <a:ext cx="2916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Transferências diretas </a:t>
            </a:r>
            <a:r>
              <a:rPr lang="pt-BR" sz="1400"/>
              <a:t>aos Municípios.</a:t>
            </a:r>
            <a:endParaRPr sz="1400"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512175" y="1604450"/>
            <a:ext cx="2857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Transferências de recursos para Encargos Especiais do Governo Federal aos municípios em relação aos seus PIBs e IDHs</a:t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875" y="224950"/>
            <a:ext cx="5376150" cy="4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82925" y="337675"/>
            <a:ext cx="2916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Transferências diretas </a:t>
            </a:r>
            <a:r>
              <a:rPr lang="pt-BR" sz="1400"/>
              <a:t>aos Municípios.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512175" y="1604450"/>
            <a:ext cx="2857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Transferências de recursos para Saúde do Governo Federal aos municípios em relação aos seus PIBs e IDHs</a:t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350" y="280775"/>
            <a:ext cx="4921351" cy="45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82925" y="337675"/>
            <a:ext cx="2916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Transferências diretas </a:t>
            </a:r>
            <a:r>
              <a:rPr lang="pt-BR" sz="1400"/>
              <a:t>aos Municípios.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512175" y="1604450"/>
            <a:ext cx="2857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Transferências de recursos para Assistência Social do Governo Federal aos municípios em relação aos seus PIBs e IDHs</a:t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650" y="227638"/>
            <a:ext cx="4888975" cy="468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82925" y="337675"/>
            <a:ext cx="2916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Transferências diretas </a:t>
            </a:r>
            <a:r>
              <a:rPr lang="pt-BR" sz="1400"/>
              <a:t>aos Municípios.</a:t>
            </a:r>
            <a:endParaRPr sz="1400"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512175" y="1604450"/>
            <a:ext cx="2857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Transferências de recursos para Educação do Governo Federal aos municípios em relação aos seus PIBs e IDHs</a:t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075" y="273850"/>
            <a:ext cx="4840474" cy="45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Os estados/</a:t>
            </a:r>
            <a:r>
              <a:rPr lang="pt-BR"/>
              <a:t>municípios</a:t>
            </a:r>
            <a:r>
              <a:rPr lang="pt-BR"/>
              <a:t> que possuem os menores IDHs recebem maiores repasses proporcionais aos seus PIBs em todas as categorias analisadas;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É </a:t>
            </a:r>
            <a:r>
              <a:rPr lang="pt-BR"/>
              <a:t>possível</a:t>
            </a:r>
            <a:r>
              <a:rPr lang="pt-BR"/>
              <a:t> observar que a maiorias do estados/</a:t>
            </a:r>
            <a:r>
              <a:rPr lang="pt-BR"/>
              <a:t>municípios</a:t>
            </a:r>
            <a:r>
              <a:rPr lang="pt-BR"/>
              <a:t> com menores IDHs e que consequentemente recebem maiores repasses, estão concentrados principalmente na região Nordeste seguida da região Norte;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As maiores categorias de repasses governamentais são respectivamente: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/>
              <a:t>Encargos Especiais;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/>
              <a:t>Saúde;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/>
              <a:t>Assistência Social;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/>
              <a:t>Educação.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A região que recebe o menor repasse proporcional ao PIB é a região Sul, seguida da região Sudeste e Centro-Oeste respectivamente.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Do </a:t>
            </a:r>
            <a:r>
              <a:rPr lang="pt-BR"/>
              <a:t>início</a:t>
            </a:r>
            <a:r>
              <a:rPr lang="pt-BR"/>
              <a:t> do ano até o momento desta </a:t>
            </a:r>
            <a:r>
              <a:rPr lang="pt-BR"/>
              <a:t>apresentação</a:t>
            </a:r>
            <a:r>
              <a:rPr lang="pt-BR"/>
              <a:t> o Governo Federal já arrecadou cerca de 1.1 trilhão de reais e até o fim do ano serão cerca de 2 </a:t>
            </a:r>
            <a:r>
              <a:rPr lang="pt-BR"/>
              <a:t>trilhões</a:t>
            </a:r>
            <a:r>
              <a:rPr lang="pt-BR"/>
              <a:t> de reais arrecadados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Desse montante grande parte é repassada diretamente aos estados e municípios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 disso surgem as seguintes perguntas: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Quais são os critérios de repasse dessas verbas?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Quais estados e </a:t>
            </a:r>
            <a:r>
              <a:rPr lang="pt-BR"/>
              <a:t>municípios</a:t>
            </a:r>
            <a:r>
              <a:rPr lang="pt-BR"/>
              <a:t> recebem o maior </a:t>
            </a:r>
            <a:r>
              <a:rPr lang="pt-BR"/>
              <a:t>benefício</a:t>
            </a:r>
            <a:r>
              <a:rPr lang="pt-BR"/>
              <a:t> desse repasse?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 transferência destes recursos é proporcional ao quanto cada estado e </a:t>
            </a:r>
            <a:r>
              <a:rPr lang="pt-BR"/>
              <a:t>município</a:t>
            </a:r>
            <a:r>
              <a:rPr lang="pt-BR"/>
              <a:t> produz?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Existe alguma </a:t>
            </a:r>
            <a:r>
              <a:rPr lang="pt-BR"/>
              <a:t>relação</a:t>
            </a:r>
            <a:r>
              <a:rPr lang="pt-BR"/>
              <a:t> entre o IDH das </a:t>
            </a:r>
            <a:r>
              <a:rPr lang="pt-BR"/>
              <a:t>regiões</a:t>
            </a:r>
            <a:r>
              <a:rPr lang="pt-BR"/>
              <a:t> beneficiadas e a quantidade repassada?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Transferências</a:t>
            </a:r>
            <a:r>
              <a:rPr lang="pt-BR"/>
              <a:t> por categorias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228725"/>
            <a:ext cx="75057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As categorias de repasse realizadas pelo Governo Federal foram identificadas e listadas de acordo com sua relevância, mensurada pelo valor financeiro repassado: 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951450" y="1831350"/>
            <a:ext cx="35625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Encargos Especiais: R$ 106.855.621.490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Saúde: R$ 49.732.110.082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Assistência Social: R$ 30.291.970.117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Educação: R$ 17.399.557.531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Urbanismo: R$ 1.715.682.620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Desporto e Lazer: R$ 1.211.608.029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Organização Agrária: R$ 851.377.823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e Tecnologia: R$ 788.201.810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Saneamento: R$ 592.572.572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Comércio e Serviços: R$ 579.567.851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Agricultura: R$ 444.931.227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Defesa Nacional: R$ 300.987.579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Segurança Pública: R$ 175.405.939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4513950" y="1809825"/>
            <a:ext cx="38109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Cultura: R$ 164.543.706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Gestão Ambiental: R$ 131.261.795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Direitos da Cidadania: R$ 103.713.825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Trabalho: R$ 85.463.210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Transporte: R$ 74.036.129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Habitação: R$ 67.148.954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Indústria: R$ 46.517.742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Comunicações: R$ 33.202.167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Energia: R$ 30.108.329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Administração: R$ 27.461.171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Relações Exteriores: R$ 21.324.996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Legislativa: R$ 700.700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Previdência Social: R$ 809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Banco de dados Geográfico e </a:t>
            </a:r>
            <a:r>
              <a:rPr lang="pt-BR"/>
              <a:t>apresentação</a:t>
            </a:r>
            <a:r>
              <a:rPr lang="pt-BR"/>
              <a:t> dos dados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OMT-G Designer;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/>
              <a:t>Utilizado com a finalidade de modelar o banco de dados.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PostgreSQL;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/>
              <a:t>Utilizado para administrar e manipular o banco de dados.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PostGIS;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/>
              <a:t>Possibilita estender o PostgreSQL para se trabalhar com dados espaciais.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QGIS.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/>
              <a:t>Possibilita criar visualizações do banco de dados geográficos.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047750" y="236000"/>
            <a:ext cx="7585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do Banco de Dados Geográfico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714" y="1137450"/>
            <a:ext cx="5474074" cy="35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19150" y="1685925"/>
            <a:ext cx="7505700" cy="26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utilizados e suas fontes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dados utilizados para realização deste trabalho são: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PIB dos municípios e estados brasileiros em 2015.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Obtido em: </a:t>
            </a: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https://sidra.ibge.gov.br/tabela/5938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Transferências de recurso do Governo Federal para estados/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municípios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2015 (recursos enviados para os estados não são somatório dos recursos enviados aos municípios, são recursos à parte).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Obtido em: </a:t>
            </a: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http://www.portaltransparencia.gov.br/PortalTransparenciaListaUFs.asp?Exercicio=2015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Shapefile dos municípios brasileiros em 2010.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Obtido em: </a:t>
            </a: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http://www.codegeo.com.br/2013/04/shapefiles-do-brasil-para-download.html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IDH dos municípios brasileiros em 2010.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Obtido em: </a:t>
            </a: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http://www.atlasbrasil.org.br/2013/pt/ranking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Coleta dos Dados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obtenção dos dados das transferências de recursos aos estados a coleta foi feita manualmente, o site não especifica qual o tipo de transferência aos estados, apenas o valor total.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Já para obtenção dos dados das transferências de recursos aos municípios foi necessário o desenvolvimento de um script em python para automatizar o processo de coleta, pois a quantidade de dados era muito grande para ser coletada manualmente e o site não fornece uma ferramenta adequada para a coleta de dados, ao fim da coleta o resultado foi uma tabela csv com os elementos: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id, tipo_de_transferencia, valor, municipio_beneficiario, uf_correpondente.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Contendo aproximadamente 167 mil linhas, cada uma representando uma transferência de recurso individual.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resto dos dados bastou apenas realizar a transferência através dos links citados.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82925" y="337675"/>
            <a:ext cx="2916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Transferências</a:t>
            </a:r>
            <a:r>
              <a:rPr lang="pt-BR" sz="1400"/>
              <a:t> diretas aos Estados</a:t>
            </a:r>
            <a:endParaRPr sz="1400"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512175" y="1604450"/>
            <a:ext cx="2857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Transferências totalizadas de recursos do Governo Federal aos estados em relação aos seus PIBs e IDHs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Valor total: R$ 339.744.202.337,00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100" y="219200"/>
            <a:ext cx="4937301" cy="46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825" y="337675"/>
            <a:ext cx="3140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Transferências diretas aos Municípios</a:t>
            </a:r>
            <a:endParaRPr sz="1400"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512175" y="1604450"/>
            <a:ext cx="2857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Transferências totais de recursos do Governo Federal aos municípios em relação aos seus PIBs e IDHs</a:t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475" y="269625"/>
            <a:ext cx="4956801" cy="464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