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C543-17A3-44A1-A62D-8121E1808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51FEF-ADF8-4C58-8430-B4534CC71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2A37-0C7B-4A4F-B82F-A5F4A121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ED35-FA5B-4886-8404-018EC1938F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0DF0-6724-4524-AA42-A48F71C6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D71B0-A9B1-4083-A24A-140D38AA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02A-ACBB-495C-8D6D-9EF0C55F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1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798F-A396-49F0-8453-BD794336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A65CA-638C-4765-9634-3FAB0D9BB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2CCFD-C564-45CA-9FD1-4E859FED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ED35-FA5B-4886-8404-018EC1938F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1F6D0-A6EB-4A78-9914-F8D495C4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F049C-BCAD-4716-B53B-88A5E8CB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02A-ACBB-495C-8D6D-9EF0C55F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359FC-0106-496D-A69D-F097CF1FA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C9A4F-9BB0-49DA-8ACB-9A89E94BD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F6B6-28CF-4A4C-B36F-597610F9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ED35-FA5B-4886-8404-018EC1938F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9505D-1AC7-43ED-9BBE-1B7ECD5D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A0342-9F13-4FAD-944E-0FBFA82E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02A-ACBB-495C-8D6D-9EF0C55F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BF86-0CC8-4DFC-B97D-5A451A7E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6FD8-3835-4AEF-B5B1-7B40A985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2933-7CDA-42A6-9723-5C403C7C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ED35-FA5B-4886-8404-018EC1938F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1701-C51B-4341-BD71-7F326CB7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EEDCC-E9B6-47BF-ABC0-86344230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02A-ACBB-495C-8D6D-9EF0C55F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F571-FDC8-4D2B-86C0-150820F8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FF0E-F8EC-401B-8AA8-93DAE4D2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A75B-6E8D-42A9-90B9-E1BECB0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ED35-FA5B-4886-8404-018EC1938F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E6AE0-23D8-4779-9313-E239442C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ADB13-C9E7-419B-A0BE-8B9BAE88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02A-ACBB-495C-8D6D-9EF0C55F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B5E5-77D0-4D0E-A6A0-2EFBE943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E2AF-A321-471D-9A06-FBF0BECFF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57596-0662-4546-9226-9CA3CF450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8CDA9-2EBD-45D9-BE5C-8299ABCE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ED35-FA5B-4886-8404-018EC1938F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50F43-6754-4AD2-B177-DF0A90F9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AD1A6-CDE5-4E0D-9D3F-09F86310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02A-ACBB-495C-8D6D-9EF0C55F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3E54-C6ED-400C-AF8A-64EBB2DE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9E3CC-B44E-4B75-B552-D85A90EC4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7BE86-EF7A-47EF-858F-724C391C0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1FF00-C12E-4A4D-B103-ECE4C57A6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A5692-8A07-4915-95B8-638037A99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3E05-2604-491B-A6D7-909D1702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ED35-FA5B-4886-8404-018EC1938F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80FC0-B736-4846-91D7-9E1478FD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7D627-03A2-4566-9247-A6F12BC8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02A-ACBB-495C-8D6D-9EF0C55F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8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F4E9-0B86-4AA5-95DF-3307EF3E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576F5-0346-4EF8-A2DA-34210880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ED35-FA5B-4886-8404-018EC1938F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FE81F-31B0-4AE0-9F64-2E532BD9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202CF-3323-4E1E-9F34-092A3B8D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02A-ACBB-495C-8D6D-9EF0C55F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7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08248-C9A3-4417-92A7-424F2B4B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ED35-FA5B-4886-8404-018EC1938F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835DE-0675-44B1-AD5D-86C9E2D7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12E70-05B1-426E-A668-97495219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02A-ACBB-495C-8D6D-9EF0C55F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FEFC-512D-47B7-B7AA-A4E02EB8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2B0A-758E-4784-8DF9-9DB4EBBC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81FCF-C6DF-44B6-9386-F949C6AAE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C206-9C18-4C72-86F8-B946F597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ED35-FA5B-4886-8404-018EC1938F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C0E0-2306-4E92-A5D2-E0225B50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C7A51-3953-41E4-811B-EAA18067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02A-ACBB-495C-8D6D-9EF0C55F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458D-4797-4415-8A90-1834A41C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CA564-4042-4BF8-910D-974D5A0F8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8F802-A1A0-4DDB-AB9E-446010E7F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0C5F-186D-47F3-BC63-DFFC94E0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ED35-FA5B-4886-8404-018EC1938F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C571B-A3D5-49CA-A18B-841B48EA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F77CC-2CDA-4C02-B192-5C70238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F02A-ACBB-495C-8D6D-9EF0C55F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6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B6294-A4CA-4B2D-8697-F1B87B6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5297C-C233-48FB-A369-847DE0354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B34B-F085-4744-8FCE-F5E8170A2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DED35-FA5B-4886-8404-018EC1938F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8330-1445-4347-81A3-2BA8356D4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57AEA-E4F3-4205-9F79-B58168952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CF02A-ACBB-495C-8D6D-9EF0C55F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1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jet.net/excel-functions/excel-trim-function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celjet.net/excel-functions/excel-date-function" TargetMode="External"/><Relationship Id="rId5" Type="http://schemas.openxmlformats.org/officeDocument/2006/relationships/hyperlink" Target="https://exceljet.net/excel-functions/excel-find-function" TargetMode="External"/><Relationship Id="rId4" Type="http://schemas.openxmlformats.org/officeDocument/2006/relationships/hyperlink" Target="https://spreadsheeto.com/text-func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14269-C7FE-4DC9-AF15-61C2C0A8D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50963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408-396F-4333-9BE2-459E5F9F2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5422392"/>
            <a:ext cx="4645250" cy="476364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Minh Nguyen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5EFD6-AB1E-4DBD-9F7A-F5338A066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312990"/>
            <a:ext cx="4047843" cy="286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9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72B26-F706-4D42-93AB-919E6CC2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4. Get to work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E1B08-9985-4205-BF7B-9084E7EC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Copy Merchant Category (MCC) column and paste into a separate tab</a:t>
            </a:r>
          </a:p>
          <a:p>
            <a:r>
              <a:rPr lang="en-US" sz="2000" dirty="0">
                <a:solidFill>
                  <a:schemeClr val="bg1"/>
                </a:solidFill>
              </a:rPr>
              <a:t>Highlight the column and click Remove Duplicates icon to remove duplicate entries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Filter the column and choose “Sort A to Z”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Group similar categories into one</a:t>
            </a:r>
          </a:p>
          <a:p>
            <a:r>
              <a:rPr lang="en-US" sz="2000" dirty="0">
                <a:solidFill>
                  <a:schemeClr val="bg1"/>
                </a:solidFill>
              </a:rPr>
              <a:t>Go back to the previous tab</a:t>
            </a:r>
          </a:p>
          <a:p>
            <a:r>
              <a:rPr lang="en-US" sz="2000" dirty="0">
                <a:solidFill>
                  <a:schemeClr val="bg1"/>
                </a:solidFill>
              </a:rPr>
              <a:t>Put the formula into the next blank column </a:t>
            </a:r>
            <a:r>
              <a:rPr lang="en-US" sz="2000" dirty="0">
                <a:solidFill>
                  <a:schemeClr val="accent4"/>
                </a:solidFill>
              </a:rPr>
              <a:t>=VLOOKUP(J1154,Sheet1!A:B,2,0) </a:t>
            </a:r>
            <a:r>
              <a:rPr lang="en-US" sz="2000" dirty="0">
                <a:solidFill>
                  <a:schemeClr val="bg1"/>
                </a:solidFill>
              </a:rPr>
              <a:t>to get the newly grouped category</a:t>
            </a:r>
          </a:p>
          <a:p>
            <a:endParaRPr lang="en-US" sz="2000" dirty="0">
              <a:solidFill>
                <a:schemeClr val="accent4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DFFA77-B1E3-447E-8D35-33C159CC1C7F}"/>
              </a:ext>
            </a:extLst>
          </p:cNvPr>
          <p:cNvGrpSpPr/>
          <p:nvPr/>
        </p:nvGrpSpPr>
        <p:grpSpPr>
          <a:xfrm>
            <a:off x="5522195" y="981091"/>
            <a:ext cx="5323369" cy="4670780"/>
            <a:chOff x="5522195" y="981091"/>
            <a:chExt cx="5323369" cy="46707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5BE851-F2AB-495B-BF2B-3B1056DB83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991" t="2919" r="20630" b="55933"/>
            <a:stretch/>
          </p:blipFill>
          <p:spPr>
            <a:xfrm>
              <a:off x="5522195" y="981091"/>
              <a:ext cx="5323369" cy="4670780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B3807A-3E29-4CEE-8998-680825345ED2}"/>
                </a:ext>
              </a:extLst>
            </p:cNvPr>
            <p:cNvSpPr/>
            <p:nvPr/>
          </p:nvSpPr>
          <p:spPr>
            <a:xfrm>
              <a:off x="7626096" y="1793319"/>
              <a:ext cx="429768" cy="40124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BABDD0F-1BAC-4D40-9F45-59AA40A12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49" r="65275" b="13626"/>
          <a:stretch/>
        </p:blipFill>
        <p:spPr>
          <a:xfrm>
            <a:off x="6096000" y="1206129"/>
            <a:ext cx="4233672" cy="41301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CED2E9-BB31-45E4-9692-8CA34D683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556" y="2439236"/>
            <a:ext cx="7434941" cy="16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9A3D-F2FD-48F5-9AC3-4EA6DAF9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Practice! Practice!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BE69-97FB-4B29-96CD-4C8A9338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624"/>
            <a:ext cx="9951720" cy="161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Reperform these steps on OSU FY2011 P-Card.xlsx</a:t>
            </a:r>
          </a:p>
        </p:txBody>
      </p:sp>
    </p:spTree>
    <p:extLst>
      <p:ext uri="{BB962C8B-B14F-4D97-AF65-F5344CB8AC3E}">
        <p14:creationId xmlns:p14="http://schemas.microsoft.com/office/powerpoint/2010/main" val="363763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52AA-2AD6-4385-9B3C-FB3D98CB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Practice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FF37-E458-44F9-A680-13AE9F7F8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Prerequisites:</a:t>
            </a:r>
          </a:p>
          <a:p>
            <a:r>
              <a:rPr lang="en-US" dirty="0"/>
              <a:t>Install Excel 2016 or the like</a:t>
            </a:r>
          </a:p>
          <a:p>
            <a:r>
              <a:rPr lang="en-US" dirty="0"/>
              <a:t>Download P-Card files</a:t>
            </a:r>
          </a:p>
          <a:p>
            <a:r>
              <a:rPr lang="en-US" dirty="0"/>
              <a:t>Open OSU FY2011 P-Card.xlsx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76F96-A24D-4CAA-99FE-BB3AA8EF1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5" r="18415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218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49FF8E-6A00-48F0-BC87-176BF3457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09" b="4060"/>
          <a:stretch/>
        </p:blipFill>
        <p:spPr>
          <a:xfrm>
            <a:off x="874749" y="2478157"/>
            <a:ext cx="3779546" cy="436846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73A1E-3EED-4C26-AB3D-7FC8F216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 Observe and Explore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DE2A0-EEF0-4A1B-BAEA-92813B1EB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" r="58799" b="16830"/>
          <a:stretch/>
        </p:blipFill>
        <p:spPr>
          <a:xfrm>
            <a:off x="0" y="0"/>
            <a:ext cx="3424371" cy="371805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EF10-24E2-4DAE-B621-3BE5CB62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Use filter and click on each column to observe the consistency of data and get idea of what to clean up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Which columns have in inconsistent data? (Discuss in group) 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0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68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93232-2EDA-4F7C-B5AE-FD3EE3DC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2. What to clean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6EF91-178E-4E88-9D08-85D9056F9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0C7A-34D6-4DF6-B37D-CBCFB5D2B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Cleaning candidates: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Cardholder Last Name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Cardholder First Initial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Transaction Date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Posted Date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Merchant Category Code (MCC)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6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186504-E9B4-4366-A2E9-EB686C23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3. Prioritize cleaning items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8A805-D386-43EF-80E0-9A7E3384FF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" r="28776" b="-2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BA79E-7CF1-4D7D-AFBA-360C977F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Data cleaning is expensive, time-consuming, and tedious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Choose what to clean based 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  Questions we are trying to answer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  Available knowledge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  Available resource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  Time budget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Using above criteria, rank cleaning candidates (work in group)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7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AC5C35-39CE-4EF8-AD8C-D94C424E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to bottom (high to low)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93D507-F56D-4BED-ACD6-06E4D1CC488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72565443"/>
              </p:ext>
            </p:extLst>
          </p:nvPr>
        </p:nvGraphicFramePr>
        <p:xfrm>
          <a:off x="656208" y="1565275"/>
          <a:ext cx="10697592" cy="46989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48796">
                  <a:extLst>
                    <a:ext uri="{9D8B030D-6E8A-4147-A177-3AD203B41FA5}">
                      <a16:colId xmlns:a16="http://schemas.microsoft.com/office/drawing/2014/main" val="4267075900"/>
                    </a:ext>
                  </a:extLst>
                </a:gridCol>
                <a:gridCol w="5348796">
                  <a:extLst>
                    <a:ext uri="{9D8B030D-6E8A-4147-A177-3AD203B41FA5}">
                      <a16:colId xmlns:a16="http://schemas.microsoft.com/office/drawing/2014/main" val="4077781961"/>
                    </a:ext>
                  </a:extLst>
                </a:gridCol>
              </a:tblGrid>
              <a:tr h="6214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56656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Transaction Date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time series analysis; can analyze transactions per month and year; possible to clean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63086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Posted Date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 time series analysis; can analyze transactions per month and year; possible to clean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31790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Merchant Category Code (MCC)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lot of categories are closely similar; can be grouped into group =&gt; reduce number of categories when analyzing by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0325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Cardholder Last Name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go by Agent ID. No available knowledge to clean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08406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Cardholder First Initial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Some go by Agent ID. No available knowledge to clean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04437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go by transaction date. No available knowledge to clean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72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66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72B26-F706-4D42-93AB-919E6CC2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69062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4. Get to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E1B08-9985-4205-BF7B-9084E7EC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935439"/>
            <a:ext cx="3363974" cy="4753499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>
                <a:solidFill>
                  <a:schemeClr val="bg1"/>
                </a:solidFill>
              </a:rPr>
              <a:t>Select Transaction Date column and select Short Date to attempt reformat date</a:t>
            </a:r>
          </a:p>
          <a:p>
            <a:r>
              <a:rPr lang="en-US" sz="2900" dirty="0">
                <a:solidFill>
                  <a:schemeClr val="bg1"/>
                </a:solidFill>
              </a:rPr>
              <a:t>On filter, uncheck the consistent items to filter just the inconsistent items</a:t>
            </a:r>
          </a:p>
          <a:p>
            <a:r>
              <a:rPr lang="en-US" sz="2900" dirty="0">
                <a:solidFill>
                  <a:schemeClr val="bg1"/>
                </a:solidFill>
              </a:rPr>
              <a:t>To just get the date part, use formula in the blank column (K) and copy it down to all cells in filtered range: </a:t>
            </a:r>
            <a:r>
              <a:rPr lang="en-US" sz="29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=TRIM(LEFT(H289822,FIND(" ",H289822)))</a:t>
            </a:r>
          </a:p>
          <a:p>
            <a:r>
              <a:rPr lang="en-US" sz="2900" dirty="0">
                <a:solidFill>
                  <a:schemeClr val="bg1"/>
                </a:solidFill>
              </a:rPr>
              <a:t>The value we get is as “03.05.2011” and it’s in the form of </a:t>
            </a:r>
            <a:r>
              <a:rPr lang="en-US" sz="2900" dirty="0" err="1">
                <a:solidFill>
                  <a:schemeClr val="bg1"/>
                </a:solidFill>
              </a:rPr>
              <a:t>dd.mm.yyyy</a:t>
            </a:r>
            <a:r>
              <a:rPr lang="en-US" sz="2900" dirty="0">
                <a:solidFill>
                  <a:schemeClr val="bg1"/>
                </a:solidFill>
              </a:rPr>
              <a:t>, but it’s in text format</a:t>
            </a:r>
          </a:p>
          <a:p>
            <a:r>
              <a:rPr lang="en-US" sz="2900" dirty="0">
                <a:solidFill>
                  <a:schemeClr val="bg1"/>
                </a:solidFill>
              </a:rPr>
              <a:t>Reconstruct date by using formula </a:t>
            </a:r>
            <a:r>
              <a:rPr lang="en-US" sz="29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=DATE(RIGHT(K289822,4),MID(K289822,4,2),LEFT(K289822,2)) </a:t>
            </a:r>
            <a:r>
              <a:rPr lang="en-US" sz="2900" dirty="0">
                <a:solidFill>
                  <a:schemeClr val="bg1"/>
                </a:solidFill>
              </a:rPr>
              <a:t>in another blank column. Copy the formula down to all cells in filtered range</a:t>
            </a:r>
            <a:endParaRPr lang="en-US" sz="29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65179-228A-40D3-B2FE-530D5B985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68" t="9979" r="4720" b="12018"/>
          <a:stretch/>
        </p:blipFill>
        <p:spPr>
          <a:xfrm>
            <a:off x="5765192" y="643467"/>
            <a:ext cx="5315908" cy="5410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28858F-578E-4E21-BD71-2B405907F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41" t="5694" r="14375" b="31389"/>
          <a:stretch/>
        </p:blipFill>
        <p:spPr>
          <a:xfrm>
            <a:off x="4949754" y="1291973"/>
            <a:ext cx="6465612" cy="4922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ED9C3-9AA9-4708-B075-2AC9A61E1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33" y="2105406"/>
            <a:ext cx="42386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0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72B26-F706-4D42-93AB-919E6CC2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69062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4. Get to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E1B08-9985-4205-BF7B-9084E7EC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935439"/>
            <a:ext cx="3363974" cy="4753499"/>
          </a:xfrm>
        </p:spPr>
        <p:txBody>
          <a:bodyPr>
            <a:normAutofit fontScale="92500" lnSpcReduction="20000"/>
          </a:bodyPr>
          <a:lstStyle/>
          <a:p>
            <a:r>
              <a:rPr lang="en-US" sz="2900" dirty="0" err="1">
                <a:solidFill>
                  <a:schemeClr val="bg1"/>
                </a:solidFill>
              </a:rPr>
              <a:t>Unfilter</a:t>
            </a:r>
            <a:r>
              <a:rPr lang="en-US" sz="2900" dirty="0">
                <a:solidFill>
                  <a:schemeClr val="bg1"/>
                </a:solidFill>
              </a:rPr>
              <a:t> and select the columns with formula</a:t>
            </a:r>
          </a:p>
          <a:p>
            <a:r>
              <a:rPr lang="en-US" sz="2900" dirty="0">
                <a:solidFill>
                  <a:schemeClr val="bg1"/>
                </a:solidFill>
              </a:rPr>
              <a:t>Copy and paste values to remove the formulas</a:t>
            </a:r>
          </a:p>
          <a:p>
            <a:r>
              <a:rPr lang="en-US" sz="2900" dirty="0">
                <a:solidFill>
                  <a:schemeClr val="bg1"/>
                </a:solidFill>
              </a:rPr>
              <a:t>Filter again by inconsistent data</a:t>
            </a:r>
          </a:p>
          <a:p>
            <a:r>
              <a:rPr lang="en-US" sz="2900" dirty="0">
                <a:solidFill>
                  <a:schemeClr val="bg1"/>
                </a:solidFill>
              </a:rPr>
              <a:t>In inconsistent cell, refer to the corrected cell an copy the formula down to the rest of cells in filtered range</a:t>
            </a:r>
          </a:p>
          <a:p>
            <a:endParaRPr lang="en-US" sz="29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65179-228A-40D3-B2FE-530D5B985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68" t="9979" r="4720" b="12018"/>
          <a:stretch/>
        </p:blipFill>
        <p:spPr>
          <a:xfrm>
            <a:off x="5765192" y="643467"/>
            <a:ext cx="5315908" cy="5410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05FD3-D7FC-4202-A15D-29B2165AD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34" t="22393" r="2692" b="41368"/>
          <a:stretch/>
        </p:blipFill>
        <p:spPr>
          <a:xfrm>
            <a:off x="5051185" y="2215672"/>
            <a:ext cx="6743921" cy="22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9E40-7D0E-4515-BBB8-366B43C4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238" y="732399"/>
            <a:ext cx="6024134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Try cleaning Posted Date column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1658E-11BF-4AD8-9632-7D41ECBC2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398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2C3E6-2B78-4014-BC3F-0F5B1ABB6BD7}"/>
              </a:ext>
            </a:extLst>
          </p:cNvPr>
          <p:cNvSpPr txBox="1"/>
          <p:nvPr/>
        </p:nvSpPr>
        <p:spPr>
          <a:xfrm>
            <a:off x="6339238" y="4379976"/>
            <a:ext cx="4313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Hints: </a:t>
            </a:r>
            <a:r>
              <a:rPr lang="en-US" dirty="0">
                <a:hlinkClick r:id="rId3"/>
              </a:rPr>
              <a:t>Trim()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Left(), Right(), Mid(),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Find()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Date()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68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537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Data cleaning</vt:lpstr>
      <vt:lpstr>Practice</vt:lpstr>
      <vt:lpstr>1. Observe and Explore</vt:lpstr>
      <vt:lpstr>2. What to clean</vt:lpstr>
      <vt:lpstr>3. Prioritize cleaning items</vt:lpstr>
      <vt:lpstr>Top to bottom (high to low)</vt:lpstr>
      <vt:lpstr>4. Get to work</vt:lpstr>
      <vt:lpstr>4. Get to work</vt:lpstr>
      <vt:lpstr>Try cleaning Posted Date column </vt:lpstr>
      <vt:lpstr>4. Get to work</vt:lpstr>
      <vt:lpstr>Practice! Practice!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Minh Nguyen</dc:creator>
  <cp:lastModifiedBy>Minh Nguyen</cp:lastModifiedBy>
  <cp:revision>2</cp:revision>
  <dcterms:created xsi:type="dcterms:W3CDTF">2019-01-30T06:25:26Z</dcterms:created>
  <dcterms:modified xsi:type="dcterms:W3CDTF">2019-01-30T06:36:23Z</dcterms:modified>
</cp:coreProperties>
</file>