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092F-13D5-4967-9A42-820F6191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EFCCA-EB3A-42E0-A9A6-1DC0D13FB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C8EE-1BCC-4FF6-BF65-B121F26D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FE6-00F6-490D-A3E0-EB150F275FB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791D-11C0-48DE-AA19-4C20DA15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27C8F-7BAD-4818-B3B8-10EB7013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8CA3-65D5-4703-9CA9-7B04CE87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656B-7FCD-4D01-968C-F05B8214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9FE07-3217-457B-9AEC-FAC85DFE7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031B-56DA-4207-9B63-59BB5ADF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FE6-00F6-490D-A3E0-EB150F275FB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A19C-C5EC-4C91-AFC9-5526F4E4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492CF-F944-4A02-AC78-7A38B488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8CA3-65D5-4703-9CA9-7B04CE87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AD61F-1220-4B61-9FB0-A766DF923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7E318-4F84-4DF8-AD99-5FCCA26D8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A8CB-CE3E-4611-AC3F-198DF80F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FE6-00F6-490D-A3E0-EB150F275FB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8E0F-496C-4E1F-BDBF-4EDA094F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B4D9A-F29E-46F7-B078-81DB36FF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8CA3-65D5-4703-9CA9-7B04CE87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3EB0-0CED-4B9E-98D9-72A4074B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9415-602D-45C7-AC4C-29357DF0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38FCC-99DA-4ADF-A08C-577323F3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FE6-00F6-490D-A3E0-EB150F275FB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0247A-644C-436B-B364-8FE81647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609B-0BB3-4BF1-86FF-8DC0EFD4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8CA3-65D5-4703-9CA9-7B04CE87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6F6B-557F-466A-8CCC-ED1DECD7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44932-DDEB-4E8C-9B1C-51743B07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8ABB3-837B-48EC-9B7A-6E36BBC2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FE6-00F6-490D-A3E0-EB150F275FB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00350-92E7-4BB5-A207-7F2745DD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2AB1-E287-441A-B8FF-4B61356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8CA3-65D5-4703-9CA9-7B04CE87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3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EB3-6485-4C36-A3A0-700EACF2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2D8D-56AD-46B6-9F7B-412FAC8C8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52A67-D2E1-4707-9673-B564D82AA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32A7E-496F-41D6-9834-529CBB97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FE6-00F6-490D-A3E0-EB150F275FB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51FAB-47E7-4F9F-AE75-4F1200C4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1C68D-15AD-4DB1-AD70-DBD50192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8CA3-65D5-4703-9CA9-7B04CE87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32AE-DD50-4617-996D-7D213AD3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FDA54-1B9E-4F05-8474-0D1613F43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02619-A4B2-4255-9E7D-38C03EED0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C356F-8B9A-4F72-8FAD-07937AB64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94B10-F45E-4130-AC3F-861E519B5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14183-6D16-4F9B-B414-1FF040CE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FE6-00F6-490D-A3E0-EB150F275FB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B2F8A-233B-4408-8F97-BDB0EA2E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46A07-29B0-4197-844A-D055C877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8CA3-65D5-4703-9CA9-7B04CE87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F214-2783-4881-8B20-4E689450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0CD7C-5D26-4174-8AF6-65BF8658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FE6-00F6-490D-A3E0-EB150F275FB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1639-18CB-4952-A0E4-EA911A90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4F1BB-2628-4251-A741-4DDA8ADF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8CA3-65D5-4703-9CA9-7B04CE87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D4C72-0824-4079-9D7B-C51A7E66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FE6-00F6-490D-A3E0-EB150F275FB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F43C-5ADC-42DD-83D0-384B0D13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D6E20-54CE-4703-BEAF-41C1659D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8CA3-65D5-4703-9CA9-7B04CE87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1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8EFA-D8F0-4DC4-B5E7-BAEC8D21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7B70-5046-425A-8736-FFF50F9B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AA234-62FC-4263-AA4A-E1EC78C6F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A3DD1-1DF2-436B-A1B2-7E9F72F0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FE6-00F6-490D-A3E0-EB150F275FB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4B164-5D57-4851-9F17-63BE55B9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41F54-0B03-47BA-9F3A-91344ACC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8CA3-65D5-4703-9CA9-7B04CE87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8169-26F5-480E-BB4A-4BF11559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3CDD4-9CD1-4E90-821C-6DE61CB36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E66BE-39E8-4170-AD19-9B5AA1819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44AD9-9391-4E26-B534-0C3BC025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FE6-00F6-490D-A3E0-EB150F275FB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5FF97-5AD2-4398-942C-CC007B2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07ECB-B6AE-4A1E-AE17-00668DE3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78CA3-65D5-4703-9CA9-7B04CE87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7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74063-2B14-4F4B-B3C9-95575DE2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C711-6D86-4C3B-A113-77806DCFB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0EB2D-F354-4B1A-A3BE-6E99772CB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8FE6-00F6-490D-A3E0-EB150F275FB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DEE9B-239B-4FB2-8BDD-5956A30BC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D99C0-0BBE-4664-B25D-D85387307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8CA3-65D5-4703-9CA9-7B04CE874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4CC1-3CC7-4FDB-827E-1A9FE137A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BA411-052A-4DF2-9C54-989464EBB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75412-2C16-4E51-8809-6C3A67228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1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4899-3110-44E2-8F4E-4F204387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Query Language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79836025-D0FF-4B2C-8E7E-B05173731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49" y="1985302"/>
            <a:ext cx="1638301" cy="21675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D148FB-1F3F-4CBE-AC9A-1EB6CFA9E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62" y="4419600"/>
            <a:ext cx="2438400" cy="24384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A5B5CCA-423D-462E-8AF0-AD14C714D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974" y="4152900"/>
            <a:ext cx="2150621" cy="2150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C4A4A7-92E5-464C-B691-48E3C1342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5" y="1912972"/>
            <a:ext cx="3494231" cy="2150621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7E4A6194-FAFF-4007-92FA-7650E59A2B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919" y="2140744"/>
            <a:ext cx="1638300" cy="1638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0E8EF8-5F9E-409B-B8A8-997268C9B9F6}"/>
              </a:ext>
            </a:extLst>
          </p:cNvPr>
          <p:cNvSpPr txBox="1"/>
          <p:nvPr/>
        </p:nvSpPr>
        <p:spPr>
          <a:xfrm>
            <a:off x="4410616" y="4693641"/>
            <a:ext cx="4391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Widely adopted in major database management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 may be slightly different</a:t>
            </a:r>
          </a:p>
        </p:txBody>
      </p:sp>
    </p:spTree>
    <p:extLst>
      <p:ext uri="{BB962C8B-B14F-4D97-AF65-F5344CB8AC3E}">
        <p14:creationId xmlns:p14="http://schemas.microsoft.com/office/powerpoint/2010/main" val="224138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71B8-4541-4F30-8555-51905553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r>
              <a:rPr lang="en-US" dirty="0"/>
              <a:t>Terminologies</a:t>
            </a: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8BE06362-E6C9-4515-8ECA-758207359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09" y="1555496"/>
            <a:ext cx="2733667" cy="36168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C101-6A60-42F3-8480-1CCC8677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158" y="2706865"/>
            <a:ext cx="5383652" cy="3470097"/>
          </a:xfrm>
        </p:spPr>
        <p:txBody>
          <a:bodyPr>
            <a:normAutofit/>
          </a:bodyPr>
          <a:lstStyle/>
          <a:p>
            <a:r>
              <a:rPr lang="en-US" sz="2400" dirty="0"/>
              <a:t>Attributes: columns</a:t>
            </a:r>
          </a:p>
          <a:p>
            <a:r>
              <a:rPr lang="en-US" sz="2400" dirty="0"/>
              <a:t>Relations: tables</a:t>
            </a:r>
          </a:p>
          <a:p>
            <a:r>
              <a:rPr lang="en-US" sz="2400" dirty="0"/>
              <a:t>Records: rows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871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EB42-7C92-4D68-A486-DCC12303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48" y="300915"/>
            <a:ext cx="4666892" cy="1070686"/>
          </a:xfrm>
        </p:spPr>
        <p:txBody>
          <a:bodyPr>
            <a:normAutofit/>
          </a:bodyPr>
          <a:lstStyle/>
          <a:p>
            <a:r>
              <a:rPr lang="en-US" dirty="0"/>
              <a:t>SQL in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9841-5A3E-4763-A236-C2E0990C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553" y="1878149"/>
            <a:ext cx="6364348" cy="3140141"/>
          </a:xfrm>
        </p:spPr>
        <p:txBody>
          <a:bodyPr anchor="t">
            <a:normAutofit/>
          </a:bodyPr>
          <a:lstStyle/>
          <a:p>
            <a:r>
              <a:rPr lang="en-US" dirty="0"/>
              <a:t>A few things to note: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Any columns, tables with space in name go into []. E.g. </a:t>
            </a:r>
            <a:r>
              <a:rPr lang="en-US" sz="1400" dirty="0" err="1"/>
              <a:t>emp_id</a:t>
            </a:r>
            <a:r>
              <a:rPr lang="en-US" sz="1400" dirty="0"/>
              <a:t> can stand without bracket. BUT emp id has to be written as </a:t>
            </a:r>
            <a:r>
              <a:rPr lang="en-US" sz="1400" b="1" dirty="0">
                <a:solidFill>
                  <a:srgbClr val="FFFF00"/>
                </a:solidFill>
              </a:rPr>
              <a:t>[emp id]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If statement syntax: </a:t>
            </a:r>
            <a:r>
              <a:rPr lang="en-US" sz="1400" b="1" dirty="0" err="1">
                <a:solidFill>
                  <a:srgbClr val="FFFF00"/>
                </a:solidFill>
              </a:rPr>
              <a:t>iif</a:t>
            </a:r>
            <a:endParaRPr lang="en-US" sz="1400" b="1" dirty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Assign column, table to another name using As. For example, Select </a:t>
            </a:r>
            <a:r>
              <a:rPr lang="en-US" sz="1400" dirty="0" err="1"/>
              <a:t>customer_name</a:t>
            </a:r>
            <a:r>
              <a:rPr lang="en-US" sz="1400" dirty="0"/>
              <a:t> As Name FROM customers As c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EA0402-5843-4D53-BF9C-BE7205812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9830" y="1"/>
            <a:ext cx="4502173" cy="344821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5B60F5E0-B648-4CB9-91F2-4C76D87D6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05" y="197802"/>
            <a:ext cx="2021182" cy="267418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1B43EC4-7D6F-44CA-82DD-103883D2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8827" y="408214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E79FF52-D6EE-461E-B47E-D1F6C0E65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968" y="4769963"/>
            <a:ext cx="1922936" cy="19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31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AE58-67A3-4639-B9A1-28FF8049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76"/>
            <a:ext cx="10515600" cy="1325563"/>
          </a:xfrm>
        </p:spPr>
        <p:txBody>
          <a:bodyPr/>
          <a:lstStyle/>
          <a:p>
            <a:r>
              <a:rPr lang="en-US" dirty="0"/>
              <a:t>Type of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EC42C-95E4-44BE-BCE2-2FB8CE20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1" y="1337353"/>
            <a:ext cx="10515600" cy="4351338"/>
          </a:xfrm>
        </p:spPr>
        <p:txBody>
          <a:bodyPr/>
          <a:lstStyle/>
          <a:p>
            <a:r>
              <a:rPr lang="en-US" dirty="0"/>
              <a:t>All databases support 4 things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687171-37A9-4F22-B117-4EC3B943B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126190"/>
              </p:ext>
            </p:extLst>
          </p:nvPr>
        </p:nvGraphicFramePr>
        <p:xfrm>
          <a:off x="1202185" y="1937409"/>
          <a:ext cx="8127014" cy="457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3014">
                  <a:extLst>
                    <a:ext uri="{9D8B030D-6E8A-4147-A177-3AD203B41FA5}">
                      <a16:colId xmlns:a16="http://schemas.microsoft.com/office/drawing/2014/main" val="11719538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8771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Query basic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0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reate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TABLE </a:t>
                      </a:r>
                      <a:r>
                        <a:rPr lang="en-US" dirty="0" err="1"/>
                        <a:t>table_name</a:t>
                      </a:r>
                      <a:r>
                        <a:rPr lang="en-US" dirty="0"/>
                        <a:t> (</a:t>
                      </a:r>
                    </a:p>
                    <a:p>
                      <a:r>
                        <a:rPr lang="en-US" dirty="0"/>
                        <a:t>    column1 datatype,</a:t>
                      </a:r>
                    </a:p>
                    <a:p>
                      <a:r>
                        <a:rPr lang="en-US" dirty="0"/>
                        <a:t>    column2 datatype,</a:t>
                      </a:r>
                    </a:p>
                    <a:p>
                      <a:r>
                        <a:rPr lang="en-US" dirty="0"/>
                        <a:t>    column3 datatype,</a:t>
                      </a:r>
                    </a:p>
                    <a:p>
                      <a:r>
                        <a:rPr lang="en-US" dirty="0"/>
                        <a:t>   ....</a:t>
                      </a:r>
                    </a:p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2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column1, column2, ...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table_name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96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6"/>
                          </a:solidFill>
                        </a:rPr>
                        <a:t>U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pdate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</a:t>
                      </a:r>
                      <a:r>
                        <a:rPr lang="en-US" dirty="0" err="1"/>
                        <a:t>table_name</a:t>
                      </a:r>
                      <a:endParaRPr lang="en-US" dirty="0"/>
                    </a:p>
                    <a:p>
                      <a:r>
                        <a:rPr lang="en-US" dirty="0"/>
                        <a:t>SET column1 = value1, column2 = value2, ...</a:t>
                      </a:r>
                    </a:p>
                    <a:p>
                      <a:r>
                        <a:rPr lang="en-US" dirty="0"/>
                        <a:t>WHERE condition;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6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elete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FROM </a:t>
                      </a:r>
                      <a:r>
                        <a:rPr lang="en-US" dirty="0" err="1"/>
                        <a:t>table_name</a:t>
                      </a:r>
                      <a:r>
                        <a:rPr lang="en-US" dirty="0"/>
                        <a:t> WHERE condition;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36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01C007-5044-4F79-B6F3-8F2B35556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76177"/>
              </p:ext>
            </p:extLst>
          </p:nvPr>
        </p:nvGraphicFramePr>
        <p:xfrm>
          <a:off x="1202185" y="3279342"/>
          <a:ext cx="9141559" cy="1557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0225">
                  <a:extLst>
                    <a:ext uri="{9D8B030D-6E8A-4147-A177-3AD203B41FA5}">
                      <a16:colId xmlns:a16="http://schemas.microsoft.com/office/drawing/2014/main" val="39190975"/>
                    </a:ext>
                  </a:extLst>
                </a:gridCol>
                <a:gridCol w="4571334">
                  <a:extLst>
                    <a:ext uri="{9D8B030D-6E8A-4147-A177-3AD203B41FA5}">
                      <a16:colId xmlns:a16="http://schemas.microsoft.com/office/drawing/2014/main" val="329364562"/>
                    </a:ext>
                  </a:extLst>
                </a:gridCol>
              </a:tblGrid>
              <a:tr h="1557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ead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column1, column2, ...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table_name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7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7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0B62-EF44-4C65-8A32-F4271B81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7333-92A4-425C-9973-D070E6811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retrieve part or entire dataset from table</a:t>
            </a:r>
          </a:p>
          <a:p>
            <a:r>
              <a:rPr lang="en-US" dirty="0"/>
              <a:t> “*” is used to retrieve all columns from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 column1, column2, ...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Example: SELECT </a:t>
            </a:r>
            <a:r>
              <a:rPr lang="en-US" dirty="0" err="1">
                <a:solidFill>
                  <a:schemeClr val="accent1"/>
                </a:solidFill>
              </a:rPr>
              <a:t>CustomerName</a:t>
            </a:r>
            <a:r>
              <a:rPr lang="en-US" dirty="0">
                <a:solidFill>
                  <a:schemeClr val="accent1"/>
                </a:solidFill>
              </a:rPr>
              <a:t>, City FROM Customers;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SELECT * FROM Customers;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Mini exercise: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Download and open miniDb.accdb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Apply the basic syntax to retrieve data from </a:t>
            </a:r>
            <a:r>
              <a:rPr lang="en-US" dirty="0" err="1"/>
              <a:t>Emp_info</a:t>
            </a:r>
            <a:r>
              <a:rPr lang="en-US" dirty="0"/>
              <a:t> and then </a:t>
            </a:r>
            <a:r>
              <a:rPr lang="en-US" dirty="0" err="1"/>
              <a:t>Emp_pr</a:t>
            </a:r>
            <a:r>
              <a:rPr lang="en-US" dirty="0"/>
              <a:t>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6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6C37-D7D7-4D91-91A1-614E1AB5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WITH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4E6D-A007-47E7-A285-2AD8C44F0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retrieve part of dataset from table that meets a condition</a:t>
            </a:r>
          </a:p>
          <a:p>
            <a:r>
              <a:rPr lang="en-US" dirty="0"/>
              <a:t>Operators: AND, OR, LIKE (approximate match), = (exact match), BETWEEN, NOT, &lt;&gt; (different from), &gt; &lt; (arithmetic comparison),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 </a:t>
            </a:r>
            <a:r>
              <a:rPr lang="en-US" i="1" dirty="0">
                <a:solidFill>
                  <a:srgbClr val="FF0000"/>
                </a:solidFill>
              </a:rPr>
              <a:t>column1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i="1" dirty="0">
                <a:solidFill>
                  <a:srgbClr val="FF0000"/>
                </a:solidFill>
              </a:rPr>
              <a:t> column2, ...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Example: SELECT * FROM Customers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WHERE Country='Mexico’;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Mini exercise: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miniDb.accdb, select employees from </a:t>
            </a:r>
            <a:r>
              <a:rPr lang="en-US" dirty="0" err="1"/>
              <a:t>Emp_pr</a:t>
            </a:r>
            <a:r>
              <a:rPr lang="en-US" dirty="0"/>
              <a:t> table that makes more than $50,000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Select employees with name start with the “M”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8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65D0-9E5A-4BA1-BA68-A83ADD16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9646920" cy="1006475"/>
          </a:xfrm>
        </p:spPr>
        <p:txBody>
          <a:bodyPr/>
          <a:lstStyle/>
          <a:p>
            <a:r>
              <a:rPr lang="en-US" dirty="0"/>
              <a:t>SELECT STATEMENT WITH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71AF-1FAE-4A8A-A13E-C6111FAF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1066800"/>
            <a:ext cx="11018520" cy="5588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Just like using pivot table in Excel</a:t>
            </a:r>
          </a:p>
          <a:p>
            <a:r>
              <a:rPr lang="en-US" dirty="0"/>
              <a:t>Aggregate operators: count, sum, average</a:t>
            </a:r>
          </a:p>
          <a:p>
            <a:r>
              <a:rPr lang="en-US" dirty="0"/>
              <a:t>Group by: used on column that returns with aggregate operator</a:t>
            </a:r>
          </a:p>
          <a:p>
            <a:r>
              <a:rPr lang="en-US" dirty="0"/>
              <a:t>Having: used to impose condition on aggregate operator</a:t>
            </a:r>
          </a:p>
          <a:p>
            <a:r>
              <a:rPr lang="en-US" dirty="0"/>
              <a:t>Where: used to impose condition on columns of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 </a:t>
            </a:r>
            <a:r>
              <a:rPr lang="en-US" i="1" dirty="0">
                <a:solidFill>
                  <a:srgbClr val="FF0000"/>
                </a:solidFill>
              </a:rPr>
              <a:t>column1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i="1" dirty="0">
                <a:solidFill>
                  <a:srgbClr val="FF0000"/>
                </a:solidFill>
              </a:rPr>
              <a:t> count(column2)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</a:t>
            </a:r>
            <a:r>
              <a:rPr lang="en-US" i="1" dirty="0">
                <a:solidFill>
                  <a:srgbClr val="FF0000"/>
                </a:solidFill>
              </a:rPr>
              <a:t>condition on column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GROUP BY column1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HAVING condition on count(column2)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Example: SELECT count(</a:t>
            </a:r>
            <a:r>
              <a:rPr lang="en-US" dirty="0" err="1">
                <a:solidFill>
                  <a:schemeClr val="accent1"/>
                </a:solidFill>
              </a:rPr>
              <a:t>CustomerName</a:t>
            </a:r>
            <a:r>
              <a:rPr lang="en-US" dirty="0">
                <a:solidFill>
                  <a:schemeClr val="accent1"/>
                </a:solidFill>
              </a:rPr>
              <a:t>), City FROM Customers GROUP BY City HAVING count(</a:t>
            </a:r>
            <a:r>
              <a:rPr lang="en-US" dirty="0" err="1">
                <a:solidFill>
                  <a:schemeClr val="accent1"/>
                </a:solidFill>
              </a:rPr>
              <a:t>CustomerName</a:t>
            </a:r>
            <a:r>
              <a:rPr lang="en-US" dirty="0">
                <a:solidFill>
                  <a:schemeClr val="accent1"/>
                </a:solidFill>
              </a:rPr>
              <a:t>) &gt;= 2 (Return all the city and number of customers are located in each with at least 2 customers)</a:t>
            </a:r>
          </a:p>
          <a:p>
            <a:r>
              <a:rPr lang="en-US" dirty="0"/>
              <a:t>Mini exercise: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miniDb.accdb, write query to answer: how many employees living in each state? How many employees per each job position?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8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359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Structure Query Language</vt:lpstr>
      <vt:lpstr>Terminologies</vt:lpstr>
      <vt:lpstr>SQL in Access</vt:lpstr>
      <vt:lpstr>Type of queries</vt:lpstr>
      <vt:lpstr>SELECT STATEMENT</vt:lpstr>
      <vt:lpstr>SELECT STATEMENT WITH WHERE</vt:lpstr>
      <vt:lpstr>SELECT STATEMENT WITH AGGREGATION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Nguyen</dc:creator>
  <cp:lastModifiedBy>Minh Nguyen</cp:lastModifiedBy>
  <cp:revision>7</cp:revision>
  <dcterms:created xsi:type="dcterms:W3CDTF">2019-02-08T09:08:34Z</dcterms:created>
  <dcterms:modified xsi:type="dcterms:W3CDTF">2019-02-08T09:59:12Z</dcterms:modified>
</cp:coreProperties>
</file>