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  <p:sldMasterId id="2147484415" r:id="rId2"/>
    <p:sldMasterId id="2147484433" r:id="rId3"/>
  </p:sldMasterIdLst>
  <p:notesMasterIdLst>
    <p:notesMasterId r:id="rId44"/>
  </p:notesMasterIdLst>
  <p:sldIdLst>
    <p:sldId id="10209" r:id="rId4"/>
    <p:sldId id="10210" r:id="rId5"/>
    <p:sldId id="10214" r:id="rId6"/>
    <p:sldId id="10224" r:id="rId7"/>
    <p:sldId id="10225" r:id="rId8"/>
    <p:sldId id="10435" r:id="rId9"/>
    <p:sldId id="10241" r:id="rId10"/>
    <p:sldId id="10287" r:id="rId11"/>
    <p:sldId id="10288" r:id="rId12"/>
    <p:sldId id="10024" r:id="rId13"/>
    <p:sldId id="10025" r:id="rId14"/>
    <p:sldId id="10026" r:id="rId15"/>
    <p:sldId id="10295" r:id="rId16"/>
    <p:sldId id="10305" r:id="rId17"/>
    <p:sldId id="10306" r:id="rId18"/>
    <p:sldId id="10312" r:id="rId19"/>
    <p:sldId id="10313" r:id="rId20"/>
    <p:sldId id="10317" r:id="rId21"/>
    <p:sldId id="10204" r:id="rId22"/>
    <p:sldId id="10242" r:id="rId23"/>
    <p:sldId id="10338" r:id="rId24"/>
    <p:sldId id="10339" r:id="rId25"/>
    <p:sldId id="10340" r:id="rId26"/>
    <p:sldId id="10341" r:id="rId27"/>
    <p:sldId id="10342" r:id="rId28"/>
    <p:sldId id="10378" r:id="rId29"/>
    <p:sldId id="10379" r:id="rId30"/>
    <p:sldId id="10380" r:id="rId31"/>
    <p:sldId id="10263" r:id="rId32"/>
    <p:sldId id="10265" r:id="rId33"/>
    <p:sldId id="10351" r:id="rId34"/>
    <p:sldId id="10352" r:id="rId35"/>
    <p:sldId id="10382" r:id="rId36"/>
    <p:sldId id="10350" r:id="rId37"/>
    <p:sldId id="10243" r:id="rId38"/>
    <p:sldId id="10358" r:id="rId39"/>
    <p:sldId id="10360" r:id="rId40"/>
    <p:sldId id="10244" r:id="rId41"/>
    <p:sldId id="10385" r:id="rId42"/>
    <p:sldId id="9810" r:id="rId43"/>
  </p:sldIdLst>
  <p:sldSz cx="9906000" cy="6858000" type="A4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CCECFF"/>
    <a:srgbClr val="FFCCCC"/>
    <a:srgbClr val="CCFFFF"/>
    <a:srgbClr val="FFFFCC"/>
    <a:srgbClr val="996600"/>
    <a:srgbClr val="CC9900"/>
    <a:srgbClr val="800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0" autoAdjust="0"/>
    <p:restoredTop sz="96429" autoAdjust="0"/>
  </p:normalViewPr>
  <p:slideViewPr>
    <p:cSldViewPr>
      <p:cViewPr varScale="1">
        <p:scale>
          <a:sx n="85" d="100"/>
          <a:sy n="85" d="100"/>
        </p:scale>
        <p:origin x="1219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91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90"/>
    </p:cViewPr>
  </p:sorterViewPr>
  <p:notesViewPr>
    <p:cSldViewPr>
      <p:cViewPr varScale="1">
        <p:scale>
          <a:sx n="60" d="100"/>
          <a:sy n="60" d="100"/>
        </p:scale>
        <p:origin x="3342" y="90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4" y="7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58" tIns="49327" rIns="98658" bIns="49327" numCol="1" anchor="t" anchorCtr="0" compatLnSpc="1">
            <a:prstTxWarp prst="textNoShape">
              <a:avLst/>
            </a:prstTxWarp>
          </a:bodyPr>
          <a:lstStyle>
            <a:lvl1pPr defTabSz="98668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52" y="7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58" tIns="49327" rIns="98658" bIns="49327" numCol="1" anchor="t" anchorCtr="0" compatLnSpc="1">
            <a:prstTxWarp prst="textNoShape">
              <a:avLst/>
            </a:prstTxWarp>
          </a:bodyPr>
          <a:lstStyle>
            <a:lvl1pPr algn="r" defTabSz="98668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9938"/>
            <a:ext cx="554355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23" y="4860932"/>
            <a:ext cx="5680076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58" tIns="49327" rIns="98658" bIns="49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4" y="972185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58" tIns="49327" rIns="98658" bIns="49327" numCol="1" anchor="b" anchorCtr="0" compatLnSpc="1">
            <a:prstTxWarp prst="textNoShape">
              <a:avLst/>
            </a:prstTxWarp>
          </a:bodyPr>
          <a:lstStyle>
            <a:lvl1pPr defTabSz="98668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52" y="972185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58" tIns="49327" rIns="98658" bIns="49327" numCol="1" anchor="b" anchorCtr="0" compatLnSpc="1">
            <a:prstTxWarp prst="textNoShape">
              <a:avLst/>
            </a:prstTxWarp>
          </a:bodyPr>
          <a:lstStyle>
            <a:lvl1pPr algn="r" defTabSz="98668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EFABA1-8CE9-48AB-910E-3534DEABFC1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44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09839" y="5784849"/>
            <a:ext cx="7284999" cy="5481088"/>
          </a:xfrm>
          <a:prstGeom prst="rect">
            <a:avLst/>
          </a:prstGeom>
        </p:spPr>
        <p:txBody>
          <a:bodyPr lIns="116619" tIns="58312" rIns="116619" bIns="58312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4463923" y="10461226"/>
            <a:ext cx="3415338" cy="550051"/>
          </a:xfrm>
          <a:prstGeom prst="rect">
            <a:avLst/>
          </a:prstGeom>
        </p:spPr>
        <p:txBody>
          <a:bodyPr lIns="99513" tIns="49757" rIns="99513" bIns="49757"/>
          <a:lstStyle/>
          <a:p>
            <a:pPr>
              <a:defRPr/>
            </a:pPr>
            <a:fld id="{AA2E70CD-E5DB-4A28-932D-C04EAF679766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71427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529" indent="-285589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2355" indent="-228472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9297" indent="-228472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6237" indent="-228472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177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123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064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006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>
                <a:latin typeface="Verdana" panose="020B0604030504040204" pitchFamily="34" charset="0"/>
              </a:rPr>
              <a:t>CH</a:t>
            </a:r>
            <a:r>
              <a:rPr lang="en-GB" altLang="en-US" sz="900">
                <a:latin typeface="Verdana" panose="020B0604030504040204" pitchFamily="34" charset="0"/>
              </a:rPr>
              <a:t>1- </a:t>
            </a:r>
            <a:fld id="{ACD21982-532E-4ACF-A716-6A31F394651C}" type="slidenum">
              <a:rPr lang="en-GB" altLang="en-US" sz="900">
                <a:latin typeface="Verdana" panose="020B0604030504040204" pitchFamily="34" charset="0"/>
              </a:rPr>
              <a:pPr/>
              <a:t>24</a:t>
            </a:fld>
            <a:endParaRPr lang="en-GB" altLang="en-US" sz="900">
              <a:latin typeface="Verdana" panose="020B0604030504040204" pitchFamily="34" charset="0"/>
            </a:endParaRPr>
          </a:p>
        </p:txBody>
      </p:sp>
      <p:sp>
        <p:nvSpPr>
          <p:cNvPr id="93187" name="TextBox 4"/>
          <p:cNvSpPr txBox="1">
            <a:spLocks noChangeArrowheads="1"/>
          </p:cNvSpPr>
          <p:nvPr/>
        </p:nvSpPr>
        <p:spPr bwMode="auto">
          <a:xfrm>
            <a:off x="1490664" y="633414"/>
            <a:ext cx="3965575" cy="27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관점에서의 프로젝트 관리 구조적 조망</a:t>
            </a:r>
          </a:p>
        </p:txBody>
      </p:sp>
      <p:sp>
        <p:nvSpPr>
          <p:cNvPr id="93188" name="직사각형 6"/>
          <p:cNvSpPr>
            <a:spLocks noChangeArrowheads="1"/>
          </p:cNvSpPr>
          <p:nvPr/>
        </p:nvSpPr>
        <p:spPr bwMode="auto">
          <a:xfrm>
            <a:off x="320675" y="931863"/>
            <a:ext cx="6584950" cy="51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프로젝트 관리</a:t>
            </a:r>
            <a:endParaRPr lang="en-US" altLang="ko-KR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요구사항을 맞추기 위하여 지식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기법을 프로젝트 활동에 적용하는 것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80000"/>
              </a:lnSpc>
            </a:pP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관리는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나무가 아니라 숲 차원의 관점에서 진행해야 함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0" i="1"/>
          </a:p>
        </p:txBody>
      </p:sp>
      <p:sp>
        <p:nvSpPr>
          <p:cNvPr id="93189" name="직사각형 7"/>
          <p:cNvSpPr>
            <a:spLocks noChangeArrowheads="1"/>
          </p:cNvSpPr>
          <p:nvPr/>
        </p:nvSpPr>
        <p:spPr bwMode="auto">
          <a:xfrm>
            <a:off x="320675" y="1604963"/>
            <a:ext cx="6584950" cy="27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프로젝트 </a:t>
            </a:r>
            <a:r>
              <a:rPr lang="en-US" altLang="ko-KR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관리 축</a:t>
            </a:r>
            <a:endParaRPr lang="en-US" altLang="ko-KR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479" y="1905001"/>
            <a:ext cx="2593975" cy="31321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68651" y="1905001"/>
            <a:ext cx="3506788" cy="31321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634208" y="3664744"/>
            <a:ext cx="798512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395416" y="3611563"/>
            <a:ext cx="12779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V="1">
            <a:off x="735807" y="2961482"/>
            <a:ext cx="13001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346454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46454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착수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03653" y="2162175"/>
            <a:ext cx="422275" cy="104775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03653" y="2162178"/>
            <a:ext cx="422275" cy="14763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60853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60853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설계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19641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19641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구현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76841" y="2162175"/>
            <a:ext cx="422275" cy="1047750"/>
          </a:xfrm>
          <a:prstGeom prst="roundRect">
            <a:avLst>
              <a:gd name="adj" fmla="val 604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76841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시험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34041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34041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전개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94417" y="2162175"/>
            <a:ext cx="420687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94417" y="2162178"/>
            <a:ext cx="420687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완료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38575" y="2344741"/>
            <a:ext cx="344488" cy="1508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38575" y="2513017"/>
            <a:ext cx="344488" cy="149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840167" y="2681289"/>
            <a:ext cx="344487" cy="147637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40167" y="2851154"/>
            <a:ext cx="344487" cy="1508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40167" y="3027367"/>
            <a:ext cx="344487" cy="1476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95779" y="2352675"/>
            <a:ext cx="346075" cy="15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295779" y="252095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97368" y="2689225"/>
            <a:ext cx="346075" cy="1476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97368" y="2860679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297368" y="303530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52979" y="2344741"/>
            <a:ext cx="347663" cy="150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2979" y="2513017"/>
            <a:ext cx="347663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4568" y="2681289"/>
            <a:ext cx="346075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4568" y="2851154"/>
            <a:ext cx="346075" cy="1508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4568" y="3027367"/>
            <a:ext cx="346075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210175" y="2352675"/>
            <a:ext cx="344488" cy="15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210175" y="2520954"/>
            <a:ext cx="344488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11767" y="2689225"/>
            <a:ext cx="344487" cy="1476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211767" y="2860679"/>
            <a:ext cx="344487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11767" y="3035304"/>
            <a:ext cx="344487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668967" y="236220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668967" y="2528888"/>
            <a:ext cx="346075" cy="150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670554" y="2697167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670554" y="2868617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670554" y="3036892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3234" name="TextBox 76"/>
          <p:cNvSpPr txBox="1">
            <a:spLocks noChangeArrowheads="1"/>
          </p:cNvSpPr>
          <p:nvPr/>
        </p:nvSpPr>
        <p:spPr bwMode="auto">
          <a:xfrm>
            <a:off x="2039939" y="3625853"/>
            <a:ext cx="990600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그룹</a:t>
            </a:r>
          </a:p>
        </p:txBody>
      </p:sp>
      <p:sp>
        <p:nvSpPr>
          <p:cNvPr id="93235" name="TextBox 77"/>
          <p:cNvSpPr txBox="1">
            <a:spLocks noChangeArrowheads="1"/>
          </p:cNvSpPr>
          <p:nvPr/>
        </p:nvSpPr>
        <p:spPr bwMode="auto">
          <a:xfrm>
            <a:off x="708025" y="2389192"/>
            <a:ext cx="781050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지식 영역</a:t>
            </a:r>
          </a:p>
        </p:txBody>
      </p:sp>
      <p:sp>
        <p:nvSpPr>
          <p:cNvPr id="93236" name="TextBox 78"/>
          <p:cNvSpPr txBox="1">
            <a:spLocks noChangeArrowheads="1"/>
          </p:cNvSpPr>
          <p:nvPr/>
        </p:nvSpPr>
        <p:spPr bwMode="auto">
          <a:xfrm>
            <a:off x="617542" y="4206879"/>
            <a:ext cx="1309687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이해관계자 관리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1395414" y="2805115"/>
            <a:ext cx="762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022350" y="3997325"/>
            <a:ext cx="8731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 flipH="1">
            <a:off x="1758954" y="3203576"/>
            <a:ext cx="79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 flipH="1" flipV="1">
            <a:off x="1839916" y="3681413"/>
            <a:ext cx="373063" cy="261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5400000" flipH="1" flipV="1">
            <a:off x="998542" y="2820992"/>
            <a:ext cx="371475" cy="339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16200000" flipH="1">
            <a:off x="623891" y="3584576"/>
            <a:ext cx="79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39813" y="3192464"/>
            <a:ext cx="873126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16200000" flipH="1">
            <a:off x="1512890" y="3590926"/>
            <a:ext cx="79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 flipH="1" flipV="1">
            <a:off x="1856585" y="2875759"/>
            <a:ext cx="371475" cy="2301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301750" y="2770189"/>
            <a:ext cx="1524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081213" y="3560766"/>
            <a:ext cx="152400" cy="73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954088" y="3949704"/>
            <a:ext cx="152400" cy="746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" name="포인트가 5개인 별 101"/>
          <p:cNvSpPr/>
          <p:nvPr/>
        </p:nvSpPr>
        <p:spPr>
          <a:xfrm>
            <a:off x="1784353" y="3070229"/>
            <a:ext cx="230188" cy="22542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3250" name="직사각형 102"/>
          <p:cNvSpPr>
            <a:spLocks noChangeArrowheads="1"/>
          </p:cNvSpPr>
          <p:nvPr/>
        </p:nvSpPr>
        <p:spPr bwMode="auto">
          <a:xfrm>
            <a:off x="3203576" y="1912939"/>
            <a:ext cx="3668221" cy="2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프로세스그룹 </a:t>
            </a:r>
            <a:r>
              <a:rPr lang="en-US" altLang="ko-KR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Software Development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Life Cycle</a:t>
            </a:r>
            <a:endParaRPr lang="ko-KR" altLang="en-US" u="sng"/>
          </a:p>
        </p:txBody>
      </p:sp>
      <p:sp>
        <p:nvSpPr>
          <p:cNvPr id="93251" name="직사각형 103"/>
          <p:cNvSpPr>
            <a:spLocks noChangeArrowheads="1"/>
          </p:cNvSpPr>
          <p:nvPr/>
        </p:nvSpPr>
        <p:spPr bwMode="auto">
          <a:xfrm>
            <a:off x="3162301" y="3227389"/>
            <a:ext cx="1013050" cy="27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ko-KR" altLang="en-US" u="sng"/>
          </a:p>
        </p:txBody>
      </p:sp>
      <p:sp>
        <p:nvSpPr>
          <p:cNvPr id="93252" name="직사각형 104"/>
          <p:cNvSpPr>
            <a:spLocks noChangeArrowheads="1"/>
          </p:cNvSpPr>
          <p:nvPr/>
        </p:nvSpPr>
        <p:spPr bwMode="auto">
          <a:xfrm>
            <a:off x="4562477" y="3227389"/>
            <a:ext cx="1455021" cy="27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이해관계자 관리</a:t>
            </a:r>
            <a:endParaRPr lang="ko-KR" altLang="en-US" u="sng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387728" y="3484567"/>
            <a:ext cx="962025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통합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387728" y="3643316"/>
            <a:ext cx="962025" cy="150812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범위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87728" y="3814766"/>
            <a:ext cx="962025" cy="15081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원가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387728" y="3976691"/>
            <a:ext cx="962025" cy="15081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387728" y="4149730"/>
            <a:ext cx="962025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품질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387728" y="4316413"/>
            <a:ext cx="962025" cy="14763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인력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87728" y="4489454"/>
            <a:ext cx="962025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의사소통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387728" y="4659317"/>
            <a:ext cx="962025" cy="14763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tx1"/>
                </a:solidFill>
              </a:rPr>
              <a:t>리스크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387728" y="4824413"/>
            <a:ext cx="962025" cy="152400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조달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719642" y="3657604"/>
            <a:ext cx="1728787" cy="14922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요구사항정의 문서화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719642" y="3814766"/>
            <a:ext cx="1728787" cy="15081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기대 수준 관리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719642" y="3987800"/>
            <a:ext cx="1728787" cy="152400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주도적인 </a:t>
            </a:r>
            <a:r>
              <a:rPr lang="ko-KR" altLang="en-US" sz="900" dirty="0" err="1">
                <a:solidFill>
                  <a:schemeClr val="tx1"/>
                </a:solidFill>
              </a:rPr>
              <a:t>리더쉽</a:t>
            </a:r>
            <a:r>
              <a:rPr lang="ko-KR" altLang="en-US" sz="900" dirty="0">
                <a:solidFill>
                  <a:schemeClr val="tx1"/>
                </a:solidFill>
              </a:rPr>
              <a:t> 발휘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719642" y="4156079"/>
            <a:ext cx="1728787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적극적인 참여 유도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719642" y="4329114"/>
            <a:ext cx="1728787" cy="146050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신속한 의사결정 유도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719642" y="4495804"/>
            <a:ext cx="1728787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합리적인 협상 실시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719642" y="4660901"/>
            <a:ext cx="1728787" cy="147638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간접적 이해관계자 고려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719642" y="3484567"/>
            <a:ext cx="1728787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프로젝트 목적에 초점</a:t>
            </a:r>
          </a:p>
        </p:txBody>
      </p:sp>
      <p:sp>
        <p:nvSpPr>
          <p:cNvPr id="93270" name="TextBox 89"/>
          <p:cNvSpPr txBox="1">
            <a:spLocks noChangeArrowheads="1"/>
          </p:cNvSpPr>
          <p:nvPr/>
        </p:nvSpPr>
        <p:spPr bwMode="auto">
          <a:xfrm>
            <a:off x="1773239" y="3095628"/>
            <a:ext cx="1296987" cy="35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실행</a:t>
            </a:r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요구사항정의서</a:t>
            </a:r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29342" y="2363792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129342" y="2530476"/>
            <a:ext cx="346075" cy="1508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130930" y="269875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30930" y="287020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130930" y="3038479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381379" y="2349500"/>
            <a:ext cx="346075" cy="1539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3381379" y="2519366"/>
            <a:ext cx="346075" cy="150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3381378" y="2687642"/>
            <a:ext cx="347663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381378" y="2859092"/>
            <a:ext cx="347663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381378" y="3027367"/>
            <a:ext cx="347663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650876" y="5416551"/>
            <a:ext cx="6180138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762" tIns="48883" rIns="97762" bIns="48883"/>
          <a:lstStyle/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관리는 다양하고 많은 관리 요소가 있지만 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크게 프로세스 그룹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지식영역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이해관계자 관리로 구성된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가지 관리 축에 의해 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차원으로 진행된다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Arial" charset="0"/>
              <a:buChar char="•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왼쪽 그림에 형상화 된 것처럼 프로젝트 관리에서 수행되는 요소들은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의해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형성되는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면 체의 각 면에 위치하게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오른쪽 다이어그램에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대한 상세 내용을 기술하였다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프로세스 그룹을 구성하는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프로세스는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SDLC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개발방법론 단계마다 모두 동작시킨다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SDLC 7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단계의 성격에 따라서 비중이 큰고 작은 프로세스가 존재한다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설계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시험 단계의 통제는 비중이 크며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ct val="30000"/>
              </a:spcBef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착수 단계의 통제와 설계 단계의 시작은 비중이 작다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간접적 이해관계자란 아래의 그림과 같이 프로젝트에는 직접적 영향을 주지 않고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팀원의 가족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협력사의 고객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 직접적 이해관계자에게 영향을 줄 수 있는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이해관계자 그룹을 의미한다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14463" y="8650289"/>
            <a:ext cx="1600200" cy="13462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941513" y="8948738"/>
            <a:ext cx="992187" cy="74771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발주자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고객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940051" y="8650289"/>
            <a:ext cx="1598613" cy="13462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024188" y="8948738"/>
            <a:ext cx="989012" cy="74771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사업자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accent6">
                    <a:lumMod val="50000"/>
                  </a:schemeClr>
                </a:solidFill>
              </a:rPr>
              <a:t>수행사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286" name="TextBox 133"/>
          <p:cNvSpPr txBox="1">
            <a:spLocks noChangeArrowheads="1"/>
          </p:cNvSpPr>
          <p:nvPr/>
        </p:nvSpPr>
        <p:spPr bwMode="auto">
          <a:xfrm>
            <a:off x="4084639" y="9096378"/>
            <a:ext cx="454025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</a:p>
        </p:txBody>
      </p:sp>
      <p:sp>
        <p:nvSpPr>
          <p:cNvPr id="93287" name="TextBox 134"/>
          <p:cNvSpPr txBox="1">
            <a:spLocks noChangeArrowheads="1"/>
          </p:cNvSpPr>
          <p:nvPr/>
        </p:nvSpPr>
        <p:spPr bwMode="auto">
          <a:xfrm>
            <a:off x="3784600" y="9523416"/>
            <a:ext cx="685800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협력사의 고객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rot="10800000" flipV="1">
            <a:off x="3854454" y="9205913"/>
            <a:ext cx="327025" cy="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rot="10800000">
            <a:off x="3814763" y="9439278"/>
            <a:ext cx="228600" cy="1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1809750" y="93218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91" name="TextBox 146"/>
          <p:cNvSpPr txBox="1">
            <a:spLocks noChangeArrowheads="1"/>
          </p:cNvSpPr>
          <p:nvPr/>
        </p:nvSpPr>
        <p:spPr bwMode="auto">
          <a:xfrm>
            <a:off x="1443042" y="9166228"/>
            <a:ext cx="455612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자문 그룹</a:t>
            </a:r>
          </a:p>
        </p:txBody>
      </p:sp>
      <p:sp>
        <p:nvSpPr>
          <p:cNvPr id="148" name="타원 147"/>
          <p:cNvSpPr/>
          <p:nvPr/>
        </p:nvSpPr>
        <p:spPr>
          <a:xfrm>
            <a:off x="5103813" y="9431341"/>
            <a:ext cx="461962" cy="225425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103813" y="9097968"/>
            <a:ext cx="461962" cy="22542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lnSpc>
                <a:spcPct val="60000"/>
              </a:lnSpc>
              <a:defRPr/>
            </a:pP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922842" y="8929692"/>
            <a:ext cx="1298575" cy="822325"/>
          </a:xfrm>
          <a:prstGeom prst="roundRect">
            <a:avLst>
              <a:gd name="adj" fmla="val 858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227642" y="8855079"/>
            <a:ext cx="688975" cy="1492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범례</a:t>
            </a:r>
          </a:p>
        </p:txBody>
      </p:sp>
      <p:sp>
        <p:nvSpPr>
          <p:cNvPr id="93296" name="TextBox 151"/>
          <p:cNvSpPr txBox="1">
            <a:spLocks noChangeArrowheads="1"/>
          </p:cNvSpPr>
          <p:nvPr/>
        </p:nvSpPr>
        <p:spPr bwMode="auto">
          <a:xfrm>
            <a:off x="5457826" y="9063041"/>
            <a:ext cx="763588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직접적 이해관계자</a:t>
            </a:r>
          </a:p>
        </p:txBody>
      </p:sp>
      <p:sp>
        <p:nvSpPr>
          <p:cNvPr id="93297" name="TextBox 152"/>
          <p:cNvSpPr txBox="1">
            <a:spLocks noChangeArrowheads="1"/>
          </p:cNvSpPr>
          <p:nvPr/>
        </p:nvSpPr>
        <p:spPr bwMode="auto">
          <a:xfrm>
            <a:off x="5456241" y="9361491"/>
            <a:ext cx="765175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간접적 이해관계자</a:t>
            </a:r>
          </a:p>
        </p:txBody>
      </p:sp>
    </p:spTree>
    <p:extLst>
      <p:ext uri="{BB962C8B-B14F-4D97-AF65-F5344CB8AC3E}">
        <p14:creationId xmlns:p14="http://schemas.microsoft.com/office/powerpoint/2010/main" val="1562651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5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466918" y="10461224"/>
            <a:ext cx="3417629" cy="5500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8" tIns="49783" rIns="99568" bIns="49783"/>
          <a:lstStyle>
            <a:lvl1pPr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843525" indent="-324432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297731" indent="-259547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816824" indent="-259547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335916" indent="-259547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855008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3374100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893193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4412283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900">
                <a:latin typeface="Verdana" pitchFamily="34" charset="0"/>
              </a:rPr>
              <a:t>TOPIC 2 -</a:t>
            </a:r>
            <a:r>
              <a:rPr lang="en-GB" altLang="en-US" sz="900">
                <a:latin typeface="Verdana" pitchFamily="34" charset="0"/>
              </a:rPr>
              <a:t> </a:t>
            </a:r>
            <a:fld id="{A2E58ED4-FC80-409E-B413-443EB1E34454}" type="slidenum">
              <a:rPr lang="en-GB" altLang="en-US" sz="900">
                <a:latin typeface="Verdana" pitchFamily="34" charset="0"/>
              </a:rPr>
              <a:pPr/>
              <a:t>29</a:t>
            </a:fld>
            <a:endParaRPr lang="en-GB" altLang="en-US" sz="900">
              <a:latin typeface="Verdana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0575" y="919163"/>
            <a:ext cx="6962775" cy="4821237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0051" y="6297183"/>
            <a:ext cx="6644021" cy="42642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509" tIns="54755" rIns="109509" bIns="54755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780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5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466918" y="10461224"/>
            <a:ext cx="3417629" cy="55005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68" tIns="49783" rIns="99568" bIns="49783"/>
          <a:lstStyle>
            <a:lvl1pPr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843525" indent="-324432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297731" indent="-259547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816824" indent="-259547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335916" indent="-259547" defTabSz="1097664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855008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3374100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893193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4412283" indent="-259547" algn="ctr" defTabSz="1097664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900">
                <a:latin typeface="Verdana" pitchFamily="34" charset="0"/>
              </a:rPr>
              <a:t>TOPIC 2 -</a:t>
            </a:r>
            <a:r>
              <a:rPr lang="en-GB" altLang="en-US" sz="900">
                <a:latin typeface="Verdana" pitchFamily="34" charset="0"/>
              </a:rPr>
              <a:t> </a:t>
            </a:r>
            <a:fld id="{A2E58ED4-FC80-409E-B413-443EB1E34454}" type="slidenum">
              <a:rPr lang="en-GB" altLang="en-US" sz="900">
                <a:latin typeface="Verdana" pitchFamily="34" charset="0"/>
              </a:rPr>
              <a:pPr/>
              <a:t>30</a:t>
            </a:fld>
            <a:endParaRPr lang="en-GB" altLang="en-US" sz="900">
              <a:latin typeface="Verdana" pitchFamily="34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0575" y="919163"/>
            <a:ext cx="6962775" cy="4821237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0051" y="6297183"/>
            <a:ext cx="6644021" cy="426422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509" tIns="54755" rIns="109509" bIns="54755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661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15705" indent="-275272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01085" indent="-220216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541520" indent="-220216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1981954" indent="-220216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422390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862824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303258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743692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5DEE58-9E56-448F-B8D7-8BEE6686645A}" type="slidenum">
              <a:rPr lang="nl-NL" altLang="ko-KR" b="0">
                <a:solidFill>
                  <a:srgbClr val="000000"/>
                </a:solidFill>
              </a:rPr>
              <a:pPr eaLnBrk="1" hangingPunct="1"/>
              <a:t>31</a:t>
            </a:fld>
            <a:endParaRPr lang="nl-NL" altLang="ko-KR" b="0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688975"/>
            <a:ext cx="4891088" cy="33877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1776" y="4296552"/>
            <a:ext cx="4807804" cy="40451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078" tIns="44046" rIns="88078" bIns="44046"/>
          <a:lstStyle/>
          <a:p>
            <a:pPr defTabSz="734057" eaLnBrk="1" hangingPunct="1">
              <a:spcBef>
                <a:spcPct val="0"/>
              </a:spcBef>
            </a:pPr>
            <a:endParaRPr lang="en-GB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0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15705" indent="-275272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01085" indent="-220216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541520" indent="-220216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1981954" indent="-220216" defTabSz="873223" eaLnBrk="0" hangingPunct="0"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422390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862824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303258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743692" indent="-220216" defTabSz="87322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100" b="1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F23014-6852-4688-9287-CB9638BBB0BA}" type="slidenum">
              <a:rPr lang="nl-NL" altLang="ko-KR" b="0">
                <a:solidFill>
                  <a:srgbClr val="000000"/>
                </a:solidFill>
              </a:rPr>
              <a:pPr eaLnBrk="1" hangingPunct="1"/>
              <a:t>32</a:t>
            </a:fld>
            <a:endParaRPr lang="nl-NL" altLang="ko-KR" b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2325" y="688975"/>
            <a:ext cx="4891088" cy="338772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1776" y="4296552"/>
            <a:ext cx="4807804" cy="40451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8078" tIns="44046" rIns="88078" bIns="44046"/>
          <a:lstStyle/>
          <a:p>
            <a:pPr defTabSz="734057" eaLnBrk="1" hangingPunct="1">
              <a:spcBef>
                <a:spcPct val="0"/>
              </a:spcBef>
            </a:pPr>
            <a:endParaRPr lang="en-GB" altLang="ko-K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8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1015813"/>
            <a:fld id="{D563A280-5A1D-4A60-9AE1-0C72EC0039BD}" type="slidenum">
              <a:rPr lang="en-GB" altLang="en-US" smtClean="0"/>
              <a:pPr defTabSz="1015813"/>
              <a:t>36</a:t>
            </a:fld>
            <a:endParaRPr lang="en-GB" altLang="en-US" dirty="0"/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372" y="5892570"/>
            <a:ext cx="6038495" cy="398796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413" tIns="50704" rIns="101413" bIns="50704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5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4395" eaLnBrk="0" hangingPunct="0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80816" indent="-300314" defTabSz="1014395" eaLnBrk="0" hangingPunct="0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201258" indent="-240252" defTabSz="1014395" eaLnBrk="0" hangingPunct="0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81763" indent="-240252" defTabSz="1014395" eaLnBrk="0" hangingPunct="0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162266" indent="-240252" defTabSz="1014395" eaLnBrk="0" hangingPunct="0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642769" indent="-240252" defTabSz="101439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3123271" indent="-240252" defTabSz="101439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603774" indent="-240252" defTabSz="101439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4084277" indent="-240252" defTabSz="1014395" eaLnBrk="0" fontAlgn="base" hangingPunct="0">
              <a:spcBef>
                <a:spcPct val="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900">
                <a:latin typeface="Verdana" pitchFamily="34" charset="0"/>
              </a:rPr>
              <a:t>CH2 </a:t>
            </a:r>
            <a:r>
              <a:rPr lang="en-GB" altLang="en-US" sz="900">
                <a:latin typeface="Verdana" pitchFamily="34" charset="0"/>
              </a:rPr>
              <a:t>- </a:t>
            </a:r>
            <a:fld id="{B272D8F9-17F2-4367-9B0F-DF011E35F64E}" type="slidenum">
              <a:rPr lang="en-GB" altLang="en-US" sz="900">
                <a:latin typeface="Verdana" pitchFamily="34" charset="0"/>
              </a:rPr>
              <a:pPr/>
              <a:t>37</a:t>
            </a:fld>
            <a:endParaRPr lang="en-GB" altLang="en-US" sz="900">
              <a:latin typeface="Verdana" pitchFamily="34" charset="0"/>
            </a:endParaRPr>
          </a:p>
        </p:txBody>
      </p:sp>
      <p:sp>
        <p:nvSpPr>
          <p:cNvPr id="489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2613" y="819150"/>
            <a:ext cx="6513512" cy="4510088"/>
          </a:xfrm>
          <a:ln/>
        </p:spPr>
      </p:sp>
      <p:sp>
        <p:nvSpPr>
          <p:cNvPr id="489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475" y="5075682"/>
            <a:ext cx="6038285" cy="480557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332" tIns="50668" rIns="101332" bIns="50668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73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8150" y="704850"/>
            <a:ext cx="5737225" cy="3973513"/>
          </a:xfrm>
          <a:ln/>
        </p:spPr>
      </p:sp>
      <p:sp>
        <p:nvSpPr>
          <p:cNvPr id="430083" name="Rectangle 51"/>
          <p:cNvSpPr txBox="1">
            <a:spLocks noGrp="1" noChangeArrowheads="1"/>
          </p:cNvSpPr>
          <p:nvPr/>
        </p:nvSpPr>
        <p:spPr bwMode="auto">
          <a:xfrm>
            <a:off x="5130486" y="9091351"/>
            <a:ext cx="1292754" cy="47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50" tIns="44973" rIns="89950" bIns="44973" anchor="b"/>
          <a:lstStyle>
            <a:lvl1pPr defTabSz="966788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966788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966788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966788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966788"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defTabSz="96678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defTabSz="96678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defTabSz="96678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defTabSz="96678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ko-KR" sz="900">
                <a:latin typeface="Verdana" pitchFamily="34" charset="0"/>
              </a:rPr>
              <a:t>CH6 -</a:t>
            </a:r>
            <a:r>
              <a:rPr lang="en-GB" altLang="en-US" sz="900">
                <a:latin typeface="Verdana" pitchFamily="34" charset="0"/>
              </a:rPr>
              <a:t> </a:t>
            </a:r>
            <a:fld id="{22C00680-4A51-4FF3-98EA-980929F37DCA}" type="slidenum">
              <a:rPr lang="en-GB" altLang="en-US" sz="900">
                <a:latin typeface="Verdana" pitchFamily="34" charset="0"/>
              </a:rPr>
              <a:pPr algn="r">
                <a:spcBef>
                  <a:spcPct val="0"/>
                </a:spcBef>
              </a:pPr>
              <a:t>40</a:t>
            </a:fld>
            <a:endParaRPr lang="en-GB" altLang="en-US" sz="9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7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EFABA1-8CE9-48AB-910E-3534DEABFC14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28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51"/>
          <p:cNvSpPr txBox="1">
            <a:spLocks noGrp="1" noChangeArrowheads="1"/>
          </p:cNvSpPr>
          <p:nvPr/>
        </p:nvSpPr>
        <p:spPr bwMode="auto">
          <a:xfrm>
            <a:off x="6317710" y="9699376"/>
            <a:ext cx="782754" cy="51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094" tIns="48553" rIns="97094" bIns="48553" anchor="b"/>
          <a:lstStyle/>
          <a:p>
            <a:pPr algn="r" defTabSz="968111"/>
            <a:r>
              <a:rPr lang="en-US" altLang="ko-KR" sz="900">
                <a:latin typeface="Verdana" pitchFamily="34" charset="0"/>
              </a:rPr>
              <a:t>CH</a:t>
            </a:r>
            <a:r>
              <a:rPr lang="en-GB" altLang="en-US" sz="900">
                <a:latin typeface="Verdana" pitchFamily="34" charset="0"/>
              </a:rPr>
              <a:t>1- </a:t>
            </a:r>
            <a:fld id="{94067280-29B6-4C64-AE7D-8D20C99E3A10}" type="slidenum">
              <a:rPr lang="en-GB" altLang="en-US" sz="900">
                <a:latin typeface="Verdana" pitchFamily="34" charset="0"/>
              </a:rPr>
              <a:pPr algn="r" defTabSz="968111"/>
              <a:t>8</a:t>
            </a:fld>
            <a:endParaRPr lang="en-GB" altLang="en-US" sz="900" dirty="0">
              <a:latin typeface="Verdana" pitchFamily="34" charset="0"/>
            </a:endParaRPr>
          </a:p>
        </p:txBody>
      </p:sp>
      <p:sp>
        <p:nvSpPr>
          <p:cNvPr id="261123" name="TextBox 4"/>
          <p:cNvSpPr txBox="1">
            <a:spLocks noChangeArrowheads="1"/>
          </p:cNvSpPr>
          <p:nvPr/>
        </p:nvSpPr>
        <p:spPr bwMode="auto">
          <a:xfrm>
            <a:off x="1503109" y="637593"/>
            <a:ext cx="3998114" cy="67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PM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관점에서의 프로젝트 관리 구조적 조망</a:t>
            </a:r>
          </a:p>
        </p:txBody>
      </p:sp>
      <p:sp>
        <p:nvSpPr>
          <p:cNvPr id="261124" name="직사각형 6"/>
          <p:cNvSpPr>
            <a:spLocks noChangeArrowheads="1"/>
          </p:cNvSpPr>
          <p:nvPr/>
        </p:nvSpPr>
        <p:spPr bwMode="auto">
          <a:xfrm>
            <a:off x="325593" y="937327"/>
            <a:ext cx="6636532" cy="124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□ 프로젝트 관리</a:t>
            </a:r>
            <a:endParaRPr lang="en-US" altLang="ko-KR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요구사항을 맞추기 위하여 지식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역량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도구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기법을 프로젝트 활동에 적용하는 것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algn="l">
              <a:lnSpc>
                <a:spcPct val="80000"/>
              </a:lnSpc>
            </a:pP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“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관리는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나무가 아니라 숲 차원의 관점에서 진행해야 함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0" i="1"/>
          </a:p>
        </p:txBody>
      </p:sp>
      <p:sp>
        <p:nvSpPr>
          <p:cNvPr id="261125" name="직사각형 7"/>
          <p:cNvSpPr>
            <a:spLocks noChangeArrowheads="1"/>
          </p:cNvSpPr>
          <p:nvPr/>
        </p:nvSpPr>
        <p:spPr bwMode="auto">
          <a:xfrm>
            <a:off x="325593" y="1614639"/>
            <a:ext cx="6636532" cy="38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pPr algn="l"/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□ 프로젝트 </a:t>
            </a:r>
            <a:r>
              <a:rPr lang="en-US" altLang="ko-KR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 관리 축</a:t>
            </a:r>
            <a:endParaRPr lang="en-US" altLang="ko-KR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729" y="1916033"/>
            <a:ext cx="2614800" cy="31514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5138" y="1916033"/>
            <a:ext cx="3537573" cy="31514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641831" y="3683296"/>
            <a:ext cx="804830" cy="691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406953" y="3630011"/>
            <a:ext cx="1290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V="1">
            <a:off x="745186" y="2978366"/>
            <a:ext cx="1303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373948" y="2174379"/>
            <a:ext cx="425116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73948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r>
              <a:rPr lang="ko-KR" altLang="en-US" sz="900" dirty="0"/>
              <a:t>착수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34486" y="2174379"/>
            <a:ext cx="426804" cy="1053233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34486" y="2174378"/>
            <a:ext cx="426804" cy="1506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96724" y="2174379"/>
            <a:ext cx="425116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96724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r>
              <a:rPr lang="ko-KR" altLang="en-US" sz="900" dirty="0"/>
              <a:t>설계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58950" y="2174379"/>
            <a:ext cx="425116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58950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r>
              <a:rPr lang="ko-KR" altLang="en-US" sz="900" dirty="0"/>
              <a:t>구현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19489" y="2174379"/>
            <a:ext cx="425116" cy="1053233"/>
          </a:xfrm>
          <a:prstGeom prst="roundRect">
            <a:avLst>
              <a:gd name="adj" fmla="val 604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19489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r>
              <a:rPr lang="ko-KR" altLang="en-US" sz="900" dirty="0"/>
              <a:t>시험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80031" y="2174379"/>
            <a:ext cx="426804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80031" y="2174378"/>
            <a:ext cx="426804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r>
              <a:rPr lang="ko-KR" altLang="en-US" sz="900" dirty="0"/>
              <a:t>전개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42257" y="2174379"/>
            <a:ext cx="426804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142257" y="2174378"/>
            <a:ext cx="426804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37" tIns="48310" rIns="38037" bIns="48310" anchor="ctr"/>
          <a:lstStyle/>
          <a:p>
            <a:pPr>
              <a:defRPr/>
            </a:pPr>
            <a:r>
              <a:rPr lang="ko-KR" altLang="en-US" sz="900" dirty="0"/>
              <a:t>완료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69917" y="2358200"/>
            <a:ext cx="347516" cy="1490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69917" y="2527114"/>
            <a:ext cx="347516" cy="1506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871611" y="2696027"/>
            <a:ext cx="347516" cy="150697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71611" y="2866596"/>
            <a:ext cx="347516" cy="1523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71611" y="3042139"/>
            <a:ext cx="347516" cy="1506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330459" y="2368137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330459" y="2535395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32149" y="2704310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332149" y="2876540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332149" y="3052074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92689" y="2358200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92689" y="2527114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94375" y="2696027"/>
            <a:ext cx="347516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94375" y="2866596"/>
            <a:ext cx="347516" cy="1523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94375" y="3042139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253235" y="2368137"/>
            <a:ext cx="349201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253235" y="2535395"/>
            <a:ext cx="349201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56610" y="2704310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256610" y="2876540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56610" y="3052074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715466" y="2374758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715466" y="2543674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717148" y="2712589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717148" y="2884813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717148" y="3053732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261170" name="TextBox 76"/>
          <p:cNvSpPr txBox="1">
            <a:spLocks noChangeArrowheads="1"/>
          </p:cNvSpPr>
          <p:nvPr/>
        </p:nvSpPr>
        <p:spPr bwMode="auto">
          <a:xfrm>
            <a:off x="2056433" y="3646584"/>
            <a:ext cx="998685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en-US" altLang="ko-KR" sz="700" i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700" i="1" dirty="0">
                <a:latin typeface="맑은 고딕" pitchFamily="50" charset="-127"/>
                <a:ea typeface="맑은 고딕" pitchFamily="50" charset="-127"/>
              </a:rPr>
              <a:t>프로세스 그룹</a:t>
            </a:r>
          </a:p>
        </p:txBody>
      </p:sp>
      <p:sp>
        <p:nvSpPr>
          <p:cNvPr id="261171" name="TextBox 77"/>
          <p:cNvSpPr txBox="1">
            <a:spLocks noChangeArrowheads="1"/>
          </p:cNvSpPr>
          <p:nvPr/>
        </p:nvSpPr>
        <p:spPr bwMode="auto">
          <a:xfrm>
            <a:off x="713603" y="2402906"/>
            <a:ext cx="787814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en-US" altLang="ko-KR" sz="700" i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700" i="1" dirty="0">
                <a:latin typeface="맑은 고딕" pitchFamily="50" charset="-127"/>
                <a:ea typeface="맑은 고딕" pitchFamily="50" charset="-127"/>
              </a:rPr>
              <a:t>지식 영역</a:t>
            </a:r>
          </a:p>
        </p:txBody>
      </p:sp>
      <p:sp>
        <p:nvSpPr>
          <p:cNvPr id="261172" name="TextBox 78"/>
          <p:cNvSpPr txBox="1">
            <a:spLocks noChangeArrowheads="1"/>
          </p:cNvSpPr>
          <p:nvPr/>
        </p:nvSpPr>
        <p:spPr bwMode="auto">
          <a:xfrm>
            <a:off x="620818" y="4232819"/>
            <a:ext cx="1324271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en-US" altLang="ko-KR" sz="700" i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700" i="1" dirty="0">
                <a:latin typeface="맑은 고딕" pitchFamily="50" charset="-127"/>
                <a:ea typeface="맑은 고딕" pitchFamily="50" charset="-127"/>
              </a:rPr>
              <a:t>이해관계자 관리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1406946" y="2818568"/>
            <a:ext cx="767571" cy="1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030751" y="4019191"/>
            <a:ext cx="880597" cy="1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 flipH="1">
            <a:off x="1773758" y="3219317"/>
            <a:ext cx="80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 flipH="1" flipV="1">
            <a:off x="1855792" y="3702140"/>
            <a:ext cx="374262" cy="2631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5400000" flipH="1" flipV="1">
            <a:off x="1004743" y="2836151"/>
            <a:ext cx="375917" cy="340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16200000" flipH="1">
            <a:off x="629989" y="3605173"/>
            <a:ext cx="80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47620" y="3212708"/>
            <a:ext cx="878910" cy="1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16200000" flipH="1">
            <a:off x="1525775" y="3613453"/>
            <a:ext cx="80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 flipH="1" flipV="1">
            <a:off x="1871845" y="2891822"/>
            <a:ext cx="375917" cy="229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312476" y="2785457"/>
            <a:ext cx="153515" cy="761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098606" y="3578698"/>
            <a:ext cx="153515" cy="761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961584" y="3971170"/>
            <a:ext cx="153515" cy="761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" name="포인트가 5개인 별 101"/>
          <p:cNvSpPr/>
          <p:nvPr/>
        </p:nvSpPr>
        <p:spPr>
          <a:xfrm>
            <a:off x="1798324" y="3085192"/>
            <a:ext cx="232802" cy="22687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61186" name="직사각형 102"/>
          <p:cNvSpPr>
            <a:spLocks noChangeArrowheads="1"/>
          </p:cNvSpPr>
          <p:nvPr/>
        </p:nvSpPr>
        <p:spPr bwMode="auto">
          <a:xfrm>
            <a:off x="5030893" y="1924318"/>
            <a:ext cx="5652198" cy="37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20" tIns="48310" rIns="96620" bIns="4831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프로세스그룹 </a:t>
            </a:r>
            <a:r>
              <a:rPr lang="en-US" altLang="ko-KR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 Software Development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Life Cycle</a:t>
            </a:r>
            <a:endParaRPr lang="ko-KR" altLang="en-US" u="sng"/>
          </a:p>
        </p:txBody>
      </p:sp>
      <p:sp>
        <p:nvSpPr>
          <p:cNvPr id="261187" name="직사각형 103"/>
          <p:cNvSpPr>
            <a:spLocks noChangeArrowheads="1"/>
          </p:cNvSpPr>
          <p:nvPr/>
        </p:nvSpPr>
        <p:spPr bwMode="auto">
          <a:xfrm>
            <a:off x="3636248" y="3245831"/>
            <a:ext cx="1517580" cy="38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20" tIns="48310" rIns="96620" bIns="4831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지식</a:t>
            </a:r>
            <a:r>
              <a:rPr lang="en-US" altLang="ko-KR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ko-KR" altLang="en-US" u="sng"/>
          </a:p>
        </p:txBody>
      </p:sp>
      <p:sp>
        <p:nvSpPr>
          <p:cNvPr id="261188" name="직사각형 104"/>
          <p:cNvSpPr>
            <a:spLocks noChangeArrowheads="1"/>
          </p:cNvSpPr>
          <p:nvPr/>
        </p:nvSpPr>
        <p:spPr bwMode="auto">
          <a:xfrm>
            <a:off x="5296571" y="3245833"/>
            <a:ext cx="2152394" cy="37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20" tIns="48310" rIns="96620" bIns="48310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이해관계자 관리</a:t>
            </a:r>
            <a:endParaRPr lang="ko-KR" altLang="en-US" u="sng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417808" y="3504168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통합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417808" y="3663154"/>
            <a:ext cx="968319" cy="15235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범위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417808" y="3837033"/>
            <a:ext cx="968319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원가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417808" y="3999321"/>
            <a:ext cx="968319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17808" y="4173208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품질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17808" y="4340459"/>
            <a:ext cx="968319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인력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417808" y="4514346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의사소통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417808" y="4683259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위험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17808" y="4852174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조달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758952" y="3678053"/>
            <a:ext cx="1742637" cy="150696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요구사항정의 문서화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758952" y="3837033"/>
            <a:ext cx="1742637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기대 수준 관리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758952" y="4012573"/>
            <a:ext cx="1742637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주도적인 </a:t>
            </a:r>
            <a:r>
              <a:rPr lang="ko-KR" altLang="en-US" sz="900" dirty="0" err="1">
                <a:solidFill>
                  <a:schemeClr val="tx1"/>
                </a:solidFill>
              </a:rPr>
              <a:t>리더쉽</a:t>
            </a:r>
            <a:r>
              <a:rPr lang="ko-KR" altLang="en-US" sz="900" dirty="0">
                <a:solidFill>
                  <a:schemeClr val="tx1"/>
                </a:solidFill>
              </a:rPr>
              <a:t> 발휘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758952" y="4179832"/>
            <a:ext cx="1742637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적극적인 참여 유도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758952" y="4353711"/>
            <a:ext cx="1742637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신속한 의사결정 유도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758952" y="4520972"/>
            <a:ext cx="1742637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합리적인 협상 실시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758952" y="4684923"/>
            <a:ext cx="1742637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간접적 이해관계자 고려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758952" y="3504168"/>
            <a:ext cx="1742637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프로젝트 목적에 초점</a:t>
            </a:r>
          </a:p>
        </p:txBody>
      </p:sp>
      <p:sp>
        <p:nvSpPr>
          <p:cNvPr id="261206" name="TextBox 89"/>
          <p:cNvSpPr txBox="1">
            <a:spLocks noChangeArrowheads="1"/>
          </p:cNvSpPr>
          <p:nvPr/>
        </p:nvSpPr>
        <p:spPr bwMode="auto">
          <a:xfrm>
            <a:off x="1788203" y="3113349"/>
            <a:ext cx="1307397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분석 실행</a:t>
            </a:r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범위</a:t>
            </a:r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요구사항정의서</a:t>
            </a:r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rgbClr val="7030A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79380" y="2376423"/>
            <a:ext cx="349200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179380" y="2545330"/>
            <a:ext cx="349200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181068" y="2714246"/>
            <a:ext cx="349201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81068" y="2886469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181068" y="3055391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409375" y="2364824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3409375" y="2533736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3411066" y="2702652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411066" y="2874883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411066" y="3042139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656246" y="5446694"/>
            <a:ext cx="6233345" cy="45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065" tIns="49035" rIns="98065" bIns="49035"/>
          <a:lstStyle/>
          <a:p>
            <a:pPr algn="l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관리는 다양하고 많은 관리 요소가 있지만 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크게 프로세스 그룹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지식영역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이해관계자 관리로 구성된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가지 관리 축에 의해 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차원으로 진행된다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buFont typeface="Arial" charset="0"/>
              <a:buChar char="•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왼쪽 그림에 형상화 된 것처럼 프로젝트 관리에서 수행되는 요소들은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의해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형성되는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면 체의 각 면에 위치하게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오른쪽 다이어그램에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대한 상세 내용을 기술하였다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프로세스 그룹을 구성하는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프로세스는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SDLC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개발방법론 단계마다 모두 동작시킨다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SDLC 7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단계의 성격에 따라서 비중이 큰고 작은 프로세스가 존재한다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설계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시험 단계의 통제는 비중이 크며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spcBef>
                <a:spcPct val="30000"/>
              </a:spcBef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착수 단계의 통제와 설계 단계의 시작은 비중이 작다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간접적 이해관계자란 아래의 그림과 같이 프로젝트에는 직접적 영향을 주지 않고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팀원의 가족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협력사의 고객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 직접적 이해관계자에게 영향을 줄 수 있는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이해관계자 그룹을 의미한다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25495" y="8699137"/>
            <a:ext cx="1616118" cy="1351319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956900" y="8998875"/>
            <a:ext cx="998685" cy="75183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발주자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고객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964018" y="8699137"/>
            <a:ext cx="1614428" cy="1351319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048367" y="8998875"/>
            <a:ext cx="998685" cy="75183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사업자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accent6">
                    <a:lumMod val="50000"/>
                  </a:schemeClr>
                </a:solidFill>
              </a:rPr>
              <a:t>수행사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1222" name="TextBox 133"/>
          <p:cNvSpPr txBox="1">
            <a:spLocks noChangeArrowheads="1"/>
          </p:cNvSpPr>
          <p:nvPr/>
        </p:nvSpPr>
        <p:spPr bwMode="auto">
          <a:xfrm>
            <a:off x="4116221" y="9147908"/>
            <a:ext cx="462227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가족</a:t>
            </a:r>
          </a:p>
        </p:txBody>
      </p:sp>
      <p:sp>
        <p:nvSpPr>
          <p:cNvPr id="261223" name="TextBox 134"/>
          <p:cNvSpPr txBox="1">
            <a:spLocks noChangeArrowheads="1"/>
          </p:cNvSpPr>
          <p:nvPr/>
        </p:nvSpPr>
        <p:spPr bwMode="auto">
          <a:xfrm>
            <a:off x="3815928" y="9576830"/>
            <a:ext cx="693344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협력사의 고객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rot="10800000" flipV="1">
            <a:off x="3886781" y="9257205"/>
            <a:ext cx="328959" cy="4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rot="10800000">
            <a:off x="3846301" y="9492372"/>
            <a:ext cx="231115" cy="15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1825308" y="9376439"/>
            <a:ext cx="308714" cy="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27" name="TextBox 146"/>
          <p:cNvSpPr txBox="1">
            <a:spLocks noChangeArrowheads="1"/>
          </p:cNvSpPr>
          <p:nvPr/>
        </p:nvSpPr>
        <p:spPr bwMode="auto">
          <a:xfrm>
            <a:off x="1454176" y="9217468"/>
            <a:ext cx="460544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자문 그룹</a:t>
            </a:r>
          </a:p>
        </p:txBody>
      </p:sp>
      <p:sp>
        <p:nvSpPr>
          <p:cNvPr id="148" name="타원 147"/>
          <p:cNvSpPr/>
          <p:nvPr/>
        </p:nvSpPr>
        <p:spPr>
          <a:xfrm>
            <a:off x="5145277" y="9484081"/>
            <a:ext cx="465603" cy="226877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145277" y="9149563"/>
            <a:ext cx="465603" cy="2285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20" tIns="48310" rIns="19020" bIns="48310" anchor="ctr"/>
          <a:lstStyle/>
          <a:p>
            <a:pPr>
              <a:lnSpc>
                <a:spcPct val="60000"/>
              </a:lnSpc>
              <a:defRPr/>
            </a:pP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963076" y="8980642"/>
            <a:ext cx="1307397" cy="826356"/>
          </a:xfrm>
          <a:prstGeom prst="roundRect">
            <a:avLst>
              <a:gd name="adj" fmla="val 858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270093" y="8904482"/>
            <a:ext cx="693344" cy="1506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620" tIns="48310" rIns="96620" bIns="48310" anchor="ctr"/>
          <a:lstStyle/>
          <a:p>
            <a:pPr>
              <a:defRPr/>
            </a:pP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범례</a:t>
            </a:r>
          </a:p>
        </p:txBody>
      </p:sp>
      <p:sp>
        <p:nvSpPr>
          <p:cNvPr id="261232" name="TextBox 151"/>
          <p:cNvSpPr txBox="1">
            <a:spLocks noChangeArrowheads="1"/>
          </p:cNvSpPr>
          <p:nvPr/>
        </p:nvSpPr>
        <p:spPr bwMode="auto">
          <a:xfrm>
            <a:off x="5502891" y="9116450"/>
            <a:ext cx="769258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직접적 이해관계자</a:t>
            </a:r>
          </a:p>
        </p:txBody>
      </p:sp>
      <p:sp>
        <p:nvSpPr>
          <p:cNvPr id="261233" name="TextBox 152"/>
          <p:cNvSpPr txBox="1">
            <a:spLocks noChangeArrowheads="1"/>
          </p:cNvSpPr>
          <p:nvPr/>
        </p:nvSpPr>
        <p:spPr bwMode="auto">
          <a:xfrm>
            <a:off x="5501204" y="9414539"/>
            <a:ext cx="769258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20" tIns="48310" rIns="96620" bIns="48310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간접적 이해관계자</a:t>
            </a:r>
          </a:p>
        </p:txBody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83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47018" y="5039463"/>
            <a:ext cx="5981385" cy="4774852"/>
          </a:xfrm>
          <a:prstGeom prst="rect">
            <a:avLst/>
          </a:prstGeom>
        </p:spPr>
        <p:txBody>
          <a:bodyPr lIns="99418" tIns="49708" rIns="99418" bIns="49708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E70CD-E5DB-4A28-932D-C04EAF679766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99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51"/>
          <p:cNvSpPr txBox="1">
            <a:spLocks noGrp="1" noChangeArrowheads="1"/>
          </p:cNvSpPr>
          <p:nvPr/>
        </p:nvSpPr>
        <p:spPr bwMode="auto">
          <a:xfrm>
            <a:off x="6317710" y="9699378"/>
            <a:ext cx="782754" cy="51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063" tIns="48538" rIns="97063" bIns="48538" anchor="b"/>
          <a:lstStyle/>
          <a:p>
            <a:pPr algn="r" defTabSz="967799"/>
            <a:r>
              <a:rPr lang="en-US" altLang="ko-KR" sz="900">
                <a:latin typeface="Verdana" pitchFamily="34" charset="0"/>
              </a:rPr>
              <a:t>CH</a:t>
            </a:r>
            <a:r>
              <a:rPr lang="en-GB" altLang="en-US" sz="900">
                <a:latin typeface="Verdana" pitchFamily="34" charset="0"/>
              </a:rPr>
              <a:t>1- </a:t>
            </a:r>
            <a:fld id="{94067280-29B6-4C64-AE7D-8D20C99E3A10}" type="slidenum">
              <a:rPr lang="en-GB" altLang="en-US" sz="900">
                <a:latin typeface="Verdana" pitchFamily="34" charset="0"/>
              </a:rPr>
              <a:pPr algn="r" defTabSz="967799"/>
              <a:t>11</a:t>
            </a:fld>
            <a:endParaRPr lang="en-GB" altLang="en-US" sz="900" dirty="0">
              <a:latin typeface="Verdana" pitchFamily="34" charset="0"/>
            </a:endParaRPr>
          </a:p>
        </p:txBody>
      </p:sp>
      <p:sp>
        <p:nvSpPr>
          <p:cNvPr id="261123" name="TextBox 4"/>
          <p:cNvSpPr txBox="1">
            <a:spLocks noChangeArrowheads="1"/>
          </p:cNvSpPr>
          <p:nvPr/>
        </p:nvSpPr>
        <p:spPr bwMode="auto">
          <a:xfrm>
            <a:off x="1503110" y="637593"/>
            <a:ext cx="3998114" cy="67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PM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관점에서의 프로젝트 관리 구조적 조망</a:t>
            </a:r>
          </a:p>
        </p:txBody>
      </p:sp>
      <p:sp>
        <p:nvSpPr>
          <p:cNvPr id="261124" name="직사각형 6"/>
          <p:cNvSpPr>
            <a:spLocks noChangeArrowheads="1"/>
          </p:cNvSpPr>
          <p:nvPr/>
        </p:nvSpPr>
        <p:spPr bwMode="auto">
          <a:xfrm>
            <a:off x="325593" y="937327"/>
            <a:ext cx="6636532" cy="1246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pPr algn="l"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□ 프로젝트 관리</a:t>
            </a:r>
            <a:endParaRPr lang="en-US" altLang="ko-KR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프로젝트의 요구사항을 맞추기 위하여 지식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역량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도구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기법을 프로젝트 활동에 적용하는 것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algn="l">
              <a:lnSpc>
                <a:spcPct val="80000"/>
              </a:lnSpc>
            </a:pP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“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관리는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나무가 아니라 숲 차원의 관점에서 진행해야 함</a:t>
            </a:r>
            <a:r>
              <a:rPr lang="en-US" altLang="ko-KR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0" i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0" i="1"/>
          </a:p>
        </p:txBody>
      </p:sp>
      <p:sp>
        <p:nvSpPr>
          <p:cNvPr id="261125" name="직사각형 7"/>
          <p:cNvSpPr>
            <a:spLocks noChangeArrowheads="1"/>
          </p:cNvSpPr>
          <p:nvPr/>
        </p:nvSpPr>
        <p:spPr bwMode="auto">
          <a:xfrm>
            <a:off x="325593" y="1614642"/>
            <a:ext cx="6636532" cy="38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pPr algn="l"/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□ 프로젝트 </a:t>
            </a:r>
            <a:r>
              <a:rPr lang="en-US" altLang="ko-KR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 관리 축</a:t>
            </a:r>
            <a:endParaRPr lang="en-US" altLang="ko-KR" b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2729" y="1916036"/>
            <a:ext cx="2614800" cy="31514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95141" y="1916036"/>
            <a:ext cx="3537573" cy="315142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641831" y="3683296"/>
            <a:ext cx="804830" cy="691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406955" y="3630011"/>
            <a:ext cx="12905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V="1">
            <a:off x="745188" y="2978366"/>
            <a:ext cx="13032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373950" y="2174381"/>
            <a:ext cx="425116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73950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r>
              <a:rPr lang="ko-KR" altLang="en-US" sz="900" dirty="0"/>
              <a:t>착수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34486" y="2174381"/>
            <a:ext cx="426804" cy="1053233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34486" y="2174378"/>
            <a:ext cx="426804" cy="150696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96726" y="2174381"/>
            <a:ext cx="425116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96726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r>
              <a:rPr lang="ko-KR" altLang="en-US" sz="900" dirty="0"/>
              <a:t>설계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58950" y="2174381"/>
            <a:ext cx="425116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58950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r>
              <a:rPr lang="ko-KR" altLang="en-US" sz="900" dirty="0"/>
              <a:t>구현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219489" y="2174381"/>
            <a:ext cx="425116" cy="1053233"/>
          </a:xfrm>
          <a:prstGeom prst="roundRect">
            <a:avLst>
              <a:gd name="adj" fmla="val 604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19489" y="2174378"/>
            <a:ext cx="425116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r>
              <a:rPr lang="ko-KR" altLang="en-US" sz="900" dirty="0"/>
              <a:t>시험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80031" y="2174381"/>
            <a:ext cx="426804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80031" y="2174378"/>
            <a:ext cx="426804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r>
              <a:rPr lang="ko-KR" altLang="en-US" sz="900" dirty="0"/>
              <a:t>전개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42257" y="2174381"/>
            <a:ext cx="426804" cy="1053233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142257" y="2174378"/>
            <a:ext cx="426804" cy="150696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25" tIns="48294" rIns="38025" bIns="48294" anchor="ctr"/>
          <a:lstStyle/>
          <a:p>
            <a:pPr>
              <a:defRPr/>
            </a:pPr>
            <a:r>
              <a:rPr lang="ko-KR" altLang="en-US" sz="900" dirty="0"/>
              <a:t>완료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69917" y="2358200"/>
            <a:ext cx="347516" cy="1490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69917" y="2527114"/>
            <a:ext cx="347516" cy="15069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871611" y="2696027"/>
            <a:ext cx="347516" cy="150697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71611" y="2866596"/>
            <a:ext cx="347516" cy="1523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71611" y="3042139"/>
            <a:ext cx="347516" cy="15069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330459" y="2368139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330459" y="2535397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332151" y="2704310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332151" y="2876542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332151" y="3052076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92689" y="2358200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92689" y="2527114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94375" y="2696027"/>
            <a:ext cx="347516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94375" y="2866596"/>
            <a:ext cx="347516" cy="15235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94375" y="3042139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253237" y="2368139"/>
            <a:ext cx="349201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253237" y="2535397"/>
            <a:ext cx="349201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56610" y="2704310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256610" y="2876542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56610" y="3052076"/>
            <a:ext cx="347516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715468" y="2374758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715468" y="2543676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717148" y="2712589"/>
            <a:ext cx="349200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717148" y="2884813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717148" y="3053734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261170" name="TextBox 76"/>
          <p:cNvSpPr txBox="1">
            <a:spLocks noChangeArrowheads="1"/>
          </p:cNvSpPr>
          <p:nvPr/>
        </p:nvSpPr>
        <p:spPr bwMode="auto">
          <a:xfrm>
            <a:off x="2056435" y="3646586"/>
            <a:ext cx="998685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en-US" altLang="ko-KR" sz="700" i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700" i="1" dirty="0">
                <a:latin typeface="맑은 고딕" pitchFamily="50" charset="-127"/>
                <a:ea typeface="맑은 고딕" pitchFamily="50" charset="-127"/>
              </a:rPr>
              <a:t>프로세스 그룹</a:t>
            </a:r>
          </a:p>
        </p:txBody>
      </p:sp>
      <p:sp>
        <p:nvSpPr>
          <p:cNvPr id="261171" name="TextBox 77"/>
          <p:cNvSpPr txBox="1">
            <a:spLocks noChangeArrowheads="1"/>
          </p:cNvSpPr>
          <p:nvPr/>
        </p:nvSpPr>
        <p:spPr bwMode="auto">
          <a:xfrm>
            <a:off x="713603" y="2402906"/>
            <a:ext cx="787814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en-US" altLang="ko-KR" sz="700" i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700" i="1" dirty="0">
                <a:latin typeface="맑은 고딕" pitchFamily="50" charset="-127"/>
                <a:ea typeface="맑은 고딕" pitchFamily="50" charset="-127"/>
              </a:rPr>
              <a:t>지식 영역</a:t>
            </a:r>
          </a:p>
        </p:txBody>
      </p:sp>
      <p:sp>
        <p:nvSpPr>
          <p:cNvPr id="261172" name="TextBox 78"/>
          <p:cNvSpPr txBox="1">
            <a:spLocks noChangeArrowheads="1"/>
          </p:cNvSpPr>
          <p:nvPr/>
        </p:nvSpPr>
        <p:spPr bwMode="auto">
          <a:xfrm>
            <a:off x="620818" y="4232821"/>
            <a:ext cx="1324271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en-US" altLang="ko-KR" sz="700" i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700" i="1" dirty="0">
                <a:latin typeface="맑은 고딕" pitchFamily="50" charset="-127"/>
                <a:ea typeface="맑은 고딕" pitchFamily="50" charset="-127"/>
              </a:rPr>
              <a:t>이해관계자 관리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1406946" y="2818568"/>
            <a:ext cx="767571" cy="1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030751" y="4019191"/>
            <a:ext cx="880597" cy="1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 flipH="1">
            <a:off x="1773759" y="3219317"/>
            <a:ext cx="80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 flipH="1" flipV="1">
            <a:off x="1855792" y="3702142"/>
            <a:ext cx="374262" cy="2631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5400000" flipH="1" flipV="1">
            <a:off x="1004745" y="2836153"/>
            <a:ext cx="375917" cy="340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16200000" flipH="1">
            <a:off x="629989" y="3605173"/>
            <a:ext cx="80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47620" y="3212708"/>
            <a:ext cx="878910" cy="1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16200000" flipH="1">
            <a:off x="1525775" y="3613453"/>
            <a:ext cx="8015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 flipH="1" flipV="1">
            <a:off x="1871847" y="2891824"/>
            <a:ext cx="375917" cy="229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312478" y="2785459"/>
            <a:ext cx="153515" cy="761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098606" y="3578698"/>
            <a:ext cx="153515" cy="761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961584" y="3971172"/>
            <a:ext cx="153515" cy="7617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" name="포인트가 5개인 별 101"/>
          <p:cNvSpPr/>
          <p:nvPr/>
        </p:nvSpPr>
        <p:spPr>
          <a:xfrm>
            <a:off x="1798324" y="3085194"/>
            <a:ext cx="232802" cy="226877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61186" name="직사각형 102"/>
          <p:cNvSpPr>
            <a:spLocks noChangeArrowheads="1"/>
          </p:cNvSpPr>
          <p:nvPr/>
        </p:nvSpPr>
        <p:spPr bwMode="auto">
          <a:xfrm>
            <a:off x="5030894" y="1924318"/>
            <a:ext cx="5652136" cy="3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589" tIns="48294" rIns="96589" bIns="48294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프로세스그룹 </a:t>
            </a:r>
            <a:r>
              <a:rPr lang="en-US" altLang="ko-KR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in Software Development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Life Cycle</a:t>
            </a:r>
            <a:endParaRPr lang="ko-KR" altLang="en-US" u="sng"/>
          </a:p>
        </p:txBody>
      </p:sp>
      <p:sp>
        <p:nvSpPr>
          <p:cNvPr id="261187" name="직사각형 103"/>
          <p:cNvSpPr>
            <a:spLocks noChangeArrowheads="1"/>
          </p:cNvSpPr>
          <p:nvPr/>
        </p:nvSpPr>
        <p:spPr bwMode="auto">
          <a:xfrm>
            <a:off x="3636250" y="3245831"/>
            <a:ext cx="1517580" cy="38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589" tIns="48294" rIns="96589" bIns="48294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지식</a:t>
            </a:r>
            <a:r>
              <a:rPr lang="en-US" altLang="ko-KR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ko-KR" altLang="en-US" u="sng"/>
          </a:p>
        </p:txBody>
      </p:sp>
      <p:sp>
        <p:nvSpPr>
          <p:cNvPr id="261188" name="직사각형 104"/>
          <p:cNvSpPr>
            <a:spLocks noChangeArrowheads="1"/>
          </p:cNvSpPr>
          <p:nvPr/>
        </p:nvSpPr>
        <p:spPr bwMode="auto">
          <a:xfrm>
            <a:off x="5296571" y="3245833"/>
            <a:ext cx="2152332" cy="37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589" tIns="48294" rIns="96589" bIns="48294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u="sng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이해관계자 관리</a:t>
            </a:r>
            <a:endParaRPr lang="ko-KR" altLang="en-US" u="sng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417808" y="3504168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통합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417808" y="3663154"/>
            <a:ext cx="968319" cy="152353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범위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417808" y="3837035"/>
            <a:ext cx="968319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원가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417808" y="3999321"/>
            <a:ext cx="968319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417808" y="4173210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품질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417808" y="4340459"/>
            <a:ext cx="968319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인력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417808" y="4514346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의사소통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417808" y="4683259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위험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417808" y="4852174"/>
            <a:ext cx="968319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조달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758954" y="3678055"/>
            <a:ext cx="1742637" cy="150696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요구사항정의 문서화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758954" y="3837035"/>
            <a:ext cx="1742637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기대 수준 관리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758954" y="4012573"/>
            <a:ext cx="1742637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주도적인 </a:t>
            </a:r>
            <a:r>
              <a:rPr lang="ko-KR" altLang="en-US" sz="900" dirty="0" err="1">
                <a:solidFill>
                  <a:schemeClr val="tx1"/>
                </a:solidFill>
              </a:rPr>
              <a:t>리더쉽</a:t>
            </a:r>
            <a:r>
              <a:rPr lang="ko-KR" altLang="en-US" sz="900" dirty="0">
                <a:solidFill>
                  <a:schemeClr val="tx1"/>
                </a:solidFill>
              </a:rPr>
              <a:t> 발휘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758954" y="4179833"/>
            <a:ext cx="1742637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적극적인 참여 유도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758954" y="4353711"/>
            <a:ext cx="1742637" cy="14904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신속한 의사결정 유도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758954" y="4520972"/>
            <a:ext cx="1742637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합리적인 협상 실시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758954" y="4684925"/>
            <a:ext cx="1742637" cy="150696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간접적 이해관계자 고려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758954" y="3504168"/>
            <a:ext cx="1742637" cy="15069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프로젝트 목적에 초점</a:t>
            </a:r>
          </a:p>
        </p:txBody>
      </p:sp>
      <p:sp>
        <p:nvSpPr>
          <p:cNvPr id="261206" name="TextBox 89"/>
          <p:cNvSpPr txBox="1">
            <a:spLocks noChangeArrowheads="1"/>
          </p:cNvSpPr>
          <p:nvPr/>
        </p:nvSpPr>
        <p:spPr bwMode="auto">
          <a:xfrm>
            <a:off x="1788205" y="3113349"/>
            <a:ext cx="1307397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분석 실행</a:t>
            </a:r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범위</a:t>
            </a:r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,   </a:t>
            </a:r>
            <a:r>
              <a:rPr lang="ko-KR" altLang="en-US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요구사항정의서</a:t>
            </a:r>
            <a:r>
              <a:rPr lang="en-US" altLang="ko-KR" sz="800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800" dirty="0">
              <a:solidFill>
                <a:srgbClr val="7030A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79380" y="2376425"/>
            <a:ext cx="349200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179380" y="2545330"/>
            <a:ext cx="349200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181070" y="2714248"/>
            <a:ext cx="349201" cy="14904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81070" y="2886469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181070" y="3055393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409375" y="2364826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3409375" y="2533736"/>
            <a:ext cx="349200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3411068" y="2702654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411068" y="2874885"/>
            <a:ext cx="349201" cy="15069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411068" y="3042139"/>
            <a:ext cx="349201" cy="15069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656248" y="5446696"/>
            <a:ext cx="6233345" cy="45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034" tIns="49019" rIns="98034" bIns="49019"/>
          <a:lstStyle/>
          <a:p>
            <a:pPr algn="l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관리는 다양하고 많은 관리 요소가 있지만 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크게 프로세스 그룹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지식영역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이해관계자 관리로 구성된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가지 관리 축에 의해 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차원으로 진행된다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buFont typeface="Arial" charset="0"/>
              <a:buChar char="•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왼쪽 그림에 형상화 된 것처럼 프로젝트 관리에서 수행되는 요소들은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의해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형성되는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면 체의 각 면에 위치하게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오른쪽 다이어그램에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대한 상세 내용을 기술하였다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프로세스 그룹을 구성하는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프로세스는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SDLC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개발방법론 단계마다 모두 동작시킨다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SDLC 7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단계의 성격에 따라서 비중이 큰고 작은 프로세스가 존재한다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설계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시험 단계의 통제는 비중이 크며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spcBef>
                <a:spcPct val="30000"/>
              </a:spcBef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착수 단계의 통제와 설계 단계의 시작은 비중이 작다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간접적 이해관계자란 아래의 그림과 같이 프로젝트에는 직접적 영향을 주지 않고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팀원의 가족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협력사의 고객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 직접적 이해관계자에게 영향을 줄 수 있는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이해관계자 그룹을 의미한다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25497" y="8699139"/>
            <a:ext cx="1616118" cy="1351319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956903" y="8998877"/>
            <a:ext cx="998685" cy="75183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발주자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고객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964018" y="8699139"/>
            <a:ext cx="1614428" cy="1351319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048369" y="8998877"/>
            <a:ext cx="998685" cy="751836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사업자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accent6">
                    <a:lumMod val="50000"/>
                  </a:schemeClr>
                </a:solidFill>
              </a:rPr>
              <a:t>수행사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1222" name="TextBox 133"/>
          <p:cNvSpPr txBox="1">
            <a:spLocks noChangeArrowheads="1"/>
          </p:cNvSpPr>
          <p:nvPr/>
        </p:nvSpPr>
        <p:spPr bwMode="auto">
          <a:xfrm>
            <a:off x="4116221" y="9147908"/>
            <a:ext cx="462227" cy="21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가족</a:t>
            </a:r>
          </a:p>
        </p:txBody>
      </p:sp>
      <p:sp>
        <p:nvSpPr>
          <p:cNvPr id="261223" name="TextBox 134"/>
          <p:cNvSpPr txBox="1">
            <a:spLocks noChangeArrowheads="1"/>
          </p:cNvSpPr>
          <p:nvPr/>
        </p:nvSpPr>
        <p:spPr bwMode="auto">
          <a:xfrm>
            <a:off x="3815928" y="9576830"/>
            <a:ext cx="693344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협력사의 고객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rot="10800000" flipV="1">
            <a:off x="3886781" y="9257205"/>
            <a:ext cx="328959" cy="4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rot="10800000">
            <a:off x="3846301" y="9492374"/>
            <a:ext cx="231115" cy="15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1825308" y="9376439"/>
            <a:ext cx="308714" cy="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27" name="TextBox 146"/>
          <p:cNvSpPr txBox="1">
            <a:spLocks noChangeArrowheads="1"/>
          </p:cNvSpPr>
          <p:nvPr/>
        </p:nvSpPr>
        <p:spPr bwMode="auto">
          <a:xfrm>
            <a:off x="1454176" y="9217468"/>
            <a:ext cx="460544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자문 그룹</a:t>
            </a:r>
          </a:p>
        </p:txBody>
      </p:sp>
      <p:sp>
        <p:nvSpPr>
          <p:cNvPr id="148" name="타원 147"/>
          <p:cNvSpPr/>
          <p:nvPr/>
        </p:nvSpPr>
        <p:spPr>
          <a:xfrm>
            <a:off x="5145279" y="9484083"/>
            <a:ext cx="465603" cy="226877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145279" y="9149563"/>
            <a:ext cx="465603" cy="22853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013" tIns="48294" rIns="19013" bIns="48294" anchor="ctr"/>
          <a:lstStyle/>
          <a:p>
            <a:pPr>
              <a:lnSpc>
                <a:spcPct val="60000"/>
              </a:lnSpc>
              <a:defRPr/>
            </a:pP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963078" y="8980642"/>
            <a:ext cx="1307397" cy="826356"/>
          </a:xfrm>
          <a:prstGeom prst="roundRect">
            <a:avLst>
              <a:gd name="adj" fmla="val 858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270093" y="8904484"/>
            <a:ext cx="693344" cy="1506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589" tIns="48294" rIns="96589" bIns="48294" anchor="ctr"/>
          <a:lstStyle/>
          <a:p>
            <a:pPr>
              <a:defRPr/>
            </a:pP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범례</a:t>
            </a:r>
          </a:p>
        </p:txBody>
      </p:sp>
      <p:sp>
        <p:nvSpPr>
          <p:cNvPr id="261232" name="TextBox 151"/>
          <p:cNvSpPr txBox="1">
            <a:spLocks noChangeArrowheads="1"/>
          </p:cNvSpPr>
          <p:nvPr/>
        </p:nvSpPr>
        <p:spPr bwMode="auto">
          <a:xfrm>
            <a:off x="5502891" y="9116450"/>
            <a:ext cx="769258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직접적 이해관계자</a:t>
            </a:r>
          </a:p>
        </p:txBody>
      </p:sp>
      <p:sp>
        <p:nvSpPr>
          <p:cNvPr id="261233" name="TextBox 152"/>
          <p:cNvSpPr txBox="1">
            <a:spLocks noChangeArrowheads="1"/>
          </p:cNvSpPr>
          <p:nvPr/>
        </p:nvSpPr>
        <p:spPr bwMode="auto">
          <a:xfrm>
            <a:off x="5501204" y="9414539"/>
            <a:ext cx="769258" cy="32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89" tIns="48294" rIns="96589" bIns="48294">
            <a:spAutoFit/>
          </a:bodyPr>
          <a:lstStyle/>
          <a:p>
            <a:r>
              <a:rPr lang="ko-KR" altLang="en-US" sz="700" dirty="0">
                <a:latin typeface="맑은 고딕" pitchFamily="50" charset="-127"/>
                <a:ea typeface="맑은 고딕" pitchFamily="50" charset="-127"/>
              </a:rPr>
              <a:t>간접적 이해관계자</a:t>
            </a:r>
          </a:p>
        </p:txBody>
      </p:sp>
    </p:spTree>
    <p:extLst>
      <p:ext uri="{BB962C8B-B14F-4D97-AF65-F5344CB8AC3E}">
        <p14:creationId xmlns:p14="http://schemas.microsoft.com/office/powerpoint/2010/main" val="6533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1439" y="4895637"/>
            <a:ext cx="5696494" cy="4638576"/>
          </a:xfrm>
          <a:prstGeom prst="rect">
            <a:avLst/>
          </a:prstGeom>
        </p:spPr>
        <p:txBody>
          <a:bodyPr lIns="95789" tIns="47892" rIns="95789" bIns="47892"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2E70CD-E5DB-4A28-932D-C04EAF679766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6026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407" y="4520284"/>
            <a:ext cx="5118065" cy="42826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875" tIns="43437" rIns="86875" bIns="43437"/>
          <a:lstStyle/>
          <a:p>
            <a:endParaRPr lang="ko-K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6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5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286"/>
            <a:r>
              <a:rPr lang="en-GB" altLang="ko-KR"/>
              <a:t>CH3 </a:t>
            </a:r>
            <a:r>
              <a:rPr lang="en-GB" altLang="en-US"/>
              <a:t>- </a:t>
            </a:r>
            <a:fld id="{8EDC527D-BDC2-4F72-89A1-D8E4A826B75A}" type="slidenum">
              <a:rPr lang="en-GB" altLang="en-US" smtClean="0"/>
              <a:pPr defTabSz="963286"/>
              <a:t>19</a:t>
            </a:fld>
            <a:endParaRPr lang="en-GB" altLang="en-US" dirty="0"/>
          </a:p>
        </p:txBody>
      </p:sp>
      <p:sp>
        <p:nvSpPr>
          <p:cNvPr id="318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0436" y="4859764"/>
            <a:ext cx="5671749" cy="45997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173" tIns="48087" rIns="96173" bIns="48087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2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529" indent="-285589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2355" indent="-228472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9297" indent="-228472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6237" indent="-228472" defTabSz="958308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177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123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064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006" indent="-228472" algn="ctr" defTabSz="95830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900">
                <a:latin typeface="Verdana" panose="020B0604030504040204" pitchFamily="34" charset="0"/>
              </a:rPr>
              <a:t>CH</a:t>
            </a:r>
            <a:r>
              <a:rPr lang="en-GB" altLang="en-US" sz="900">
                <a:latin typeface="Verdana" panose="020B0604030504040204" pitchFamily="34" charset="0"/>
              </a:rPr>
              <a:t>1- </a:t>
            </a:r>
            <a:fld id="{ACD21982-532E-4ACF-A716-6A31F394651C}" type="slidenum">
              <a:rPr lang="en-GB" altLang="en-US" sz="900">
                <a:latin typeface="Verdana" panose="020B0604030504040204" pitchFamily="34" charset="0"/>
              </a:rPr>
              <a:pPr/>
              <a:t>21</a:t>
            </a:fld>
            <a:endParaRPr lang="en-GB" altLang="en-US" sz="900">
              <a:latin typeface="Verdana" panose="020B0604030504040204" pitchFamily="34" charset="0"/>
            </a:endParaRPr>
          </a:p>
        </p:txBody>
      </p:sp>
      <p:sp>
        <p:nvSpPr>
          <p:cNvPr id="93187" name="TextBox 4"/>
          <p:cNvSpPr txBox="1">
            <a:spLocks noChangeArrowheads="1"/>
          </p:cNvSpPr>
          <p:nvPr/>
        </p:nvSpPr>
        <p:spPr bwMode="auto">
          <a:xfrm>
            <a:off x="1490664" y="633414"/>
            <a:ext cx="3965575" cy="27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PM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관점에서의 프로젝트 관리 구조적 조망</a:t>
            </a:r>
          </a:p>
        </p:txBody>
      </p:sp>
      <p:sp>
        <p:nvSpPr>
          <p:cNvPr id="93188" name="직사각형 6"/>
          <p:cNvSpPr>
            <a:spLocks noChangeArrowheads="1"/>
          </p:cNvSpPr>
          <p:nvPr/>
        </p:nvSpPr>
        <p:spPr bwMode="auto">
          <a:xfrm>
            <a:off x="320675" y="931863"/>
            <a:ext cx="6584950" cy="51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프로젝트 관리</a:t>
            </a:r>
            <a:endParaRPr lang="en-US" altLang="ko-KR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80000"/>
              </a:lnSpc>
            </a:pPr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요구사항을 맞추기 위하여 지식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기법을 프로젝트 활동에 적용하는 것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80000"/>
              </a:lnSpc>
            </a:pP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“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관리는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나무가 아니라 숲 차원의 관점에서 진행해야 함</a:t>
            </a:r>
            <a:r>
              <a:rPr lang="en-US" altLang="ko-KR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0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0" i="1"/>
          </a:p>
        </p:txBody>
      </p:sp>
      <p:sp>
        <p:nvSpPr>
          <p:cNvPr id="93189" name="직사각형 7"/>
          <p:cNvSpPr>
            <a:spLocks noChangeArrowheads="1"/>
          </p:cNvSpPr>
          <p:nvPr/>
        </p:nvSpPr>
        <p:spPr bwMode="auto">
          <a:xfrm>
            <a:off x="320675" y="1604963"/>
            <a:ext cx="6584950" cy="27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프로젝트 </a:t>
            </a:r>
            <a:r>
              <a:rPr lang="en-US" altLang="ko-KR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관리 축</a:t>
            </a:r>
            <a:endParaRPr lang="en-US" altLang="ko-KR" b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8479" y="1905001"/>
            <a:ext cx="2593975" cy="31321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68651" y="1905001"/>
            <a:ext cx="3506788" cy="31321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634208" y="3664744"/>
            <a:ext cx="798512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395416" y="3611563"/>
            <a:ext cx="12779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6200000" flipV="1">
            <a:off x="735807" y="2961482"/>
            <a:ext cx="13001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346454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46454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착수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03653" y="2162175"/>
            <a:ext cx="422275" cy="1047750"/>
          </a:xfrm>
          <a:prstGeom prst="roundRect">
            <a:avLst>
              <a:gd name="adj" fmla="val 0"/>
            </a:avLst>
          </a:prstGeom>
          <a:solidFill>
            <a:srgbClr val="FFFF99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03653" y="2162178"/>
            <a:ext cx="422275" cy="147638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260853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260853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설계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719641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719641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구현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176841" y="2162175"/>
            <a:ext cx="422275" cy="1047750"/>
          </a:xfrm>
          <a:prstGeom prst="roundRect">
            <a:avLst>
              <a:gd name="adj" fmla="val 604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176841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시험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634041" y="2162175"/>
            <a:ext cx="422275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634041" y="2162178"/>
            <a:ext cx="422275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전개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094417" y="2162175"/>
            <a:ext cx="420687" cy="1047750"/>
          </a:xfrm>
          <a:prstGeom prst="roundRect">
            <a:avLst>
              <a:gd name="adj" fmla="val 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094417" y="2162178"/>
            <a:ext cx="420687" cy="147638"/>
          </a:xfrm>
          <a:prstGeom prst="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919" tIns="48158" rIns="37919" bIns="48158" anchor="ctr"/>
          <a:lstStyle/>
          <a:p>
            <a:pPr>
              <a:defRPr/>
            </a:pPr>
            <a:r>
              <a:rPr lang="ko-KR" altLang="en-US" sz="900" dirty="0"/>
              <a:t>완료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838575" y="2344741"/>
            <a:ext cx="344488" cy="1508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838575" y="2513017"/>
            <a:ext cx="344488" cy="149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840167" y="2681289"/>
            <a:ext cx="344487" cy="147637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40167" y="2851154"/>
            <a:ext cx="344487" cy="1508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40167" y="3027367"/>
            <a:ext cx="344487" cy="1476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295779" y="2352675"/>
            <a:ext cx="346075" cy="15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295779" y="252095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297368" y="2689225"/>
            <a:ext cx="346075" cy="1476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297368" y="2860679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297368" y="303530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752979" y="2344741"/>
            <a:ext cx="347663" cy="150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752979" y="2513017"/>
            <a:ext cx="347663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754568" y="2681289"/>
            <a:ext cx="346075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54568" y="2851154"/>
            <a:ext cx="346075" cy="1508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754568" y="3027367"/>
            <a:ext cx="346075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210175" y="2352675"/>
            <a:ext cx="344488" cy="1524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210175" y="2520954"/>
            <a:ext cx="344488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11767" y="2689225"/>
            <a:ext cx="344487" cy="1476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211767" y="2860679"/>
            <a:ext cx="344487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11767" y="3035304"/>
            <a:ext cx="344487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668967" y="236220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5668967" y="2528888"/>
            <a:ext cx="346075" cy="150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670554" y="2697167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5670554" y="2868617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670554" y="3036892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3234" name="TextBox 76"/>
          <p:cNvSpPr txBox="1">
            <a:spLocks noChangeArrowheads="1"/>
          </p:cNvSpPr>
          <p:nvPr/>
        </p:nvSpPr>
        <p:spPr bwMode="auto">
          <a:xfrm>
            <a:off x="2039939" y="3625853"/>
            <a:ext cx="990600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그룹</a:t>
            </a:r>
          </a:p>
        </p:txBody>
      </p:sp>
      <p:sp>
        <p:nvSpPr>
          <p:cNvPr id="93235" name="TextBox 77"/>
          <p:cNvSpPr txBox="1">
            <a:spLocks noChangeArrowheads="1"/>
          </p:cNvSpPr>
          <p:nvPr/>
        </p:nvSpPr>
        <p:spPr bwMode="auto">
          <a:xfrm>
            <a:off x="708025" y="2389192"/>
            <a:ext cx="781050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지식 영역</a:t>
            </a:r>
          </a:p>
        </p:txBody>
      </p:sp>
      <p:sp>
        <p:nvSpPr>
          <p:cNvPr id="93236" name="TextBox 78"/>
          <p:cNvSpPr txBox="1">
            <a:spLocks noChangeArrowheads="1"/>
          </p:cNvSpPr>
          <p:nvPr/>
        </p:nvSpPr>
        <p:spPr bwMode="auto">
          <a:xfrm>
            <a:off x="617542" y="4206879"/>
            <a:ext cx="1309687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700" i="1">
                <a:latin typeface="맑은 고딕" panose="020B0503020000020004" pitchFamily="50" charset="-127"/>
                <a:ea typeface="맑은 고딕" panose="020B0503020000020004" pitchFamily="50" charset="-127"/>
              </a:rPr>
              <a:t>이해관계자 관리</a:t>
            </a:r>
          </a:p>
        </p:txBody>
      </p:sp>
      <p:cxnSp>
        <p:nvCxnSpPr>
          <p:cNvPr id="81" name="직선 연결선 80"/>
          <p:cNvCxnSpPr/>
          <p:nvPr/>
        </p:nvCxnSpPr>
        <p:spPr>
          <a:xfrm>
            <a:off x="1395414" y="2805115"/>
            <a:ext cx="762000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022350" y="3997325"/>
            <a:ext cx="87312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rot="16200000" flipH="1">
            <a:off x="1758954" y="3203576"/>
            <a:ext cx="79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 flipH="1" flipV="1">
            <a:off x="1839916" y="3681413"/>
            <a:ext cx="373063" cy="2619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rot="5400000" flipH="1" flipV="1">
            <a:off x="998542" y="2820992"/>
            <a:ext cx="371475" cy="3397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rot="16200000" flipH="1">
            <a:off x="623891" y="3584576"/>
            <a:ext cx="79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1039813" y="3192464"/>
            <a:ext cx="873126" cy="15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rot="16200000" flipH="1">
            <a:off x="1512890" y="3590926"/>
            <a:ext cx="7969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rot="5400000" flipH="1" flipV="1">
            <a:off x="1856585" y="2875759"/>
            <a:ext cx="371475" cy="2301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301750" y="2770189"/>
            <a:ext cx="1524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081213" y="3560766"/>
            <a:ext cx="152400" cy="730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954088" y="3949704"/>
            <a:ext cx="152400" cy="746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" name="포인트가 5개인 별 101"/>
          <p:cNvSpPr/>
          <p:nvPr/>
        </p:nvSpPr>
        <p:spPr>
          <a:xfrm>
            <a:off x="1784353" y="3070229"/>
            <a:ext cx="230188" cy="225425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3250" name="직사각형 102"/>
          <p:cNvSpPr>
            <a:spLocks noChangeArrowheads="1"/>
          </p:cNvSpPr>
          <p:nvPr/>
        </p:nvSpPr>
        <p:spPr bwMode="auto">
          <a:xfrm>
            <a:off x="3203576" y="1912939"/>
            <a:ext cx="3668221" cy="2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프로세스그룹 </a:t>
            </a:r>
            <a:r>
              <a:rPr lang="en-US" altLang="ko-KR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Software Development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Life Cycle</a:t>
            </a:r>
            <a:endParaRPr lang="ko-KR" altLang="en-US" u="sng"/>
          </a:p>
        </p:txBody>
      </p:sp>
      <p:sp>
        <p:nvSpPr>
          <p:cNvPr id="93251" name="직사각형 103"/>
          <p:cNvSpPr>
            <a:spLocks noChangeArrowheads="1"/>
          </p:cNvSpPr>
          <p:nvPr/>
        </p:nvSpPr>
        <p:spPr bwMode="auto">
          <a:xfrm>
            <a:off x="3162301" y="3227389"/>
            <a:ext cx="1013050" cy="27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lang="en-US" altLang="ko-KR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ko-KR" altLang="en-US" u="sng"/>
          </a:p>
        </p:txBody>
      </p:sp>
      <p:sp>
        <p:nvSpPr>
          <p:cNvPr id="93252" name="직사각형 104"/>
          <p:cNvSpPr>
            <a:spLocks noChangeArrowheads="1"/>
          </p:cNvSpPr>
          <p:nvPr/>
        </p:nvSpPr>
        <p:spPr bwMode="auto">
          <a:xfrm>
            <a:off x="4562477" y="3227389"/>
            <a:ext cx="1455021" cy="27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이해관계자 관리</a:t>
            </a:r>
            <a:endParaRPr lang="ko-KR" altLang="en-US" u="sng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387728" y="3484567"/>
            <a:ext cx="962025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통합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387728" y="3643316"/>
            <a:ext cx="962025" cy="150812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범위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87728" y="3814766"/>
            <a:ext cx="962025" cy="15081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원가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387728" y="3976691"/>
            <a:ext cx="962025" cy="15081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일정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387728" y="4149730"/>
            <a:ext cx="962025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품질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387728" y="4316413"/>
            <a:ext cx="962025" cy="14763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인력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87728" y="4489454"/>
            <a:ext cx="962025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의사소통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387728" y="4659317"/>
            <a:ext cx="962025" cy="147637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 err="1">
                <a:solidFill>
                  <a:schemeClr val="tx1"/>
                </a:solidFill>
              </a:rPr>
              <a:t>리스크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387728" y="4824413"/>
            <a:ext cx="962025" cy="152400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조달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719642" y="3657604"/>
            <a:ext cx="1728787" cy="149225"/>
          </a:xfrm>
          <a:prstGeom prst="round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요구사항정의 문서화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719642" y="3814766"/>
            <a:ext cx="1728787" cy="150812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기대 수준 관리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719642" y="3987800"/>
            <a:ext cx="1728787" cy="152400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주도적인 </a:t>
            </a:r>
            <a:r>
              <a:rPr lang="ko-KR" altLang="en-US" sz="900" dirty="0" err="1">
                <a:solidFill>
                  <a:schemeClr val="tx1"/>
                </a:solidFill>
              </a:rPr>
              <a:t>리더쉽</a:t>
            </a:r>
            <a:r>
              <a:rPr lang="ko-KR" altLang="en-US" sz="900" dirty="0">
                <a:solidFill>
                  <a:schemeClr val="tx1"/>
                </a:solidFill>
              </a:rPr>
              <a:t> 발휘</a:t>
            </a: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719642" y="4156079"/>
            <a:ext cx="1728787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적극적인 참여 유도</a:t>
            </a: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719642" y="4329114"/>
            <a:ext cx="1728787" cy="146050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신속한 의사결정 유도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719642" y="4495804"/>
            <a:ext cx="1728787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합리적인 협상 실시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719642" y="4660901"/>
            <a:ext cx="1728787" cy="147638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간접적 이해관계자 고려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4719642" y="3484567"/>
            <a:ext cx="1728787" cy="149225"/>
          </a:xfrm>
          <a:prstGeom prst="round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프로젝트 목적에 초점</a:t>
            </a:r>
          </a:p>
        </p:txBody>
      </p:sp>
      <p:sp>
        <p:nvSpPr>
          <p:cNvPr id="93270" name="TextBox 89"/>
          <p:cNvSpPr txBox="1">
            <a:spLocks noChangeArrowheads="1"/>
          </p:cNvSpPr>
          <p:nvPr/>
        </p:nvSpPr>
        <p:spPr bwMode="auto">
          <a:xfrm>
            <a:off x="1773239" y="3095628"/>
            <a:ext cx="1296987" cy="35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실행</a:t>
            </a:r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 </a:t>
            </a:r>
            <a:r>
              <a:rPr lang="ko-KR" altLang="en-US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요구사항정의서</a:t>
            </a:r>
            <a:r>
              <a:rPr lang="en-US" altLang="ko-KR" sz="8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129342" y="2363792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129342" y="2530476"/>
            <a:ext cx="346075" cy="1508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130930" y="269875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6130930" y="2870204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6130930" y="3038479"/>
            <a:ext cx="346075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381379" y="2349500"/>
            <a:ext cx="346075" cy="1539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3381379" y="2519366"/>
            <a:ext cx="346075" cy="1508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계획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3381378" y="2687642"/>
            <a:ext cx="347663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3381378" y="2859092"/>
            <a:ext cx="347663" cy="1492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통제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3381378" y="3027367"/>
            <a:ext cx="347663" cy="1476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8" name="Rectangle 3"/>
          <p:cNvSpPr txBox="1">
            <a:spLocks noChangeArrowheads="1"/>
          </p:cNvSpPr>
          <p:nvPr/>
        </p:nvSpPr>
        <p:spPr bwMode="auto">
          <a:xfrm>
            <a:off x="650876" y="5416551"/>
            <a:ext cx="6180138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762" tIns="48883" rIns="97762" bIns="48883"/>
          <a:lstStyle/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해설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관리는 다양하고 많은 관리 요소가 있지만 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크게 프로세스 그룹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지식영역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이해관계자 관리로 구성된</a:t>
            </a:r>
            <a:endParaRPr lang="en-US" altLang="ko-KR" i="1" u="sng" dirty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가지 관리 축에 의해 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차원으로 진행된다</a:t>
            </a:r>
            <a:r>
              <a:rPr lang="en-US" altLang="ko-KR" i="1" u="sng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</a:t>
            </a:r>
            <a:br>
              <a:rPr lang="en-US" altLang="ko-KR" dirty="0">
                <a:latin typeface="맑은 고딕" pitchFamily="50" charset="-127"/>
                <a:ea typeface="맑은 고딕" pitchFamily="50" charset="-127"/>
              </a:rPr>
            </a:b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Arial" charset="0"/>
              <a:buChar char="•"/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왼쪽 그림에 형상화 된 것처럼 프로젝트 관리에서 수행되는 요소들은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의해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형성되는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면 체의 각 면에 위치하게 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오른쪽 다이어그램에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축에 대한 상세 내용을 기술하였다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프로세스 그룹을 구성하는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가지 프로세스는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SDLC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개발방법론 단계마다 모두 동작시킨다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SDLC 7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단계의 성격에 따라서 비중이 큰고 작은 프로세스가 존재한다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예를 들어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설계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구현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시험 단계의 통제는 비중이 크며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spcBef>
                <a:spcPct val="30000"/>
              </a:spcBef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   착수 단계의 통제와 설계 단계의 시작은 비중이 작다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buFont typeface="Arial" charset="0"/>
              <a:buChar char="•"/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간접적 이해관계자란 아래의 그림과 같이 프로젝트에는 직접적 영향을 주지 않고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팀원의 가족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협력사의 고객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 직접적 이해관계자에게 영향을 줄 수 있는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30000"/>
              </a:spcBef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이해관계자 그룹을 의미한다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414463" y="8650289"/>
            <a:ext cx="1600200" cy="13462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941513" y="8948738"/>
            <a:ext cx="992187" cy="74771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발주자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고객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2940051" y="8650289"/>
            <a:ext cx="1598613" cy="1346200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3024188" y="8948738"/>
            <a:ext cx="989012" cy="747712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프로젝트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ko-KR" altLang="en-US" sz="700" dirty="0">
                <a:solidFill>
                  <a:schemeClr val="accent6">
                    <a:lumMod val="50000"/>
                  </a:schemeClr>
                </a:solidFill>
              </a:rPr>
              <a:t>사업자</a:t>
            </a:r>
            <a:endParaRPr lang="en-US" altLang="ko-KR" sz="7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60000"/>
              </a:lnSpc>
              <a:defRPr/>
            </a:pP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sz="700" dirty="0" err="1">
                <a:solidFill>
                  <a:schemeClr val="accent6">
                    <a:lumMod val="50000"/>
                  </a:schemeClr>
                </a:solidFill>
              </a:rPr>
              <a:t>수행사</a:t>
            </a:r>
            <a:r>
              <a:rPr lang="en-US" altLang="ko-KR" sz="7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286" name="TextBox 133"/>
          <p:cNvSpPr txBox="1">
            <a:spLocks noChangeArrowheads="1"/>
          </p:cNvSpPr>
          <p:nvPr/>
        </p:nvSpPr>
        <p:spPr bwMode="auto">
          <a:xfrm>
            <a:off x="4084639" y="9096378"/>
            <a:ext cx="454025" cy="20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</a:p>
        </p:txBody>
      </p:sp>
      <p:sp>
        <p:nvSpPr>
          <p:cNvPr id="93287" name="TextBox 134"/>
          <p:cNvSpPr txBox="1">
            <a:spLocks noChangeArrowheads="1"/>
          </p:cNvSpPr>
          <p:nvPr/>
        </p:nvSpPr>
        <p:spPr bwMode="auto">
          <a:xfrm>
            <a:off x="3784600" y="9523416"/>
            <a:ext cx="685800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협력사의 고객</a:t>
            </a:r>
          </a:p>
        </p:txBody>
      </p:sp>
      <p:cxnSp>
        <p:nvCxnSpPr>
          <p:cNvPr id="137" name="직선 화살표 연결선 136"/>
          <p:cNvCxnSpPr/>
          <p:nvPr/>
        </p:nvCxnSpPr>
        <p:spPr>
          <a:xfrm rot="10800000" flipV="1">
            <a:off x="3854454" y="9205913"/>
            <a:ext cx="327025" cy="4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/>
          <p:nvPr/>
        </p:nvCxnSpPr>
        <p:spPr>
          <a:xfrm rot="10800000">
            <a:off x="3814763" y="9439278"/>
            <a:ext cx="228600" cy="14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1809750" y="9321800"/>
            <a:ext cx="3048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91" name="TextBox 146"/>
          <p:cNvSpPr txBox="1">
            <a:spLocks noChangeArrowheads="1"/>
          </p:cNvSpPr>
          <p:nvPr/>
        </p:nvSpPr>
        <p:spPr bwMode="auto">
          <a:xfrm>
            <a:off x="1443042" y="9166228"/>
            <a:ext cx="455612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자문 그룹</a:t>
            </a:r>
          </a:p>
        </p:txBody>
      </p:sp>
      <p:sp>
        <p:nvSpPr>
          <p:cNvPr id="148" name="타원 147"/>
          <p:cNvSpPr/>
          <p:nvPr/>
        </p:nvSpPr>
        <p:spPr>
          <a:xfrm>
            <a:off x="5103813" y="9431341"/>
            <a:ext cx="461962" cy="225425"/>
          </a:xfrm>
          <a:prstGeom prst="ellipse">
            <a:avLst/>
          </a:prstGeom>
          <a:solidFill>
            <a:schemeClr val="bg1">
              <a:lumMod val="85000"/>
              <a:alpha val="5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103813" y="9097968"/>
            <a:ext cx="461962" cy="22542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60" tIns="48158" rIns="18960" bIns="48158" anchor="ctr"/>
          <a:lstStyle/>
          <a:p>
            <a:pPr>
              <a:lnSpc>
                <a:spcPct val="60000"/>
              </a:lnSpc>
              <a:defRPr/>
            </a:pPr>
            <a:endParaRPr lang="ko-KR" altLang="en-US" sz="7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922842" y="8929692"/>
            <a:ext cx="1298575" cy="822325"/>
          </a:xfrm>
          <a:prstGeom prst="roundRect">
            <a:avLst>
              <a:gd name="adj" fmla="val 858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227642" y="8855079"/>
            <a:ext cx="688975" cy="1492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316" tIns="48158" rIns="96316" bIns="48158" anchor="ctr"/>
          <a:lstStyle/>
          <a:p>
            <a:pPr>
              <a:defRPr/>
            </a:pP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범례</a:t>
            </a:r>
          </a:p>
        </p:txBody>
      </p:sp>
      <p:sp>
        <p:nvSpPr>
          <p:cNvPr id="93296" name="TextBox 151"/>
          <p:cNvSpPr txBox="1">
            <a:spLocks noChangeArrowheads="1"/>
          </p:cNvSpPr>
          <p:nvPr/>
        </p:nvSpPr>
        <p:spPr bwMode="auto">
          <a:xfrm>
            <a:off x="5457826" y="9063041"/>
            <a:ext cx="763588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직접적 이해관계자</a:t>
            </a:r>
          </a:p>
        </p:txBody>
      </p:sp>
      <p:sp>
        <p:nvSpPr>
          <p:cNvPr id="93297" name="TextBox 152"/>
          <p:cNvSpPr txBox="1">
            <a:spLocks noChangeArrowheads="1"/>
          </p:cNvSpPr>
          <p:nvPr/>
        </p:nvSpPr>
        <p:spPr bwMode="auto">
          <a:xfrm>
            <a:off x="5456241" y="9361491"/>
            <a:ext cx="765175" cy="32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16" tIns="48158" rIns="96316" bIns="48158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간접적 이해관계자</a:t>
            </a:r>
          </a:p>
        </p:txBody>
      </p:sp>
    </p:spTree>
    <p:extLst>
      <p:ext uri="{BB962C8B-B14F-4D97-AF65-F5344CB8AC3E}">
        <p14:creationId xmlns:p14="http://schemas.microsoft.com/office/powerpoint/2010/main" val="214315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과목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Rectangle 9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4608" y="4365104"/>
            <a:ext cx="7128792" cy="1224136"/>
          </a:xfrm>
        </p:spPr>
        <p:txBody>
          <a:bodyPr lIns="91300" tIns="45649" rIns="91300" bIns="45649" anchor="ctr"/>
          <a:lstStyle>
            <a:lvl1pPr marL="513752" indent="-513752" algn="ctr">
              <a:buClr>
                <a:srgbClr val="0033CC"/>
              </a:buClr>
              <a:buFont typeface="+mj-lt"/>
              <a:buNone/>
              <a:defRPr sz="2400">
                <a:latin typeface="맑은 고딕" pitchFamily="50" charset="-127"/>
                <a:ea typeface="맑은 고딕" pitchFamily="50" charset="-127"/>
              </a:defRPr>
            </a:lvl1pPr>
            <a:lvl2pPr marL="188913" lvl="1" indent="-188913" algn="ctr">
              <a:buFont typeface="Wingdings" pitchFamily="2" charset="2"/>
              <a:buNone/>
              <a:defRPr sz="2000">
                <a:latin typeface="맑은 고딕" pitchFamily="50" charset="-127"/>
                <a:ea typeface="맑은 고딕" pitchFamily="50" charset="-127"/>
              </a:defRPr>
            </a:lvl2pPr>
          </a:lstStyle>
          <a:p>
            <a:r>
              <a:rPr lang="ko-KR" altLang="en-US" dirty="0"/>
              <a:t>마스터 부제목 스타일 편집</a:t>
            </a:r>
          </a:p>
          <a:p>
            <a:pPr lvl="1"/>
            <a:r>
              <a:rPr lang="ko-KR" altLang="en-US" dirty="0"/>
              <a:t>마스터 부제목 스타일 편집</a:t>
            </a:r>
          </a:p>
        </p:txBody>
      </p:sp>
      <p:sp>
        <p:nvSpPr>
          <p:cNvPr id="5211" name="Rectangle 91"/>
          <p:cNvSpPr>
            <a:spLocks noGrp="1" noChangeArrowheads="1"/>
          </p:cNvSpPr>
          <p:nvPr>
            <p:ph type="ctrTitle" sz="quarter"/>
          </p:nvPr>
        </p:nvSpPr>
        <p:spPr>
          <a:xfrm>
            <a:off x="1424608" y="1556791"/>
            <a:ext cx="7128792" cy="1800201"/>
          </a:xfrm>
          <a:prstGeom prst="rect">
            <a:avLst/>
          </a:prstGeom>
        </p:spPr>
        <p:txBody>
          <a:bodyPr lIns="91300" tIns="45649" rIns="91300" bIns="45649"/>
          <a:lstStyle>
            <a:lvl1pPr algn="ctr"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53336"/>
            <a:ext cx="990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424608" y="3861048"/>
            <a:ext cx="712879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505" y="692695"/>
            <a:ext cx="3528392" cy="3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953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700" indent="-266700">
              <a:spcAft>
                <a:spcPts val="0"/>
              </a:spcAft>
              <a:buSzPct val="100000"/>
              <a:buFont typeface="Wingdings" pitchFamily="2" charset="2"/>
              <a:buChar char="n"/>
              <a:defRPr sz="1400" b="1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20700" indent="-241300">
              <a:spcAft>
                <a:spcPts val="0"/>
              </a:spcAft>
              <a:buClr>
                <a:srgbClr val="003300"/>
              </a:buClr>
              <a:buFont typeface="Wingdings" panose="05000000000000000000" pitchFamily="2" charset="2"/>
              <a:buChar char="l"/>
              <a:defRPr sz="12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74700" indent="-241300">
              <a:spcAft>
                <a:spcPts val="0"/>
              </a:spcAft>
              <a:buClrTx/>
              <a:buFont typeface="Wingdings" pitchFamily="2" charset="2"/>
              <a:buChar char="l"/>
              <a:defRPr sz="12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03300" indent="-215900">
              <a:spcAft>
                <a:spcPts val="0"/>
              </a:spcAft>
              <a:buClr>
                <a:srgbClr val="000099"/>
              </a:buClr>
              <a:buFont typeface="Wingdings 2" pitchFamily="18" charset="2"/>
              <a:buChar char="¡"/>
              <a:defRPr sz="11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>
              <a:defRPr b="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4007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과목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Rectangle 9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16897" y="4005064"/>
            <a:ext cx="5184576" cy="1741895"/>
          </a:xfrm>
        </p:spPr>
        <p:txBody>
          <a:bodyPr lIns="91300" tIns="45649" rIns="91300" bIns="45649"/>
          <a:lstStyle>
            <a:lvl1pPr marL="449263" indent="-449263" algn="l">
              <a:buClr>
                <a:srgbClr val="0033CC"/>
              </a:buClr>
              <a:buFont typeface="+mj-lt"/>
              <a:buAutoNum type="arabicPeriod"/>
              <a:defRPr sz="2800">
                <a:latin typeface="맑은 고딕" pitchFamily="50" charset="-127"/>
                <a:ea typeface="맑은 고딕" pitchFamily="50" charset="-127"/>
              </a:defRPr>
            </a:lvl1pPr>
            <a:lvl2pPr marL="804863" lvl="1" indent="-355600" algn="l">
              <a:buFont typeface="Wingdings" panose="05000000000000000000" pitchFamily="2" charset="2"/>
              <a:buChar char="l"/>
              <a:defRPr sz="2400">
                <a:latin typeface="맑은 고딕" pitchFamily="50" charset="-127"/>
                <a:ea typeface="맑은 고딕" pitchFamily="50" charset="-127"/>
              </a:defRPr>
            </a:lvl2pPr>
          </a:lstStyle>
          <a:p>
            <a:r>
              <a:rPr lang="ko-KR" altLang="en-US" dirty="0"/>
              <a:t>마스터 부제목 스타일 편집</a:t>
            </a:r>
          </a:p>
          <a:p>
            <a:pPr lvl="1"/>
            <a:r>
              <a:rPr lang="ko-KR" altLang="en-US" dirty="0"/>
              <a:t>마스터 부제목 스타일 편집</a:t>
            </a:r>
          </a:p>
        </p:txBody>
      </p:sp>
      <p:sp>
        <p:nvSpPr>
          <p:cNvPr id="5211" name="Rectangle 91"/>
          <p:cNvSpPr>
            <a:spLocks noGrp="1" noChangeArrowheads="1"/>
          </p:cNvSpPr>
          <p:nvPr>
            <p:ph type="ctrTitle" sz="quarter"/>
          </p:nvPr>
        </p:nvSpPr>
        <p:spPr>
          <a:xfrm>
            <a:off x="3758950" y="1196753"/>
            <a:ext cx="5658545" cy="1800199"/>
          </a:xfrm>
          <a:prstGeom prst="rect">
            <a:avLst/>
          </a:prstGeom>
        </p:spPr>
        <p:txBody>
          <a:bodyPr lIns="0" tIns="45649" rIns="0" bIns="45649" anchor="t"/>
          <a:lstStyle>
            <a:lvl1pPr algn="ctr">
              <a:lnSpc>
                <a:spcPct val="150000"/>
              </a:lnSpc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758951" y="3573016"/>
            <a:ext cx="565854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G:\@총괄팀\홈페이지&amp;디자인\@업무\@Vector\배경\untitled.bmp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4" r="26614"/>
          <a:stretch/>
        </p:blipFill>
        <p:spPr bwMode="auto">
          <a:xfrm>
            <a:off x="629493" y="1340768"/>
            <a:ext cx="273933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9493" y="476672"/>
            <a:ext cx="1590476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810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과목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Rectangle 9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63469" y="3789040"/>
            <a:ext cx="4601965" cy="1957919"/>
          </a:xfrm>
        </p:spPr>
        <p:txBody>
          <a:bodyPr lIns="91300" tIns="45649" rIns="91300" bIns="45649"/>
          <a:lstStyle>
            <a:lvl1pPr marL="513752" indent="-513752" algn="l">
              <a:buClr>
                <a:srgbClr val="0033CC"/>
              </a:buClr>
              <a:buFont typeface="+mj-lt"/>
              <a:buNone/>
              <a:defRPr sz="2800">
                <a:latin typeface="맑은 고딕" pitchFamily="50" charset="-127"/>
                <a:ea typeface="맑은 고딕" pitchFamily="50" charset="-127"/>
              </a:defRPr>
            </a:lvl1pPr>
            <a:lvl2pPr marL="188913" lvl="1" indent="-188913" algn="l">
              <a:buFont typeface="Wingdings" pitchFamily="2" charset="2"/>
              <a:buNone/>
              <a:defRPr sz="2400">
                <a:latin typeface="맑은 고딕" pitchFamily="50" charset="-127"/>
                <a:ea typeface="맑은 고딕" pitchFamily="50" charset="-127"/>
              </a:defRPr>
            </a:lvl2pPr>
          </a:lstStyle>
          <a:p>
            <a:r>
              <a:rPr lang="ko-KR" altLang="en-US" dirty="0"/>
              <a:t>마스터 부제목 스타일 편집</a:t>
            </a:r>
          </a:p>
          <a:p>
            <a:pPr lvl="1"/>
            <a:r>
              <a:rPr lang="ko-KR" altLang="en-US" dirty="0"/>
              <a:t>마스터 부제목 스타일 편집</a:t>
            </a:r>
          </a:p>
        </p:txBody>
      </p:sp>
      <p:sp>
        <p:nvSpPr>
          <p:cNvPr id="5211" name="Rectangle 91"/>
          <p:cNvSpPr>
            <a:spLocks noGrp="1" noChangeArrowheads="1"/>
          </p:cNvSpPr>
          <p:nvPr>
            <p:ph type="ctrTitle" sz="quarter"/>
          </p:nvPr>
        </p:nvSpPr>
        <p:spPr>
          <a:xfrm>
            <a:off x="3824875" y="1354470"/>
            <a:ext cx="5472608" cy="1570473"/>
          </a:xfrm>
          <a:prstGeom prst="rect">
            <a:avLst/>
          </a:prstGeom>
        </p:spPr>
        <p:txBody>
          <a:bodyPr lIns="91300" tIns="45649" rIns="91300" bIns="45649"/>
          <a:lstStyle>
            <a:lvl1pPr algn="ctr"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53336"/>
            <a:ext cx="990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3758951" y="3284984"/>
            <a:ext cx="565854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4764487" y="6611779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000" smtClean="0"/>
              <a:pPr>
                <a:defRPr/>
              </a:pPr>
              <a:t>‹#›</a:t>
            </a:fld>
            <a:endParaRPr lang="en-US" altLang="ko-KR" sz="1000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두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9826"/>
            <a:ext cx="9296400" cy="550862"/>
          </a:xfrm>
        </p:spPr>
        <p:txBody>
          <a:bodyPr/>
          <a:lstStyle>
            <a:lvl1pPr>
              <a:defRPr kumimoji="1" lang="ko-KR" altLang="en-US" sz="2400" b="1" dirty="0">
                <a:solidFill>
                  <a:srgbClr val="0000CC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572000" cy="5791200"/>
          </a:xfrm>
        </p:spPr>
        <p:txBody>
          <a:bodyPr/>
          <a:lstStyle>
            <a:lvl1pPr marL="363538" indent="-363538">
              <a:buFont typeface="+mj-lt"/>
              <a:buAutoNum type="arabicPeriod"/>
              <a:defRPr/>
            </a:lvl1pPr>
            <a:lvl2pPr marL="714375" indent="-354013">
              <a:buFont typeface="+mj-lt"/>
              <a:buAutoNum type="arabicParenR"/>
              <a:defRPr/>
            </a:lvl2pPr>
            <a:lvl3pPr marL="1077913" indent="-355600">
              <a:buFont typeface="+mj-ea"/>
              <a:buAutoNum type="circleNumDbPlain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762000"/>
            <a:ext cx="4572000" cy="57912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714375" indent="-342900">
              <a:buFont typeface="+mj-lt"/>
              <a:buAutoNum type="arabicParenR"/>
              <a:defRPr/>
            </a:lvl2pPr>
            <a:lvl3pPr marL="1077913" indent="-342900">
              <a:buFont typeface="+mj-ea"/>
              <a:buAutoNum type="circleNumDbPlain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625448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2_두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9826"/>
            <a:ext cx="9296400" cy="550862"/>
          </a:xfrm>
        </p:spPr>
        <p:txBody>
          <a:bodyPr/>
          <a:lstStyle>
            <a:lvl1pPr>
              <a:defRPr kumimoji="1" lang="ko-KR" altLang="en-US" sz="2400" b="1" dirty="0">
                <a:solidFill>
                  <a:srgbClr val="0000CC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572000" cy="5791200"/>
          </a:xfrm>
        </p:spPr>
        <p:txBody>
          <a:bodyPr/>
          <a:lstStyle>
            <a:lvl1pPr marL="263525" indent="-263525">
              <a:buFont typeface="Wingdings" panose="05000000000000000000" pitchFamily="2" charset="2"/>
              <a:buChar char=""/>
              <a:defRPr/>
            </a:lvl1pPr>
            <a:lvl2pPr marL="538163" indent="-265113">
              <a:buFont typeface="Wingdings" panose="05000000000000000000" pitchFamily="2" charset="2"/>
              <a:buChar char="l"/>
              <a:defRPr/>
            </a:lvl2pPr>
            <a:lvl3pPr marL="896938" indent="-269875">
              <a:buFont typeface="Wingdings" panose="05000000000000000000" pitchFamily="2" charset="2"/>
              <a:buChar char="§"/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762000"/>
            <a:ext cx="4572000" cy="5791200"/>
          </a:xfrm>
        </p:spPr>
        <p:txBody>
          <a:bodyPr/>
          <a:lstStyle>
            <a:lvl1pPr marL="263525" indent="-263525">
              <a:buFont typeface="Wingdings" panose="05000000000000000000" pitchFamily="2" charset="2"/>
              <a:buChar char="n"/>
              <a:defRPr/>
            </a:lvl1pPr>
            <a:lvl2pPr marL="538163" indent="-254000">
              <a:buFont typeface="Wingdings" panose="05000000000000000000" pitchFamily="2" charset="2"/>
              <a:buChar char="l"/>
              <a:defRPr/>
            </a:lvl2pPr>
            <a:lvl3pPr marL="896938" indent="-269875">
              <a:buFont typeface="Wingdings" panose="05000000000000000000" pitchFamily="2" charset="2"/>
              <a:buChar char="§"/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97531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4_두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9826"/>
            <a:ext cx="9296400" cy="550862"/>
          </a:xfrm>
        </p:spPr>
        <p:txBody>
          <a:bodyPr/>
          <a:lstStyle>
            <a:lvl1pPr>
              <a:defRPr kumimoji="1" lang="ko-KR" altLang="en-US" sz="2400" b="1" dirty="0">
                <a:solidFill>
                  <a:srgbClr val="0000CC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572000" cy="5791200"/>
          </a:xfrm>
        </p:spPr>
        <p:txBody>
          <a:bodyPr/>
          <a:lstStyle>
            <a:lvl1pPr marL="263525" indent="-263525">
              <a:buFont typeface="Wingdings" panose="05000000000000000000" pitchFamily="2" charset="2"/>
              <a:buChar char=""/>
              <a:defRPr/>
            </a:lvl1pPr>
            <a:lvl2pPr marL="541338" indent="-268288">
              <a:buFont typeface="+mj-lt"/>
              <a:buAutoNum type="arabicPeriod"/>
              <a:defRPr/>
            </a:lvl2pPr>
            <a:lvl3pPr marL="804863" indent="-263525">
              <a:buFont typeface="Wingdings" panose="05000000000000000000" pitchFamily="2" charset="2"/>
              <a:buChar char="l"/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762000"/>
            <a:ext cx="4572000" cy="5791200"/>
          </a:xfrm>
        </p:spPr>
        <p:txBody>
          <a:bodyPr/>
          <a:lstStyle>
            <a:lvl1pPr marL="263525" indent="-263525">
              <a:buFont typeface="Wingdings" panose="05000000000000000000" pitchFamily="2" charset="2"/>
              <a:buChar char="n"/>
              <a:defRPr/>
            </a:lvl1pPr>
            <a:lvl2pPr marL="541338" indent="-257175">
              <a:buFont typeface="+mj-lt"/>
              <a:buAutoNum type="arabicPeriod"/>
              <a:defRPr/>
            </a:lvl2pPr>
            <a:lvl3pPr marL="804863" indent="-263525">
              <a:buFont typeface="Wingdings" panose="05000000000000000000" pitchFamily="2" charset="2"/>
              <a:buChar char="l"/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4451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3_두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69826"/>
            <a:ext cx="9296400" cy="550862"/>
          </a:xfrm>
        </p:spPr>
        <p:txBody>
          <a:bodyPr/>
          <a:lstStyle>
            <a:lvl1pPr>
              <a:defRPr kumimoji="1" lang="ko-KR" altLang="en-US" sz="2400" b="1" dirty="0">
                <a:solidFill>
                  <a:srgbClr val="0000CC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762000"/>
            <a:ext cx="4572000" cy="5791200"/>
          </a:xfrm>
        </p:spPr>
        <p:txBody>
          <a:bodyPr/>
          <a:lstStyle>
            <a:lvl1pPr marL="263525" indent="-263525">
              <a:spcAft>
                <a:spcPts val="300"/>
              </a:spcAft>
              <a:buFont typeface="Wingdings" panose="05000000000000000000" pitchFamily="2" charset="2"/>
              <a:buChar char=""/>
              <a:defRPr sz="1600"/>
            </a:lvl1pPr>
            <a:lvl2pPr marL="538163" indent="-265113">
              <a:spcAft>
                <a:spcPts val="300"/>
              </a:spcAft>
              <a:buFont typeface="Wingdings" panose="05000000000000000000" pitchFamily="2" charset="2"/>
              <a:buChar char="l"/>
              <a:defRPr sz="1400"/>
            </a:lvl2pPr>
            <a:lvl3pPr marL="801688" indent="-263525">
              <a:spcAft>
                <a:spcPts val="300"/>
              </a:spcAft>
              <a:buFont typeface="Wingdings" panose="05000000000000000000" pitchFamily="2" charset="2"/>
              <a:buChar char="§"/>
              <a:defRPr sz="12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762000"/>
            <a:ext cx="4572000" cy="5791200"/>
          </a:xfrm>
        </p:spPr>
        <p:txBody>
          <a:bodyPr/>
          <a:lstStyle>
            <a:lvl1pPr marL="263525" indent="-263525">
              <a:spcAft>
                <a:spcPts val="300"/>
              </a:spcAft>
              <a:buFont typeface="Wingdings" panose="05000000000000000000" pitchFamily="2" charset="2"/>
              <a:buChar char="n"/>
              <a:defRPr sz="1600"/>
            </a:lvl1pPr>
            <a:lvl2pPr marL="538163" indent="-254000">
              <a:spcAft>
                <a:spcPts val="300"/>
              </a:spcAft>
              <a:buFont typeface="Wingdings" panose="05000000000000000000" pitchFamily="2" charset="2"/>
              <a:buChar char="l"/>
              <a:defRPr sz="1400"/>
            </a:lvl2pPr>
            <a:lvl3pPr marL="801688" indent="-263525">
              <a:spcAft>
                <a:spcPts val="300"/>
              </a:spcAft>
              <a:buFont typeface="Wingdings" panose="05000000000000000000" pitchFamily="2" charset="2"/>
              <a:buChar char="§"/>
              <a:defRPr sz="12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6626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82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22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983" y="241300"/>
            <a:ext cx="8390863" cy="844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40981" y="1600200"/>
            <a:ext cx="4112021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18100" y="1600200"/>
            <a:ext cx="4113742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18100" y="3924300"/>
            <a:ext cx="4113742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67486398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과목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" name="Rectangle 9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6856" y="4197022"/>
            <a:ext cx="5112568" cy="1752257"/>
          </a:xfrm>
        </p:spPr>
        <p:txBody>
          <a:bodyPr lIns="91300" tIns="45649" rIns="91300" bIns="45649" anchor="ctr"/>
          <a:lstStyle>
            <a:lvl1pPr marL="513752" indent="-513752" algn="ctr">
              <a:buClr>
                <a:srgbClr val="0033CC"/>
              </a:buClr>
              <a:buFont typeface="+mj-lt"/>
              <a:buNone/>
              <a:defRPr sz="2400">
                <a:latin typeface="맑은 고딕" pitchFamily="50" charset="-127"/>
                <a:ea typeface="맑은 고딕" pitchFamily="50" charset="-127"/>
              </a:defRPr>
            </a:lvl1pPr>
            <a:lvl2pPr marL="188913" lvl="1" indent="-188913" algn="ctr">
              <a:buFont typeface="Wingdings" pitchFamily="2" charset="2"/>
              <a:buNone/>
              <a:defRPr sz="2000">
                <a:latin typeface="맑은 고딕" pitchFamily="50" charset="-127"/>
                <a:ea typeface="맑은 고딕" pitchFamily="50" charset="-127"/>
              </a:defRPr>
            </a:lvl2pPr>
          </a:lstStyle>
          <a:p>
            <a:r>
              <a:rPr lang="ko-KR" altLang="en-US" dirty="0"/>
              <a:t>마스터 부제목 스타일 편집</a:t>
            </a:r>
          </a:p>
          <a:p>
            <a:pPr lvl="1"/>
            <a:r>
              <a:rPr lang="ko-KR" altLang="en-US" dirty="0"/>
              <a:t>마스터 부제목 스타일 편집</a:t>
            </a:r>
          </a:p>
        </p:txBody>
      </p:sp>
      <p:sp>
        <p:nvSpPr>
          <p:cNvPr id="5211" name="Rectangle 91"/>
          <p:cNvSpPr>
            <a:spLocks noGrp="1" noChangeArrowheads="1"/>
          </p:cNvSpPr>
          <p:nvPr>
            <p:ph type="ctrTitle" sz="quarter"/>
          </p:nvPr>
        </p:nvSpPr>
        <p:spPr>
          <a:xfrm>
            <a:off x="3121660" y="1556792"/>
            <a:ext cx="6079812" cy="1296144"/>
          </a:xfrm>
          <a:prstGeom prst="rect">
            <a:avLst/>
          </a:prstGeom>
        </p:spPr>
        <p:txBody>
          <a:bodyPr lIns="91300" tIns="45649" rIns="91300" bIns="45649"/>
          <a:lstStyle>
            <a:lvl1pPr algn="ctr"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53336"/>
            <a:ext cx="990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758951" y="3586719"/>
            <a:ext cx="565854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G:\@총괄팀\홈페이지&amp;디자인\@업무\@Vector\배경\untitled.bmp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4" r="26614"/>
          <a:stretch/>
        </p:blipFill>
        <p:spPr bwMode="auto">
          <a:xfrm>
            <a:off x="629493" y="1340768"/>
            <a:ext cx="2739331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4806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73376" y="6604641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54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228600" y="107107"/>
            <a:ext cx="9448800" cy="550862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b="1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304800" y="762000"/>
            <a:ext cx="9296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056180670"/>
      </p:ext>
    </p:extLst>
  </p:cSld>
  <p:clrMapOvr>
    <a:masterClrMapping/>
  </p:clrMapOvr>
  <p:transition advClick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228600" y="116632"/>
            <a:ext cx="9448800" cy="550862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b="1" dirty="0">
                <a:solidFill>
                  <a:srgbClr val="0000CC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304800" y="762000"/>
            <a:ext cx="9296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44257967"/>
      </p:ext>
    </p:extLst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228601" y="107107"/>
            <a:ext cx="9448800" cy="550862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b="1" dirty="0">
                <a:solidFill>
                  <a:srgbClr val="0000CC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304800" y="762000"/>
            <a:ext cx="9296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10716654"/>
      </p:ext>
    </p:extLst>
  </p:cSld>
  <p:clrMapOvr>
    <a:masterClrMapping/>
  </p:clrMapOvr>
  <p:transition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1. 제목+내용(3단계)">
    <p:bg>
      <p:bgPr>
        <a:solidFill>
          <a:srgbClr val="ED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-2182"/>
            <a:ext cx="7488832" cy="550862"/>
          </a:xfrm>
        </p:spPr>
        <p:txBody>
          <a:bodyPr lIns="0" tIns="0" rIns="0" bIns="0"/>
          <a:lstStyle>
            <a:lvl1pPr>
              <a:defRPr spc="-12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44488" y="765175"/>
            <a:ext cx="9217025" cy="5903913"/>
          </a:xfrm>
        </p:spPr>
        <p:txBody>
          <a:bodyPr lIns="0" tIns="0" rIns="0"/>
          <a:lstStyle>
            <a:lvl1pPr marL="266700" indent="-266700">
              <a:buClr>
                <a:srgbClr val="1C5DC6"/>
              </a:buClr>
              <a:buFont typeface="Wingdings" panose="05000000000000000000" pitchFamily="2" charset="2"/>
              <a:buChar char="l"/>
              <a:defRPr b="0"/>
            </a:lvl1pPr>
            <a:lvl2pPr marL="520700" indent="-241300">
              <a:buClr>
                <a:srgbClr val="297BDF"/>
              </a:buClr>
              <a:buSzPct val="90000"/>
              <a:buFont typeface="Wingdings" panose="05000000000000000000" pitchFamily="2" charset="2"/>
              <a:buChar char="l"/>
              <a:defRPr b="0"/>
            </a:lvl2pPr>
            <a:lvl3pPr marL="774700" indent="-241300">
              <a:buClr>
                <a:srgbClr val="458CE3"/>
              </a:buClr>
              <a:buFont typeface="Wingdings" panose="05000000000000000000" pitchFamily="2" charset="2"/>
              <a:buChar char="§"/>
              <a:defRPr sz="1400" b="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029644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2. 제목+내용(3단계)">
    <p:bg>
      <p:bgPr>
        <a:solidFill>
          <a:srgbClr val="ED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-2182"/>
            <a:ext cx="7488832" cy="550862"/>
          </a:xfrm>
        </p:spPr>
        <p:txBody>
          <a:bodyPr lIns="0" tIns="0" rIns="0" bIns="0"/>
          <a:lstStyle>
            <a:lvl1pPr>
              <a:defRPr spc="-12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44488" y="765175"/>
            <a:ext cx="9217025" cy="5903913"/>
          </a:xfrm>
        </p:spPr>
        <p:txBody>
          <a:bodyPr lIns="0" tIns="0" rIns="0"/>
          <a:lstStyle>
            <a:lvl1pPr marL="266700" indent="-266700">
              <a:buClr>
                <a:srgbClr val="009999"/>
              </a:buClr>
              <a:buFont typeface="Wingdings" panose="05000000000000000000" pitchFamily="2" charset="2"/>
              <a:buChar char="l"/>
              <a:defRPr b="0"/>
            </a:lvl1pPr>
            <a:lvl2pPr marL="520700" indent="-241300">
              <a:buClr>
                <a:srgbClr val="00C0BC"/>
              </a:buClr>
              <a:buSzPct val="90000"/>
              <a:buFont typeface="Wingdings" panose="05000000000000000000" pitchFamily="2" charset="2"/>
              <a:buChar char="l"/>
              <a:defRPr b="0"/>
            </a:lvl2pPr>
            <a:lvl3pPr marL="774700" indent="-241300">
              <a:buClr>
                <a:srgbClr val="0ED0D0"/>
              </a:buClr>
              <a:buFont typeface="Wingdings" panose="05000000000000000000" pitchFamily="2" charset="2"/>
              <a:buChar char="§"/>
              <a:defRPr sz="1400" b="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165805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488" y="145963"/>
            <a:ext cx="9375911" cy="391903"/>
          </a:xfrm>
        </p:spPr>
        <p:txBody>
          <a:bodyPr/>
          <a:lstStyle>
            <a:lvl1pPr>
              <a:defRPr sz="2400" baseline="0">
                <a:solidFill>
                  <a:schemeClr val="bg2"/>
                </a:solidFill>
                <a:latin typeface="Tahoma" panose="020B0604030504040204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82383" y="145963"/>
            <a:ext cx="49482" cy="3919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614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별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76" b="23832"/>
          <a:stretch/>
        </p:blipFill>
        <p:spPr>
          <a:xfrm>
            <a:off x="1" y="0"/>
            <a:ext cx="4024174" cy="5115417"/>
          </a:xfrm>
          <a:prstGeom prst="rect">
            <a:avLst/>
          </a:prstGeom>
        </p:spPr>
      </p:pic>
      <p:sp>
        <p:nvSpPr>
          <p:cNvPr id="2" name="직각 삼각형 1"/>
          <p:cNvSpPr/>
          <p:nvPr userDrawn="1"/>
        </p:nvSpPr>
        <p:spPr>
          <a:xfrm flipH="1">
            <a:off x="-1" y="0"/>
            <a:ext cx="4024176" cy="511541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 flipH="1" flipV="1">
            <a:off x="0" y="-11523"/>
            <a:ext cx="4010866" cy="5115682"/>
          </a:xfrm>
          <a:custGeom>
            <a:avLst/>
            <a:gdLst>
              <a:gd name="connsiteX0" fmla="*/ 90001 w 366712"/>
              <a:gd name="connsiteY0" fmla="*/ 0 h 152767"/>
              <a:gd name="connsiteX1" fmla="*/ 366712 w 366712"/>
              <a:gd name="connsiteY1" fmla="*/ 0 h 152767"/>
              <a:gd name="connsiteX2" fmla="*/ 366712 w 366712"/>
              <a:gd name="connsiteY2" fmla="*/ 152767 h 152767"/>
              <a:gd name="connsiteX3" fmla="*/ 0 w 366712"/>
              <a:gd name="connsiteY3" fmla="*/ 152767 h 152767"/>
              <a:gd name="connsiteX4" fmla="*/ 90001 w 366712"/>
              <a:gd name="connsiteY4" fmla="*/ 0 h 152767"/>
              <a:gd name="connsiteX0" fmla="*/ 0 w 366712"/>
              <a:gd name="connsiteY0" fmla="*/ 152767 h 208602"/>
              <a:gd name="connsiteX1" fmla="*/ 90001 w 366712"/>
              <a:gd name="connsiteY1" fmla="*/ 0 h 208602"/>
              <a:gd name="connsiteX2" fmla="*/ 366712 w 366712"/>
              <a:gd name="connsiteY2" fmla="*/ 0 h 208602"/>
              <a:gd name="connsiteX3" fmla="*/ 366712 w 366712"/>
              <a:gd name="connsiteY3" fmla="*/ 152767 h 208602"/>
              <a:gd name="connsiteX4" fmla="*/ 55835 w 366712"/>
              <a:gd name="connsiteY4" fmla="*/ 208602 h 208602"/>
              <a:gd name="connsiteX0" fmla="*/ 34166 w 310877"/>
              <a:gd name="connsiteY0" fmla="*/ 0 h 208602"/>
              <a:gd name="connsiteX1" fmla="*/ 310877 w 310877"/>
              <a:gd name="connsiteY1" fmla="*/ 0 h 208602"/>
              <a:gd name="connsiteX2" fmla="*/ 310877 w 310877"/>
              <a:gd name="connsiteY2" fmla="*/ 152767 h 208602"/>
              <a:gd name="connsiteX3" fmla="*/ 0 w 310877"/>
              <a:gd name="connsiteY3" fmla="*/ 208602 h 208602"/>
              <a:gd name="connsiteX0" fmla="*/ 34166 w 321426"/>
              <a:gd name="connsiteY0" fmla="*/ 0 h 208602"/>
              <a:gd name="connsiteX1" fmla="*/ 310877 w 321426"/>
              <a:gd name="connsiteY1" fmla="*/ 0 h 208602"/>
              <a:gd name="connsiteX2" fmla="*/ 321426 w 321426"/>
              <a:gd name="connsiteY2" fmla="*/ 208020 h 208602"/>
              <a:gd name="connsiteX3" fmla="*/ 0 w 321426"/>
              <a:gd name="connsiteY3" fmla="*/ 208602 h 208602"/>
              <a:gd name="connsiteX0" fmla="*/ 34166 w 321426"/>
              <a:gd name="connsiteY0" fmla="*/ 0 h 208602"/>
              <a:gd name="connsiteX1" fmla="*/ 300328 w 321426"/>
              <a:gd name="connsiteY1" fmla="*/ 0 h 208602"/>
              <a:gd name="connsiteX2" fmla="*/ 321426 w 321426"/>
              <a:gd name="connsiteY2" fmla="*/ 208020 h 208602"/>
              <a:gd name="connsiteX3" fmla="*/ 0 w 321426"/>
              <a:gd name="connsiteY3" fmla="*/ 208602 h 208602"/>
              <a:gd name="connsiteX0" fmla="*/ 0 w 512050"/>
              <a:gd name="connsiteY0" fmla="*/ 0 h 208020"/>
              <a:gd name="connsiteX1" fmla="*/ 266162 w 512050"/>
              <a:gd name="connsiteY1" fmla="*/ 0 h 208020"/>
              <a:gd name="connsiteX2" fmla="*/ 287260 w 512050"/>
              <a:gd name="connsiteY2" fmla="*/ 208020 h 208020"/>
              <a:gd name="connsiteX3" fmla="*/ 512050 w 512050"/>
              <a:gd name="connsiteY3" fmla="*/ 194061 h 208020"/>
              <a:gd name="connsiteX0" fmla="*/ 0 w 512050"/>
              <a:gd name="connsiteY0" fmla="*/ 0 h 208020"/>
              <a:gd name="connsiteX1" fmla="*/ 266162 w 512050"/>
              <a:gd name="connsiteY1" fmla="*/ 0 h 208020"/>
              <a:gd name="connsiteX2" fmla="*/ 287260 w 512050"/>
              <a:gd name="connsiteY2" fmla="*/ 208020 h 208020"/>
              <a:gd name="connsiteX3" fmla="*/ 512050 w 512050"/>
              <a:gd name="connsiteY3" fmla="*/ 204240 h 208020"/>
              <a:gd name="connsiteX0" fmla="*/ 0 w 512050"/>
              <a:gd name="connsiteY0" fmla="*/ 0 h 210056"/>
              <a:gd name="connsiteX1" fmla="*/ 266162 w 512050"/>
              <a:gd name="connsiteY1" fmla="*/ 0 h 210056"/>
              <a:gd name="connsiteX2" fmla="*/ 287260 w 512050"/>
              <a:gd name="connsiteY2" fmla="*/ 208020 h 210056"/>
              <a:gd name="connsiteX3" fmla="*/ 512050 w 512050"/>
              <a:gd name="connsiteY3" fmla="*/ 210056 h 210056"/>
              <a:gd name="connsiteX0" fmla="*/ 0 w 449063"/>
              <a:gd name="connsiteY0" fmla="*/ 0 h 208088"/>
              <a:gd name="connsiteX1" fmla="*/ 266162 w 449063"/>
              <a:gd name="connsiteY1" fmla="*/ 0 h 208088"/>
              <a:gd name="connsiteX2" fmla="*/ 287260 w 449063"/>
              <a:gd name="connsiteY2" fmla="*/ 208020 h 208088"/>
              <a:gd name="connsiteX3" fmla="*/ 449063 w 449063"/>
              <a:gd name="connsiteY3" fmla="*/ 204789 h 208088"/>
              <a:gd name="connsiteX0" fmla="*/ 0 w 449063"/>
              <a:gd name="connsiteY0" fmla="*/ 0 h 211372"/>
              <a:gd name="connsiteX1" fmla="*/ 266162 w 449063"/>
              <a:gd name="connsiteY1" fmla="*/ 0 h 211372"/>
              <a:gd name="connsiteX2" fmla="*/ 287260 w 449063"/>
              <a:gd name="connsiteY2" fmla="*/ 208020 h 211372"/>
              <a:gd name="connsiteX3" fmla="*/ 449063 w 449063"/>
              <a:gd name="connsiteY3" fmla="*/ 211372 h 211372"/>
              <a:gd name="connsiteX0" fmla="*/ 0 w 448607"/>
              <a:gd name="connsiteY0" fmla="*/ 0 h 209178"/>
              <a:gd name="connsiteX1" fmla="*/ 266162 w 448607"/>
              <a:gd name="connsiteY1" fmla="*/ 0 h 209178"/>
              <a:gd name="connsiteX2" fmla="*/ 287260 w 448607"/>
              <a:gd name="connsiteY2" fmla="*/ 208020 h 209178"/>
              <a:gd name="connsiteX3" fmla="*/ 448607 w 448607"/>
              <a:gd name="connsiteY3" fmla="*/ 209178 h 209178"/>
              <a:gd name="connsiteX0" fmla="*/ 0 w 448607"/>
              <a:gd name="connsiteY0" fmla="*/ 0 h 211722"/>
              <a:gd name="connsiteX1" fmla="*/ 266162 w 448607"/>
              <a:gd name="connsiteY1" fmla="*/ 0 h 211722"/>
              <a:gd name="connsiteX2" fmla="*/ 280500 w 448607"/>
              <a:gd name="connsiteY2" fmla="*/ 211691 h 211722"/>
              <a:gd name="connsiteX3" fmla="*/ 448607 w 448607"/>
              <a:gd name="connsiteY3" fmla="*/ 209178 h 211722"/>
              <a:gd name="connsiteX0" fmla="*/ 0 w 448607"/>
              <a:gd name="connsiteY0" fmla="*/ 0 h 209178"/>
              <a:gd name="connsiteX1" fmla="*/ 266162 w 448607"/>
              <a:gd name="connsiteY1" fmla="*/ 0 h 209178"/>
              <a:gd name="connsiteX2" fmla="*/ 280500 w 448607"/>
              <a:gd name="connsiteY2" fmla="*/ 204273 h 209178"/>
              <a:gd name="connsiteX3" fmla="*/ 448607 w 448607"/>
              <a:gd name="connsiteY3" fmla="*/ 209178 h 209178"/>
              <a:gd name="connsiteX0" fmla="*/ 0 w 342730"/>
              <a:gd name="connsiteY0" fmla="*/ 0 h 204304"/>
              <a:gd name="connsiteX1" fmla="*/ 266162 w 342730"/>
              <a:gd name="connsiteY1" fmla="*/ 0 h 204304"/>
              <a:gd name="connsiteX2" fmla="*/ 280500 w 342730"/>
              <a:gd name="connsiteY2" fmla="*/ 204273 h 204304"/>
              <a:gd name="connsiteX3" fmla="*/ 342730 w 342730"/>
              <a:gd name="connsiteY3" fmla="*/ 201760 h 204304"/>
              <a:gd name="connsiteX0" fmla="*/ 0 w 344096"/>
              <a:gd name="connsiteY0" fmla="*/ 0 h 206705"/>
              <a:gd name="connsiteX1" fmla="*/ 266162 w 344096"/>
              <a:gd name="connsiteY1" fmla="*/ 0 h 206705"/>
              <a:gd name="connsiteX2" fmla="*/ 280500 w 344096"/>
              <a:gd name="connsiteY2" fmla="*/ 204273 h 206705"/>
              <a:gd name="connsiteX3" fmla="*/ 344096 w 344096"/>
              <a:gd name="connsiteY3" fmla="*/ 206705 h 206705"/>
              <a:gd name="connsiteX0" fmla="*/ 0 w 344551"/>
              <a:gd name="connsiteY0" fmla="*/ 0 h 206705"/>
              <a:gd name="connsiteX1" fmla="*/ 266162 w 344551"/>
              <a:gd name="connsiteY1" fmla="*/ 0 h 206705"/>
              <a:gd name="connsiteX2" fmla="*/ 280500 w 344551"/>
              <a:gd name="connsiteY2" fmla="*/ 204273 h 206705"/>
              <a:gd name="connsiteX3" fmla="*/ 344551 w 344551"/>
              <a:gd name="connsiteY3" fmla="*/ 206705 h 206705"/>
              <a:gd name="connsiteX0" fmla="*/ 0 w 344551"/>
              <a:gd name="connsiteY0" fmla="*/ 0 h 204291"/>
              <a:gd name="connsiteX1" fmla="*/ 266162 w 344551"/>
              <a:gd name="connsiteY1" fmla="*/ 0 h 204291"/>
              <a:gd name="connsiteX2" fmla="*/ 280500 w 344551"/>
              <a:gd name="connsiteY2" fmla="*/ 204273 h 204291"/>
              <a:gd name="connsiteX3" fmla="*/ 344551 w 344551"/>
              <a:gd name="connsiteY3" fmla="*/ 199287 h 204291"/>
              <a:gd name="connsiteX0" fmla="*/ 0 w 354569"/>
              <a:gd name="connsiteY0" fmla="*/ 0 h 204380"/>
              <a:gd name="connsiteX1" fmla="*/ 266162 w 354569"/>
              <a:gd name="connsiteY1" fmla="*/ 0 h 204380"/>
              <a:gd name="connsiteX2" fmla="*/ 280500 w 354569"/>
              <a:gd name="connsiteY2" fmla="*/ 204273 h 204380"/>
              <a:gd name="connsiteX3" fmla="*/ 354569 w 354569"/>
              <a:gd name="connsiteY3" fmla="*/ 204233 h 204380"/>
              <a:gd name="connsiteX0" fmla="*/ 0 w 369162"/>
              <a:gd name="connsiteY0" fmla="*/ 0 h 204380"/>
              <a:gd name="connsiteX1" fmla="*/ 266162 w 369162"/>
              <a:gd name="connsiteY1" fmla="*/ 0 h 204380"/>
              <a:gd name="connsiteX2" fmla="*/ 280500 w 369162"/>
              <a:gd name="connsiteY2" fmla="*/ 204273 h 204380"/>
              <a:gd name="connsiteX3" fmla="*/ 369162 w 369162"/>
              <a:gd name="connsiteY3" fmla="*/ 204233 h 204380"/>
              <a:gd name="connsiteX0" fmla="*/ 0 w 369874"/>
              <a:gd name="connsiteY0" fmla="*/ 0 h 207942"/>
              <a:gd name="connsiteX1" fmla="*/ 266162 w 369874"/>
              <a:gd name="connsiteY1" fmla="*/ 0 h 207942"/>
              <a:gd name="connsiteX2" fmla="*/ 280500 w 369874"/>
              <a:gd name="connsiteY2" fmla="*/ 204273 h 207942"/>
              <a:gd name="connsiteX3" fmla="*/ 369874 w 369874"/>
              <a:gd name="connsiteY3" fmla="*/ 207942 h 207942"/>
              <a:gd name="connsiteX0" fmla="*/ 0 w 369399"/>
              <a:gd name="connsiteY0" fmla="*/ 0 h 205469"/>
              <a:gd name="connsiteX1" fmla="*/ 266162 w 369399"/>
              <a:gd name="connsiteY1" fmla="*/ 0 h 205469"/>
              <a:gd name="connsiteX2" fmla="*/ 280500 w 369399"/>
              <a:gd name="connsiteY2" fmla="*/ 204273 h 205469"/>
              <a:gd name="connsiteX3" fmla="*/ 369399 w 369399"/>
              <a:gd name="connsiteY3" fmla="*/ 205469 h 205469"/>
              <a:gd name="connsiteX0" fmla="*/ 0 w 103237"/>
              <a:gd name="connsiteY0" fmla="*/ 0 h 205469"/>
              <a:gd name="connsiteX1" fmla="*/ 14338 w 103237"/>
              <a:gd name="connsiteY1" fmla="*/ 204273 h 205469"/>
              <a:gd name="connsiteX2" fmla="*/ 103237 w 103237"/>
              <a:gd name="connsiteY2" fmla="*/ 205469 h 205469"/>
              <a:gd name="connsiteX0" fmla="*/ 0 w 120664"/>
              <a:gd name="connsiteY0" fmla="*/ 0 h 446562"/>
              <a:gd name="connsiteX1" fmla="*/ 31765 w 120664"/>
              <a:gd name="connsiteY1" fmla="*/ 445366 h 446562"/>
              <a:gd name="connsiteX2" fmla="*/ 120664 w 120664"/>
              <a:gd name="connsiteY2" fmla="*/ 446562 h 446562"/>
              <a:gd name="connsiteX0" fmla="*/ 0 w 123154"/>
              <a:gd name="connsiteY0" fmla="*/ 0 h 468817"/>
              <a:gd name="connsiteX1" fmla="*/ 34255 w 123154"/>
              <a:gd name="connsiteY1" fmla="*/ 467621 h 468817"/>
              <a:gd name="connsiteX2" fmla="*/ 123154 w 123154"/>
              <a:gd name="connsiteY2" fmla="*/ 468817 h 468817"/>
              <a:gd name="connsiteX0" fmla="*/ 0 w 140225"/>
              <a:gd name="connsiteY0" fmla="*/ 0 h 468817"/>
              <a:gd name="connsiteX1" fmla="*/ 34255 w 140225"/>
              <a:gd name="connsiteY1" fmla="*/ 467621 h 468817"/>
              <a:gd name="connsiteX2" fmla="*/ 140225 w 140225"/>
              <a:gd name="connsiteY2" fmla="*/ 468817 h 468817"/>
              <a:gd name="connsiteX0" fmla="*/ 0 w 151784"/>
              <a:gd name="connsiteY0" fmla="*/ 0 h 468817"/>
              <a:gd name="connsiteX1" fmla="*/ 34255 w 151784"/>
              <a:gd name="connsiteY1" fmla="*/ 467621 h 468817"/>
              <a:gd name="connsiteX2" fmla="*/ 151784 w 151784"/>
              <a:gd name="connsiteY2" fmla="*/ 468817 h 468817"/>
              <a:gd name="connsiteX0" fmla="*/ 0 w 152317"/>
              <a:gd name="connsiteY0" fmla="*/ 0 h 467621"/>
              <a:gd name="connsiteX1" fmla="*/ 34255 w 152317"/>
              <a:gd name="connsiteY1" fmla="*/ 467621 h 467621"/>
              <a:gd name="connsiteX2" fmla="*/ 152317 w 152317"/>
              <a:gd name="connsiteY2" fmla="*/ 466962 h 467621"/>
              <a:gd name="connsiteX0" fmla="*/ 0 w 152317"/>
              <a:gd name="connsiteY0" fmla="*/ 0 h 470725"/>
              <a:gd name="connsiteX1" fmla="*/ 34255 w 152317"/>
              <a:gd name="connsiteY1" fmla="*/ 467621 h 470725"/>
              <a:gd name="connsiteX2" fmla="*/ 56274 w 152317"/>
              <a:gd name="connsiteY2" fmla="*/ 470725 h 470725"/>
              <a:gd name="connsiteX3" fmla="*/ 152317 w 152317"/>
              <a:gd name="connsiteY3" fmla="*/ 466962 h 470725"/>
              <a:gd name="connsiteX0" fmla="*/ 0 w 152317"/>
              <a:gd name="connsiteY0" fmla="*/ 0 h 470725"/>
              <a:gd name="connsiteX1" fmla="*/ 56274 w 152317"/>
              <a:gd name="connsiteY1" fmla="*/ 470725 h 470725"/>
              <a:gd name="connsiteX2" fmla="*/ 152317 w 152317"/>
              <a:gd name="connsiteY2" fmla="*/ 466962 h 470725"/>
              <a:gd name="connsiteX0" fmla="*/ 0 w 152317"/>
              <a:gd name="connsiteY0" fmla="*/ 0 h 468871"/>
              <a:gd name="connsiteX1" fmla="*/ 55207 w 152317"/>
              <a:gd name="connsiteY1" fmla="*/ 468871 h 468871"/>
              <a:gd name="connsiteX2" fmla="*/ 152317 w 152317"/>
              <a:gd name="connsiteY2" fmla="*/ 466962 h 468871"/>
              <a:gd name="connsiteX0" fmla="*/ 0 w 152317"/>
              <a:gd name="connsiteY0" fmla="*/ 0 h 468871"/>
              <a:gd name="connsiteX1" fmla="*/ 55563 w 152317"/>
              <a:gd name="connsiteY1" fmla="*/ 468871 h 468871"/>
              <a:gd name="connsiteX2" fmla="*/ 152317 w 152317"/>
              <a:gd name="connsiteY2" fmla="*/ 466962 h 468871"/>
              <a:gd name="connsiteX0" fmla="*/ 0 w 152317"/>
              <a:gd name="connsiteY0" fmla="*/ 0 h 466962"/>
              <a:gd name="connsiteX1" fmla="*/ 55563 w 152317"/>
              <a:gd name="connsiteY1" fmla="*/ 463308 h 466962"/>
              <a:gd name="connsiteX2" fmla="*/ 152317 w 152317"/>
              <a:gd name="connsiteY2" fmla="*/ 466962 h 466962"/>
              <a:gd name="connsiteX0" fmla="*/ 0 w 152317"/>
              <a:gd name="connsiteY0" fmla="*/ 0 h 466962"/>
              <a:gd name="connsiteX1" fmla="*/ 55741 w 152317"/>
              <a:gd name="connsiteY1" fmla="*/ 465163 h 466962"/>
              <a:gd name="connsiteX2" fmla="*/ 152317 w 152317"/>
              <a:gd name="connsiteY2" fmla="*/ 466962 h 466962"/>
              <a:gd name="connsiteX0" fmla="*/ 0 w 152317"/>
              <a:gd name="connsiteY0" fmla="*/ 0 h 467018"/>
              <a:gd name="connsiteX1" fmla="*/ 55208 w 152317"/>
              <a:gd name="connsiteY1" fmla="*/ 467018 h 467018"/>
              <a:gd name="connsiteX2" fmla="*/ 152317 w 152317"/>
              <a:gd name="connsiteY2" fmla="*/ 466962 h 467018"/>
              <a:gd name="connsiteX0" fmla="*/ 0 w 152317"/>
              <a:gd name="connsiteY0" fmla="*/ 0 h 467018"/>
              <a:gd name="connsiteX1" fmla="*/ 55919 w 152317"/>
              <a:gd name="connsiteY1" fmla="*/ 467018 h 467018"/>
              <a:gd name="connsiteX2" fmla="*/ 152317 w 152317"/>
              <a:gd name="connsiteY2" fmla="*/ 466962 h 467018"/>
              <a:gd name="connsiteX0" fmla="*/ 95945 w 96398"/>
              <a:gd name="connsiteY0" fmla="*/ 0 h 1303426"/>
              <a:gd name="connsiteX1" fmla="*/ 0 w 96398"/>
              <a:gd name="connsiteY1" fmla="*/ 1303426 h 1303426"/>
              <a:gd name="connsiteX2" fmla="*/ 96398 w 96398"/>
              <a:gd name="connsiteY2" fmla="*/ 1303370 h 1303426"/>
              <a:gd name="connsiteX0" fmla="*/ 95945 w 95945"/>
              <a:gd name="connsiteY0" fmla="*/ 0 h 1303426"/>
              <a:gd name="connsiteX1" fmla="*/ 0 w 95945"/>
              <a:gd name="connsiteY1" fmla="*/ 1303426 h 130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945" h="1303426">
                <a:moveTo>
                  <a:pt x="95945" y="0"/>
                </a:moveTo>
                <a:lnTo>
                  <a:pt x="0" y="1303426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3833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716064"/>
            <a:ext cx="1041113" cy="1675202"/>
          </a:xfrm>
        </p:spPr>
        <p:txBody>
          <a:bodyPr wrap="square" lIns="0" tIns="0" rIns="0" bIns="0" anchor="ctr">
            <a:spAutoFit/>
          </a:bodyPr>
          <a:lstStyle>
            <a:lvl1pPr marL="0" marR="0" indent="0" algn="ctr" defTabSz="414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86" spc="-136" baseline="0">
                <a:solidFill>
                  <a:schemeClr val="bg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pPr marL="0" marR="0" lvl="0" indent="0" algn="ctr" defTabSz="414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886" b="0" i="0" u="none" strike="noStrike" kern="1200" cap="none" spc="272" normalizeH="0" baseline="0" noProof="0" dirty="0">
                <a:ln>
                  <a:noFill/>
                </a:ln>
                <a:solidFill>
                  <a:srgbClr val="203C71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422608" y="980728"/>
            <a:ext cx="6299540" cy="1410538"/>
          </a:xfrm>
        </p:spPr>
        <p:txBody>
          <a:bodyPr anchor="ctr">
            <a:noAutofit/>
          </a:bodyPr>
          <a:lstStyle>
            <a:lvl1pPr algn="l">
              <a:defRPr kumimoji="0" lang="ko-KR" altLang="en-US" sz="4800" b="1" i="0" u="none" strike="noStrike" kern="1200" cap="none" spc="-91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HY헤드라인M" panose="02030600000101010101" pitchFamily="18" charset="-127"/>
                <a:cs typeface="+mn-cs"/>
              </a:defRPr>
            </a:lvl1pPr>
          </a:lstStyle>
          <a:p>
            <a:pPr marL="0" marR="0" lvl="0" indent="0" algn="ctr" defTabSz="414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텍스트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01" y="6564568"/>
            <a:ext cx="1417617" cy="2138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23" y="6570617"/>
            <a:ext cx="879953" cy="184630"/>
          </a:xfrm>
          <a:prstGeom prst="rect">
            <a:avLst/>
          </a:prstGeom>
        </p:spPr>
      </p:pic>
      <p:sp>
        <p:nvSpPr>
          <p:cNvPr id="12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3417390" y="3003623"/>
            <a:ext cx="6299540" cy="2585617"/>
          </a:xfrm>
        </p:spPr>
        <p:txBody>
          <a:bodyPr anchor="t">
            <a:noAutofit/>
          </a:bodyPr>
          <a:lstStyle>
            <a:lvl1pPr marL="536575" indent="-536575" algn="l">
              <a:buFont typeface="+mj-lt"/>
              <a:buAutoNum type="arabicPeriod"/>
              <a:defRPr kumimoji="0" lang="ko-KR" altLang="en-US" sz="3200" b="1" i="0" u="none" strike="noStrike" kern="1200" cap="none" spc="-91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HY헤드라인M" panose="02030600000101010101" pitchFamily="18" charset="-127"/>
                <a:cs typeface="+mn-cs"/>
              </a:defRPr>
            </a:lvl1pPr>
          </a:lstStyle>
          <a:p>
            <a:pPr marL="0" marR="0" lvl="0" indent="0" algn="ctr" defTabSz="4147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7562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통. Exercise">
    <p:bg>
      <p:bgPr>
        <a:solidFill>
          <a:srgbClr val="ED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2680" y="-2182"/>
            <a:ext cx="5832648" cy="550862"/>
          </a:xfrm>
        </p:spPr>
        <p:txBody>
          <a:bodyPr lIns="0" tIns="0" rIns="0" bIns="0"/>
          <a:lstStyle>
            <a:lvl1pPr>
              <a:defRPr spc="-15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모서리가 둥근 직사각형 5"/>
          <p:cNvSpPr/>
          <p:nvPr userDrawn="1"/>
        </p:nvSpPr>
        <p:spPr>
          <a:xfrm>
            <a:off x="344488" y="97582"/>
            <a:ext cx="1584176" cy="360040"/>
          </a:xfrm>
          <a:prstGeom prst="roundRect">
            <a:avLst>
              <a:gd name="adj" fmla="val 50000"/>
            </a:avLst>
          </a:prstGeom>
          <a:solidFill>
            <a:srgbClr val="000066"/>
          </a:solidFill>
          <a:ln w="28575">
            <a:solidFill>
              <a:srgbClr val="061B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r>
              <a:rPr lang="en-US" altLang="ko-KR" b="1" dirty="0">
                <a:latin typeface="+mj-ea"/>
                <a:ea typeface="+mj-ea"/>
              </a:rPr>
              <a:t>Exercise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64704"/>
            <a:ext cx="9217024" cy="5904656"/>
          </a:xfrm>
        </p:spPr>
        <p:txBody>
          <a:bodyPr lIns="144000" tIns="0"/>
          <a:lstStyle>
            <a:lvl1pPr marL="266700" indent="-266700">
              <a:lnSpc>
                <a:spcPct val="120000"/>
              </a:lnSpc>
              <a:spcAft>
                <a:spcPts val="300"/>
              </a:spcAft>
              <a:buClr>
                <a:srgbClr val="5B98FB"/>
              </a:buClr>
              <a:buSzPct val="100000"/>
              <a:buFont typeface="Wingdings" pitchFamily="2" charset="2"/>
              <a:buChar char="n"/>
              <a:defRPr b="1" baseline="0">
                <a:latin typeface="Tahoma" panose="020B0604030504040204" pitchFamily="34" charset="0"/>
                <a:ea typeface="맑은 고딕" pitchFamily="50" charset="-127"/>
                <a:cs typeface="Arial" pitchFamily="34" charset="0"/>
              </a:defRPr>
            </a:lvl1pPr>
            <a:lvl2pPr marL="177800" indent="-1778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l"/>
              <a:defRPr sz="1600" b="1" spc="-80" baseline="0">
                <a:solidFill>
                  <a:srgbClr val="000000"/>
                </a:solidFill>
                <a:latin typeface="Tahoma" panose="020B0604030504040204" pitchFamily="34" charset="0"/>
                <a:ea typeface="맑은 고딕" pitchFamily="50" charset="-127"/>
                <a:cs typeface="Arial" pitchFamily="34" charset="0"/>
              </a:defRPr>
            </a:lvl2pPr>
            <a:lvl3pPr marL="271463" indent="-93663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§"/>
              <a:defRPr sz="1400" b="0" spc="-80" baseline="0">
                <a:latin typeface="Tahoma" panose="020B0604030504040204" pitchFamily="34" charset="0"/>
                <a:ea typeface="맑은 고딕" pitchFamily="50" charset="-127"/>
                <a:cs typeface="Arial" pitchFamily="34" charset="0"/>
              </a:defRPr>
            </a:lvl3pPr>
            <a:lvl4pPr marL="1003300" indent="-215900">
              <a:lnSpc>
                <a:spcPct val="120000"/>
              </a:lnSpc>
              <a:spcAft>
                <a:spcPts val="300"/>
              </a:spcAft>
              <a:buClr>
                <a:srgbClr val="5B98FB"/>
              </a:buClr>
              <a:buFont typeface="Arial" panose="020B0604020202020204" pitchFamily="34" charset="0"/>
              <a:buChar char="•"/>
              <a:defRPr sz="1400" b="0" baseline="0">
                <a:latin typeface="Tahoma" panose="020B0604030504040204" pitchFamily="34" charset="0"/>
                <a:ea typeface="맑은 고딕" pitchFamily="50" charset="-127"/>
                <a:cs typeface="Arial" pitchFamily="34" charset="0"/>
              </a:defRPr>
            </a:lvl4pPr>
            <a:lvl5pPr>
              <a:defRPr b="0" baseline="0">
                <a:latin typeface="Arial" pitchFamily="34" charset="0"/>
                <a:cs typeface="Arial" pitchFamily="34" charset="0"/>
              </a:defRPr>
            </a:lvl5pPr>
          </a:lstStyle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5045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bg>
      <p:bgPr>
        <a:blipFill dpi="0" rotWithShape="1">
          <a:blip r:embed="rId2"/>
          <a:srcRect/>
          <a:stretch>
            <a:fillRect l="1" t="-246" r="-483" b="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FA5AD-4B79-4E39-9A1E-73D99C013EC2}"/>
              </a:ext>
            </a:extLst>
          </p:cNvPr>
          <p:cNvSpPr/>
          <p:nvPr userDrawn="1"/>
        </p:nvSpPr>
        <p:spPr>
          <a:xfrm>
            <a:off x="0" y="-7621"/>
            <a:ext cx="9906000" cy="302199"/>
          </a:xfrm>
          <a:prstGeom prst="rect">
            <a:avLst/>
          </a:prstGeom>
          <a:solidFill>
            <a:srgbClr val="C5E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F0842F-B86A-43C6-853E-A1468604494A}"/>
              </a:ext>
            </a:extLst>
          </p:cNvPr>
          <p:cNvGrpSpPr/>
          <p:nvPr userDrawn="1"/>
        </p:nvGrpSpPr>
        <p:grpSpPr>
          <a:xfrm>
            <a:off x="8409028" y="51459"/>
            <a:ext cx="1031331" cy="173250"/>
            <a:chOff x="7939052" y="67110"/>
            <a:chExt cx="951997" cy="129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2D6654-6ED6-43C3-B006-C7265BF397D7}"/>
                </a:ext>
              </a:extLst>
            </p:cNvPr>
            <p:cNvSpPr txBox="1"/>
            <p:nvPr userDrawn="1"/>
          </p:nvSpPr>
          <p:spPr>
            <a:xfrm>
              <a:off x="8105331" y="67110"/>
              <a:ext cx="785718" cy="1125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75" b="0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나눔바른고딕" panose="020B0603020101020101" pitchFamily="50" charset="-127"/>
                </a:rPr>
                <a:t>AGILESOCIETY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E9B2614-2499-48C8-91E6-22DA8BFA3610}"/>
                </a:ext>
              </a:extLst>
            </p:cNvPr>
            <p:cNvGrpSpPr/>
            <p:nvPr userDrawn="1"/>
          </p:nvGrpSpPr>
          <p:grpSpPr>
            <a:xfrm>
              <a:off x="7939052" y="75670"/>
              <a:ext cx="121707" cy="121377"/>
              <a:chOff x="6815138" y="2862263"/>
              <a:chExt cx="2344737" cy="2338387"/>
            </a:xfrm>
            <a:gradFill flip="none" rotWithShape="1">
              <a:gsLst>
                <a:gs pos="100000">
                  <a:srgbClr val="099FE2"/>
                </a:gs>
                <a:gs pos="2000">
                  <a:srgbClr val="0A4C9D"/>
                </a:gs>
              </a:gsLst>
              <a:lin ang="8100000" scaled="1"/>
              <a:tileRect/>
            </a:gra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62A00946-06BF-4C85-ADD9-95D961119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5" y="2862263"/>
                <a:ext cx="530225" cy="231775"/>
              </a:xfrm>
              <a:custGeom>
                <a:avLst/>
                <a:gdLst>
                  <a:gd name="T0" fmla="*/ 149 w 160"/>
                  <a:gd name="T1" fmla="*/ 0 h 70"/>
                  <a:gd name="T2" fmla="*/ 0 w 160"/>
                  <a:gd name="T3" fmla="*/ 0 h 70"/>
                  <a:gd name="T4" fmla="*/ 160 w 160"/>
                  <a:gd name="T5" fmla="*/ 70 h 70"/>
                  <a:gd name="T6" fmla="*/ 149 w 160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70">
                    <a:moveTo>
                      <a:pt x="1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2" y="19"/>
                      <a:pt x="106" y="43"/>
                      <a:pt x="160" y="70"/>
                    </a:cubicBezTo>
                    <a:cubicBezTo>
                      <a:pt x="155" y="37"/>
                      <a:pt x="151" y="13"/>
                      <a:pt x="1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38C401C5-6353-438A-B644-4B8E3824E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138" y="2881313"/>
                <a:ext cx="849312" cy="2236787"/>
              </a:xfrm>
              <a:custGeom>
                <a:avLst/>
                <a:gdLst>
                  <a:gd name="T0" fmla="*/ 184 w 257"/>
                  <a:gd name="T1" fmla="*/ 122 h 677"/>
                  <a:gd name="T2" fmla="*/ 0 w 257"/>
                  <a:gd name="T3" fmla="*/ 0 h 677"/>
                  <a:gd name="T4" fmla="*/ 1 w 257"/>
                  <a:gd name="T5" fmla="*/ 677 h 677"/>
                  <a:gd name="T6" fmla="*/ 184 w 257"/>
                  <a:gd name="T7" fmla="*/ 122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677">
                    <a:moveTo>
                      <a:pt x="184" y="122"/>
                    </a:moveTo>
                    <a:cubicBezTo>
                      <a:pt x="107" y="68"/>
                      <a:pt x="40" y="25"/>
                      <a:pt x="0" y="0"/>
                    </a:cubicBezTo>
                    <a:cubicBezTo>
                      <a:pt x="1" y="677"/>
                      <a:pt x="1" y="677"/>
                      <a:pt x="1" y="677"/>
                    </a:cubicBezTo>
                    <a:cubicBezTo>
                      <a:pt x="257" y="677"/>
                      <a:pt x="214" y="348"/>
                      <a:pt x="18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B2B4FF22-F8C2-4D83-B56B-C010E8FCC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025" y="3578225"/>
                <a:ext cx="1254125" cy="1622425"/>
              </a:xfrm>
              <a:custGeom>
                <a:avLst/>
                <a:gdLst>
                  <a:gd name="T0" fmla="*/ 3 w 379"/>
                  <a:gd name="T1" fmla="*/ 0 h 491"/>
                  <a:gd name="T2" fmla="*/ 0 w 379"/>
                  <a:gd name="T3" fmla="*/ 490 h 491"/>
                  <a:gd name="T4" fmla="*/ 292 w 379"/>
                  <a:gd name="T5" fmla="*/ 490 h 491"/>
                  <a:gd name="T6" fmla="*/ 373 w 379"/>
                  <a:gd name="T7" fmla="*/ 445 h 491"/>
                  <a:gd name="T8" fmla="*/ 3 w 379"/>
                  <a:gd name="T9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491">
                    <a:moveTo>
                      <a:pt x="3" y="0"/>
                    </a:moveTo>
                    <a:cubicBezTo>
                      <a:pt x="100" y="305"/>
                      <a:pt x="16" y="464"/>
                      <a:pt x="0" y="490"/>
                    </a:cubicBezTo>
                    <a:cubicBezTo>
                      <a:pt x="292" y="490"/>
                      <a:pt x="292" y="490"/>
                      <a:pt x="292" y="490"/>
                    </a:cubicBezTo>
                    <a:cubicBezTo>
                      <a:pt x="324" y="490"/>
                      <a:pt x="366" y="491"/>
                      <a:pt x="373" y="445"/>
                    </a:cubicBezTo>
                    <a:cubicBezTo>
                      <a:pt x="379" y="311"/>
                      <a:pt x="189" y="14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D95B0DA-E931-444D-9CB6-B724CA2E9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3" y="2862263"/>
                <a:ext cx="1630362" cy="1403350"/>
              </a:xfrm>
              <a:custGeom>
                <a:avLst/>
                <a:gdLst>
                  <a:gd name="T0" fmla="*/ 493 w 493"/>
                  <a:gd name="T1" fmla="*/ 425 h 425"/>
                  <a:gd name="T2" fmla="*/ 493 w 493"/>
                  <a:gd name="T3" fmla="*/ 0 h 425"/>
                  <a:gd name="T4" fmla="*/ 0 w 493"/>
                  <a:gd name="T5" fmla="*/ 0 h 425"/>
                  <a:gd name="T6" fmla="*/ 56 w 493"/>
                  <a:gd name="T7" fmla="*/ 122 h 425"/>
                  <a:gd name="T8" fmla="*/ 493 w 493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3" h="425">
                    <a:moveTo>
                      <a:pt x="493" y="425"/>
                    </a:moveTo>
                    <a:cubicBezTo>
                      <a:pt x="493" y="0"/>
                      <a:pt x="493" y="0"/>
                      <a:pt x="49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43"/>
                      <a:pt x="40" y="83"/>
                      <a:pt x="56" y="122"/>
                    </a:cubicBezTo>
                    <a:cubicBezTo>
                      <a:pt x="251" y="233"/>
                      <a:pt x="427" y="371"/>
                      <a:pt x="493" y="4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4940720-3B57-4C5F-97EE-0A518C076C3D}"/>
              </a:ext>
            </a:extLst>
          </p:cNvPr>
          <p:cNvGrpSpPr/>
          <p:nvPr userDrawn="1"/>
        </p:nvGrpSpPr>
        <p:grpSpPr>
          <a:xfrm>
            <a:off x="0" y="6794501"/>
            <a:ext cx="9906000" cy="60959"/>
            <a:chOff x="0" y="5095875"/>
            <a:chExt cx="9144000" cy="457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FF1393-D1B0-4DED-92C7-F0FE6FD82489}"/>
                </a:ext>
              </a:extLst>
            </p:cNvPr>
            <p:cNvSpPr/>
            <p:nvPr userDrawn="1"/>
          </p:nvSpPr>
          <p:spPr>
            <a:xfrm>
              <a:off x="0" y="5095875"/>
              <a:ext cx="9144000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D098E4-85D4-488D-BE79-B81A39C3614F}"/>
                </a:ext>
              </a:extLst>
            </p:cNvPr>
            <p:cNvSpPr/>
            <p:nvPr userDrawn="1"/>
          </p:nvSpPr>
          <p:spPr>
            <a:xfrm flipV="1">
              <a:off x="4476750" y="5095875"/>
              <a:ext cx="190500" cy="45719"/>
            </a:xfrm>
            <a:prstGeom prst="rect">
              <a:avLst/>
            </a:prstGeom>
            <a:solidFill>
              <a:srgbClr val="0A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808824"/>
              <a:endParaRPr lang="ko-KR" altLang="en-US" sz="1592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8365EFD-A70B-4792-83D9-0DFEFAB290BA}"/>
              </a:ext>
            </a:extLst>
          </p:cNvPr>
          <p:cNvGrpSpPr/>
          <p:nvPr userDrawn="1"/>
        </p:nvGrpSpPr>
        <p:grpSpPr>
          <a:xfrm>
            <a:off x="476383" y="-7621"/>
            <a:ext cx="203915" cy="302199"/>
            <a:chOff x="611188" y="-5716"/>
            <a:chExt cx="188229" cy="22664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FA2D34-C5F6-4D9A-9B28-BF231F160D84}"/>
                </a:ext>
              </a:extLst>
            </p:cNvPr>
            <p:cNvSpPr/>
            <p:nvPr userDrawn="1"/>
          </p:nvSpPr>
          <p:spPr>
            <a:xfrm>
              <a:off x="611188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0213739-7C51-46F9-8894-A1093BA252BA}"/>
                </a:ext>
              </a:extLst>
            </p:cNvPr>
            <p:cNvSpPr txBox="1"/>
            <p:nvPr userDrawn="1"/>
          </p:nvSpPr>
          <p:spPr>
            <a:xfrm>
              <a:off x="647594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Ⅰ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5E4C609-0FCC-432D-8E82-A2392F19CDEB}"/>
              </a:ext>
            </a:extLst>
          </p:cNvPr>
          <p:cNvGrpSpPr/>
          <p:nvPr userDrawn="1"/>
        </p:nvGrpSpPr>
        <p:grpSpPr>
          <a:xfrm>
            <a:off x="706269" y="-7621"/>
            <a:ext cx="203915" cy="302199"/>
            <a:chOff x="825637" y="-5716"/>
            <a:chExt cx="188229" cy="22664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912B8B4-4A59-4831-8DA2-7B1917ADA334}"/>
                </a:ext>
              </a:extLst>
            </p:cNvPr>
            <p:cNvSpPr/>
            <p:nvPr userDrawn="1"/>
          </p:nvSpPr>
          <p:spPr>
            <a:xfrm>
              <a:off x="825637" y="-5716"/>
              <a:ext cx="188229" cy="226649"/>
            </a:xfrm>
            <a:prstGeom prst="rect">
              <a:avLst/>
            </a:prstGeom>
            <a:solidFill>
              <a:srgbClr val="0A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2BD6F16-9F70-4BC9-88D3-A7AF08F9EA2D}"/>
                </a:ext>
              </a:extLst>
            </p:cNvPr>
            <p:cNvSpPr txBox="1"/>
            <p:nvPr userDrawn="1"/>
          </p:nvSpPr>
          <p:spPr>
            <a:xfrm>
              <a:off x="862043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Ⅱ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C7235767-6EEC-431B-9A2F-6974C44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0115" y="6366655"/>
            <a:ext cx="445770" cy="365125"/>
          </a:xfrm>
          <a:prstGeom prst="rect">
            <a:avLst/>
          </a:prstGeom>
        </p:spPr>
        <p:txBody>
          <a:bodyPr/>
          <a:lstStyle>
            <a:lvl1pPr marL="0" algn="ctr" defTabSz="495285" rtl="0" eaLnBrk="1" latinLnBrk="0" hangingPunct="1">
              <a:defRPr lang="ko-KR" altLang="en-US" sz="867" b="0" kern="1200" smtClean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defRPr>
            </a:lvl1pPr>
          </a:lstStyle>
          <a:p>
            <a:fld id="{B790BF2B-B9CB-49CA-BC97-0A3959C5D8EA}" type="slidenum">
              <a:rPr lang="en-US" altLang="ko-KR" smtClean="0"/>
              <a:pPr/>
              <a:t>‹#›</a:t>
            </a:fld>
            <a:endParaRPr 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4F7A09-573A-4CEC-AF48-F9DDFB557086}"/>
              </a:ext>
            </a:extLst>
          </p:cNvPr>
          <p:cNvGrpSpPr/>
          <p:nvPr userDrawn="1"/>
        </p:nvGrpSpPr>
        <p:grpSpPr>
          <a:xfrm>
            <a:off x="936154" y="-7228"/>
            <a:ext cx="203915" cy="302199"/>
            <a:chOff x="1053222" y="-5716"/>
            <a:chExt cx="188229" cy="2266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3FC346-87E8-4B64-800C-08D0A36E1C61}"/>
                </a:ext>
              </a:extLst>
            </p:cNvPr>
            <p:cNvSpPr/>
            <p:nvPr userDrawn="1"/>
          </p:nvSpPr>
          <p:spPr>
            <a:xfrm>
              <a:off x="1053222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EBFEB7E-9973-4C2E-82C2-243884FF967B}"/>
                </a:ext>
              </a:extLst>
            </p:cNvPr>
            <p:cNvSpPr txBox="1"/>
            <p:nvPr userDrawn="1"/>
          </p:nvSpPr>
          <p:spPr>
            <a:xfrm>
              <a:off x="1089628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Ⅲ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057C02-311C-445F-A75D-18584F36012D}"/>
              </a:ext>
            </a:extLst>
          </p:cNvPr>
          <p:cNvGrpSpPr/>
          <p:nvPr userDrawn="1"/>
        </p:nvGrpSpPr>
        <p:grpSpPr>
          <a:xfrm>
            <a:off x="1166040" y="-7228"/>
            <a:ext cx="203915" cy="302199"/>
            <a:chOff x="1282636" y="-5716"/>
            <a:chExt cx="188229" cy="22664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245EA07-80F9-48FA-A4CF-AF7ECA3FDECD}"/>
                </a:ext>
              </a:extLst>
            </p:cNvPr>
            <p:cNvSpPr/>
            <p:nvPr userDrawn="1"/>
          </p:nvSpPr>
          <p:spPr>
            <a:xfrm>
              <a:off x="1282636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F1C219-A2F9-42A6-8B5F-1DD259ADED8F}"/>
                </a:ext>
              </a:extLst>
            </p:cNvPr>
            <p:cNvSpPr txBox="1"/>
            <p:nvPr userDrawn="1"/>
          </p:nvSpPr>
          <p:spPr>
            <a:xfrm>
              <a:off x="1319042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Ⅳ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180CFB-1F96-4677-82F3-DCD5432F15A9}"/>
              </a:ext>
            </a:extLst>
          </p:cNvPr>
          <p:cNvGrpSpPr/>
          <p:nvPr userDrawn="1"/>
        </p:nvGrpSpPr>
        <p:grpSpPr>
          <a:xfrm>
            <a:off x="1399095" y="-7228"/>
            <a:ext cx="203915" cy="302199"/>
            <a:chOff x="1053222" y="-5716"/>
            <a:chExt cx="188229" cy="22664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D045A83-8E61-4173-B095-6053A8DB52F2}"/>
                </a:ext>
              </a:extLst>
            </p:cNvPr>
            <p:cNvSpPr/>
            <p:nvPr userDrawn="1"/>
          </p:nvSpPr>
          <p:spPr>
            <a:xfrm>
              <a:off x="1053222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C31C52-C266-43FE-B282-3AE6904170CF}"/>
                </a:ext>
              </a:extLst>
            </p:cNvPr>
            <p:cNvSpPr txBox="1"/>
            <p:nvPr userDrawn="1"/>
          </p:nvSpPr>
          <p:spPr>
            <a:xfrm>
              <a:off x="1089628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Ⅴ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56A96FB-7709-4C19-9AA4-0B3CAB7E13D9}"/>
              </a:ext>
            </a:extLst>
          </p:cNvPr>
          <p:cNvSpPr txBox="1"/>
          <p:nvPr userDrawn="1"/>
        </p:nvSpPr>
        <p:spPr>
          <a:xfrm>
            <a:off x="1688720" y="51539"/>
            <a:ext cx="867225" cy="1500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75" b="1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애자일  개발 원리</a:t>
            </a:r>
            <a:endParaRPr lang="en-US" altLang="ko-KR" sz="975" b="1" dirty="0">
              <a:ln>
                <a:solidFill>
                  <a:srgbClr val="236DB9">
                    <a:alpha val="0"/>
                  </a:srgbClr>
                </a:solidFill>
              </a:ln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자유형: 도형 55">
            <a:extLst>
              <a:ext uri="{FF2B5EF4-FFF2-40B4-BE49-F238E27FC236}">
                <a16:creationId xmlns:a16="http://schemas.microsoft.com/office/drawing/2014/main" id="{40DF0121-E84A-45AF-A067-EC202B7E2264}"/>
              </a:ext>
            </a:extLst>
          </p:cNvPr>
          <p:cNvSpPr/>
          <p:nvPr userDrawn="1"/>
        </p:nvSpPr>
        <p:spPr>
          <a:xfrm>
            <a:off x="4681570" y="513946"/>
            <a:ext cx="541212" cy="328180"/>
          </a:xfrm>
          <a:custGeom>
            <a:avLst/>
            <a:gdLst>
              <a:gd name="connsiteX0" fmla="*/ 249790 w 499580"/>
              <a:gd name="connsiteY0" fmla="*/ 0 h 246135"/>
              <a:gd name="connsiteX1" fmla="*/ 494907 w 499580"/>
              <a:gd name="connsiteY1" fmla="*/ 199776 h 246135"/>
              <a:gd name="connsiteX2" fmla="*/ 499580 w 499580"/>
              <a:gd name="connsiteY2" fmla="*/ 246135 h 246135"/>
              <a:gd name="connsiteX3" fmla="*/ 0 w 499580"/>
              <a:gd name="connsiteY3" fmla="*/ 246135 h 246135"/>
              <a:gd name="connsiteX4" fmla="*/ 4673 w 499580"/>
              <a:gd name="connsiteY4" fmla="*/ 199776 h 246135"/>
              <a:gd name="connsiteX5" fmla="*/ 249790 w 499580"/>
              <a:gd name="connsiteY5" fmla="*/ 0 h 24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580" h="246135">
                <a:moveTo>
                  <a:pt x="249790" y="0"/>
                </a:moveTo>
                <a:cubicBezTo>
                  <a:pt x="370699" y="0"/>
                  <a:pt x="471577" y="85764"/>
                  <a:pt x="494907" y="199776"/>
                </a:cubicBezTo>
                <a:lnTo>
                  <a:pt x="499580" y="246135"/>
                </a:lnTo>
                <a:lnTo>
                  <a:pt x="0" y="246135"/>
                </a:lnTo>
                <a:lnTo>
                  <a:pt x="4673" y="199776"/>
                </a:lnTo>
                <a:cubicBezTo>
                  <a:pt x="28004" y="85764"/>
                  <a:pt x="128881" y="0"/>
                  <a:pt x="249790" y="0"/>
                </a:cubicBezTo>
                <a:close/>
              </a:path>
            </a:pathLst>
          </a:custGeom>
          <a:gradFill>
            <a:gsLst>
              <a:gs pos="100000">
                <a:srgbClr val="EEF5FB"/>
              </a:gs>
              <a:gs pos="67000">
                <a:srgbClr val="EEF5FB"/>
              </a:gs>
            </a:gsLst>
            <a:lin ang="16200000" scaled="1"/>
          </a:gradFill>
          <a:ln>
            <a:noFill/>
          </a:ln>
          <a:effectLst>
            <a:innerShdw blurRad="50800" dist="25400" dir="162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167">
              <a:ea typeface="나눔바른고딕" panose="020B060302010102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2CDB29-0E63-4C12-845A-8822D13E5B57}"/>
              </a:ext>
            </a:extLst>
          </p:cNvPr>
          <p:cNvSpPr/>
          <p:nvPr userDrawn="1"/>
        </p:nvSpPr>
        <p:spPr>
          <a:xfrm>
            <a:off x="4681570" y="513946"/>
            <a:ext cx="542861" cy="668133"/>
          </a:xfrm>
          <a:prstGeom prst="ellipse">
            <a:avLst/>
          </a:prstGeom>
          <a:gradFill>
            <a:gsLst>
              <a:gs pos="100000">
                <a:srgbClr val="E3F4FD"/>
              </a:gs>
              <a:gs pos="67000">
                <a:srgbClr val="E3F4FD"/>
              </a:gs>
            </a:gsLst>
            <a:lin ang="16200000" scaled="1"/>
          </a:gradFill>
          <a:ln>
            <a:noFill/>
          </a:ln>
          <a:effectLst>
            <a:innerShdw blurRad="50800" dist="25400" dir="162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7" dirty="0">
              <a:ea typeface="나눔바른고딕" panose="020B060302010102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30D40D-2288-46A9-8588-DECC570069BF}"/>
              </a:ext>
            </a:extLst>
          </p:cNvPr>
          <p:cNvSpPr/>
          <p:nvPr userDrawn="1"/>
        </p:nvSpPr>
        <p:spPr>
          <a:xfrm>
            <a:off x="4612482" y="736058"/>
            <a:ext cx="691356" cy="460943"/>
          </a:xfrm>
          <a:prstGeom prst="rect">
            <a:avLst/>
          </a:prstGeom>
          <a:gradFill>
            <a:gsLst>
              <a:gs pos="100000">
                <a:srgbClr val="E3F4FD">
                  <a:alpha val="0"/>
                </a:srgbClr>
              </a:gs>
              <a:gs pos="67000">
                <a:srgbClr val="E3F4FD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167">
              <a:ea typeface="나눔바른고딕" panose="020B060302010102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4E87D8C-B8CF-4214-8B35-5170A035E929}"/>
              </a:ext>
            </a:extLst>
          </p:cNvPr>
          <p:cNvGrpSpPr/>
          <p:nvPr userDrawn="1"/>
        </p:nvGrpSpPr>
        <p:grpSpPr>
          <a:xfrm>
            <a:off x="4868592" y="648712"/>
            <a:ext cx="168819" cy="205481"/>
            <a:chOff x="4389438" y="350838"/>
            <a:chExt cx="287337" cy="284162"/>
          </a:xfrm>
          <a:gradFill>
            <a:gsLst>
              <a:gs pos="100000">
                <a:srgbClr val="099FE2"/>
              </a:gs>
              <a:gs pos="2000">
                <a:srgbClr val="0A4C9D"/>
              </a:gs>
            </a:gsLst>
            <a:lin ang="8100000" scaled="1"/>
          </a:gra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DDF950E-1F58-427E-90C4-F48C049838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0838"/>
              <a:ext cx="169862" cy="150812"/>
            </a:xfrm>
            <a:custGeom>
              <a:avLst/>
              <a:gdLst>
                <a:gd name="T0" fmla="*/ 390 w 390"/>
                <a:gd name="T1" fmla="*/ 348 h 348"/>
                <a:gd name="T2" fmla="*/ 390 w 390"/>
                <a:gd name="T3" fmla="*/ 328 h 348"/>
                <a:gd name="T4" fmla="*/ 62 w 390"/>
                <a:gd name="T5" fmla="*/ 0 h 348"/>
                <a:gd name="T6" fmla="*/ 0 w 390"/>
                <a:gd name="T7" fmla="*/ 6 h 348"/>
                <a:gd name="T8" fmla="*/ 53 w 390"/>
                <a:gd name="T9" fmla="*/ 123 h 348"/>
                <a:gd name="T10" fmla="*/ 390 w 390"/>
                <a:gd name="T11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48">
                  <a:moveTo>
                    <a:pt x="390" y="348"/>
                  </a:moveTo>
                  <a:cubicBezTo>
                    <a:pt x="390" y="341"/>
                    <a:pt x="390" y="335"/>
                    <a:pt x="390" y="328"/>
                  </a:cubicBezTo>
                  <a:cubicBezTo>
                    <a:pt x="390" y="147"/>
                    <a:pt x="243" y="0"/>
                    <a:pt x="62" y="0"/>
                  </a:cubicBezTo>
                  <a:cubicBezTo>
                    <a:pt x="41" y="0"/>
                    <a:pt x="20" y="2"/>
                    <a:pt x="0" y="6"/>
                  </a:cubicBezTo>
                  <a:cubicBezTo>
                    <a:pt x="20" y="47"/>
                    <a:pt x="38" y="86"/>
                    <a:pt x="53" y="123"/>
                  </a:cubicBezTo>
                  <a:cubicBezTo>
                    <a:pt x="183" y="197"/>
                    <a:pt x="304" y="283"/>
                    <a:pt x="390" y="348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2CF23256-5485-4D4E-ABC6-2D41625CC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9438" y="379413"/>
              <a:ext cx="117475" cy="246062"/>
            </a:xfrm>
            <a:custGeom>
              <a:avLst/>
              <a:gdLst>
                <a:gd name="T0" fmla="*/ 232 w 269"/>
                <a:gd name="T1" fmla="*/ 65 h 569"/>
                <a:gd name="T2" fmla="*/ 135 w 269"/>
                <a:gd name="T3" fmla="*/ 0 h 569"/>
                <a:gd name="T4" fmla="*/ 0 w 269"/>
                <a:gd name="T5" fmla="*/ 264 h 569"/>
                <a:gd name="T6" fmla="*/ 206 w 269"/>
                <a:gd name="T7" fmla="*/ 569 h 569"/>
                <a:gd name="T8" fmla="*/ 232 w 269"/>
                <a:gd name="T9" fmla="*/ 6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69">
                  <a:moveTo>
                    <a:pt x="232" y="65"/>
                  </a:moveTo>
                  <a:cubicBezTo>
                    <a:pt x="197" y="41"/>
                    <a:pt x="164" y="19"/>
                    <a:pt x="135" y="0"/>
                  </a:cubicBezTo>
                  <a:cubicBezTo>
                    <a:pt x="53" y="59"/>
                    <a:pt x="0" y="156"/>
                    <a:pt x="0" y="264"/>
                  </a:cubicBezTo>
                  <a:cubicBezTo>
                    <a:pt x="0" y="402"/>
                    <a:pt x="86" y="520"/>
                    <a:pt x="206" y="569"/>
                  </a:cubicBezTo>
                  <a:cubicBezTo>
                    <a:pt x="269" y="455"/>
                    <a:pt x="251" y="217"/>
                    <a:pt x="232" y="65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FBCCD61B-B41D-4174-885B-8E7D94D950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2463" y="358775"/>
              <a:ext cx="25400" cy="22225"/>
            </a:xfrm>
            <a:custGeom>
              <a:avLst/>
              <a:gdLst>
                <a:gd name="T0" fmla="*/ 49 w 58"/>
                <a:gd name="T1" fmla="*/ 0 h 51"/>
                <a:gd name="T2" fmla="*/ 0 w 58"/>
                <a:gd name="T3" fmla="*/ 23 h 51"/>
                <a:gd name="T4" fmla="*/ 58 w 58"/>
                <a:gd name="T5" fmla="*/ 51 h 51"/>
                <a:gd name="T6" fmla="*/ 49 w 5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1">
                  <a:moveTo>
                    <a:pt x="49" y="0"/>
                  </a:moveTo>
                  <a:cubicBezTo>
                    <a:pt x="32" y="7"/>
                    <a:pt x="16" y="14"/>
                    <a:pt x="0" y="23"/>
                  </a:cubicBezTo>
                  <a:cubicBezTo>
                    <a:pt x="19" y="32"/>
                    <a:pt x="38" y="42"/>
                    <a:pt x="58" y="51"/>
                  </a:cubicBezTo>
                  <a:cubicBezTo>
                    <a:pt x="55" y="31"/>
                    <a:pt x="52" y="13"/>
                    <a:pt x="49" y="0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4D40B6BE-C79F-40CF-A078-60A9B490F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446088"/>
              <a:ext cx="119062" cy="188912"/>
            </a:xfrm>
            <a:custGeom>
              <a:avLst/>
              <a:gdLst>
                <a:gd name="T0" fmla="*/ 0 w 272"/>
                <a:gd name="T1" fmla="*/ 0 h 435"/>
                <a:gd name="T2" fmla="*/ 22 w 272"/>
                <a:gd name="T3" fmla="*/ 435 h 435"/>
                <a:gd name="T4" fmla="*/ 272 w 272"/>
                <a:gd name="T5" fmla="*/ 248 h 435"/>
                <a:gd name="T6" fmla="*/ 0 w 272"/>
                <a:gd name="T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35">
                  <a:moveTo>
                    <a:pt x="0" y="0"/>
                  </a:moveTo>
                  <a:cubicBezTo>
                    <a:pt x="70" y="218"/>
                    <a:pt x="47" y="361"/>
                    <a:pt x="22" y="435"/>
                  </a:cubicBezTo>
                  <a:cubicBezTo>
                    <a:pt x="133" y="419"/>
                    <a:pt x="227" y="346"/>
                    <a:pt x="272" y="248"/>
                  </a:cubicBezTo>
                  <a:cubicBezTo>
                    <a:pt x="201" y="163"/>
                    <a:pt x="100" y="76"/>
                    <a:pt x="0" y="0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</p:grpSp>
    </p:spTree>
    <p:extLst>
      <p:ext uri="{BB962C8B-B14F-4D97-AF65-F5344CB8AC3E}">
        <p14:creationId xmlns:p14="http://schemas.microsoft.com/office/powerpoint/2010/main" val="897477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orient="horz" pos="2584">
          <p15:clr>
            <a:srgbClr val="FBAE40"/>
          </p15:clr>
        </p15:guide>
        <p15:guide id="3" pos="785">
          <p15:clr>
            <a:srgbClr val="FBAE40"/>
          </p15:clr>
        </p15:guide>
        <p15:guide id="4" pos="5455">
          <p15:clr>
            <a:srgbClr val="FBAE40"/>
          </p15:clr>
        </p15:guide>
        <p15:guide id="5" orient="horz" pos="1101">
          <p15:clr>
            <a:srgbClr val="FBAE40"/>
          </p15:clr>
        </p15:guide>
        <p15:guide id="6" orient="horz" pos="39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제목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4592960" y="2420888"/>
            <a:ext cx="4608512" cy="2520280"/>
          </a:xfrm>
        </p:spPr>
        <p:txBody>
          <a:bodyPr anchor="t"/>
          <a:lstStyle>
            <a:lvl1pPr marL="449263" indent="-449263">
              <a:buSzPct val="100000"/>
              <a:buFont typeface="+mj-lt"/>
              <a:buAutoNum type="arabicPeriod"/>
              <a:defRPr sz="3200"/>
            </a:lvl1pPr>
            <a:lvl2pPr marL="987425" indent="-519113">
              <a:buSzPct val="80000"/>
              <a:buFont typeface="Wingdings" pitchFamily="2" charset="2"/>
              <a:buChar char="l"/>
              <a:defRPr sz="2800"/>
            </a:lvl2pPr>
            <a:lvl3pPr marL="1524000" indent="-498475">
              <a:buFont typeface="Wingdings" pitchFamily="2" charset="2"/>
              <a:buChar char="§"/>
              <a:defRPr sz="2400"/>
            </a:lvl3pPr>
            <a:lvl4pPr marL="1700213" indent="-215900">
              <a:buFont typeface="Wingdings" pitchFamily="2" charset="2"/>
              <a:buChar char="ü"/>
              <a:tabLst/>
              <a:defRPr sz="2000"/>
            </a:lvl4pPr>
            <a:lvl5pPr marL="2232025" indent="-228600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91352" y="2413144"/>
            <a:ext cx="2666405" cy="2528024"/>
            <a:chOff x="691352" y="2413144"/>
            <a:chExt cx="2448273" cy="2321213"/>
          </a:xfrm>
        </p:grpSpPr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91352" y="2413144"/>
              <a:ext cx="2448272" cy="68643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91353" y="3284984"/>
              <a:ext cx="2448272" cy="63473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91353" y="4105129"/>
              <a:ext cx="2448272" cy="629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97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bg>
      <p:bgPr>
        <a:blipFill dpi="0" rotWithShape="1">
          <a:blip r:embed="rId2"/>
          <a:srcRect/>
          <a:stretch>
            <a:fillRect l="1" t="-246" r="-483" b="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40DF0121-E84A-45AF-A067-EC202B7E2264}"/>
              </a:ext>
            </a:extLst>
          </p:cNvPr>
          <p:cNvSpPr/>
          <p:nvPr userDrawn="1"/>
        </p:nvSpPr>
        <p:spPr>
          <a:xfrm>
            <a:off x="4681570" y="513946"/>
            <a:ext cx="541212" cy="328180"/>
          </a:xfrm>
          <a:custGeom>
            <a:avLst/>
            <a:gdLst>
              <a:gd name="connsiteX0" fmla="*/ 249790 w 499580"/>
              <a:gd name="connsiteY0" fmla="*/ 0 h 246135"/>
              <a:gd name="connsiteX1" fmla="*/ 494907 w 499580"/>
              <a:gd name="connsiteY1" fmla="*/ 199776 h 246135"/>
              <a:gd name="connsiteX2" fmla="*/ 499580 w 499580"/>
              <a:gd name="connsiteY2" fmla="*/ 246135 h 246135"/>
              <a:gd name="connsiteX3" fmla="*/ 0 w 499580"/>
              <a:gd name="connsiteY3" fmla="*/ 246135 h 246135"/>
              <a:gd name="connsiteX4" fmla="*/ 4673 w 499580"/>
              <a:gd name="connsiteY4" fmla="*/ 199776 h 246135"/>
              <a:gd name="connsiteX5" fmla="*/ 249790 w 499580"/>
              <a:gd name="connsiteY5" fmla="*/ 0 h 24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580" h="246135">
                <a:moveTo>
                  <a:pt x="249790" y="0"/>
                </a:moveTo>
                <a:cubicBezTo>
                  <a:pt x="370699" y="0"/>
                  <a:pt x="471577" y="85764"/>
                  <a:pt x="494907" y="199776"/>
                </a:cubicBezTo>
                <a:lnTo>
                  <a:pt x="499580" y="246135"/>
                </a:lnTo>
                <a:lnTo>
                  <a:pt x="0" y="246135"/>
                </a:lnTo>
                <a:lnTo>
                  <a:pt x="4673" y="199776"/>
                </a:lnTo>
                <a:cubicBezTo>
                  <a:pt x="28004" y="85764"/>
                  <a:pt x="128881" y="0"/>
                  <a:pt x="249790" y="0"/>
                </a:cubicBezTo>
                <a:close/>
              </a:path>
            </a:pathLst>
          </a:custGeom>
          <a:gradFill>
            <a:gsLst>
              <a:gs pos="100000">
                <a:srgbClr val="EEF5FB"/>
              </a:gs>
              <a:gs pos="67000">
                <a:srgbClr val="EEF5FB"/>
              </a:gs>
            </a:gsLst>
            <a:lin ang="16200000" scaled="1"/>
          </a:gradFill>
          <a:ln>
            <a:noFill/>
          </a:ln>
          <a:effectLst>
            <a:innerShdw blurRad="50800" dist="25400" dir="162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167">
              <a:ea typeface="나눔바른고딕" panose="020B060302010102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82CDB29-0E63-4C12-845A-8822D13E5B57}"/>
              </a:ext>
            </a:extLst>
          </p:cNvPr>
          <p:cNvSpPr/>
          <p:nvPr userDrawn="1"/>
        </p:nvSpPr>
        <p:spPr>
          <a:xfrm>
            <a:off x="4681570" y="513946"/>
            <a:ext cx="542861" cy="668133"/>
          </a:xfrm>
          <a:prstGeom prst="ellipse">
            <a:avLst/>
          </a:prstGeom>
          <a:gradFill>
            <a:gsLst>
              <a:gs pos="100000">
                <a:srgbClr val="E3F4FD"/>
              </a:gs>
              <a:gs pos="67000">
                <a:srgbClr val="E3F4FD"/>
              </a:gs>
            </a:gsLst>
            <a:lin ang="16200000" scaled="1"/>
          </a:gradFill>
          <a:ln>
            <a:noFill/>
          </a:ln>
          <a:effectLst>
            <a:innerShdw blurRad="50800" dist="25400" dir="162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7" dirty="0"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0FA5AD-4B79-4E39-9A1E-73D99C013EC2}"/>
              </a:ext>
            </a:extLst>
          </p:cNvPr>
          <p:cNvSpPr/>
          <p:nvPr userDrawn="1"/>
        </p:nvSpPr>
        <p:spPr>
          <a:xfrm>
            <a:off x="0" y="-7621"/>
            <a:ext cx="9906000" cy="302199"/>
          </a:xfrm>
          <a:prstGeom prst="rect">
            <a:avLst/>
          </a:prstGeom>
          <a:solidFill>
            <a:srgbClr val="C5E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88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4F0842F-B86A-43C6-853E-A1468604494A}"/>
              </a:ext>
            </a:extLst>
          </p:cNvPr>
          <p:cNvGrpSpPr/>
          <p:nvPr userDrawn="1"/>
        </p:nvGrpSpPr>
        <p:grpSpPr>
          <a:xfrm>
            <a:off x="8409028" y="51459"/>
            <a:ext cx="1031331" cy="173250"/>
            <a:chOff x="7939052" y="67110"/>
            <a:chExt cx="951997" cy="1299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2D6654-6ED6-43C3-B006-C7265BF397D7}"/>
                </a:ext>
              </a:extLst>
            </p:cNvPr>
            <p:cNvSpPr txBox="1"/>
            <p:nvPr userDrawn="1"/>
          </p:nvSpPr>
          <p:spPr>
            <a:xfrm>
              <a:off x="8105331" y="67110"/>
              <a:ext cx="785718" cy="11253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975" b="0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나눔바른고딕" panose="020B0603020101020101" pitchFamily="50" charset="-127"/>
                </a:rPr>
                <a:t>AGILESOCIETY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E9B2614-2499-48C8-91E6-22DA8BFA3610}"/>
                </a:ext>
              </a:extLst>
            </p:cNvPr>
            <p:cNvGrpSpPr/>
            <p:nvPr userDrawn="1"/>
          </p:nvGrpSpPr>
          <p:grpSpPr>
            <a:xfrm>
              <a:off x="7939052" y="75670"/>
              <a:ext cx="121707" cy="121377"/>
              <a:chOff x="6815138" y="2862263"/>
              <a:chExt cx="2344737" cy="2338387"/>
            </a:xfrm>
            <a:gradFill flip="none" rotWithShape="1">
              <a:gsLst>
                <a:gs pos="100000">
                  <a:srgbClr val="099FE2"/>
                </a:gs>
                <a:gs pos="2000">
                  <a:srgbClr val="0A4C9D"/>
                </a:gs>
              </a:gsLst>
              <a:lin ang="8100000" scaled="1"/>
              <a:tileRect/>
            </a:gra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62A00946-06BF-4C85-ADD9-95D961119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525" y="2862263"/>
                <a:ext cx="530225" cy="231775"/>
              </a:xfrm>
              <a:custGeom>
                <a:avLst/>
                <a:gdLst>
                  <a:gd name="T0" fmla="*/ 149 w 160"/>
                  <a:gd name="T1" fmla="*/ 0 h 70"/>
                  <a:gd name="T2" fmla="*/ 0 w 160"/>
                  <a:gd name="T3" fmla="*/ 0 h 70"/>
                  <a:gd name="T4" fmla="*/ 160 w 160"/>
                  <a:gd name="T5" fmla="*/ 70 h 70"/>
                  <a:gd name="T6" fmla="*/ 149 w 160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70">
                    <a:moveTo>
                      <a:pt x="1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2" y="19"/>
                      <a:pt x="106" y="43"/>
                      <a:pt x="160" y="70"/>
                    </a:cubicBezTo>
                    <a:cubicBezTo>
                      <a:pt x="155" y="37"/>
                      <a:pt x="151" y="13"/>
                      <a:pt x="14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38C401C5-6353-438A-B644-4B8E3824E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5138" y="2881313"/>
                <a:ext cx="849312" cy="2236787"/>
              </a:xfrm>
              <a:custGeom>
                <a:avLst/>
                <a:gdLst>
                  <a:gd name="T0" fmla="*/ 184 w 257"/>
                  <a:gd name="T1" fmla="*/ 122 h 677"/>
                  <a:gd name="T2" fmla="*/ 0 w 257"/>
                  <a:gd name="T3" fmla="*/ 0 h 677"/>
                  <a:gd name="T4" fmla="*/ 1 w 257"/>
                  <a:gd name="T5" fmla="*/ 677 h 677"/>
                  <a:gd name="T6" fmla="*/ 184 w 257"/>
                  <a:gd name="T7" fmla="*/ 122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677">
                    <a:moveTo>
                      <a:pt x="184" y="122"/>
                    </a:moveTo>
                    <a:cubicBezTo>
                      <a:pt x="107" y="68"/>
                      <a:pt x="40" y="25"/>
                      <a:pt x="0" y="0"/>
                    </a:cubicBezTo>
                    <a:cubicBezTo>
                      <a:pt x="1" y="677"/>
                      <a:pt x="1" y="677"/>
                      <a:pt x="1" y="677"/>
                    </a:cubicBezTo>
                    <a:cubicBezTo>
                      <a:pt x="257" y="677"/>
                      <a:pt x="214" y="348"/>
                      <a:pt x="184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B2B4FF22-F8C2-4D83-B56B-C010E8FCC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025" y="3578225"/>
                <a:ext cx="1254125" cy="1622425"/>
              </a:xfrm>
              <a:custGeom>
                <a:avLst/>
                <a:gdLst>
                  <a:gd name="T0" fmla="*/ 3 w 379"/>
                  <a:gd name="T1" fmla="*/ 0 h 491"/>
                  <a:gd name="T2" fmla="*/ 0 w 379"/>
                  <a:gd name="T3" fmla="*/ 490 h 491"/>
                  <a:gd name="T4" fmla="*/ 292 w 379"/>
                  <a:gd name="T5" fmla="*/ 490 h 491"/>
                  <a:gd name="T6" fmla="*/ 373 w 379"/>
                  <a:gd name="T7" fmla="*/ 445 h 491"/>
                  <a:gd name="T8" fmla="*/ 3 w 379"/>
                  <a:gd name="T9" fmla="*/ 0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491">
                    <a:moveTo>
                      <a:pt x="3" y="0"/>
                    </a:moveTo>
                    <a:cubicBezTo>
                      <a:pt x="100" y="305"/>
                      <a:pt x="16" y="464"/>
                      <a:pt x="0" y="490"/>
                    </a:cubicBezTo>
                    <a:cubicBezTo>
                      <a:pt x="292" y="490"/>
                      <a:pt x="292" y="490"/>
                      <a:pt x="292" y="490"/>
                    </a:cubicBezTo>
                    <a:cubicBezTo>
                      <a:pt x="324" y="490"/>
                      <a:pt x="366" y="491"/>
                      <a:pt x="373" y="445"/>
                    </a:cubicBezTo>
                    <a:cubicBezTo>
                      <a:pt x="379" y="311"/>
                      <a:pt x="189" y="14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D95B0DA-E931-444D-9CB6-B724CA2E9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3" y="2862263"/>
                <a:ext cx="1630362" cy="1403350"/>
              </a:xfrm>
              <a:custGeom>
                <a:avLst/>
                <a:gdLst>
                  <a:gd name="T0" fmla="*/ 493 w 493"/>
                  <a:gd name="T1" fmla="*/ 425 h 425"/>
                  <a:gd name="T2" fmla="*/ 493 w 493"/>
                  <a:gd name="T3" fmla="*/ 0 h 425"/>
                  <a:gd name="T4" fmla="*/ 0 w 493"/>
                  <a:gd name="T5" fmla="*/ 0 h 425"/>
                  <a:gd name="T6" fmla="*/ 56 w 493"/>
                  <a:gd name="T7" fmla="*/ 122 h 425"/>
                  <a:gd name="T8" fmla="*/ 493 w 493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3" h="425">
                    <a:moveTo>
                      <a:pt x="493" y="425"/>
                    </a:moveTo>
                    <a:cubicBezTo>
                      <a:pt x="493" y="0"/>
                      <a:pt x="493" y="0"/>
                      <a:pt x="49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43"/>
                      <a:pt x="40" y="83"/>
                      <a:pt x="56" y="122"/>
                    </a:cubicBezTo>
                    <a:cubicBezTo>
                      <a:pt x="251" y="233"/>
                      <a:pt x="427" y="371"/>
                      <a:pt x="493" y="4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288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4940720-3B57-4C5F-97EE-0A518C076C3D}"/>
              </a:ext>
            </a:extLst>
          </p:cNvPr>
          <p:cNvGrpSpPr/>
          <p:nvPr userDrawn="1"/>
        </p:nvGrpSpPr>
        <p:grpSpPr>
          <a:xfrm>
            <a:off x="0" y="6794501"/>
            <a:ext cx="9906000" cy="60959"/>
            <a:chOff x="0" y="5095875"/>
            <a:chExt cx="9144000" cy="457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FF1393-D1B0-4DED-92C7-F0FE6FD82489}"/>
                </a:ext>
              </a:extLst>
            </p:cNvPr>
            <p:cNvSpPr/>
            <p:nvPr userDrawn="1"/>
          </p:nvSpPr>
          <p:spPr>
            <a:xfrm>
              <a:off x="0" y="5095875"/>
              <a:ext cx="9144000" cy="457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5D098E4-85D4-488D-BE79-B81A39C3614F}"/>
                </a:ext>
              </a:extLst>
            </p:cNvPr>
            <p:cNvSpPr/>
            <p:nvPr userDrawn="1"/>
          </p:nvSpPr>
          <p:spPr>
            <a:xfrm flipV="1">
              <a:off x="4476750" y="5095875"/>
              <a:ext cx="190500" cy="45719"/>
            </a:xfrm>
            <a:prstGeom prst="rect">
              <a:avLst/>
            </a:prstGeom>
            <a:solidFill>
              <a:srgbClr val="0A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808824"/>
              <a:endParaRPr lang="ko-KR" altLang="en-US" sz="1592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8365EFD-A70B-4792-83D9-0DFEFAB290BA}"/>
              </a:ext>
            </a:extLst>
          </p:cNvPr>
          <p:cNvGrpSpPr/>
          <p:nvPr userDrawn="1"/>
        </p:nvGrpSpPr>
        <p:grpSpPr>
          <a:xfrm>
            <a:off x="476383" y="-7621"/>
            <a:ext cx="203915" cy="302199"/>
            <a:chOff x="611188" y="-5716"/>
            <a:chExt cx="188229" cy="226649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7FA2D34-C5F6-4D9A-9B28-BF231F160D84}"/>
                </a:ext>
              </a:extLst>
            </p:cNvPr>
            <p:cNvSpPr/>
            <p:nvPr userDrawn="1"/>
          </p:nvSpPr>
          <p:spPr>
            <a:xfrm>
              <a:off x="611188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0213739-7C51-46F9-8894-A1093BA252BA}"/>
                </a:ext>
              </a:extLst>
            </p:cNvPr>
            <p:cNvSpPr txBox="1"/>
            <p:nvPr userDrawn="1"/>
          </p:nvSpPr>
          <p:spPr>
            <a:xfrm>
              <a:off x="647594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Ⅰ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5E4C609-0FCC-432D-8E82-A2392F19CDEB}"/>
              </a:ext>
            </a:extLst>
          </p:cNvPr>
          <p:cNvGrpSpPr/>
          <p:nvPr userDrawn="1"/>
        </p:nvGrpSpPr>
        <p:grpSpPr>
          <a:xfrm>
            <a:off x="706269" y="-7621"/>
            <a:ext cx="203915" cy="302199"/>
            <a:chOff x="825637" y="-5716"/>
            <a:chExt cx="188229" cy="22664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912B8B4-4A59-4831-8DA2-7B1917ADA334}"/>
                </a:ext>
              </a:extLst>
            </p:cNvPr>
            <p:cNvSpPr/>
            <p:nvPr userDrawn="1"/>
          </p:nvSpPr>
          <p:spPr>
            <a:xfrm>
              <a:off x="825637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97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2BD6F16-9F70-4BC9-88D3-A7AF08F9EA2D}"/>
                </a:ext>
              </a:extLst>
            </p:cNvPr>
            <p:cNvSpPr txBox="1"/>
            <p:nvPr userDrawn="1"/>
          </p:nvSpPr>
          <p:spPr>
            <a:xfrm>
              <a:off x="862043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Ⅱ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012D7D3-1723-4D5C-AF01-3D14043A6D61}"/>
              </a:ext>
            </a:extLst>
          </p:cNvPr>
          <p:cNvGrpSpPr/>
          <p:nvPr userDrawn="1"/>
        </p:nvGrpSpPr>
        <p:grpSpPr>
          <a:xfrm>
            <a:off x="936154" y="-7621"/>
            <a:ext cx="203915" cy="302199"/>
            <a:chOff x="1053222" y="-5716"/>
            <a:chExt cx="188229" cy="22664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B58EE5C-9525-47AA-9488-45CB9F127346}"/>
                </a:ext>
              </a:extLst>
            </p:cNvPr>
            <p:cNvSpPr/>
            <p:nvPr userDrawn="1"/>
          </p:nvSpPr>
          <p:spPr>
            <a:xfrm>
              <a:off x="1053222" y="-5716"/>
              <a:ext cx="188229" cy="226649"/>
            </a:xfrm>
            <a:prstGeom prst="rect">
              <a:avLst/>
            </a:prstGeom>
            <a:solidFill>
              <a:srgbClr val="0A4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064BAB7-BE77-4F41-AFDD-AC0477EAC8BD}"/>
                </a:ext>
              </a:extLst>
            </p:cNvPr>
            <p:cNvSpPr txBox="1"/>
            <p:nvPr userDrawn="1"/>
          </p:nvSpPr>
          <p:spPr>
            <a:xfrm>
              <a:off x="1089628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Ⅲ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30D40D-2288-46A9-8588-DECC570069BF}"/>
              </a:ext>
            </a:extLst>
          </p:cNvPr>
          <p:cNvSpPr/>
          <p:nvPr userDrawn="1"/>
        </p:nvSpPr>
        <p:spPr>
          <a:xfrm>
            <a:off x="4612482" y="736058"/>
            <a:ext cx="691356" cy="460943"/>
          </a:xfrm>
          <a:prstGeom prst="rect">
            <a:avLst/>
          </a:prstGeom>
          <a:gradFill>
            <a:gsLst>
              <a:gs pos="100000">
                <a:srgbClr val="E3F4FD">
                  <a:alpha val="0"/>
                </a:srgbClr>
              </a:gs>
              <a:gs pos="67000">
                <a:srgbClr val="E3F4FD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167">
              <a:ea typeface="나눔바른고딕" panose="020B060302010102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4E87D8C-B8CF-4214-8B35-5170A035E929}"/>
              </a:ext>
            </a:extLst>
          </p:cNvPr>
          <p:cNvGrpSpPr/>
          <p:nvPr userDrawn="1"/>
        </p:nvGrpSpPr>
        <p:grpSpPr>
          <a:xfrm>
            <a:off x="4868592" y="648712"/>
            <a:ext cx="168819" cy="205481"/>
            <a:chOff x="4389438" y="350838"/>
            <a:chExt cx="287337" cy="284162"/>
          </a:xfrm>
          <a:gradFill>
            <a:gsLst>
              <a:gs pos="100000">
                <a:srgbClr val="099FE2"/>
              </a:gs>
              <a:gs pos="2000">
                <a:srgbClr val="0A4C9D"/>
              </a:gs>
            </a:gsLst>
            <a:lin ang="8100000" scaled="1"/>
          </a:gra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DDF950E-1F58-427E-90C4-F48C049838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0838"/>
              <a:ext cx="169862" cy="150812"/>
            </a:xfrm>
            <a:custGeom>
              <a:avLst/>
              <a:gdLst>
                <a:gd name="T0" fmla="*/ 390 w 390"/>
                <a:gd name="T1" fmla="*/ 348 h 348"/>
                <a:gd name="T2" fmla="*/ 390 w 390"/>
                <a:gd name="T3" fmla="*/ 328 h 348"/>
                <a:gd name="T4" fmla="*/ 62 w 390"/>
                <a:gd name="T5" fmla="*/ 0 h 348"/>
                <a:gd name="T6" fmla="*/ 0 w 390"/>
                <a:gd name="T7" fmla="*/ 6 h 348"/>
                <a:gd name="T8" fmla="*/ 53 w 390"/>
                <a:gd name="T9" fmla="*/ 123 h 348"/>
                <a:gd name="T10" fmla="*/ 390 w 390"/>
                <a:gd name="T11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0" h="348">
                  <a:moveTo>
                    <a:pt x="390" y="348"/>
                  </a:moveTo>
                  <a:cubicBezTo>
                    <a:pt x="390" y="341"/>
                    <a:pt x="390" y="335"/>
                    <a:pt x="390" y="328"/>
                  </a:cubicBezTo>
                  <a:cubicBezTo>
                    <a:pt x="390" y="147"/>
                    <a:pt x="243" y="0"/>
                    <a:pt x="62" y="0"/>
                  </a:cubicBezTo>
                  <a:cubicBezTo>
                    <a:pt x="41" y="0"/>
                    <a:pt x="20" y="2"/>
                    <a:pt x="0" y="6"/>
                  </a:cubicBezTo>
                  <a:cubicBezTo>
                    <a:pt x="20" y="47"/>
                    <a:pt x="38" y="86"/>
                    <a:pt x="53" y="123"/>
                  </a:cubicBezTo>
                  <a:cubicBezTo>
                    <a:pt x="183" y="197"/>
                    <a:pt x="304" y="283"/>
                    <a:pt x="390" y="348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2CF23256-5485-4D4E-ABC6-2D41625CC0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89438" y="379413"/>
              <a:ext cx="117475" cy="246062"/>
            </a:xfrm>
            <a:custGeom>
              <a:avLst/>
              <a:gdLst>
                <a:gd name="T0" fmla="*/ 232 w 269"/>
                <a:gd name="T1" fmla="*/ 65 h 569"/>
                <a:gd name="T2" fmla="*/ 135 w 269"/>
                <a:gd name="T3" fmla="*/ 0 h 569"/>
                <a:gd name="T4" fmla="*/ 0 w 269"/>
                <a:gd name="T5" fmla="*/ 264 h 569"/>
                <a:gd name="T6" fmla="*/ 206 w 269"/>
                <a:gd name="T7" fmla="*/ 569 h 569"/>
                <a:gd name="T8" fmla="*/ 232 w 269"/>
                <a:gd name="T9" fmla="*/ 65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569">
                  <a:moveTo>
                    <a:pt x="232" y="65"/>
                  </a:moveTo>
                  <a:cubicBezTo>
                    <a:pt x="197" y="41"/>
                    <a:pt x="164" y="19"/>
                    <a:pt x="135" y="0"/>
                  </a:cubicBezTo>
                  <a:cubicBezTo>
                    <a:pt x="53" y="59"/>
                    <a:pt x="0" y="156"/>
                    <a:pt x="0" y="264"/>
                  </a:cubicBezTo>
                  <a:cubicBezTo>
                    <a:pt x="0" y="402"/>
                    <a:pt x="86" y="520"/>
                    <a:pt x="206" y="569"/>
                  </a:cubicBezTo>
                  <a:cubicBezTo>
                    <a:pt x="269" y="455"/>
                    <a:pt x="251" y="217"/>
                    <a:pt x="232" y="65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BCCD61B-B41D-4174-885B-8E7D94D950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2463" y="358775"/>
              <a:ext cx="25400" cy="22225"/>
            </a:xfrm>
            <a:custGeom>
              <a:avLst/>
              <a:gdLst>
                <a:gd name="T0" fmla="*/ 49 w 58"/>
                <a:gd name="T1" fmla="*/ 0 h 51"/>
                <a:gd name="T2" fmla="*/ 0 w 58"/>
                <a:gd name="T3" fmla="*/ 23 h 51"/>
                <a:gd name="T4" fmla="*/ 58 w 58"/>
                <a:gd name="T5" fmla="*/ 51 h 51"/>
                <a:gd name="T6" fmla="*/ 49 w 5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51">
                  <a:moveTo>
                    <a:pt x="49" y="0"/>
                  </a:moveTo>
                  <a:cubicBezTo>
                    <a:pt x="32" y="7"/>
                    <a:pt x="16" y="14"/>
                    <a:pt x="0" y="23"/>
                  </a:cubicBezTo>
                  <a:cubicBezTo>
                    <a:pt x="19" y="32"/>
                    <a:pt x="38" y="42"/>
                    <a:pt x="58" y="51"/>
                  </a:cubicBezTo>
                  <a:cubicBezTo>
                    <a:pt x="55" y="31"/>
                    <a:pt x="52" y="13"/>
                    <a:pt x="49" y="0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D40B6BE-C79F-40CF-A078-60A9B490F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5013" y="446088"/>
              <a:ext cx="119062" cy="188912"/>
            </a:xfrm>
            <a:custGeom>
              <a:avLst/>
              <a:gdLst>
                <a:gd name="T0" fmla="*/ 0 w 272"/>
                <a:gd name="T1" fmla="*/ 0 h 435"/>
                <a:gd name="T2" fmla="*/ 22 w 272"/>
                <a:gd name="T3" fmla="*/ 435 h 435"/>
                <a:gd name="T4" fmla="*/ 272 w 272"/>
                <a:gd name="T5" fmla="*/ 248 h 435"/>
                <a:gd name="T6" fmla="*/ 0 w 272"/>
                <a:gd name="T7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35">
                  <a:moveTo>
                    <a:pt x="0" y="0"/>
                  </a:moveTo>
                  <a:cubicBezTo>
                    <a:pt x="70" y="218"/>
                    <a:pt x="47" y="361"/>
                    <a:pt x="22" y="435"/>
                  </a:cubicBezTo>
                  <a:cubicBezTo>
                    <a:pt x="133" y="419"/>
                    <a:pt x="227" y="346"/>
                    <a:pt x="272" y="248"/>
                  </a:cubicBezTo>
                  <a:cubicBezTo>
                    <a:pt x="201" y="163"/>
                    <a:pt x="100" y="76"/>
                    <a:pt x="0" y="0"/>
                  </a:cubicBezTo>
                  <a:close/>
                </a:path>
              </a:pathLst>
            </a:custGeom>
            <a:grpFill/>
            <a:ln w="34925"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97"/>
            </a:p>
          </p:txBody>
        </p:sp>
      </p:grp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CBDDE390-DFCA-4C34-84E1-BD2AD868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0115" y="6366655"/>
            <a:ext cx="445770" cy="365125"/>
          </a:xfrm>
          <a:prstGeom prst="rect">
            <a:avLst/>
          </a:prstGeom>
        </p:spPr>
        <p:txBody>
          <a:bodyPr/>
          <a:lstStyle>
            <a:lvl1pPr marL="0" algn="ctr" defTabSz="495285" rtl="0" eaLnBrk="1" latinLnBrk="0" hangingPunct="1">
              <a:defRPr lang="ko-KR" altLang="en-US" sz="867" b="0" kern="1200" smtClean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나눔바른고딕" panose="020B0603020101020101" pitchFamily="50" charset="-127"/>
                <a:cs typeface="+mn-cs"/>
              </a:defRPr>
            </a:lvl1pPr>
          </a:lstStyle>
          <a:p>
            <a:fld id="{B790BF2B-B9CB-49CA-BC97-0A3959C5D8EA}" type="slidenum">
              <a:rPr lang="en-US" altLang="ko-KR" smtClean="0"/>
              <a:pPr/>
              <a:t>‹#›</a:t>
            </a:fld>
            <a:endParaRPr 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978FD0B-1024-4E0A-9EB7-76E911436626}"/>
              </a:ext>
            </a:extLst>
          </p:cNvPr>
          <p:cNvGrpSpPr/>
          <p:nvPr userDrawn="1"/>
        </p:nvGrpSpPr>
        <p:grpSpPr>
          <a:xfrm>
            <a:off x="1166040" y="-7228"/>
            <a:ext cx="203915" cy="302199"/>
            <a:chOff x="1282636" y="-5716"/>
            <a:chExt cx="188229" cy="22664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E151FF-F3D7-428F-B9FC-F204FFDEC69E}"/>
                </a:ext>
              </a:extLst>
            </p:cNvPr>
            <p:cNvSpPr/>
            <p:nvPr userDrawn="1"/>
          </p:nvSpPr>
          <p:spPr>
            <a:xfrm>
              <a:off x="1282636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23A96-2580-4CA4-BD14-5D25D661F253}"/>
                </a:ext>
              </a:extLst>
            </p:cNvPr>
            <p:cNvSpPr txBox="1"/>
            <p:nvPr userDrawn="1"/>
          </p:nvSpPr>
          <p:spPr>
            <a:xfrm>
              <a:off x="1319042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Ⅳ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E146517-1CAF-4672-9461-5081AC812D23}"/>
              </a:ext>
            </a:extLst>
          </p:cNvPr>
          <p:cNvGrpSpPr/>
          <p:nvPr userDrawn="1"/>
        </p:nvGrpSpPr>
        <p:grpSpPr>
          <a:xfrm>
            <a:off x="1399095" y="-7228"/>
            <a:ext cx="203915" cy="302199"/>
            <a:chOff x="1053222" y="-5716"/>
            <a:chExt cx="188229" cy="22664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79ECC8-E9BC-4DBF-8F65-1017B3BB6F65}"/>
                </a:ext>
              </a:extLst>
            </p:cNvPr>
            <p:cNvSpPr/>
            <p:nvPr userDrawn="1"/>
          </p:nvSpPr>
          <p:spPr>
            <a:xfrm>
              <a:off x="1053222" y="-5716"/>
              <a:ext cx="188229" cy="226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97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6D16BE-C67B-48E9-ACC9-345F66DBA9AF}"/>
                </a:ext>
              </a:extLst>
            </p:cNvPr>
            <p:cNvSpPr txBox="1"/>
            <p:nvPr userDrawn="1"/>
          </p:nvSpPr>
          <p:spPr>
            <a:xfrm>
              <a:off x="1089628" y="55752"/>
              <a:ext cx="115416" cy="118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1029" dirty="0">
                  <a:ln>
                    <a:solidFill>
                      <a:srgbClr val="236DB9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Ⅴ</a:t>
              </a:r>
              <a:endParaRPr lang="en-US" altLang="ko-KR" sz="1029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2DABEE3-F36A-4827-8CC8-B72B3F8CCCA9}"/>
              </a:ext>
            </a:extLst>
          </p:cNvPr>
          <p:cNvSpPr txBox="1"/>
          <p:nvPr userDrawn="1"/>
        </p:nvSpPr>
        <p:spPr>
          <a:xfrm>
            <a:off x="1681267" y="51539"/>
            <a:ext cx="1797006" cy="150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75" b="1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Scrum </a:t>
            </a:r>
            <a:r>
              <a:rPr lang="ko-KR" altLang="en-US" sz="975" b="1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애자일</a:t>
            </a:r>
            <a:r>
              <a:rPr lang="ko-KR" altLang="en-US" sz="975" b="1" baseline="0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75" b="1" dirty="0">
                <a:ln>
                  <a:solidFill>
                    <a:srgbClr val="236DB9">
                      <a:alpha val="0"/>
                    </a:srgbClr>
                  </a:solidFill>
                </a:ln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개발 계획 </a:t>
            </a:r>
          </a:p>
        </p:txBody>
      </p:sp>
    </p:spTree>
    <p:extLst>
      <p:ext uri="{BB962C8B-B14F-4D97-AF65-F5344CB8AC3E}">
        <p14:creationId xmlns:p14="http://schemas.microsoft.com/office/powerpoint/2010/main" val="3165193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orient="horz" pos="2584">
          <p15:clr>
            <a:srgbClr val="FBAE40"/>
          </p15:clr>
        </p15:guide>
        <p15:guide id="3" pos="785">
          <p15:clr>
            <a:srgbClr val="FBAE40"/>
          </p15:clr>
        </p15:guide>
        <p15:guide id="4" pos="5455">
          <p15:clr>
            <a:srgbClr val="FBAE40"/>
          </p15:clr>
        </p15:guide>
        <p15:guide id="5" orient="horz" pos="1101">
          <p15:clr>
            <a:srgbClr val="FBAE40"/>
          </p15:clr>
        </p15:guide>
        <p15:guide id="6" orient="horz" pos="391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77221" y="6604533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895734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77221" y="6604533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35550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550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세로 제목 및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75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로 제목 및 텍스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7424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92859"/>
            <a:ext cx="9906000" cy="45719"/>
          </a:xfrm>
          <a:prstGeom prst="rect">
            <a:avLst/>
          </a:prstGeom>
          <a:gradFill>
            <a:gsLst>
              <a:gs pos="0">
                <a:schemeClr val="tx1"/>
              </a:gs>
              <a:gs pos="70000">
                <a:schemeClr val="tx1">
                  <a:alpha val="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65" tIns="45526" rIns="91065" bIns="4552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600">
              <a:solidFill>
                <a:prstClr val="white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72480" y="188726"/>
            <a:ext cx="8915400" cy="418059"/>
          </a:xfrm>
          <a:prstGeom prst="rect">
            <a:avLst/>
          </a:prstGeom>
        </p:spPr>
        <p:txBody>
          <a:bodyPr vert="horz" lIns="91065" tIns="45526" rIns="91065" bIns="45526" rtlCol="0" anchor="ctr">
            <a:noAutofit/>
          </a:bodyPr>
          <a:lstStyle>
            <a:lvl1pPr algn="l">
              <a:defRPr sz="2600">
                <a:latin typeface="한수원 한돋움" panose="020B0600000101010101" pitchFamily="50" charset="-127"/>
                <a:ea typeface="한수원 한돋움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4643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92859"/>
            <a:ext cx="9906000" cy="45719"/>
          </a:xfrm>
          <a:prstGeom prst="rect">
            <a:avLst/>
          </a:prstGeom>
          <a:gradFill>
            <a:gsLst>
              <a:gs pos="0">
                <a:schemeClr val="tx1"/>
              </a:gs>
              <a:gs pos="70000">
                <a:schemeClr val="tx1">
                  <a:alpha val="8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65" tIns="45526" rIns="91065" bIns="4552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600">
              <a:solidFill>
                <a:prstClr val="white"/>
              </a:solidFill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72480" y="188726"/>
            <a:ext cx="8915400" cy="418059"/>
          </a:xfrm>
          <a:prstGeom prst="rect">
            <a:avLst/>
          </a:prstGeom>
        </p:spPr>
        <p:txBody>
          <a:bodyPr vert="horz" lIns="91065" tIns="45526" rIns="91065" bIns="45526" rtlCol="0" anchor="ctr">
            <a:noAutofit/>
          </a:bodyPr>
          <a:lstStyle>
            <a:lvl1pPr algn="l">
              <a:defRPr sz="2600">
                <a:latin typeface="한수원 한돋움" panose="020B0600000101010101" pitchFamily="50" charset="-127"/>
                <a:ea typeface="한수원 한돋움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4782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721"/>
            <a:ext cx="8915400" cy="582595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31122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721"/>
            <a:ext cx="8915400" cy="582595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338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대제목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784648" y="1844824"/>
            <a:ext cx="6480720" cy="2736304"/>
          </a:xfrm>
        </p:spPr>
        <p:txBody>
          <a:bodyPr anchor="t"/>
          <a:lstStyle>
            <a:lvl1pPr marL="449263" indent="-449263">
              <a:buSzPct val="100000"/>
              <a:buFont typeface="+mj-lt"/>
              <a:buAutoNum type="arabicPeriod"/>
              <a:defRPr sz="3200"/>
            </a:lvl1pPr>
            <a:lvl2pPr marL="987425" indent="-519113">
              <a:buSzPct val="80000"/>
              <a:buFont typeface="Wingdings" pitchFamily="2" charset="2"/>
              <a:buChar char="l"/>
              <a:defRPr sz="2800"/>
            </a:lvl2pPr>
            <a:lvl3pPr marL="1524000" indent="-498475">
              <a:buFont typeface="Wingdings" pitchFamily="2" charset="2"/>
              <a:buChar char="§"/>
              <a:defRPr sz="2400"/>
            </a:lvl3pPr>
            <a:lvl4pPr marL="1700213" indent="-215900">
              <a:buFont typeface="Wingdings" pitchFamily="2" charset="2"/>
              <a:buChar char="ü"/>
              <a:tabLst/>
              <a:defRPr sz="2000"/>
            </a:lvl4pPr>
            <a:lvl5pPr marL="2232025" indent="-228600"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2660" y="3627116"/>
            <a:ext cx="5796644" cy="20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6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721"/>
            <a:ext cx="8915400" cy="582595"/>
          </a:xfrm>
          <a:prstGeom prst="rect">
            <a:avLst/>
          </a:prstGeom>
        </p:spPr>
        <p:txBody>
          <a:bodyPr/>
          <a:lstStyle>
            <a:lvl1pPr algn="ctr">
              <a:defRPr sz="3200">
                <a:solidFill>
                  <a:schemeClr val="bg1">
                    <a:lumMod val="8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8094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77221" y="6604533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6734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721"/>
            <a:ext cx="8915400" cy="582595"/>
          </a:xfrm>
          <a:prstGeom prst="rect">
            <a:avLst/>
          </a:prstGeom>
        </p:spPr>
        <p:txBody>
          <a:bodyPr/>
          <a:lstStyle>
            <a:lvl1pPr algn="ctr">
              <a:defRPr sz="32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lIns="91065" tIns="45526" rIns="91065" bIns="45526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4777221" y="6604533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49596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490"/>
            <a:ext cx="2311400" cy="365125"/>
          </a:xfrm>
          <a:prstGeom prst="rect">
            <a:avLst/>
          </a:prstGeom>
        </p:spPr>
        <p:txBody>
          <a:bodyPr lIns="91065" tIns="45526" rIns="91065" bIns="45526"/>
          <a:lstStyle/>
          <a:p>
            <a:fld id="{1D275923-92D3-480C-97CD-736A4E851E4E}" type="datetimeFigureOut">
              <a:rPr lang="ko-KR" altLang="en-US">
                <a:solidFill>
                  <a:prstClr val="black"/>
                </a:solidFill>
              </a:rPr>
              <a:pPr/>
              <a:t>2019-08-30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490"/>
            <a:ext cx="3136900" cy="365125"/>
          </a:xfrm>
          <a:prstGeom prst="rect">
            <a:avLst/>
          </a:prstGeom>
        </p:spPr>
        <p:txBody>
          <a:bodyPr lIns="91065" tIns="45526" rIns="91065" bIns="45526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490"/>
            <a:ext cx="2311400" cy="365125"/>
          </a:xfrm>
          <a:prstGeom prst="rect">
            <a:avLst/>
          </a:prstGeom>
        </p:spPr>
        <p:txBody>
          <a:bodyPr lIns="91065" tIns="45526" rIns="91065" bIns="45526"/>
          <a:lstStyle/>
          <a:p>
            <a:fld id="{6AB21D3E-7837-405F-800F-427415841725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93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4977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 idx="10"/>
          </p:nvPr>
        </p:nvSpPr>
        <p:spPr>
          <a:xfrm>
            <a:off x="228614" y="116769"/>
            <a:ext cx="9448800" cy="550863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000" b="1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idx="1"/>
          </p:nvPr>
        </p:nvSpPr>
        <p:spPr bwMode="auto">
          <a:xfrm>
            <a:off x="304808" y="762000"/>
            <a:ext cx="9296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08" tIns="45498" rIns="91008" bIns="4549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4777221" y="6604533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713842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773376" y="6604641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23252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4773376" y="6604509"/>
            <a:ext cx="359248" cy="261537"/>
          </a:xfrm>
          <a:prstGeom prst="rect">
            <a:avLst/>
          </a:prstGeom>
        </p:spPr>
        <p:txBody>
          <a:bodyPr wrap="none" lIns="91368" tIns="45684" rIns="91368" bIns="45684">
            <a:spAutoFit/>
          </a:bodyPr>
          <a:lstStyle/>
          <a:p>
            <a:pPr>
              <a:defRPr/>
            </a:pPr>
            <a:fld id="{4D3BCF0D-6AE0-4A2B-A8A7-5076B0FFFD70}" type="slidenum">
              <a:rPr lang="en-US" altLang="ko-KR" sz="1100" smtClean="0">
                <a:solidFill>
                  <a:prstClr val="white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06331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6505575"/>
            <a:ext cx="9906000" cy="304800"/>
            <a:chOff x="0" y="4032"/>
            <a:chExt cx="4992" cy="14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4" y="4035"/>
              <a:ext cx="2439" cy="146"/>
              <a:chOff x="-9" y="3924"/>
              <a:chExt cx="5766" cy="403"/>
            </a:xfrm>
          </p:grpSpPr>
          <p:sp>
            <p:nvSpPr>
              <p:cNvPr id="29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68" y="3934"/>
                <a:ext cx="389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68" y="3938"/>
                <a:ext cx="389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85" y="3934"/>
                <a:ext cx="387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4" y="393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4" y="3938"/>
                <a:ext cx="385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3" y="3934"/>
                <a:ext cx="379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35" y="3924"/>
                <a:ext cx="387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35" y="3934"/>
                <a:ext cx="387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0" y="392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1" y="392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1" y="393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4" y="3924"/>
                <a:ext cx="391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14" y="392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14" y="393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28" y="392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47" y="3924"/>
                <a:ext cx="383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47" y="392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4"/>
                <a:ext cx="385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77" y="3924"/>
                <a:ext cx="383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77" y="392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-8" y="3924"/>
                <a:ext cx="385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500" y="4035"/>
              <a:ext cx="2439" cy="146"/>
              <a:chOff x="-9" y="3924"/>
              <a:chExt cx="5766" cy="403"/>
            </a:xfrm>
          </p:grpSpPr>
          <p:sp>
            <p:nvSpPr>
              <p:cNvPr id="7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68" y="3934"/>
                <a:ext cx="389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68" y="3938"/>
                <a:ext cx="389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85" y="3934"/>
                <a:ext cx="387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4" y="393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4" y="3938"/>
                <a:ext cx="385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3" y="3934"/>
                <a:ext cx="379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35" y="3924"/>
                <a:ext cx="387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35" y="3934"/>
                <a:ext cx="387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0" y="392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1" y="392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1" y="393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4" y="3924"/>
                <a:ext cx="391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14" y="392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14" y="393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28" y="3924"/>
                <a:ext cx="385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47" y="3924"/>
                <a:ext cx="383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47" y="392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4"/>
                <a:ext cx="385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77" y="3924"/>
                <a:ext cx="383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77" y="392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-8" y="3924"/>
                <a:ext cx="385" cy="389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1" y="3934"/>
                <a:ext cx="383" cy="393"/>
              </a:xfrm>
              <a:prstGeom prst="diamond">
                <a:avLst/>
              </a:prstGeom>
              <a:pattFill prst="nar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660400" y="2362200"/>
            <a:ext cx="8585200" cy="762000"/>
            <a:chOff x="384" y="1488"/>
            <a:chExt cx="4992" cy="480"/>
          </a:xfrm>
        </p:grpSpPr>
        <p:sp>
          <p:nvSpPr>
            <p:cNvPr id="52" name="Line 50"/>
            <p:cNvSpPr>
              <a:spLocks noChangeShapeType="1"/>
            </p:cNvSpPr>
            <p:nvPr/>
          </p:nvSpPr>
          <p:spPr bwMode="ltGray">
            <a:xfrm>
              <a:off x="483" y="1488"/>
              <a:ext cx="47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lang="ko-KR" altLang="en-US" sz="2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gray">
            <a:xfrm flipV="1">
              <a:off x="483" y="1968"/>
              <a:ext cx="478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lang="ko-KR" altLang="en-US" sz="2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54" name="Group 52"/>
            <p:cNvGrpSpPr>
              <a:grpSpLocks/>
            </p:cNvGrpSpPr>
            <p:nvPr userDrawn="1"/>
          </p:nvGrpSpPr>
          <p:grpSpPr bwMode="auto">
            <a:xfrm>
              <a:off x="384" y="1513"/>
              <a:ext cx="507" cy="426"/>
              <a:chOff x="384" y="1513"/>
              <a:chExt cx="507" cy="426"/>
            </a:xfrm>
          </p:grpSpPr>
          <p:sp>
            <p:nvSpPr>
              <p:cNvPr id="64" name="AutoShape 53"/>
              <p:cNvSpPr>
                <a:spLocks noChangeArrowheads="1"/>
              </p:cNvSpPr>
              <p:nvPr/>
            </p:nvSpPr>
            <p:spPr bwMode="auto">
              <a:xfrm>
                <a:off x="527" y="1518"/>
                <a:ext cx="242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54"/>
              <p:cNvSpPr>
                <a:spLocks/>
              </p:cNvSpPr>
              <p:nvPr/>
            </p:nvSpPr>
            <p:spPr bwMode="auto">
              <a:xfrm>
                <a:off x="649" y="1513"/>
                <a:ext cx="242" cy="215"/>
              </a:xfrm>
              <a:custGeom>
                <a:avLst/>
                <a:gdLst>
                  <a:gd name="T0" fmla="*/ 9354 w 196"/>
                  <a:gd name="T1" fmla="*/ 187600 h 158"/>
                  <a:gd name="T2" fmla="*/ 25030 w 196"/>
                  <a:gd name="T3" fmla="*/ 189248 h 158"/>
                  <a:gd name="T4" fmla="*/ 14778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6" name="Freeform 55"/>
              <p:cNvSpPr>
                <a:spLocks/>
              </p:cNvSpPr>
              <p:nvPr/>
            </p:nvSpPr>
            <p:spPr bwMode="auto">
              <a:xfrm>
                <a:off x="649" y="1725"/>
                <a:ext cx="242" cy="211"/>
              </a:xfrm>
              <a:custGeom>
                <a:avLst/>
                <a:gdLst>
                  <a:gd name="T0" fmla="*/ 14927 w 192"/>
                  <a:gd name="T1" fmla="*/ 1 h 157"/>
                  <a:gd name="T2" fmla="*/ 39311 w 192"/>
                  <a:gd name="T3" fmla="*/ 0 h 157"/>
                  <a:gd name="T4" fmla="*/ 23114 w 192"/>
                  <a:gd name="T5" fmla="*/ 140925 h 157"/>
                  <a:gd name="T6" fmla="*/ 0 w 192"/>
                  <a:gd name="T7" fmla="*/ 14092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7" name="AutoShape 56"/>
              <p:cNvSpPr>
                <a:spLocks noChangeArrowheads="1"/>
              </p:cNvSpPr>
              <p:nvPr/>
            </p:nvSpPr>
            <p:spPr bwMode="auto">
              <a:xfrm>
                <a:off x="384" y="1513"/>
                <a:ext cx="172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57"/>
              <p:cNvSpPr>
                <a:spLocks/>
              </p:cNvSpPr>
              <p:nvPr/>
            </p:nvSpPr>
            <p:spPr bwMode="auto">
              <a:xfrm>
                <a:off x="470" y="1517"/>
                <a:ext cx="242" cy="211"/>
              </a:xfrm>
              <a:custGeom>
                <a:avLst/>
                <a:gdLst>
                  <a:gd name="T0" fmla="*/ 8865 w 196"/>
                  <a:gd name="T1" fmla="*/ 122607 h 158"/>
                  <a:gd name="T2" fmla="*/ 25030 w 196"/>
                  <a:gd name="T3" fmla="*/ 122607 h 158"/>
                  <a:gd name="T4" fmla="*/ 15624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9" name="Freeform 58"/>
              <p:cNvSpPr>
                <a:spLocks/>
              </p:cNvSpPr>
              <p:nvPr/>
            </p:nvSpPr>
            <p:spPr bwMode="auto">
              <a:xfrm>
                <a:off x="467" y="1725"/>
                <a:ext cx="245" cy="211"/>
              </a:xfrm>
              <a:custGeom>
                <a:avLst/>
                <a:gdLst>
                  <a:gd name="T0" fmla="*/ 14380 w 194"/>
                  <a:gd name="T1" fmla="*/ 0 h 158"/>
                  <a:gd name="T2" fmla="*/ 41608 w 194"/>
                  <a:gd name="T3" fmla="*/ 0 h 158"/>
                  <a:gd name="T4" fmla="*/ 25745 w 194"/>
                  <a:gd name="T5" fmla="*/ 122607 h 158"/>
                  <a:gd name="T6" fmla="*/ 0 w 194"/>
                  <a:gd name="T7" fmla="*/ 121447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0" name="Freeform 59"/>
              <p:cNvSpPr>
                <a:spLocks/>
              </p:cNvSpPr>
              <p:nvPr/>
            </p:nvSpPr>
            <p:spPr bwMode="auto">
              <a:xfrm>
                <a:off x="414" y="1589"/>
                <a:ext cx="109" cy="136"/>
              </a:xfrm>
              <a:custGeom>
                <a:avLst/>
                <a:gdLst>
                  <a:gd name="T0" fmla="*/ 10308 w 86"/>
                  <a:gd name="T1" fmla="*/ 0 h 102"/>
                  <a:gd name="T2" fmla="*/ 0 w 86"/>
                  <a:gd name="T3" fmla="*/ 75925 h 102"/>
                  <a:gd name="T4" fmla="*/ 20028 w 86"/>
                  <a:gd name="T5" fmla="*/ 75925 h 102"/>
                  <a:gd name="T6" fmla="*/ 10308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1" name="Freeform 60"/>
              <p:cNvSpPr>
                <a:spLocks/>
              </p:cNvSpPr>
              <p:nvPr/>
            </p:nvSpPr>
            <p:spPr bwMode="auto">
              <a:xfrm>
                <a:off x="414" y="1725"/>
                <a:ext cx="109" cy="137"/>
              </a:xfrm>
              <a:custGeom>
                <a:avLst/>
                <a:gdLst>
                  <a:gd name="T0" fmla="*/ 9785 w 86"/>
                  <a:gd name="T1" fmla="*/ 90286 h 102"/>
                  <a:gd name="T2" fmla="*/ 0 w 86"/>
                  <a:gd name="T3" fmla="*/ 0 h 102"/>
                  <a:gd name="T4" fmla="*/ 20028 w 86"/>
                  <a:gd name="T5" fmla="*/ 0 h 102"/>
                  <a:gd name="T6" fmla="*/ 9785 w 86"/>
                  <a:gd name="T7" fmla="*/ 90286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55" name="Group 61"/>
            <p:cNvGrpSpPr>
              <a:grpSpLocks/>
            </p:cNvGrpSpPr>
            <p:nvPr userDrawn="1"/>
          </p:nvGrpSpPr>
          <p:grpSpPr bwMode="auto">
            <a:xfrm>
              <a:off x="4895" y="1513"/>
              <a:ext cx="481" cy="426"/>
              <a:chOff x="4895" y="1513"/>
              <a:chExt cx="481" cy="426"/>
            </a:xfrm>
          </p:grpSpPr>
          <p:sp>
            <p:nvSpPr>
              <p:cNvPr id="56" name="AutoShape 62"/>
              <p:cNvSpPr>
                <a:spLocks noChangeArrowheads="1"/>
              </p:cNvSpPr>
              <p:nvPr/>
            </p:nvSpPr>
            <p:spPr bwMode="auto">
              <a:xfrm>
                <a:off x="5030" y="1518"/>
                <a:ext cx="230" cy="421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63"/>
              <p:cNvSpPr>
                <a:spLocks/>
              </p:cNvSpPr>
              <p:nvPr/>
            </p:nvSpPr>
            <p:spPr bwMode="auto">
              <a:xfrm>
                <a:off x="5146" y="1518"/>
                <a:ext cx="230" cy="210"/>
              </a:xfrm>
              <a:custGeom>
                <a:avLst/>
                <a:gdLst>
                  <a:gd name="T0" fmla="*/ 2947 w 196"/>
                  <a:gd name="T1" fmla="*/ 109025 h 158"/>
                  <a:gd name="T2" fmla="*/ 7779 w 196"/>
                  <a:gd name="T3" fmla="*/ 109831 h 158"/>
                  <a:gd name="T4" fmla="*/ 4618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5146" y="1725"/>
                <a:ext cx="230" cy="211"/>
              </a:xfrm>
              <a:custGeom>
                <a:avLst/>
                <a:gdLst>
                  <a:gd name="T0" fmla="*/ 4647 w 192"/>
                  <a:gd name="T1" fmla="*/ 1 h 157"/>
                  <a:gd name="T2" fmla="*/ 12274 w 192"/>
                  <a:gd name="T3" fmla="*/ 0 h 157"/>
                  <a:gd name="T4" fmla="*/ 7183 w 192"/>
                  <a:gd name="T5" fmla="*/ 140925 h 157"/>
                  <a:gd name="T6" fmla="*/ 0 w 192"/>
                  <a:gd name="T7" fmla="*/ 140925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9" name="AutoShape 65"/>
              <p:cNvSpPr>
                <a:spLocks noChangeArrowheads="1"/>
              </p:cNvSpPr>
              <p:nvPr/>
            </p:nvSpPr>
            <p:spPr bwMode="auto">
              <a:xfrm>
                <a:off x="4895" y="1513"/>
                <a:ext cx="163" cy="426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66"/>
              <p:cNvSpPr>
                <a:spLocks/>
              </p:cNvSpPr>
              <p:nvPr/>
            </p:nvSpPr>
            <p:spPr bwMode="auto">
              <a:xfrm>
                <a:off x="4976" y="1517"/>
                <a:ext cx="230" cy="211"/>
              </a:xfrm>
              <a:custGeom>
                <a:avLst/>
                <a:gdLst>
                  <a:gd name="T0" fmla="*/ 2721 w 196"/>
                  <a:gd name="T1" fmla="*/ 122607 h 158"/>
                  <a:gd name="T2" fmla="*/ 7779 w 196"/>
                  <a:gd name="T3" fmla="*/ 122607 h 158"/>
                  <a:gd name="T4" fmla="*/ 4825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4974" y="1725"/>
                <a:ext cx="232" cy="211"/>
              </a:xfrm>
              <a:custGeom>
                <a:avLst/>
                <a:gdLst>
                  <a:gd name="T0" fmla="*/ 4122 w 194"/>
                  <a:gd name="T1" fmla="*/ 0 h 158"/>
                  <a:gd name="T2" fmla="*/ 11873 w 194"/>
                  <a:gd name="T3" fmla="*/ 0 h 158"/>
                  <a:gd name="T4" fmla="*/ 7371 w 194"/>
                  <a:gd name="T5" fmla="*/ 122607 h 158"/>
                  <a:gd name="T6" fmla="*/ 0 w 194"/>
                  <a:gd name="T7" fmla="*/ 121447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2" name="Freeform 68"/>
              <p:cNvSpPr>
                <a:spLocks/>
              </p:cNvSpPr>
              <p:nvPr/>
            </p:nvSpPr>
            <p:spPr bwMode="auto">
              <a:xfrm>
                <a:off x="4924" y="1589"/>
                <a:ext cx="103" cy="136"/>
              </a:xfrm>
              <a:custGeom>
                <a:avLst/>
                <a:gdLst>
                  <a:gd name="T0" fmla="*/ 2789 w 86"/>
                  <a:gd name="T1" fmla="*/ 0 h 102"/>
                  <a:gd name="T2" fmla="*/ 0 w 86"/>
                  <a:gd name="T3" fmla="*/ 75925 h 102"/>
                  <a:gd name="T4" fmla="*/ 5435 w 86"/>
                  <a:gd name="T5" fmla="*/ 75925 h 102"/>
                  <a:gd name="T6" fmla="*/ 2789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4924" y="1725"/>
                <a:ext cx="103" cy="137"/>
              </a:xfrm>
              <a:custGeom>
                <a:avLst/>
                <a:gdLst>
                  <a:gd name="T0" fmla="*/ 2642 w 86"/>
                  <a:gd name="T1" fmla="*/ 90286 h 102"/>
                  <a:gd name="T2" fmla="*/ 0 w 86"/>
                  <a:gd name="T3" fmla="*/ 0 h 102"/>
                  <a:gd name="T4" fmla="*/ 5435 w 86"/>
                  <a:gd name="T5" fmla="*/ 0 h 102"/>
                  <a:gd name="T6" fmla="*/ 2642 w 86"/>
                  <a:gd name="T7" fmla="*/ 90286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sp>
        <p:nvSpPr>
          <p:cNvPr id="72" name="Text Box 75"/>
          <p:cNvSpPr txBox="1">
            <a:spLocks noChangeArrowheads="1"/>
          </p:cNvSpPr>
          <p:nvPr/>
        </p:nvSpPr>
        <p:spPr bwMode="auto">
          <a:xfrm>
            <a:off x="4192864" y="10588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defRPr/>
            </a:pPr>
            <a:endParaRPr kumimoji="0" lang="ko-KR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4518" name="Rectangle 70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4519" name="Rectangle 7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3" name="Rectangle 7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8C399-6DD8-4F3D-84F8-1DFACD299865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6BEC4-6E40-40B8-941B-CAEB0FBD2DC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13770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0C828-5C21-4387-87B2-9326AC3FDF89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F384D-2EC3-4681-B54C-7D14E33E40C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98203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2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7100D-BBCB-4600-A7EA-ECC783C18DF5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9F8E0-A789-45C2-87E9-796D487835F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87234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B341B-1D2C-4130-8FC7-AE1289DFF7C4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08332-BC94-4855-9D5E-568A4E554CC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24474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09E5-FCE9-4638-B7BE-C5620254AA25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9344-A91E-415A-B027-96EB55A6F10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097497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36F15-D801-4079-B0DA-D1129FB45100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A740A-A5F6-421F-816A-459731EB5FE5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24451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7C154-FDC0-45E2-9648-6C19B995223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6ADC-C26C-4A93-9DAC-5706E5C7B86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66638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7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59410-303B-4452-A2CB-EA45C20019F8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526F6-BE7D-4AF7-BCC1-D629B97C0AE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70102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D6E86-8E5A-42AF-84BD-461E43C82F1C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81DDC-EF28-48F9-82BA-F1A64C42F57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36043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C09F7-372A-496D-82E9-E6A08CF63BFB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64016-6452-4EB0-ACB1-8E5FF753022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50218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6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6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82F99-24BA-4B04-9370-1D69C3EC6BE0}" type="datetimeFigureOut">
              <a:rPr lang="ko-KR" altLang="en-US">
                <a:solidFill>
                  <a:srgbClr val="000000"/>
                </a:solidFill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E79A-8AB3-4BC5-ABDF-AA9E784C6F0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48317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983" y="241300"/>
            <a:ext cx="8390863" cy="844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40981" y="1600200"/>
            <a:ext cx="4112021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18100" y="1600200"/>
            <a:ext cx="4113742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18100" y="3924300"/>
            <a:ext cx="4113742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78461076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0717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983" y="241300"/>
            <a:ext cx="8390863" cy="844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40981" y="1600200"/>
            <a:ext cx="4112021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8100" y="1600200"/>
            <a:ext cx="4113742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6403448"/>
      </p:ext>
    </p:extLst>
  </p:cSld>
  <p:clrMapOvr>
    <a:masterClrMapping/>
  </p:clrMapOvr>
  <p:transition spd="slow" advTm="30000">
    <p:split orient="vert"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08720"/>
            <a:ext cx="9296400" cy="5644480"/>
          </a:xfrm>
        </p:spPr>
        <p:txBody>
          <a:bodyPr/>
          <a:lstStyle>
            <a:lvl1pPr marL="266700" indent="-266700">
              <a:buSzPct val="100000"/>
              <a:buFont typeface="Wingdings" pitchFamily="2" charset="2"/>
              <a:buChar char="n"/>
              <a:defRPr b="1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20700" indent="-241300">
              <a:buClr>
                <a:srgbClr val="003300"/>
              </a:buClr>
              <a:buFont typeface="Wingdings" panose="05000000000000000000" pitchFamily="2" charset="2"/>
              <a:buChar char="l"/>
              <a:defRPr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74700" indent="-241300">
              <a:buClrTx/>
              <a:buFont typeface="Wingdings" pitchFamily="2" charset="2"/>
              <a:buChar char="Ø"/>
              <a:defRPr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03300" indent="-215900">
              <a:buClr>
                <a:srgbClr val="000099"/>
              </a:buClr>
              <a:buFont typeface="Wingdings 2" pitchFamily="18" charset="2"/>
              <a:buChar char="¡"/>
              <a:defRPr sz="14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>
              <a:defRPr b="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700" indent="-266700">
              <a:spcAft>
                <a:spcPts val="300"/>
              </a:spcAft>
              <a:buSzPct val="100000"/>
              <a:buFont typeface="Wingdings" pitchFamily="2" charset="2"/>
              <a:buChar char="n"/>
              <a:defRPr b="1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20700" indent="-241300">
              <a:spcAft>
                <a:spcPts val="300"/>
              </a:spcAft>
              <a:buClr>
                <a:srgbClr val="003300"/>
              </a:buClr>
              <a:buFont typeface="Wingdings" panose="05000000000000000000" pitchFamily="2" charset="2"/>
              <a:buChar char="l"/>
              <a:defRPr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74700" indent="-241300">
              <a:spcAft>
                <a:spcPts val="300"/>
              </a:spcAft>
              <a:buClrTx/>
              <a:buFont typeface="Wingdings" pitchFamily="2" charset="2"/>
              <a:buChar char="l"/>
              <a:defRPr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03300" indent="-215900">
              <a:spcAft>
                <a:spcPts val="300"/>
              </a:spcAft>
              <a:buClr>
                <a:srgbClr val="000099"/>
              </a:buClr>
              <a:buFont typeface="Wingdings 2" pitchFamily="18" charset="2"/>
              <a:buChar char="¡"/>
              <a:defRPr sz="14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>
              <a:defRPr b="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31193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700" indent="-266700">
              <a:spcAft>
                <a:spcPts val="0"/>
              </a:spcAft>
              <a:buSzPct val="100000"/>
              <a:buFont typeface="Wingdings" pitchFamily="2" charset="2"/>
              <a:buChar char="n"/>
              <a:defRPr sz="1600" b="1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520700" indent="-241300">
              <a:spcAft>
                <a:spcPts val="0"/>
              </a:spcAft>
              <a:buClr>
                <a:srgbClr val="003300"/>
              </a:buClr>
              <a:buFont typeface="Wingdings" panose="05000000000000000000" pitchFamily="2" charset="2"/>
              <a:buChar char="l"/>
              <a:defRPr sz="14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2pPr>
            <a:lvl3pPr marL="774700" indent="-241300">
              <a:spcAft>
                <a:spcPts val="0"/>
              </a:spcAft>
              <a:buClrTx/>
              <a:buFont typeface="Wingdings" pitchFamily="2" charset="2"/>
              <a:buChar char="Ø"/>
              <a:defRPr sz="14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3pPr>
            <a:lvl4pPr marL="1003300" indent="-215900">
              <a:spcAft>
                <a:spcPts val="0"/>
              </a:spcAft>
              <a:buClr>
                <a:srgbClr val="000099"/>
              </a:buClr>
              <a:buFont typeface="Wingdings 2" pitchFamily="18" charset="2"/>
              <a:buChar char="¡"/>
              <a:defRPr sz="1200" b="0" baseline="0"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4pPr>
            <a:lvl5pPr>
              <a:defRPr b="0" baseline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184389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58738"/>
            <a:ext cx="9296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07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9296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00472" y="685800"/>
            <a:ext cx="9505056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4764487" y="6611779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fld id="{4D3BCF0D-6AE0-4A2B-A8A7-5076B0FFFD70}" type="slidenum">
              <a:rPr lang="en-US" altLang="ko-KR" sz="1000" smtClean="0"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1000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3970" r:id="rId2"/>
    <p:sldLayoutId id="2147483971" r:id="rId3"/>
    <p:sldLayoutId id="2147484459" r:id="rId4"/>
    <p:sldLayoutId id="2147483959" r:id="rId5"/>
    <p:sldLayoutId id="2147483963" r:id="rId6"/>
    <p:sldLayoutId id="2147483949" r:id="rId7"/>
    <p:sldLayoutId id="2147484193" r:id="rId8"/>
    <p:sldLayoutId id="2147484072" r:id="rId9"/>
    <p:sldLayoutId id="2147484071" r:id="rId10"/>
    <p:sldLayoutId id="2147484371" r:id="rId11"/>
    <p:sldLayoutId id="2147483960" r:id="rId12"/>
    <p:sldLayoutId id="2147484388" r:id="rId13"/>
    <p:sldLayoutId id="2147484451" r:id="rId14"/>
    <p:sldLayoutId id="2147484458" r:id="rId15"/>
    <p:sldLayoutId id="2147484452" r:id="rId16"/>
    <p:sldLayoutId id="2147483972" r:id="rId17"/>
    <p:sldLayoutId id="2147484399" r:id="rId18"/>
    <p:sldLayoutId id="2147484405" r:id="rId19"/>
    <p:sldLayoutId id="2147484408" r:id="rId20"/>
    <p:sldLayoutId id="2147484409" r:id="rId21"/>
    <p:sldLayoutId id="2147484411" r:id="rId22"/>
    <p:sldLayoutId id="2147484412" r:id="rId23"/>
    <p:sldLayoutId id="2147484454" r:id="rId24"/>
    <p:sldLayoutId id="2147484460" r:id="rId25"/>
    <p:sldLayoutId id="2147484464" r:id="rId26"/>
    <p:sldLayoutId id="2147484466" r:id="rId27"/>
    <p:sldLayoutId id="2147484467" r:id="rId28"/>
    <p:sldLayoutId id="2147484468" r:id="rId29"/>
    <p:sldLayoutId id="2147484469" r:id="rId30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rgbClr val="000099"/>
          </a:solidFill>
          <a:latin typeface="Tahoma" pitchFamily="34" charset="0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Tahoma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Tahoma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Tahoma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Tahoma" pitchFamily="34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itchFamily="34" charset="0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itchFamily="34" charset="0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itchFamily="34" charset="0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ahoma" pitchFamily="34" charset="0"/>
          <a:ea typeface="돋움" pitchFamily="50" charset="-127"/>
        </a:defRPr>
      </a:lvl9pPr>
    </p:titleStyle>
    <p:bodyStyle>
      <a:lvl1pPr marL="266700" indent="-266700" algn="l" rtl="0" eaLnBrk="0" fontAlgn="base" latinLnBrk="1" hangingPunct="0">
        <a:spcBef>
          <a:spcPts val="0"/>
        </a:spcBef>
        <a:spcAft>
          <a:spcPts val="600"/>
        </a:spcAft>
        <a:buClr>
          <a:srgbClr val="000099"/>
        </a:buClr>
        <a:buSzPct val="100000"/>
        <a:buFont typeface="Wingdings" pitchFamily="2" charset="2"/>
        <a:buChar char="n"/>
        <a:defRPr kumimoji="1" sz="1800" b="1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20700" indent="-241300" algn="l" rtl="0" eaLnBrk="0" fontAlgn="base" latinLnBrk="1" hangingPunct="0">
        <a:spcBef>
          <a:spcPts val="0"/>
        </a:spcBef>
        <a:spcAft>
          <a:spcPts val="600"/>
        </a:spcAft>
        <a:buClr>
          <a:srgbClr val="000099"/>
        </a:buClr>
        <a:buFont typeface="Wingdings" pitchFamily="2" charset="2"/>
        <a:buChar char="è"/>
        <a:defRPr kumimoji="1" sz="16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74700" indent="-241300" algn="l" rtl="0" eaLnBrk="0" fontAlgn="base" latinLnBrk="1" hangingPunct="0">
        <a:spcBef>
          <a:spcPts val="0"/>
        </a:spcBef>
        <a:spcAft>
          <a:spcPts val="600"/>
        </a:spcAft>
        <a:buClrTx/>
        <a:buSzPct val="100000"/>
        <a:buFont typeface="Wingdings" pitchFamily="2" charset="2"/>
        <a:buChar char="l"/>
        <a:defRPr kumimoji="1" sz="15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003300" indent="-215900" algn="l" rtl="0" eaLnBrk="0" fontAlgn="base" latinLnBrk="1" hangingPunct="0">
        <a:spcBef>
          <a:spcPts val="0"/>
        </a:spcBef>
        <a:spcAft>
          <a:spcPts val="600"/>
        </a:spcAft>
        <a:buClr>
          <a:srgbClr val="000099"/>
        </a:buClr>
        <a:buFont typeface="Wingdings 2" pitchFamily="18" charset="2"/>
        <a:buChar char="¡"/>
        <a:defRPr kumimoji="1" sz="13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32"/>
        </a:buBlip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Blip>
          <a:blip r:embed="rId32"/>
        </a:buBlip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Blip>
          <a:blip r:embed="rId32"/>
        </a:buBlip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Blip>
          <a:blip r:embed="rId32"/>
        </a:buBlip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Blip>
          <a:blip r:embed="rId32"/>
        </a:buBlip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5818">
              <a:schemeClr val="tx1">
                <a:lumMod val="95000"/>
                <a:lumOff val="5000"/>
              </a:schemeClr>
            </a:gs>
            <a:gs pos="33800">
              <a:schemeClr val="tx1"/>
            </a:gs>
            <a:gs pos="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9042" y="174209"/>
            <a:ext cx="8915400" cy="778099"/>
          </a:xfrm>
          <a:prstGeom prst="rect">
            <a:avLst/>
          </a:prstGeom>
        </p:spPr>
        <p:txBody>
          <a:bodyPr vert="horz" lIns="91065" tIns="45526" rIns="91065" bIns="45526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80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6" r:id="rId1"/>
    <p:sldLayoutId id="2147484417" r:id="rId2"/>
    <p:sldLayoutId id="2147484418" r:id="rId3"/>
    <p:sldLayoutId id="2147484419" r:id="rId4"/>
    <p:sldLayoutId id="2147484420" r:id="rId5"/>
    <p:sldLayoutId id="2147484421" r:id="rId6"/>
    <p:sldLayoutId id="2147484422" r:id="rId7"/>
    <p:sldLayoutId id="2147484423" r:id="rId8"/>
    <p:sldLayoutId id="2147484424" r:id="rId9"/>
    <p:sldLayoutId id="2147484425" r:id="rId10"/>
    <p:sldLayoutId id="2147484426" r:id="rId11"/>
    <p:sldLayoutId id="2147484427" r:id="rId12"/>
    <p:sldLayoutId id="2147484428" r:id="rId13"/>
    <p:sldLayoutId id="2147484429" r:id="rId14"/>
    <p:sldLayoutId id="2147484430" r:id="rId15"/>
    <p:sldLayoutId id="2147484431" r:id="rId16"/>
    <p:sldLayoutId id="2147484432" r:id="rId17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effectLst>
            <a:glow rad="101600">
              <a:schemeClr val="tx1">
                <a:alpha val="75000"/>
              </a:schemeClr>
            </a:glow>
          </a:effectLst>
          <a:latin typeface="HY헤드라인M" pitchFamily="18" charset="-127"/>
          <a:ea typeface="HY헤드라인M" pitchFamily="18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5331"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0667"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65991"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1326" algn="ctr" rtl="0" eaLnBrk="1" fontAlgn="base" latinLnBrk="1" hangingPunct="1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498" indent="-341498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9910" indent="-28457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336" indent="-227662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658" indent="-227662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992" indent="-227662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4326" indent="-227662" algn="l" defTabSz="91066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650" indent="-227662" algn="l" defTabSz="91066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986" indent="-227662" algn="l" defTabSz="91066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indent="-227662" algn="l" defTabSz="91066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1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7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91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26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58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995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1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54" algn="l" defTabSz="91066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6535738"/>
            <a:ext cx="9906000" cy="304800"/>
            <a:chOff x="0" y="4032"/>
            <a:chExt cx="4992" cy="144"/>
          </a:xfrm>
        </p:grpSpPr>
        <p:grpSp>
          <p:nvGrpSpPr>
            <p:cNvPr id="3100" name="Group 3" descr="좁은 수평선"/>
            <p:cNvGrpSpPr>
              <a:grpSpLocks/>
            </p:cNvGrpSpPr>
            <p:nvPr/>
          </p:nvGrpSpPr>
          <p:grpSpPr bwMode="auto">
            <a:xfrm>
              <a:off x="0" y="4032"/>
              <a:ext cx="2496" cy="144"/>
              <a:chOff x="0" y="3926"/>
              <a:chExt cx="5760" cy="399"/>
            </a:xfrm>
          </p:grpSpPr>
          <p:sp>
            <p:nvSpPr>
              <p:cNvPr id="1076" name="AutoShape 4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7" name="AutoShape 5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8" name="AutoShape 6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9" name="AutoShape 7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0" name="AutoShape 8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1" name="AutoShape 9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2" name="AutoShape 10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3" name="AutoShape 11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4" name="AutoShape 12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5" name="AutoShape 13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6" name="AutoShape 14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7" name="AutoShape 15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8" name="AutoShape 16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89" name="AutoShape 17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0" name="AutoShape 18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1" name="AutoShape 19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2" name="AutoShape 20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3" name="AutoShape 21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4" name="AutoShape 22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5" name="AutoShape 23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6" name="AutoShape 24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97" name="AutoShape 25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01" name="Group 26" descr="좁은 수평선"/>
            <p:cNvGrpSpPr>
              <a:grpSpLocks/>
            </p:cNvGrpSpPr>
            <p:nvPr/>
          </p:nvGrpSpPr>
          <p:grpSpPr bwMode="auto">
            <a:xfrm>
              <a:off x="2496" y="4032"/>
              <a:ext cx="2496" cy="144"/>
              <a:chOff x="0" y="3926"/>
              <a:chExt cx="5760" cy="399"/>
            </a:xfrm>
          </p:grpSpPr>
          <p:sp>
            <p:nvSpPr>
              <p:cNvPr id="1054" name="AutoShape 27" descr="좁은 수평선"/>
              <p:cNvSpPr>
                <a:spLocks noChangeArrowheads="1"/>
              </p:cNvSpPr>
              <p:nvPr/>
            </p:nvSpPr>
            <p:spPr bwMode="auto">
              <a:xfrm>
                <a:off x="5376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5" name="AutoShape 28" descr="좁은 수평선"/>
              <p:cNvSpPr>
                <a:spLocks noChangeArrowheads="1"/>
              </p:cNvSpPr>
              <p:nvPr/>
            </p:nvSpPr>
            <p:spPr bwMode="auto">
              <a:xfrm>
                <a:off x="5376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AutoShape 29" descr="좁은 수평선"/>
              <p:cNvSpPr>
                <a:spLocks noChangeArrowheads="1"/>
              </p:cNvSpPr>
              <p:nvPr/>
            </p:nvSpPr>
            <p:spPr bwMode="auto">
              <a:xfrm>
                <a:off x="499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7" name="AutoShape 30" descr="좁은 수평선"/>
              <p:cNvSpPr>
                <a:spLocks noChangeArrowheads="1"/>
              </p:cNvSpPr>
              <p:nvPr/>
            </p:nvSpPr>
            <p:spPr bwMode="auto">
              <a:xfrm>
                <a:off x="4608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AutoShape 31" descr="좁은 수평선"/>
              <p:cNvSpPr>
                <a:spLocks noChangeArrowheads="1"/>
              </p:cNvSpPr>
              <p:nvPr/>
            </p:nvSpPr>
            <p:spPr bwMode="auto">
              <a:xfrm>
                <a:off x="4608" y="3941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59" name="AutoShape 32" descr="좁은 수평선"/>
              <p:cNvSpPr>
                <a:spLocks noChangeArrowheads="1"/>
              </p:cNvSpPr>
              <p:nvPr/>
            </p:nvSpPr>
            <p:spPr bwMode="auto">
              <a:xfrm>
                <a:off x="422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0" name="AutoShape 33" descr="좁은 수평선"/>
              <p:cNvSpPr>
                <a:spLocks noChangeArrowheads="1"/>
              </p:cNvSpPr>
              <p:nvPr/>
            </p:nvSpPr>
            <p:spPr bwMode="auto">
              <a:xfrm>
                <a:off x="384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1" name="AutoShape 34" descr="좁은 수평선"/>
              <p:cNvSpPr>
                <a:spLocks noChangeArrowheads="1"/>
              </p:cNvSpPr>
              <p:nvPr/>
            </p:nvSpPr>
            <p:spPr bwMode="auto">
              <a:xfrm>
                <a:off x="384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2" name="AutoShape 35" descr="좁은 수평선"/>
              <p:cNvSpPr>
                <a:spLocks noChangeArrowheads="1"/>
              </p:cNvSpPr>
              <p:nvPr/>
            </p:nvSpPr>
            <p:spPr bwMode="auto">
              <a:xfrm>
                <a:off x="345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3" name="AutoShape 36" descr="좁은 수평선"/>
              <p:cNvSpPr>
                <a:spLocks noChangeArrowheads="1"/>
              </p:cNvSpPr>
              <p:nvPr/>
            </p:nvSpPr>
            <p:spPr bwMode="auto">
              <a:xfrm>
                <a:off x="307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4" name="AutoShape 37" descr="좁은 수평선"/>
              <p:cNvSpPr>
                <a:spLocks noChangeArrowheads="1"/>
              </p:cNvSpPr>
              <p:nvPr/>
            </p:nvSpPr>
            <p:spPr bwMode="auto">
              <a:xfrm>
                <a:off x="3072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5" name="AutoShape 38" descr="좁은 수평선"/>
              <p:cNvSpPr>
                <a:spLocks noChangeArrowheads="1"/>
              </p:cNvSpPr>
              <p:nvPr/>
            </p:nvSpPr>
            <p:spPr bwMode="auto">
              <a:xfrm>
                <a:off x="2688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6" name="AutoShape 39" descr="좁은 수평선"/>
              <p:cNvSpPr>
                <a:spLocks noChangeArrowheads="1"/>
              </p:cNvSpPr>
              <p:nvPr/>
            </p:nvSpPr>
            <p:spPr bwMode="auto">
              <a:xfrm>
                <a:off x="1920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7" name="AutoShape 40" descr="좁은 수평선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8" name="AutoShape 41" descr="좁은 수평선"/>
              <p:cNvSpPr>
                <a:spLocks noChangeArrowheads="1"/>
              </p:cNvSpPr>
              <p:nvPr/>
            </p:nvSpPr>
            <p:spPr bwMode="auto">
              <a:xfrm>
                <a:off x="1536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69" name="AutoShape 42" descr="좁은 수평선"/>
              <p:cNvSpPr>
                <a:spLocks noChangeArrowheads="1"/>
              </p:cNvSpPr>
              <p:nvPr/>
            </p:nvSpPr>
            <p:spPr bwMode="auto">
              <a:xfrm>
                <a:off x="1152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0" name="AutoShape 43" descr="좁은 수평선"/>
              <p:cNvSpPr>
                <a:spLocks noChangeArrowheads="1"/>
              </p:cNvSpPr>
              <p:nvPr/>
            </p:nvSpPr>
            <p:spPr bwMode="auto">
              <a:xfrm>
                <a:off x="1152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1" name="AutoShape 44" descr="좁은 수평선"/>
              <p:cNvSpPr>
                <a:spLocks noChangeArrowheads="1"/>
              </p:cNvSpPr>
              <p:nvPr/>
            </p:nvSpPr>
            <p:spPr bwMode="auto">
              <a:xfrm>
                <a:off x="768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2" name="AutoShape 45" descr="좁은 수평선"/>
              <p:cNvSpPr>
                <a:spLocks noChangeArrowheads="1"/>
              </p:cNvSpPr>
              <p:nvPr/>
            </p:nvSpPr>
            <p:spPr bwMode="auto">
              <a:xfrm>
                <a:off x="384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3" name="AutoShape 46" descr="좁은 수평선"/>
              <p:cNvSpPr>
                <a:spLocks noChangeArrowheads="1"/>
              </p:cNvSpPr>
              <p:nvPr/>
            </p:nvSpPr>
            <p:spPr bwMode="auto">
              <a:xfrm>
                <a:off x="384" y="3930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4" name="AutoShape 47" descr="좁은 수평선"/>
              <p:cNvSpPr>
                <a:spLocks noChangeArrowheads="1"/>
              </p:cNvSpPr>
              <p:nvPr/>
            </p:nvSpPr>
            <p:spPr bwMode="auto">
              <a:xfrm>
                <a:off x="0" y="392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75" name="AutoShape 48" descr="좁은 수평선"/>
              <p:cNvSpPr>
                <a:spLocks noChangeArrowheads="1"/>
              </p:cNvSpPr>
              <p:nvPr/>
            </p:nvSpPr>
            <p:spPr bwMode="auto">
              <a:xfrm>
                <a:off x="2304" y="3936"/>
                <a:ext cx="384" cy="384"/>
              </a:xfrm>
              <a:prstGeom prst="diamond">
                <a:avLst/>
              </a:prstGeom>
              <a:pattFill prst="narHorz">
                <a:fgClr>
                  <a:schemeClr val="bg2"/>
                </a:fgClr>
                <a:bgClr>
                  <a:schemeClr val="bg1"/>
                </a:bgClr>
              </a:patt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075" name="Group 49"/>
          <p:cNvGrpSpPr>
            <a:grpSpLocks/>
          </p:cNvGrpSpPr>
          <p:nvPr/>
        </p:nvGrpSpPr>
        <p:grpSpPr bwMode="auto">
          <a:xfrm>
            <a:off x="660400" y="533400"/>
            <a:ext cx="8559404" cy="609600"/>
            <a:chOff x="384" y="336"/>
            <a:chExt cx="4977" cy="384"/>
          </a:xfrm>
        </p:grpSpPr>
        <p:sp>
          <p:nvSpPr>
            <p:cNvPr id="1033" name="Line 50"/>
            <p:cNvSpPr>
              <a:spLocks noChangeShapeType="1"/>
            </p:cNvSpPr>
            <p:nvPr/>
          </p:nvSpPr>
          <p:spPr bwMode="gray">
            <a:xfrm flipV="1">
              <a:off x="480" y="720"/>
              <a:ext cx="4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latinLnBrk="0" hangingPunct="0">
                <a:defRPr/>
              </a:pPr>
              <a:endParaRPr lang="ko-KR" altLang="en-US" sz="2400" b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3082" name="Group 51"/>
            <p:cNvGrpSpPr>
              <a:grpSpLocks/>
            </p:cNvGrpSpPr>
            <p:nvPr userDrawn="1"/>
          </p:nvGrpSpPr>
          <p:grpSpPr bwMode="auto">
            <a:xfrm>
              <a:off x="384" y="336"/>
              <a:ext cx="402" cy="319"/>
              <a:chOff x="384" y="336"/>
              <a:chExt cx="402" cy="319"/>
            </a:xfrm>
          </p:grpSpPr>
          <p:sp>
            <p:nvSpPr>
              <p:cNvPr id="1044" name="AutoShape 52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5" name="Freeform 53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38 w 196"/>
                  <a:gd name="T1" fmla="*/ 157 h 158"/>
                  <a:gd name="T2" fmla="*/ 96 w 196"/>
                  <a:gd name="T3" fmla="*/ 158 h 158"/>
                  <a:gd name="T4" fmla="*/ 5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46" name="Freeform 54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80 h 157"/>
                  <a:gd name="T6" fmla="*/ 0 w 192"/>
                  <a:gd name="T7" fmla="*/ 180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47" name="AutoShape 55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8" name="Freeform 56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46 w 196"/>
                  <a:gd name="T1" fmla="*/ 158 h 158"/>
                  <a:gd name="T2" fmla="*/ 120 w 196"/>
                  <a:gd name="T3" fmla="*/ 158 h 158"/>
                  <a:gd name="T4" fmla="*/ 7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49" name="Freeform 57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207 h 158"/>
                  <a:gd name="T6" fmla="*/ 0 w 194"/>
                  <a:gd name="T7" fmla="*/ 205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50" name="Freeform 58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51" name="Freeform 59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3083" name="Group 60"/>
            <p:cNvGrpSpPr>
              <a:grpSpLocks/>
            </p:cNvGrpSpPr>
            <p:nvPr userDrawn="1"/>
          </p:nvGrpSpPr>
          <p:grpSpPr bwMode="auto">
            <a:xfrm>
              <a:off x="4959" y="336"/>
              <a:ext cx="402" cy="319"/>
              <a:chOff x="384" y="336"/>
              <a:chExt cx="402" cy="319"/>
            </a:xfrm>
          </p:grpSpPr>
          <p:sp>
            <p:nvSpPr>
              <p:cNvPr id="1036" name="AutoShape 61"/>
              <p:cNvSpPr>
                <a:spLocks noChangeArrowheads="1"/>
              </p:cNvSpPr>
              <p:nvPr/>
            </p:nvSpPr>
            <p:spPr bwMode="auto">
              <a:xfrm>
                <a:off x="497" y="340"/>
                <a:ext cx="192" cy="315"/>
              </a:xfrm>
              <a:prstGeom prst="diamond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7" name="Freeform 62"/>
              <p:cNvSpPr>
                <a:spLocks/>
              </p:cNvSpPr>
              <p:nvPr/>
            </p:nvSpPr>
            <p:spPr bwMode="auto">
              <a:xfrm>
                <a:off x="594" y="339"/>
                <a:ext cx="190" cy="158"/>
              </a:xfrm>
              <a:custGeom>
                <a:avLst/>
                <a:gdLst>
                  <a:gd name="T0" fmla="*/ 38 w 196"/>
                  <a:gd name="T1" fmla="*/ 157 h 158"/>
                  <a:gd name="T2" fmla="*/ 96 w 196"/>
                  <a:gd name="T3" fmla="*/ 158 h 158"/>
                  <a:gd name="T4" fmla="*/ 57 w 196"/>
                  <a:gd name="T5" fmla="*/ 1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74" y="157"/>
                    </a:moveTo>
                    <a:lnTo>
                      <a:pt x="196" y="158"/>
                    </a:lnTo>
                    <a:lnTo>
                      <a:pt x="116" y="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38" name="Freeform 63"/>
              <p:cNvSpPr>
                <a:spLocks/>
              </p:cNvSpPr>
              <p:nvPr/>
            </p:nvSpPr>
            <p:spPr bwMode="auto">
              <a:xfrm>
                <a:off x="594" y="495"/>
                <a:ext cx="192" cy="158"/>
              </a:xfrm>
              <a:custGeom>
                <a:avLst/>
                <a:gdLst>
                  <a:gd name="T0" fmla="*/ 73 w 192"/>
                  <a:gd name="T1" fmla="*/ 1 h 157"/>
                  <a:gd name="T2" fmla="*/ 192 w 192"/>
                  <a:gd name="T3" fmla="*/ 0 h 157"/>
                  <a:gd name="T4" fmla="*/ 113 w 192"/>
                  <a:gd name="T5" fmla="*/ 180 h 157"/>
                  <a:gd name="T6" fmla="*/ 0 w 192"/>
                  <a:gd name="T7" fmla="*/ 180 h 15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57">
                    <a:moveTo>
                      <a:pt x="73" y="1"/>
                    </a:moveTo>
                    <a:lnTo>
                      <a:pt x="192" y="0"/>
                    </a:lnTo>
                    <a:lnTo>
                      <a:pt x="113" y="157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hlink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39" name="AutoShape 64"/>
              <p:cNvSpPr>
                <a:spLocks noChangeArrowheads="1"/>
              </p:cNvSpPr>
              <p:nvPr/>
            </p:nvSpPr>
            <p:spPr bwMode="auto">
              <a:xfrm>
                <a:off x="384" y="336"/>
                <a:ext cx="136" cy="319"/>
              </a:xfrm>
              <a:prstGeom prst="diamond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anchor="ctr"/>
              <a:lstStyle>
                <a:lvl1pPr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>
                  <a:defRPr/>
                </a:pPr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65"/>
              <p:cNvSpPr>
                <a:spLocks/>
              </p:cNvSpPr>
              <p:nvPr/>
            </p:nvSpPr>
            <p:spPr bwMode="auto">
              <a:xfrm>
                <a:off x="452" y="339"/>
                <a:ext cx="192" cy="158"/>
              </a:xfrm>
              <a:custGeom>
                <a:avLst/>
                <a:gdLst>
                  <a:gd name="T0" fmla="*/ 46 w 196"/>
                  <a:gd name="T1" fmla="*/ 158 h 158"/>
                  <a:gd name="T2" fmla="*/ 120 w 196"/>
                  <a:gd name="T3" fmla="*/ 158 h 158"/>
                  <a:gd name="T4" fmla="*/ 76 w 196"/>
                  <a:gd name="T5" fmla="*/ 0 h 158"/>
                  <a:gd name="T6" fmla="*/ 0 w 196"/>
                  <a:gd name="T7" fmla="*/ 0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" h="158">
                    <a:moveTo>
                      <a:pt x="69" y="158"/>
                    </a:moveTo>
                    <a:lnTo>
                      <a:pt x="196" y="158"/>
                    </a:lnTo>
                    <a:lnTo>
                      <a:pt x="122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41" name="Freeform 66"/>
              <p:cNvSpPr>
                <a:spLocks/>
              </p:cNvSpPr>
              <p:nvPr/>
            </p:nvSpPr>
            <p:spPr bwMode="auto">
              <a:xfrm>
                <a:off x="450" y="495"/>
                <a:ext cx="194" cy="160"/>
              </a:xfrm>
              <a:custGeom>
                <a:avLst/>
                <a:gdLst>
                  <a:gd name="T0" fmla="*/ 67 w 194"/>
                  <a:gd name="T1" fmla="*/ 0 h 158"/>
                  <a:gd name="T2" fmla="*/ 194 w 194"/>
                  <a:gd name="T3" fmla="*/ 0 h 158"/>
                  <a:gd name="T4" fmla="*/ 120 w 194"/>
                  <a:gd name="T5" fmla="*/ 207 h 158"/>
                  <a:gd name="T6" fmla="*/ 0 w 194"/>
                  <a:gd name="T7" fmla="*/ 205 h 15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4" h="158">
                    <a:moveTo>
                      <a:pt x="67" y="0"/>
                    </a:moveTo>
                    <a:lnTo>
                      <a:pt x="194" y="0"/>
                    </a:lnTo>
                    <a:lnTo>
                      <a:pt x="120" y="158"/>
                    </a:lnTo>
                    <a:lnTo>
                      <a:pt x="0" y="157"/>
                    </a:lnTo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42" name="Freeform 67"/>
              <p:cNvSpPr>
                <a:spLocks/>
              </p:cNvSpPr>
              <p:nvPr/>
            </p:nvSpPr>
            <p:spPr bwMode="auto">
              <a:xfrm>
                <a:off x="408" y="393"/>
                <a:ext cx="86" cy="102"/>
              </a:xfrm>
              <a:custGeom>
                <a:avLst/>
                <a:gdLst>
                  <a:gd name="T0" fmla="*/ 44 w 86"/>
                  <a:gd name="T1" fmla="*/ 0 h 102"/>
                  <a:gd name="T2" fmla="*/ 0 w 86"/>
                  <a:gd name="T3" fmla="*/ 102 h 102"/>
                  <a:gd name="T4" fmla="*/ 86 w 86"/>
                  <a:gd name="T5" fmla="*/ 102 h 102"/>
                  <a:gd name="T6" fmla="*/ 44 w 86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4" y="0"/>
                    </a:moveTo>
                    <a:lnTo>
                      <a:pt x="0" y="102"/>
                    </a:lnTo>
                    <a:lnTo>
                      <a:pt x="86" y="10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1043" name="Freeform 68"/>
              <p:cNvSpPr>
                <a:spLocks/>
              </p:cNvSpPr>
              <p:nvPr/>
            </p:nvSpPr>
            <p:spPr bwMode="auto">
              <a:xfrm>
                <a:off x="408" y="495"/>
                <a:ext cx="86" cy="102"/>
              </a:xfrm>
              <a:custGeom>
                <a:avLst/>
                <a:gdLst>
                  <a:gd name="T0" fmla="*/ 42 w 86"/>
                  <a:gd name="T1" fmla="*/ 102 h 102"/>
                  <a:gd name="T2" fmla="*/ 0 w 86"/>
                  <a:gd name="T3" fmla="*/ 0 h 102"/>
                  <a:gd name="T4" fmla="*/ 86 w 86"/>
                  <a:gd name="T5" fmla="*/ 0 h 102"/>
                  <a:gd name="T6" fmla="*/ 42 w 86"/>
                  <a:gd name="T7" fmla="*/ 102 h 1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102">
                    <a:moveTo>
                      <a:pt x="42" y="102"/>
                    </a:moveTo>
                    <a:lnTo>
                      <a:pt x="0" y="0"/>
                    </a:lnTo>
                    <a:lnTo>
                      <a:pt x="86" y="0"/>
                    </a:lnTo>
                    <a:lnTo>
                      <a:pt x="42" y="10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latinLnBrk="0" hangingPunct="0">
                  <a:defRPr/>
                </a:pPr>
                <a:endParaRPr lang="ko-KR" altLang="en-US" sz="2400" b="1">
                  <a:solidFill>
                    <a:srgbClr val="000000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sp>
        <p:nvSpPr>
          <p:cNvPr id="3076" name="Rectangle 69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7" name="Rectangle 7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495" name="Rectangle 7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95300" y="6245248"/>
            <a:ext cx="23114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 b="0">
                <a:cs typeface="+mn-cs"/>
              </a:defRPr>
            </a:lvl1pPr>
          </a:lstStyle>
          <a:p>
            <a:pPr>
              <a:defRPr/>
            </a:pPr>
            <a:fld id="{0EA66523-A972-4A13-B988-258A893CD720}" type="datetimeFigureOut">
              <a: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>
                <a:defRPr/>
              </a:pPr>
              <a:t>2019-08-30</a:t>
            </a:fld>
            <a:endParaRPr lang="en-US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496" name="Rectangle 7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48"/>
            <a:ext cx="31369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 b="0"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497" name="Rectangle 7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48"/>
            <a:ext cx="23114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b="0"/>
            </a:lvl1pPr>
          </a:lstStyle>
          <a:p>
            <a:pPr>
              <a:defRPr/>
            </a:pPr>
            <a:fld id="{39A0CA21-CE9B-4E67-A945-DB0084FD344D}" type="slidenum">
              <a: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95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  <p:sldLayoutId id="2147484445" r:id="rId12"/>
    <p:sldLayoutId id="2147484446" r:id="rId13"/>
  </p:sldLayoutIdLst>
  <p:transition spd="slow" advTm="30000">
    <p:split orient="vert"/>
    <p:sndAc>
      <p:stSnd>
        <p:snd r:embed="rId15" name="chimes.wav"/>
      </p:stSnd>
    </p:sndAc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Arial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200">
          <a:solidFill>
            <a:schemeClr val="tx1"/>
          </a:solidFill>
          <a:latin typeface="+mn-lt"/>
          <a:ea typeface="+mn-ea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388938" indent="-388938" defTabSz="950913"/>
            <a:r>
              <a:rPr lang="en-US" altLang="ko-KR" sz="2800" dirty="0"/>
              <a:t>2019. 08. 30</a:t>
            </a:r>
          </a:p>
        </p:txBody>
      </p:sp>
      <p:sp>
        <p:nvSpPr>
          <p:cNvPr id="16" name="제목 1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ko-KR" dirty="0"/>
              <a:t>소프트웨어 개발자가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PM</a:t>
            </a:r>
            <a:r>
              <a:rPr lang="ko-KR" altLang="ko-KR"/>
              <a:t>이 되었을때 </a:t>
            </a:r>
            <a:br>
              <a:rPr lang="en-US" altLang="ko-KR" dirty="0"/>
            </a:br>
            <a:r>
              <a:rPr lang="ko-KR" altLang="ko-KR"/>
              <a:t>꼭 알아야 하는 것</a:t>
            </a:r>
            <a:br>
              <a:rPr lang="en-US" altLang="ko-KR" dirty="0"/>
            </a:br>
            <a:r>
              <a:rPr lang="en-US" altLang="ko-KR" dirty="0"/>
              <a:t>HANDOUT</a:t>
            </a:r>
            <a:r>
              <a:rPr lang="ko-KR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732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692696"/>
          </a:xfrm>
          <a:prstGeom prst="rect">
            <a:avLst/>
          </a:prstGeom>
          <a:solidFill>
            <a:srgbClr val="FFFF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80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Study: </a:t>
            </a:r>
            <a:r>
              <a:rPr lang="ko-KR" altLang="en-US"/>
              <a:t>프로젝트 개념계획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80728"/>
            <a:ext cx="9296400" cy="5572472"/>
          </a:xfrm>
        </p:spPr>
        <p:txBody>
          <a:bodyPr/>
          <a:lstStyle/>
          <a:p>
            <a:r>
              <a:rPr lang="en-US" altLang="ko-KR" dirty="0"/>
              <a:t>Case Study – Project Charter </a:t>
            </a:r>
            <a:r>
              <a:rPr lang="ko-KR" altLang="en-US"/>
              <a:t>작성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프로젝트 사례를  기반으로 팀 별로 협의를 통하여 프로젝트 개념계획을 작성하시기 바랍니다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개념계획 양식은 워드 형태의 원 양식을 약식화 한 다음 </a:t>
            </a:r>
            <a:r>
              <a:rPr lang="en-US" altLang="ko-KR" dirty="0"/>
              <a:t>PPT </a:t>
            </a:r>
            <a:r>
              <a:rPr lang="ko-KR" altLang="en-US"/>
              <a:t>형태의 양식으로 작성하시기 바랍니다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팀 별로 작성하신 프로젝트 사례는 이후 </a:t>
            </a:r>
            <a:r>
              <a:rPr lang="en-US" altLang="ko-KR" dirty="0"/>
              <a:t>Case Study</a:t>
            </a:r>
            <a:r>
              <a:rPr lang="ko-KR" altLang="en-US"/>
              <a:t>에 연계하여 사용될 것입니다</a:t>
            </a:r>
            <a:r>
              <a:rPr lang="en-US" altLang="ko-KR" dirty="0"/>
              <a:t>.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CH3.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목표관리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통합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919065"/>
              </p:ext>
            </p:extLst>
          </p:nvPr>
        </p:nvGraphicFramePr>
        <p:xfrm>
          <a:off x="194231" y="2059453"/>
          <a:ext cx="4536504" cy="5347225"/>
        </p:xfrm>
        <a:graphic>
          <a:graphicData uri="http://schemas.openxmlformats.org/drawingml/2006/table">
            <a:tbl>
              <a:tblPr/>
              <a:tblGrid>
                <a:gridCol w="58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0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PMBOK</a:t>
                      </a:r>
                    </a:p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CH4.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 추천 앱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564">
                <a:tc vMerge="1"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r>
                        <a:rPr lang="en-US" altLang="ja-JP" sz="1100" b="0" kern="12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</a:t>
                      </a:r>
                      <a:r>
                        <a:rPr lang="en-US" altLang="ja-JP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 전략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도서 시 최적의 선택을 도와 높은 만족도 달성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전략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사용자의 만족도 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5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CH5.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- 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Deliverables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프로젝트가 포함하는 것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리뷰 작성 및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별점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시스템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도서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구매량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빅데이터 분석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사용자 데이터를 기반으로 도서 추천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도서 리뷰 커뮤니티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 프로젝트가 포함하지 않는 것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도서 구매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indent="-88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4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CH6.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일정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마일스톤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Milestone: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HANDOUT: </a:t>
            </a:r>
            <a:r>
              <a:rPr lang="ko-KR" altLang="en-US"/>
              <a:t>프로젝트 개념계획 작성</a:t>
            </a:r>
            <a:r>
              <a:rPr lang="en-US" altLang="ko-KR" dirty="0"/>
              <a:t> - Template</a:t>
            </a:r>
            <a:r>
              <a:rPr lang="ko-KR" altLang="en-US"/>
              <a:t> </a:t>
            </a:r>
            <a:r>
              <a:rPr lang="en-US" altLang="ko-KR" dirty="0"/>
              <a:t>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7561"/>
              </p:ext>
            </p:extLst>
          </p:nvPr>
        </p:nvGraphicFramePr>
        <p:xfrm>
          <a:off x="4953000" y="2058676"/>
          <a:ext cx="4656076" cy="441255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7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CH9.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36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스폰서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출판사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광고주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86736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결과물 인수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556">
                <a:tc vMerge="1"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프로젝트관리자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&amp;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프로젝트관리자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○○○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9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CH13.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이해관계자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고객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스폰서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내부조직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프로젝트팀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협력사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스폰서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93663" indent="-936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내부조직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</a:t>
                      </a:r>
                      <a:endParaRPr lang="ko-KR" altLang="ko-KR" sz="1100" b="0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indent="-936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유관기관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93663" indent="-93663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협력사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CH10.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</a:t>
                      </a:r>
                      <a:endParaRPr lang="en-US" altLang="ko-KR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소통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 협의체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의사소통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9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맑은 고딕" panose="020B0503020000020004" pitchFamily="50" charset="-127"/>
                          <a:ea typeface="+mn-ea"/>
                        </a:rPr>
                        <a:t>CH7.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+mn-ea"/>
                        </a:rPr>
                        <a:t>원가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예상이익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(Benefit)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19"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940"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 NPV(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82"/>
          <p:cNvGraphicFramePr>
            <a:graphicFrameLocks noGrp="1"/>
          </p:cNvGraphicFramePr>
          <p:nvPr/>
        </p:nvGraphicFramePr>
        <p:xfrm>
          <a:off x="194231" y="737008"/>
          <a:ext cx="9414845" cy="1225945"/>
        </p:xfrm>
        <a:graphic>
          <a:graphicData uri="http://schemas.openxmlformats.org/drawingml/2006/table">
            <a:tbl>
              <a:tblPr/>
              <a:tblGrid>
                <a:gridCol w="941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1.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프로젝트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환경 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3136" marR="43136" marT="22427" marB="224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6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왜 본 프로젝트가 필요한지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어떤 배경이 있는지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프로젝트가 프로젝트관련 프로그램에 어떻게 적합한지를 고려함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36" marR="43136" marT="22427" marB="22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04528" y="1196751"/>
            <a:ext cx="8435858" cy="618821"/>
            <a:chOff x="2717047" y="1073100"/>
            <a:chExt cx="4402314" cy="409554"/>
          </a:xfrm>
        </p:grpSpPr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403001" y="1156578"/>
              <a:ext cx="987185" cy="279696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6272" tIns="86272" rIns="86272" bIns="86272" anchor="ctr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en-US" altLang="ko-KR" sz="11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ounded Rectangle 11"/>
            <p:cNvSpPr>
              <a:spLocks noChangeArrowheads="1"/>
            </p:cNvSpPr>
            <p:nvPr/>
          </p:nvSpPr>
          <p:spPr bwMode="auto">
            <a:xfrm>
              <a:off x="2717047" y="1073100"/>
              <a:ext cx="1482588" cy="16695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rgbClr val="000066"/>
              </a:solidFill>
              <a:round/>
              <a:headEnd/>
              <a:tailEnd/>
            </a:ln>
          </p:spPr>
          <p:txBody>
            <a:bodyPr lIns="86272" tIns="86272" rIns="86272" bIns="86272" anchor="ctr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en-US" altLang="ko-KR" sz="11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Rounded Rectangle 12"/>
            <p:cNvSpPr>
              <a:spLocks noChangeArrowheads="1"/>
            </p:cNvSpPr>
            <p:nvPr/>
          </p:nvSpPr>
          <p:spPr bwMode="auto">
            <a:xfrm>
              <a:off x="2717047" y="1303920"/>
              <a:ext cx="1472134" cy="17873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rgbClr val="000066"/>
              </a:solidFill>
              <a:round/>
              <a:headEnd/>
              <a:tailEnd/>
            </a:ln>
          </p:spPr>
          <p:txBody>
            <a:bodyPr lIns="86272" tIns="86272" rIns="86272" bIns="86272" anchor="ctr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endParaRPr lang="en-US" altLang="ko-KR" sz="11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Rounded Rectangle 13"/>
            <p:cNvSpPr>
              <a:spLocks noChangeArrowheads="1"/>
            </p:cNvSpPr>
            <p:nvPr/>
          </p:nvSpPr>
          <p:spPr bwMode="auto">
            <a:xfrm>
              <a:off x="5596178" y="1073101"/>
              <a:ext cx="1517483" cy="17832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7254" tIns="17254" rIns="17254" bIns="17254" anchor="ctr" anchorCtr="1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7"/>
            <p:cNvCxnSpPr>
              <a:cxnSpLocks noChangeShapeType="1"/>
              <a:stCxn id="11" idx="3"/>
            </p:cNvCxnSpPr>
            <p:nvPr/>
          </p:nvCxnSpPr>
          <p:spPr bwMode="auto">
            <a:xfrm>
              <a:off x="4199635" y="1156577"/>
              <a:ext cx="186370" cy="94847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9"/>
            <p:cNvCxnSpPr>
              <a:cxnSpLocks noChangeShapeType="1"/>
              <a:stCxn id="12" idx="3"/>
            </p:cNvCxnSpPr>
            <p:nvPr/>
          </p:nvCxnSpPr>
          <p:spPr bwMode="auto">
            <a:xfrm flipV="1">
              <a:off x="4189181" y="1354275"/>
              <a:ext cx="186437" cy="39012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21"/>
            <p:cNvCxnSpPr>
              <a:cxnSpLocks noChangeShapeType="1"/>
              <a:endCxn id="13" idx="1"/>
            </p:cNvCxnSpPr>
            <p:nvPr/>
          </p:nvCxnSpPr>
          <p:spPr bwMode="auto">
            <a:xfrm flipV="1">
              <a:off x="5400573" y="1162262"/>
              <a:ext cx="195605" cy="85467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25"/>
            <p:cNvCxnSpPr>
              <a:cxnSpLocks noChangeShapeType="1"/>
              <a:endCxn id="22" idx="1"/>
            </p:cNvCxnSpPr>
            <p:nvPr/>
          </p:nvCxnSpPr>
          <p:spPr bwMode="auto">
            <a:xfrm>
              <a:off x="5398512" y="1354274"/>
              <a:ext cx="203366" cy="39013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ounded Rectangle 44"/>
            <p:cNvSpPr>
              <a:spLocks noChangeArrowheads="1"/>
            </p:cNvSpPr>
            <p:nvPr/>
          </p:nvSpPr>
          <p:spPr bwMode="auto">
            <a:xfrm>
              <a:off x="5601878" y="1303920"/>
              <a:ext cx="1517483" cy="17873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17254" tIns="17254" rIns="17254" bIns="17254" anchor="ctr" anchorCtr="1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endParaRPr lang="en-US" altLang="ko-KR" sz="11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CH3.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목표관리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통합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 bwMode="auto">
          <a:xfrm>
            <a:off x="2579077" y="0"/>
            <a:ext cx="633046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HANDOUT: </a:t>
            </a:r>
            <a:r>
              <a:rPr lang="ko-KR" altLang="en-US"/>
              <a:t>프로젝트 개념계획 작성 </a:t>
            </a:r>
            <a:r>
              <a:rPr lang="en-US" altLang="ko-KR" dirty="0"/>
              <a:t>- Template</a:t>
            </a:r>
            <a:r>
              <a:rPr lang="ko-KR" altLang="en-US"/>
              <a:t> </a:t>
            </a:r>
            <a:r>
              <a:rPr lang="en-US" altLang="ko-KR" dirty="0"/>
              <a:t>B</a:t>
            </a:r>
            <a:endParaRPr lang="en-GB" altLang="ko-KR" dirty="0"/>
          </a:p>
        </p:txBody>
      </p:sp>
      <p:graphicFrame>
        <p:nvGraphicFramePr>
          <p:cNvPr id="40" name="Group 3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13173"/>
              </p:ext>
            </p:extLst>
          </p:nvPr>
        </p:nvGraphicFramePr>
        <p:xfrm>
          <a:off x="257399" y="764704"/>
          <a:ext cx="4839615" cy="4248472"/>
        </p:xfrm>
        <a:graphic>
          <a:graphicData uri="http://schemas.openxmlformats.org/drawingml/2006/table">
            <a:tbl>
              <a:tblPr/>
              <a:tblGrid>
                <a:gridCol w="43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4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4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CH8.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수준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품질요구</a:t>
                      </a:r>
                      <a:endParaRPr kumimoji="0" lang="en-GB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MoS</a:t>
                      </a:r>
                      <a:endParaRPr kumimoji="0" lang="en-GB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CoW</a:t>
                      </a:r>
                      <a:endParaRPr kumimoji="0" lang="en-GB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승인을 위한 최종 제품과 영향 받는 직원을 위해 수행하여야 할 일에 대한 정량적 항목 정의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B0B0D"/>
                          </a:solidFill>
                          <a:latin typeface="+mn-ea"/>
                          <a:ea typeface="+mn-ea"/>
                        </a:rPr>
                        <a:t>M: Must have,    S: Should have,     C: Could have,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B0B0D"/>
                          </a:solidFill>
                          <a:latin typeface="+mn-ea"/>
                          <a:ea typeface="+mn-ea"/>
                        </a:rPr>
                        <a:t>W: Won't have  -  </a:t>
                      </a:r>
                      <a:r>
                        <a:rPr lang="en-US" altLang="ko-KR" sz="1100" b="1" dirty="0" err="1">
                          <a:solidFill>
                            <a:srgbClr val="0B0B0D"/>
                          </a:solidFill>
                          <a:latin typeface="+mn-ea"/>
                          <a:ea typeface="+mn-ea"/>
                        </a:rPr>
                        <a:t>MoSCoW</a:t>
                      </a:r>
                      <a:endParaRPr lang="en-US" altLang="ko-KR" sz="1100" b="1" dirty="0">
                        <a:solidFill>
                          <a:srgbClr val="0B0B0D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8628" marB="86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척도</a:t>
                      </a:r>
                      <a:endParaRPr lang="ko-KR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기준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4923" marR="24923" marT="12462" marB="1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허용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한계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4923" marR="24923" marT="12462" marB="12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방법</a:t>
                      </a:r>
                      <a:endParaRPr lang="ko-KR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책임</a:t>
                      </a:r>
                      <a:endParaRPr lang="ko-KR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1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완성도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100%~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1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경험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+-5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1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이슈조치 정확성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90%~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13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17254" marR="17254" marT="8628" marB="86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4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178057"/>
              </p:ext>
            </p:extLst>
          </p:nvPr>
        </p:nvGraphicFramePr>
        <p:xfrm>
          <a:off x="5265932" y="770297"/>
          <a:ext cx="4397086" cy="4242878"/>
        </p:xfrm>
        <a:graphic>
          <a:graphicData uri="http://schemas.openxmlformats.org/drawingml/2006/table">
            <a:tbl>
              <a:tblPr/>
              <a:tblGrid>
                <a:gridCol w="40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15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4447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가정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범주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내역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발생 단계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시점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영향도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대응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4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5993" marB="35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l-P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93" marB="35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4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5993" marB="35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가정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ORG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 추가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 소요</a:t>
                      </a:r>
                    </a:p>
                  </a:txBody>
                  <a:tcPr marL="36000" marR="36000" marT="35993" marB="35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Production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가정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OPT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역량부족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Develop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28599" y="5877272"/>
            <a:ext cx="3428257" cy="665886"/>
          </a:xfrm>
          <a:prstGeom prst="rect">
            <a:avLst/>
          </a:prstGeom>
        </p:spPr>
        <p:txBody>
          <a:bodyPr wrap="square" lIns="24923" tIns="24923" rIns="24923" bIns="24923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latin typeface="+mn-ea"/>
                <a:ea typeface="+mn-ea"/>
              </a:rPr>
              <a:t>인수척도 유형</a:t>
            </a:r>
            <a:r>
              <a:rPr lang="en-US" altLang="ko-KR" sz="1000" b="1" dirty="0">
                <a:latin typeface="+mn-ea"/>
                <a:ea typeface="+mn-ea"/>
              </a:rPr>
              <a:t>:  1) </a:t>
            </a:r>
            <a:r>
              <a:rPr lang="ko-KR" altLang="en-US" sz="1000" b="1">
                <a:latin typeface="+mn-ea"/>
                <a:ea typeface="+mn-ea"/>
              </a:rPr>
              <a:t>인수척도 작성 시 참조</a:t>
            </a:r>
            <a:endParaRPr lang="en-US" altLang="ko-KR" sz="1000" b="1" dirty="0">
              <a:latin typeface="+mn-ea"/>
              <a:ea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latin typeface="+mn-ea"/>
                <a:ea typeface="+mn-ea"/>
              </a:rPr>
              <a:t>납기일자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주 기능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외형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en-GB" altLang="ko-KR" sz="1000" dirty="0">
                <a:latin typeface="+mn-ea"/>
                <a:ea typeface="+mn-ea"/>
              </a:rPr>
              <a:t>Appearance)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성과 </a:t>
            </a:r>
            <a:r>
              <a:rPr lang="ko-KR" altLang="en-US" sz="1000" dirty="0">
                <a:latin typeface="+mn-ea"/>
                <a:ea typeface="+mn-ea"/>
              </a:rPr>
              <a:t>수준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latin typeface="+mn-ea"/>
                <a:ea typeface="+mn-ea"/>
              </a:rPr>
              <a:t>용량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정확도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가용성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신뢰성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개발비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운영비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latin typeface="+mn-ea"/>
                <a:ea typeface="+mn-ea"/>
              </a:rPr>
              <a:t>보안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사용용이성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시점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en-GB" altLang="ko-KR" sz="1000" dirty="0">
                <a:latin typeface="+mn-ea"/>
                <a:ea typeface="+mn-ea"/>
              </a:rPr>
              <a:t>Timing)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656856" y="5877272"/>
            <a:ext cx="6020545" cy="819774"/>
          </a:xfrm>
          <a:prstGeom prst="rect">
            <a:avLst/>
          </a:prstGeom>
        </p:spPr>
        <p:txBody>
          <a:bodyPr wrap="square" lIns="24923" tIns="24923" rIns="24923" bIns="24923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latin typeface="+mn-ea"/>
                <a:ea typeface="+mn-ea"/>
              </a:rPr>
              <a:t>가정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r>
              <a:rPr lang="ko-KR" altLang="en-US" sz="1000">
                <a:latin typeface="+mn-ea"/>
                <a:ea typeface="+mn-ea"/>
              </a:rPr>
              <a:t>어디서 발생하는지 얼마나 발생하는지 모르는 위험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>
                <a:latin typeface="+mn-ea"/>
                <a:ea typeface="+mn-ea"/>
              </a:rPr>
              <a:t>기회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위협</a:t>
            </a:r>
            <a:r>
              <a:rPr lang="en-US" altLang="ko-KR" sz="1000" dirty="0">
                <a:latin typeface="+mn-ea"/>
                <a:ea typeface="+mn-ea"/>
              </a:rPr>
              <a:t>) – </a:t>
            </a:r>
            <a:r>
              <a:rPr lang="ko-KR" altLang="en-US" sz="1000">
                <a:latin typeface="+mn-ea"/>
                <a:ea typeface="+mn-ea"/>
              </a:rPr>
              <a:t>경영층 책임</a:t>
            </a:r>
            <a:endParaRPr lang="en-US" altLang="ko-KR" sz="1000" dirty="0">
              <a:latin typeface="+mn-ea"/>
              <a:ea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>
                <a:latin typeface="+mn-ea"/>
                <a:ea typeface="+mn-ea"/>
              </a:rPr>
              <a:t>제약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r>
              <a:rPr lang="ko-KR" altLang="en-US" sz="1000">
                <a:latin typeface="+mn-ea"/>
                <a:ea typeface="+mn-ea"/>
              </a:rPr>
              <a:t>어디서 발생하는지는 아나 얼마나 발생하는지 모르는 위험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>
                <a:latin typeface="+mn-ea"/>
                <a:ea typeface="+mn-ea"/>
              </a:rPr>
              <a:t>기회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위협</a:t>
            </a:r>
            <a:r>
              <a:rPr lang="en-US" altLang="ko-KR" sz="1000" dirty="0">
                <a:latin typeface="+mn-ea"/>
                <a:ea typeface="+mn-ea"/>
              </a:rPr>
              <a:t>) – </a:t>
            </a:r>
            <a:r>
              <a:rPr lang="ko-KR" altLang="en-US" sz="1000">
                <a:latin typeface="+mn-ea"/>
                <a:ea typeface="+mn-ea"/>
              </a:rPr>
              <a:t>프로젝트관리자 책임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err="1">
                <a:latin typeface="+mn-ea"/>
              </a:rPr>
              <a:t>리스크</a:t>
            </a:r>
            <a:r>
              <a:rPr lang="ko-KR" altLang="en-US" sz="1000" b="1" dirty="0">
                <a:latin typeface="+mn-ea"/>
              </a:rPr>
              <a:t> 범주</a:t>
            </a:r>
            <a:r>
              <a:rPr lang="en-US" altLang="ko-KR" sz="1000" b="1" dirty="0">
                <a:latin typeface="+mn-ea"/>
              </a:rPr>
              <a:t>: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latin typeface="+mn-ea"/>
              </a:rPr>
              <a:t>T : </a:t>
            </a:r>
            <a:r>
              <a:rPr lang="ko-KR" altLang="en-US" sz="1000">
                <a:latin typeface="+mn-ea"/>
              </a:rPr>
              <a:t>기술</a:t>
            </a:r>
            <a:r>
              <a:rPr lang="en-US" altLang="ko-KR" sz="1000" dirty="0">
                <a:latin typeface="+mn-ea"/>
              </a:rPr>
              <a:t>,  E : </a:t>
            </a:r>
            <a:r>
              <a:rPr lang="ko-KR" altLang="en-US" sz="1000">
                <a:latin typeface="+mn-ea"/>
              </a:rPr>
              <a:t>법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제도 및 외부환경</a:t>
            </a:r>
            <a:r>
              <a:rPr lang="en-US" altLang="ko-KR" sz="1000" dirty="0">
                <a:latin typeface="+mn-ea"/>
              </a:rPr>
              <a:t>, O : </a:t>
            </a:r>
            <a:r>
              <a:rPr lang="ko-KR" altLang="en-US" sz="1000">
                <a:latin typeface="+mn-ea"/>
              </a:rPr>
              <a:t>내부조직 및 자금</a:t>
            </a:r>
            <a:r>
              <a:rPr lang="en-US" altLang="ko-KR" sz="1000" dirty="0">
                <a:latin typeface="+mn-ea"/>
              </a:rPr>
              <a:t>, M : </a:t>
            </a:r>
            <a:r>
              <a:rPr lang="ko-KR" altLang="en-US" sz="1000">
                <a:latin typeface="+mn-ea"/>
              </a:rPr>
              <a:t>프로젝트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>
                <a:latin typeface="+mn-ea"/>
              </a:rPr>
              <a:t>관리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범위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시간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원가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품질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dirty="0" err="1">
                <a:latin typeface="+mn-ea"/>
                <a:ea typeface="+mn-ea"/>
              </a:rPr>
              <a:t>리스크</a:t>
            </a:r>
            <a:r>
              <a:rPr lang="ko-KR" altLang="en-US" sz="1000" b="1" dirty="0">
                <a:latin typeface="+mn-ea"/>
                <a:ea typeface="+mn-ea"/>
              </a:rPr>
              <a:t> 발생 단계 </a:t>
            </a:r>
            <a:r>
              <a:rPr lang="en-US" altLang="ko-KR" sz="1000" b="1" dirty="0">
                <a:latin typeface="+mn-ea"/>
                <a:ea typeface="+mn-ea"/>
              </a:rPr>
              <a:t>: </a:t>
            </a:r>
            <a:r>
              <a:rPr lang="ko-KR" altLang="en-US" sz="1000">
                <a:latin typeface="+mn-ea"/>
                <a:ea typeface="+mn-ea"/>
              </a:rPr>
              <a:t>타당성분석 단계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조달 단계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설계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분석 단계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시공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제작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작성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>
                <a:latin typeface="+mn-ea"/>
                <a:ea typeface="+mn-ea"/>
              </a:rPr>
              <a:t>단계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>
                <a:latin typeface="+mn-ea"/>
                <a:ea typeface="+mn-ea"/>
              </a:rPr>
              <a:t>시운전</a:t>
            </a:r>
            <a:r>
              <a:rPr lang="en-US" altLang="ko-KR" sz="1000" dirty="0">
                <a:latin typeface="+mn-ea"/>
                <a:ea typeface="+mn-ea"/>
              </a:rPr>
              <a:t>/</a:t>
            </a:r>
            <a:r>
              <a:rPr lang="ko-KR" altLang="en-US" sz="1000">
                <a:latin typeface="+mn-ea"/>
                <a:ea typeface="+mn-ea"/>
              </a:rPr>
              <a:t>평가 단계</a:t>
            </a:r>
            <a:endParaRPr lang="en-US" altLang="ko-KR" sz="1000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09532"/>
              </p:ext>
            </p:extLst>
          </p:nvPr>
        </p:nvGraphicFramePr>
        <p:xfrm>
          <a:off x="264848" y="5123032"/>
          <a:ext cx="9420001" cy="682232"/>
        </p:xfrm>
        <a:graphic>
          <a:graphicData uri="http://schemas.openxmlformats.org/drawingml/2006/table">
            <a:tbl>
              <a:tblPr/>
              <a:tblGrid>
                <a:gridCol w="123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11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15. GO/NO-GO 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>
                          <a:latin typeface="맑은 고딕" pitchFamily="50" charset="-127"/>
                          <a:ea typeface="맑은 고딕" pitchFamily="50" charset="-127"/>
                        </a:rPr>
                        <a:t>의견 </a:t>
                      </a:r>
                      <a:r>
                        <a:rPr lang="en-US" altLang="ko-KR" sz="1100" baseline="0" dirty="0">
                          <a:latin typeface="맑은 고딕" pitchFamily="50" charset="-127"/>
                          <a:ea typeface="맑은 고딕" pitchFamily="50" charset="-127"/>
                        </a:rPr>
                        <a:t>(PM)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dirty="0">
                        <a:solidFill>
                          <a:srgbClr val="0000CC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17.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본부장 사인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사인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16.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팀장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사인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CH3.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목표관리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통합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35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1784648" y="1844824"/>
            <a:ext cx="6840760" cy="2736304"/>
          </a:xfrm>
        </p:spPr>
        <p:txBody>
          <a:bodyPr/>
          <a:lstStyle/>
          <a:p>
            <a:pPr lvl="0">
              <a:buFont typeface="+mj-lt"/>
              <a:buAutoNum type="arabicPeriod" startAt="2"/>
            </a:pPr>
            <a:r>
              <a:rPr lang="en-US" altLang="ko-KR" sz="3600" dirty="0"/>
              <a:t>SW </a:t>
            </a:r>
            <a:r>
              <a:rPr lang="ko-KR" altLang="ko-KR" sz="3600" dirty="0"/>
              <a:t>요구사항 관리 개념 및 사례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CH3.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목표관리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통합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/>
              <a:t>요구사항 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487" y="3861048"/>
            <a:ext cx="9604513" cy="233910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ko-KR" altLang="en-US" sz="1400" dirty="0"/>
              <a:t>주</a:t>
            </a:r>
            <a:r>
              <a:rPr lang="en-US" altLang="ko-KR" sz="1400" dirty="0"/>
              <a:t>1. </a:t>
            </a:r>
            <a:r>
              <a:rPr lang="ko-KR" altLang="en-US" sz="1400"/>
              <a:t>범주</a:t>
            </a:r>
            <a:r>
              <a:rPr lang="en-US" altLang="ko-KR" sz="1400" dirty="0"/>
              <a:t>.  </a:t>
            </a:r>
          </a:p>
          <a:p>
            <a:pPr lvl="1">
              <a:spcAft>
                <a:spcPts val="0"/>
              </a:spcAft>
            </a:pPr>
            <a:r>
              <a:rPr lang="en-US" altLang="ko-KR" sz="1200" dirty="0"/>
              <a:t>S: </a:t>
            </a:r>
            <a:r>
              <a:rPr lang="ko-KR" altLang="en-US" sz="1200"/>
              <a:t>전략</a:t>
            </a:r>
            <a:r>
              <a:rPr lang="en-US" altLang="ko-KR" sz="1200" dirty="0"/>
              <a:t>(</a:t>
            </a:r>
            <a:r>
              <a:rPr lang="ko-KR" altLang="en-US" sz="1200"/>
              <a:t>경영</a:t>
            </a:r>
            <a:r>
              <a:rPr lang="en-US" altLang="ko-KR" sz="1200" dirty="0"/>
              <a:t>/</a:t>
            </a:r>
            <a:r>
              <a:rPr lang="ko-KR" altLang="en-US" sz="1200"/>
              <a:t>기술</a:t>
            </a:r>
            <a:r>
              <a:rPr lang="en-US" altLang="ko-KR" sz="1200" dirty="0"/>
              <a:t>), P: </a:t>
            </a:r>
            <a:r>
              <a:rPr lang="ko-KR" altLang="en-US" sz="1200"/>
              <a:t>프로세스</a:t>
            </a:r>
            <a:r>
              <a:rPr lang="en-US" altLang="ko-KR" sz="1200" dirty="0"/>
              <a:t>(</a:t>
            </a:r>
            <a:r>
              <a:rPr lang="ko-KR" altLang="en-US" sz="1200"/>
              <a:t>품질</a:t>
            </a:r>
            <a:r>
              <a:rPr lang="en-US" altLang="ko-KR" sz="1200" dirty="0"/>
              <a:t>/</a:t>
            </a:r>
            <a:r>
              <a:rPr lang="ko-KR" altLang="en-US" sz="1200"/>
              <a:t>원가</a:t>
            </a:r>
            <a:r>
              <a:rPr lang="en-US" altLang="ko-KR" sz="1200" dirty="0"/>
              <a:t>/</a:t>
            </a:r>
            <a:r>
              <a:rPr lang="ko-KR" altLang="en-US" sz="1200"/>
              <a:t>일정</a:t>
            </a:r>
            <a:r>
              <a:rPr lang="en-US" altLang="ko-KR" sz="1200" dirty="0"/>
              <a:t>), O: </a:t>
            </a:r>
            <a:r>
              <a:rPr lang="ko-KR" altLang="en-US" sz="1200"/>
              <a:t>조직</a:t>
            </a:r>
            <a:r>
              <a:rPr lang="en-US" altLang="ko-KR" sz="1200" dirty="0"/>
              <a:t>(</a:t>
            </a:r>
            <a:r>
              <a:rPr lang="ko-KR" altLang="en-US" sz="1200"/>
              <a:t>이해관계자</a:t>
            </a:r>
            <a:r>
              <a:rPr lang="en-US" altLang="ko-KR" sz="1200" dirty="0"/>
              <a:t>/</a:t>
            </a:r>
            <a:r>
              <a:rPr lang="ko-KR" altLang="en-US" sz="1200"/>
              <a:t>인력</a:t>
            </a:r>
            <a:r>
              <a:rPr lang="en-US" altLang="ko-KR" sz="1200" dirty="0"/>
              <a:t>/</a:t>
            </a:r>
            <a:r>
              <a:rPr lang="ko-KR" altLang="en-US" sz="1200"/>
              <a:t>소통</a:t>
            </a:r>
            <a:r>
              <a:rPr lang="en-US" altLang="ko-KR" sz="1200" dirty="0"/>
              <a:t>), R: </a:t>
            </a:r>
            <a:r>
              <a:rPr lang="ko-KR" altLang="en-US" sz="1200"/>
              <a:t>최적화</a:t>
            </a:r>
            <a:r>
              <a:rPr lang="en-US" altLang="ko-KR" sz="1200" dirty="0"/>
              <a:t>(</a:t>
            </a:r>
            <a:r>
              <a:rPr lang="ko-KR" altLang="en-US" sz="1200"/>
              <a:t>변경</a:t>
            </a:r>
            <a:r>
              <a:rPr lang="en-US" altLang="ko-KR" sz="1200" dirty="0"/>
              <a:t>/</a:t>
            </a:r>
            <a:r>
              <a:rPr lang="ko-KR" altLang="en-US" sz="1200"/>
              <a:t>리스크</a:t>
            </a:r>
            <a:r>
              <a:rPr lang="en-US" altLang="ko-KR" sz="1200" dirty="0"/>
              <a:t> </a:t>
            </a:r>
            <a:r>
              <a:rPr lang="ko-KR" altLang="en-US" sz="1200"/>
              <a:t>대응</a:t>
            </a:r>
            <a:r>
              <a:rPr lang="en-US" altLang="ko-KR" sz="1200" dirty="0"/>
              <a:t>)</a:t>
            </a:r>
          </a:p>
          <a:p>
            <a:pPr>
              <a:spcAft>
                <a:spcPts val="0"/>
              </a:spcAft>
            </a:pPr>
            <a:r>
              <a:rPr lang="ko-KR" altLang="en-US" sz="1400" dirty="0"/>
              <a:t>주</a:t>
            </a:r>
            <a:r>
              <a:rPr lang="en-US" altLang="ko-KR" sz="1400" dirty="0"/>
              <a:t>2. </a:t>
            </a:r>
            <a:r>
              <a:rPr lang="ko-KR" altLang="en-US" sz="1400"/>
              <a:t>유형</a:t>
            </a:r>
            <a:r>
              <a:rPr lang="en-US" altLang="ko-KR" sz="1400" dirty="0"/>
              <a:t>.</a:t>
            </a:r>
          </a:p>
          <a:p>
            <a:pPr lvl="1">
              <a:spcAft>
                <a:spcPts val="0"/>
              </a:spcAft>
            </a:pPr>
            <a:r>
              <a:rPr lang="ko-KR" altLang="en-US" sz="1200" dirty="0"/>
              <a:t>사업</a:t>
            </a:r>
            <a:r>
              <a:rPr lang="en-US" altLang="ko-KR" sz="1200" dirty="0"/>
              <a:t>(Business: </a:t>
            </a:r>
            <a:r>
              <a:rPr lang="ko-KR" altLang="en-US" sz="1200"/>
              <a:t>비기능</a:t>
            </a:r>
            <a:r>
              <a:rPr lang="en-US" altLang="ko-KR" sz="1200" dirty="0"/>
              <a:t>), </a:t>
            </a:r>
            <a:r>
              <a:rPr lang="ko-KR" altLang="en-US" sz="1200"/>
              <a:t>기술</a:t>
            </a:r>
            <a:r>
              <a:rPr lang="en-US" altLang="ko-KR" sz="1200" dirty="0"/>
              <a:t>(Technical: </a:t>
            </a:r>
            <a:r>
              <a:rPr lang="ko-KR" altLang="en-US" sz="1200"/>
              <a:t>기능</a:t>
            </a:r>
            <a:r>
              <a:rPr lang="en-US" altLang="ko-KR" sz="1200" dirty="0"/>
              <a:t>).  </a:t>
            </a:r>
            <a:r>
              <a:rPr lang="ko-KR" altLang="en-US" sz="1200"/>
              <a:t>기술 경우 필요시 연관 사업을 명시</a:t>
            </a:r>
            <a:endParaRPr lang="en-US" altLang="ko-KR" sz="1200" dirty="0"/>
          </a:p>
          <a:p>
            <a:pPr>
              <a:spcAft>
                <a:spcPts val="0"/>
              </a:spcAft>
            </a:pPr>
            <a:r>
              <a:rPr lang="ko-KR" altLang="en-US" sz="1400" dirty="0"/>
              <a:t>주</a:t>
            </a:r>
            <a:r>
              <a:rPr lang="en-US" altLang="ko-KR" sz="1400" dirty="0"/>
              <a:t>3. </a:t>
            </a:r>
            <a:r>
              <a:rPr lang="ko-KR" altLang="en-US" sz="1400"/>
              <a:t>인수 유형 </a:t>
            </a:r>
            <a:r>
              <a:rPr lang="en-US" altLang="ko-KR" sz="14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sz="1400" spc="-7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MoSCoW</a:t>
            </a:r>
            <a:endParaRPr lang="en-US" altLang="ko-KR" sz="1400" dirty="0"/>
          </a:p>
          <a:p>
            <a:pPr latinLnBrk="0">
              <a:spcAft>
                <a:spcPts val="0"/>
              </a:spcAft>
              <a:buClr>
                <a:prstClr val="white"/>
              </a:buClr>
              <a:buSzPct val="85000"/>
            </a:pPr>
            <a:r>
              <a:rPr lang="en-US" altLang="ko-KR" sz="13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M (Must have done)  : </a:t>
            </a:r>
            <a:r>
              <a:rPr lang="ko-KR" altLang="en-US" sz="1300" spc="-150">
                <a:solidFill>
                  <a:srgbClr val="0000CC"/>
                </a:solidFill>
                <a:latin typeface="+mn-ea"/>
              </a:rPr>
              <a:t>이 요구사항 구현 없이 인도할 수 없는 핵심 기능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 </a:t>
            </a:r>
            <a:r>
              <a:rPr lang="en-US" altLang="ko-KR" sz="13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AgilePM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에선 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‘M”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 가용한 노력 중 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60%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 넘지 않도록 권유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pPr latinLnBrk="0">
              <a:spcAft>
                <a:spcPts val="0"/>
              </a:spcAft>
              <a:buClr>
                <a:prstClr val="white"/>
              </a:buClr>
              <a:buSzPct val="85000"/>
            </a:pPr>
            <a:r>
              <a:rPr lang="en-US" altLang="ko-KR" sz="13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S (Should have done) : </a:t>
            </a:r>
            <a:r>
              <a:rPr lang="ko-KR" altLang="en-US" sz="1300" spc="-150">
                <a:solidFill>
                  <a:srgbClr val="0000CC"/>
                </a:solidFill>
                <a:latin typeface="+mn-ea"/>
              </a:rPr>
              <a:t>중요하지만 치명적이지는 않음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요구사항 제외 시 고통스럽지만 대안은 있음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Workaround(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임기응변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필요</a:t>
            </a:r>
            <a:endParaRPr lang="en-US" altLang="ko-KR" sz="13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atinLnBrk="0">
              <a:spcAft>
                <a:spcPts val="0"/>
              </a:spcAft>
              <a:buClr>
                <a:prstClr val="white"/>
              </a:buClr>
              <a:buSzPct val="85000"/>
            </a:pPr>
            <a:r>
              <a:rPr lang="en-US" altLang="ko-KR" sz="13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C (Could have done)  : </a:t>
            </a:r>
            <a:r>
              <a:rPr lang="ko-KR" altLang="en-US" sz="1300" spc="-70">
                <a:solidFill>
                  <a:srgbClr val="0000CC"/>
                </a:solidFill>
                <a:latin typeface="+mn-ea"/>
              </a:rPr>
              <a:t>원하거나</a:t>
            </a:r>
            <a:r>
              <a:rPr lang="en-US" altLang="ko-KR" sz="1300" spc="-70" dirty="0">
                <a:solidFill>
                  <a:srgbClr val="0000CC"/>
                </a:solidFill>
                <a:latin typeface="+mn-ea"/>
              </a:rPr>
              <a:t> </a:t>
            </a:r>
            <a:r>
              <a:rPr lang="ko-KR" altLang="en-US" sz="1300" spc="-70">
                <a:solidFill>
                  <a:srgbClr val="0000CC"/>
                </a:solidFill>
                <a:latin typeface="+mn-ea"/>
              </a:rPr>
              <a:t>바람직하지만 중요도가 낮은 요구사항</a:t>
            </a:r>
            <a:r>
              <a:rPr lang="en-US" altLang="ko-KR" sz="13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 요구사항 제외 시 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“S”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보다는 영향이 적음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3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AgilePM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에선 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‘C”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 가용한 노력 중 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20% 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정도가 되도록 권유</a:t>
            </a:r>
            <a:r>
              <a:rPr lang="en-US" altLang="ko-KR" sz="13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r>
              <a:rPr lang="ko-KR" altLang="en-US" sz="1300" spc="-15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하고 있음</a:t>
            </a:r>
            <a:endParaRPr lang="en-US" altLang="ko-KR" sz="1300" spc="-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atinLnBrk="0">
              <a:spcAft>
                <a:spcPts val="0"/>
              </a:spcAft>
              <a:buClr>
                <a:prstClr val="white"/>
              </a:buClr>
              <a:buSzPct val="85000"/>
            </a:pPr>
            <a:r>
              <a:rPr lang="en-US" altLang="ko-KR" sz="1300" spc="-7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- W (Won’t have done) :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프로젝트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팀이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(이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프로젝트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기간에는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제공</a:t>
            </a:r>
            <a:r>
              <a:rPr lang="ko-KR" altLang="en-US" sz="1300">
                <a:solidFill>
                  <a:srgbClr val="0000CC"/>
                </a:solidFill>
                <a:latin typeface="+mn-ea"/>
              </a:rPr>
              <a:t>하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지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않기로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합의한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 요</a:t>
            </a:r>
            <a:r>
              <a:rPr lang="ko-KR" altLang="en-US" sz="1300">
                <a:solidFill>
                  <a:srgbClr val="0000CC"/>
                </a:solidFill>
                <a:latin typeface="+mn-ea"/>
              </a:rPr>
              <a:t>구사항임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프로젝트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요구사항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b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목록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AgilePM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의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User Story, Scrum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에선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Product Backlog)에 </a:t>
            </a:r>
            <a:r>
              <a:rPr lang="en-US" altLang="ko-KR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기록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되어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나중에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비공식적으로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재도입되는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것을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ko-KR" sz="1300" dirty="0" err="1">
                <a:solidFill>
                  <a:srgbClr val="0000CC"/>
                </a:solidFill>
                <a:latin typeface="+mn-ea"/>
              </a:rPr>
              <a:t>방지</a:t>
            </a:r>
            <a:r>
              <a:rPr lang="ko-KR" altLang="en-US" sz="1300">
                <a:solidFill>
                  <a:srgbClr val="0000CC"/>
                </a:solidFill>
                <a:latin typeface="+mn-ea"/>
              </a:rPr>
              <a:t>함</a:t>
            </a:r>
            <a:r>
              <a:rPr lang="en-US" altLang="ko-KR" sz="1300" dirty="0">
                <a:solidFill>
                  <a:srgbClr val="0000CC"/>
                </a:solidFill>
                <a:latin typeface="+mn-ea"/>
              </a:rPr>
              <a:t>.</a:t>
            </a:r>
            <a:endParaRPr lang="ko-KR" altLang="en-US" sz="1300" spc="-70">
              <a:solidFill>
                <a:srgbClr val="0000CC"/>
              </a:solidFill>
              <a:latin typeface="+mn-ea"/>
            </a:endParaRPr>
          </a:p>
          <a:p>
            <a:pPr>
              <a:spcAft>
                <a:spcPts val="0"/>
              </a:spcAft>
            </a:pPr>
            <a:r>
              <a:rPr lang="ko-KR" altLang="en-US" sz="1400" dirty="0"/>
              <a:t>주</a:t>
            </a:r>
            <a:r>
              <a:rPr lang="en-US" altLang="ko-KR" sz="1400" dirty="0"/>
              <a:t>4. </a:t>
            </a:r>
            <a:r>
              <a:rPr lang="ko-KR" altLang="en-US" sz="1400"/>
              <a:t>수용 여부</a:t>
            </a:r>
            <a:endParaRPr lang="en-US" altLang="ko-KR" sz="1400" dirty="0"/>
          </a:p>
          <a:p>
            <a:pPr lvl="1">
              <a:spcAft>
                <a:spcPts val="0"/>
              </a:spcAft>
            </a:pPr>
            <a:r>
              <a:rPr lang="ko-KR" altLang="en-US" sz="1200" dirty="0"/>
              <a:t>요구사항을 수용할 수 없는 경우에는 근거를 별첨으로 하고 </a:t>
            </a:r>
            <a:r>
              <a:rPr lang="en-US" altLang="ko-KR" sz="1200" dirty="0"/>
              <a:t>‘</a:t>
            </a:r>
            <a:r>
              <a:rPr lang="ko-KR" altLang="en-US" sz="1200"/>
              <a:t>비수용</a:t>
            </a:r>
            <a:r>
              <a:rPr lang="en-US" altLang="ko-KR" sz="1200" dirty="0"/>
              <a:t>＇</a:t>
            </a:r>
            <a:r>
              <a:rPr lang="ko-KR" altLang="en-US" sz="1200"/>
              <a:t>이라고 명시</a:t>
            </a:r>
            <a:endParaRPr lang="ko-KR" altLang="en-US" sz="1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01487" y="764704"/>
          <a:ext cx="9332032" cy="298435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34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9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5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4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0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0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0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4729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수집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검증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합의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요구사항 </a:t>
                      </a:r>
                      <a:b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추적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범주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</a:t>
                      </a:r>
                      <a:endParaRPr lang="en-US" alt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sz="1200" u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유형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출처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이해관계자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인수 유형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수용여부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인수 기준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endParaRPr lang="en-US" alt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변경여부</a:t>
                      </a:r>
                      <a:endParaRPr lang="ko-KR" alt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인수 여부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등록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인수일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9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아래 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200" b="0" u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ko-KR" altLang="en-US" sz="1200" b="0" u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  <a:endParaRPr lang="en-US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latin typeface="맑은 고딕" pitchFamily="50" charset="-127"/>
                          <a:ea typeface="+mn-ea"/>
                        </a:rPr>
                        <a:t>R-001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200" b="0" i="0" u="none" strike="noStrike">
                          <a:latin typeface="맑은 고딕" pitchFamily="50" charset="-127"/>
                          <a:ea typeface="+mn-ea"/>
                        </a:rPr>
                        <a:t>주</a:t>
                      </a:r>
                      <a:r>
                        <a:rPr lang="en-US" altLang="ko-KR" sz="1200" b="0" i="0" u="none" strike="noStrike" dirty="0">
                          <a:latin typeface="맑은 고딕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latin typeface="맑은 고딕" pitchFamily="50" charset="-127"/>
                          <a:ea typeface="+mn-ea"/>
                        </a:rPr>
                        <a:t>해당</a:t>
                      </a:r>
                      <a:br>
                        <a:rPr lang="en-US" altLang="ko-KR" sz="1200" b="0" i="0" u="none" strike="noStrike" dirty="0">
                          <a:latin typeface="맑은 고딕" pitchFamily="50" charset="-127"/>
                          <a:ea typeface="+mn-ea"/>
                        </a:rPr>
                      </a:br>
                      <a:r>
                        <a:rPr lang="ko-KR" altLang="en-US" sz="1200" b="0" i="0" u="none" strike="noStrike">
                          <a:latin typeface="맑은 고딕" pitchFamily="50" charset="-127"/>
                          <a:ea typeface="+mn-ea"/>
                        </a:rPr>
                        <a:t>조직의 </a:t>
                      </a:r>
                      <a:r>
                        <a:rPr lang="ko-KR" altLang="en-US" sz="1200" b="0" i="0" u="none" strike="noStrike" dirty="0">
                          <a:latin typeface="맑은 고딕" pitchFamily="50" charset="-127"/>
                          <a:ea typeface="+mn-ea"/>
                        </a:rPr>
                        <a:t>규정에 따라 정의</a:t>
                      </a:r>
                      <a:endParaRPr 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프로젝트에서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반드시 달성해야 하거나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이해관계자 요구사항을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만족하기 위해 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결과에 제시되야 하는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조건 및 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사업</a:t>
                      </a:r>
                      <a:b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비기능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</a:t>
                      </a:r>
                      <a:b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기술</a:t>
                      </a:r>
                      <a:b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기능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아래 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</a:t>
                      </a:r>
                      <a:r>
                        <a:rPr lang="ko-KR" altLang="en-US" sz="1200" b="0" u="none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0" u="none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</a:t>
                      </a: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>
                          <a:latin typeface="맑은 고딕" pitchFamily="50" charset="-127"/>
                          <a:ea typeface="+mn-ea"/>
                        </a:rPr>
                        <a:t>SPEC,</a:t>
                      </a:r>
                      <a:r>
                        <a:rPr lang="en-US" altLang="ko-KR" sz="1200" b="0" i="0" u="none" strike="noStrike" baseline="0" dirty="0">
                          <a:latin typeface="맑은 고딕" pitchFamily="50" charset="-127"/>
                          <a:ea typeface="+mn-ea"/>
                        </a:rPr>
                        <a:t> </a:t>
                      </a:r>
                      <a:endParaRPr lang="en-US" altLang="ko-KR" sz="1200" b="0" i="0" u="none" strike="noStrike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>
                          <a:latin typeface="맑은 고딕" pitchFamily="50" charset="-127"/>
                          <a:ea typeface="+mn-ea"/>
                        </a:rPr>
                        <a:t>면담</a:t>
                      </a:r>
                      <a:r>
                        <a:rPr lang="ko-KR" altLang="en-US" sz="1200" b="0" i="0" u="none" strike="noStrike" baseline="0" dirty="0">
                          <a:latin typeface="맑은 고딕" pitchFamily="50" charset="-127"/>
                          <a:ea typeface="+mn-ea"/>
                        </a:rPr>
                        <a:t> 등</a:t>
                      </a:r>
                      <a:endParaRPr lang="ko-KR" altLang="en-US" sz="1200" b="0" i="0" u="none" strike="noStrike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이해관계자 이름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이름이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정해지지 않았다면 추가 정보를 갖기까지 조직 및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직위로 대체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우선순위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90488" indent="-904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(M)</a:t>
                      </a:r>
                    </a:p>
                    <a:p>
                      <a:pPr marL="90488" indent="-904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(S)</a:t>
                      </a:r>
                    </a:p>
                    <a:p>
                      <a:pPr marL="90488" indent="-904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(C)</a:t>
                      </a:r>
                    </a:p>
                    <a:p>
                      <a:pPr marL="90488" indent="-90488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(W)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4)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비수용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아래 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</a:t>
                      </a:r>
                      <a:r>
                        <a:rPr lang="ko-KR" altLang="en-US" sz="1200" b="0" u="none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0" u="none" baseline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</a:t>
                      </a: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이해관계자가 요구사항이 충족되었다는 것을 승인하기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위하여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반드시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달성해야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기준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검사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조사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실험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설문 등</a:t>
                      </a:r>
                      <a:endParaRPr 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 요구사항 경우 변경이라 명시</a:t>
                      </a:r>
                      <a:endParaRPr 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인수 시 </a:t>
                      </a:r>
                      <a:endParaRPr lang="en-US" alt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인수라고 명시</a:t>
                      </a:r>
                      <a:endParaRPr 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200" b="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</a:t>
                      </a:r>
                      <a:r>
                        <a:rPr lang="en-US" altLang="ko-KR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요구사항 등록 또는 인수일자 명시</a:t>
                      </a:r>
                      <a:endParaRPr lang="ko-KR" sz="1200" b="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113240" y="149503"/>
            <a:ext cx="2564160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CH3. </a:t>
            </a:r>
            <a:r>
              <a:rPr lang="ko-KR" altLang="en-US" b="1">
                <a:latin typeface="+mn-ea"/>
                <a:ea typeface="+mn-ea"/>
              </a:rPr>
              <a:t>목표관리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범위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07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/>
              <a:t>요구사항 명세서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각자가 수행하는 프로젝트에서 </a:t>
            </a:r>
            <a:r>
              <a:rPr lang="en-US" altLang="ko-KR" dirty="0"/>
              <a:t>2</a:t>
            </a:r>
            <a:r>
              <a:rPr lang="ko-KR" altLang="en-US"/>
              <a:t>개의 우선순위가 다른 요구사항을  선정하여 아래 양식에 맞추어 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01488" y="1583740"/>
          <a:ext cx="9260026" cy="324538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430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4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1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9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7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71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1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71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0320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수집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검증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합의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요구사항 </a:t>
                      </a:r>
                      <a:b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추적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305" marR="63305" marT="66462" marB="664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범주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</a:t>
                      </a:r>
                      <a:endParaRPr lang="en-US" alt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sz="1200" u="non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명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유형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출처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이해관계자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인수유형</a:t>
                      </a:r>
                      <a:endParaRPr lang="ko-KR" alt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수용여부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인수 기준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endParaRPr lang="en-US" alt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변경여부</a:t>
                      </a:r>
                      <a:endParaRPr lang="ko-KR" alt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인수 여부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등록</a:t>
                      </a:r>
                      <a:r>
                        <a:rPr lang="en-US" altLang="ko-KR" sz="1200" u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u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인수일</a:t>
                      </a:r>
                      <a:endParaRPr lang="ko-KR" sz="1200" u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49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49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1487" y="4888297"/>
            <a:ext cx="93759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주</a:t>
            </a:r>
            <a:r>
              <a:rPr lang="en-US" altLang="ko-KR" sz="1200" dirty="0">
                <a:latin typeface="+mn-ea"/>
                <a:ea typeface="+mn-ea"/>
              </a:rPr>
              <a:t>1. </a:t>
            </a:r>
            <a:r>
              <a:rPr lang="ko-KR" altLang="en-US" sz="1200">
                <a:latin typeface="+mn-ea"/>
                <a:ea typeface="+mn-ea"/>
              </a:rPr>
              <a:t>범주</a:t>
            </a:r>
            <a:r>
              <a:rPr lang="en-US" altLang="ko-KR" sz="1200" dirty="0">
                <a:latin typeface="+mn-ea"/>
                <a:ea typeface="+mn-ea"/>
              </a:rPr>
              <a:t>. 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S: </a:t>
            </a:r>
            <a:r>
              <a:rPr lang="ko-KR" altLang="en-US" sz="1200">
                <a:latin typeface="+mn-ea"/>
                <a:ea typeface="+mn-ea"/>
              </a:rPr>
              <a:t>전략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>
                <a:latin typeface="+mn-ea"/>
                <a:ea typeface="+mn-ea"/>
              </a:rPr>
              <a:t>경영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기술</a:t>
            </a:r>
            <a:r>
              <a:rPr lang="en-US" altLang="ko-KR" sz="1200" dirty="0">
                <a:latin typeface="+mn-ea"/>
                <a:ea typeface="+mn-ea"/>
              </a:rPr>
              <a:t>), P: </a:t>
            </a:r>
            <a:r>
              <a:rPr lang="ko-KR" altLang="en-US" sz="1200">
                <a:latin typeface="+mn-ea"/>
                <a:ea typeface="+mn-ea"/>
              </a:rPr>
              <a:t>프로세스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>
                <a:latin typeface="+mn-ea"/>
                <a:ea typeface="+mn-ea"/>
              </a:rPr>
              <a:t>품질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원가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일정</a:t>
            </a:r>
            <a:r>
              <a:rPr lang="en-US" altLang="ko-KR" sz="1200" dirty="0">
                <a:latin typeface="+mn-ea"/>
                <a:ea typeface="+mn-ea"/>
              </a:rPr>
              <a:t>), O: </a:t>
            </a:r>
            <a:r>
              <a:rPr lang="ko-KR" altLang="en-US" sz="1200">
                <a:latin typeface="+mn-ea"/>
                <a:ea typeface="+mn-ea"/>
              </a:rPr>
              <a:t>조직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>
                <a:latin typeface="+mn-ea"/>
                <a:ea typeface="+mn-ea"/>
              </a:rPr>
              <a:t>이해관계자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인력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소통</a:t>
            </a:r>
            <a:r>
              <a:rPr lang="en-US" altLang="ko-KR" sz="1200" dirty="0">
                <a:latin typeface="+mn-ea"/>
                <a:ea typeface="+mn-ea"/>
              </a:rPr>
              <a:t>), R: </a:t>
            </a:r>
            <a:r>
              <a:rPr lang="ko-KR" altLang="en-US" sz="1200">
                <a:latin typeface="+mn-ea"/>
                <a:ea typeface="+mn-ea"/>
              </a:rPr>
              <a:t>최적화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>
                <a:latin typeface="+mn-ea"/>
                <a:ea typeface="+mn-ea"/>
              </a:rPr>
              <a:t>변경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>
                <a:latin typeface="+mn-ea"/>
                <a:ea typeface="+mn-ea"/>
              </a:rPr>
              <a:t>리스크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대응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주</a:t>
            </a:r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en-US" sz="1200">
                <a:latin typeface="+mn-ea"/>
                <a:ea typeface="+mn-ea"/>
              </a:rPr>
              <a:t>유형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>
                <a:latin typeface="+mn-ea"/>
                <a:ea typeface="+mn-ea"/>
              </a:rPr>
              <a:t>사업</a:t>
            </a:r>
            <a:r>
              <a:rPr lang="en-US" altLang="ko-KR" sz="1200" dirty="0">
                <a:latin typeface="+mn-ea"/>
                <a:ea typeface="+mn-ea"/>
              </a:rPr>
              <a:t>(Business), </a:t>
            </a:r>
            <a:r>
              <a:rPr lang="ko-KR" altLang="en-US" sz="1200">
                <a:latin typeface="+mn-ea"/>
                <a:ea typeface="+mn-ea"/>
              </a:rPr>
              <a:t>기술</a:t>
            </a:r>
            <a:r>
              <a:rPr lang="en-US" altLang="ko-KR" sz="1200" dirty="0">
                <a:latin typeface="+mn-ea"/>
                <a:ea typeface="+mn-ea"/>
              </a:rPr>
              <a:t>(Technical).  </a:t>
            </a:r>
            <a:r>
              <a:rPr lang="ko-KR" altLang="en-US" sz="1200">
                <a:latin typeface="+mn-ea"/>
                <a:ea typeface="+mn-ea"/>
              </a:rPr>
              <a:t>기술 경우 필요시 연관 사업을 명시</a:t>
            </a:r>
            <a:endParaRPr lang="en-US" altLang="ko-KR" sz="1200" dirty="0">
              <a:latin typeface="+mn-ea"/>
              <a:ea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주</a:t>
            </a:r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>
                <a:latin typeface="+mn-ea"/>
                <a:ea typeface="+mn-ea"/>
              </a:rPr>
              <a:t>인수유형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M: Must have done),  S: Could have done),  C: Could have done),  W: Won’t have done)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주</a:t>
            </a:r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ko-KR" altLang="en-US" sz="1200">
                <a:latin typeface="+mn-ea"/>
                <a:ea typeface="+mn-ea"/>
              </a:rPr>
              <a:t>수용 여부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>
                <a:latin typeface="+mn-ea"/>
                <a:ea typeface="+mn-ea"/>
              </a:rPr>
              <a:t>요구사항을 수용할 수 없는 경우에는 근거를 별첨으로 하고 </a:t>
            </a:r>
            <a:r>
              <a:rPr lang="en-US" altLang="ko-KR" sz="1200" dirty="0">
                <a:latin typeface="+mn-ea"/>
                <a:ea typeface="+mn-ea"/>
              </a:rPr>
              <a:t>‘</a:t>
            </a:r>
            <a:r>
              <a:rPr lang="ko-KR" altLang="en-US" sz="1200">
                <a:latin typeface="+mn-ea"/>
                <a:ea typeface="+mn-ea"/>
              </a:rPr>
              <a:t>비수용</a:t>
            </a:r>
            <a:r>
              <a:rPr lang="en-US" altLang="ko-KR" sz="1200" dirty="0">
                <a:latin typeface="+mn-ea"/>
                <a:ea typeface="+mn-ea"/>
              </a:rPr>
              <a:t>＇</a:t>
            </a:r>
            <a:r>
              <a:rPr lang="ko-KR" altLang="en-US" sz="1200">
                <a:latin typeface="+mn-ea"/>
                <a:ea typeface="+mn-ea"/>
              </a:rPr>
              <a:t>이라고 명시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13240" y="149503"/>
            <a:ext cx="2564160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CH3. </a:t>
            </a:r>
            <a:r>
              <a:rPr lang="ko-KR" altLang="en-US" b="1">
                <a:latin typeface="+mn-ea"/>
                <a:ea typeface="+mn-ea"/>
              </a:rPr>
              <a:t>목표관리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범위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08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: </a:t>
            </a:r>
            <a:r>
              <a:rPr lang="ko-KR" altLang="en-US"/>
              <a:t>프로젝트 </a:t>
            </a:r>
            <a:r>
              <a:rPr lang="en-US" altLang="ko-KR" dirty="0"/>
              <a:t>WBS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CASE STUDY – Project WBS </a:t>
            </a:r>
            <a:r>
              <a:rPr lang="ko-KR" altLang="en-US" sz="1600"/>
              <a:t>작성</a:t>
            </a:r>
            <a:endParaRPr lang="en-US" altLang="ko-KR" sz="1600" dirty="0"/>
          </a:p>
          <a:p>
            <a:pPr lvl="1"/>
            <a:r>
              <a:rPr lang="en-US" altLang="ko-KR" sz="1400" dirty="0"/>
              <a:t>WBS</a:t>
            </a:r>
            <a:r>
              <a:rPr lang="ko-KR" altLang="en-US" sz="1400"/>
              <a:t>는</a:t>
            </a:r>
            <a:r>
              <a:rPr lang="en-US" altLang="ko-KR" sz="1400" dirty="0"/>
              <a:t> </a:t>
            </a:r>
            <a:r>
              <a:rPr lang="ko-KR" altLang="en-US" sz="1400"/>
              <a:t>검사에 해당하는 공식 산출물을 기반으로 작성하는 것으로 일정</a:t>
            </a:r>
            <a:r>
              <a:rPr lang="en-US" altLang="ko-KR" sz="1400" dirty="0"/>
              <a:t>, </a:t>
            </a:r>
            <a:r>
              <a:rPr lang="ko-KR" altLang="en-US" sz="1400"/>
              <a:t>및 원가</a:t>
            </a:r>
            <a:r>
              <a:rPr lang="en-US" altLang="ko-KR" sz="1400" dirty="0"/>
              <a:t>, </a:t>
            </a:r>
            <a:r>
              <a:rPr lang="ko-KR" altLang="en-US" sz="1400"/>
              <a:t>그리고 리스크 및 변경 관리와 연계되는 기본 문서입니다</a:t>
            </a:r>
            <a:r>
              <a:rPr lang="en-US" altLang="ko-KR" sz="1400" dirty="0"/>
              <a:t>.</a:t>
            </a:r>
            <a:endParaRPr lang="ko-KR" altLang="en-US" sz="1400"/>
          </a:p>
          <a:p>
            <a:pPr lvl="1"/>
            <a:r>
              <a:rPr lang="ko-KR" altLang="en-US" sz="1400" dirty="0"/>
              <a:t>각 </a:t>
            </a:r>
            <a:r>
              <a:rPr lang="ko-KR" altLang="en-US" dirty="0"/>
              <a:t>조는</a:t>
            </a:r>
            <a:r>
              <a:rPr lang="ko-KR" altLang="en-US" sz="1400" dirty="0"/>
              <a:t> </a:t>
            </a:r>
            <a:r>
              <a:rPr lang="ko-KR" altLang="en-US" dirty="0"/>
              <a:t>조</a:t>
            </a:r>
            <a:r>
              <a:rPr lang="ko-KR" altLang="en-US" sz="1400" dirty="0"/>
              <a:t> 별로 협의를 통하여 </a:t>
            </a:r>
            <a:r>
              <a:rPr lang="en-US" altLang="ko-KR" sz="1400" dirty="0"/>
              <a:t>WBS</a:t>
            </a:r>
            <a:r>
              <a:rPr lang="ko-KR" altLang="en-US"/>
              <a:t>를 </a:t>
            </a:r>
            <a:r>
              <a:rPr lang="ko-KR" altLang="en-US" sz="1400"/>
              <a:t>작성하시기</a:t>
            </a:r>
            <a:r>
              <a:rPr lang="en-US" altLang="ko-KR" sz="1400" dirty="0"/>
              <a:t> </a:t>
            </a:r>
            <a:r>
              <a:rPr lang="ko-KR" altLang="en-US" sz="1400"/>
              <a:t>바랍니다</a:t>
            </a:r>
            <a:r>
              <a:rPr lang="en-US" altLang="ko-KR" sz="1400" dirty="0"/>
              <a:t>.</a:t>
            </a:r>
          </a:p>
          <a:p>
            <a:endParaRPr lang="ko-KR" altLang="en-US" sz="1600" dirty="0"/>
          </a:p>
        </p:txBody>
      </p:sp>
      <p:graphicFrame>
        <p:nvGraphicFramePr>
          <p:cNvPr id="6" name="Group 399"/>
          <p:cNvGraphicFramePr>
            <a:graphicFrameLocks noGrp="1"/>
          </p:cNvGraphicFramePr>
          <p:nvPr/>
        </p:nvGraphicFramePr>
        <p:xfrm>
          <a:off x="228601" y="1772816"/>
          <a:ext cx="9448799" cy="4708380"/>
        </p:xfrm>
        <a:graphic>
          <a:graphicData uri="http://schemas.openxmlformats.org/drawingml/2006/table">
            <a:tbl>
              <a:tblPr/>
              <a:tblGrid>
                <a:gridCol w="467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핵심산출물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인수 시 검사 항목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Point of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가중치</a:t>
                      </a: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%*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프로젝트 단계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해당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TASK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시장조사 문서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 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시장조사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마케팅 계획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마케팅 계획 수립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사용자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요구사항 문서</a:t>
                      </a: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 정의 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사용자 요구사항 수집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회사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요구사항 문서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회사 요구사항 수집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Prototype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사양서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 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Prototype </a:t>
                      </a: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검토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재무적 검토서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재무적 검토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기술 역량 검토서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기술 역량 검토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S/W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요구사항 분석서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S/W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요구사항분석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개발도구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환경 분석서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개발도구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환경분석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시스템 상세설계서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3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시스템 상세설계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HW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개발 결과물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HW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개발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SW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개발</a:t>
                      </a: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결과물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SW </a:t>
                      </a:r>
                      <a:r>
                        <a:rPr lang="ko-KR" altLang="en-US" sz="1200" kern="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개발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통합테스트 및 시스템테스트 결과서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통합테스트 및 시스템테스트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인수테스트 결과서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인수테스트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핵심기술 정리 및 특허 출원서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종료 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핵심기술 정리 및 특허 출원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지원 조직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5%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안정화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지원 조직 구축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Total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PoV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46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범위에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포함되지 않는 업무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운영 지원 업무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7113240" y="149503"/>
            <a:ext cx="2564160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CH3. </a:t>
            </a:r>
            <a:r>
              <a:rPr lang="ko-KR" altLang="en-US" b="1">
                <a:latin typeface="+mn-ea"/>
                <a:ea typeface="+mn-ea"/>
              </a:rPr>
              <a:t>목표관리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범위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23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 Study : </a:t>
            </a:r>
            <a:r>
              <a:rPr lang="ko-KR" altLang="en-US"/>
              <a:t>프로젝트</a:t>
            </a:r>
            <a:r>
              <a:rPr lang="en-US" altLang="ko-KR"/>
              <a:t> WBS</a:t>
            </a:r>
            <a:endParaRPr lang="ko-KR" altLang="en-US"/>
          </a:p>
        </p:txBody>
      </p:sp>
      <p:graphicFrame>
        <p:nvGraphicFramePr>
          <p:cNvPr id="7" name="Group 399"/>
          <p:cNvGraphicFramePr>
            <a:graphicFrameLocks noGrp="1"/>
          </p:cNvGraphicFramePr>
          <p:nvPr/>
        </p:nvGraphicFramePr>
        <p:xfrm>
          <a:off x="207279" y="836712"/>
          <a:ext cx="9448799" cy="5572475"/>
        </p:xfrm>
        <a:graphic>
          <a:graphicData uri="http://schemas.openxmlformats.org/drawingml/2006/table">
            <a:tbl>
              <a:tblPr/>
              <a:tblGrid>
                <a:gridCol w="467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4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핵심산출물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인수 시 검사 항목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Point of Value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가중치</a:t>
                      </a: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%*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프로젝트 단계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해당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TASK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0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Total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PoV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525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범위에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포함되지 않는 업무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13240" y="149503"/>
            <a:ext cx="2564160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CH3. </a:t>
            </a:r>
            <a:r>
              <a:rPr lang="ko-KR" altLang="en-US" b="1">
                <a:latin typeface="+mn-ea"/>
                <a:ea typeface="+mn-ea"/>
              </a:rPr>
              <a:t>목표관리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범위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098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EXERCISE : </a:t>
            </a:r>
            <a:r>
              <a:rPr lang="ko-KR" altLang="en-US">
                <a:latin typeface="+mn-ea"/>
                <a:ea typeface="+mn-ea"/>
              </a:rPr>
              <a:t>주경로</a:t>
            </a:r>
            <a:r>
              <a:rPr lang="en-US" altLang="ko-KR" dirty="0">
                <a:latin typeface="+mn-ea"/>
                <a:ea typeface="+mn-ea"/>
              </a:rPr>
              <a:t>(CPM) </a:t>
            </a:r>
            <a:r>
              <a:rPr lang="ko-KR" altLang="en-US">
                <a:latin typeface="+mn-ea"/>
                <a:ea typeface="+mn-ea"/>
              </a:rPr>
              <a:t>계산 </a:t>
            </a:r>
          </a:p>
        </p:txBody>
      </p:sp>
      <p:grpSp>
        <p:nvGrpSpPr>
          <p:cNvPr id="233475" name="그룹 23"/>
          <p:cNvGrpSpPr>
            <a:grpSpLocks/>
          </p:cNvGrpSpPr>
          <p:nvPr/>
        </p:nvGrpSpPr>
        <p:grpSpPr bwMode="auto">
          <a:xfrm>
            <a:off x="1632055" y="3370251"/>
            <a:ext cx="1166812" cy="1047019"/>
            <a:chOff x="1963732" y="2838115"/>
            <a:chExt cx="1167508" cy="1046591"/>
          </a:xfrm>
        </p:grpSpPr>
        <p:sp>
          <p:nvSpPr>
            <p:cNvPr id="233551" name="AutoShape 4"/>
            <p:cNvSpPr>
              <a:spLocks noChangeArrowheads="1"/>
            </p:cNvSpPr>
            <p:nvPr/>
          </p:nvSpPr>
          <p:spPr bwMode="auto">
            <a:xfrm>
              <a:off x="1963732" y="2838115"/>
              <a:ext cx="1167508" cy="762646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D</a:t>
              </a: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요구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정의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Du=4  </a:t>
              </a:r>
            </a:p>
          </p:txBody>
        </p:sp>
        <p:sp>
          <p:nvSpPr>
            <p:cNvPr id="233552" name="AutoShape 20"/>
            <p:cNvSpPr>
              <a:spLocks noChangeArrowheads="1"/>
            </p:cNvSpPr>
            <p:nvPr/>
          </p:nvSpPr>
          <p:spPr bwMode="auto">
            <a:xfrm>
              <a:off x="2851675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53" name="AutoShape 21"/>
            <p:cNvSpPr>
              <a:spLocks noChangeArrowheads="1"/>
            </p:cNvSpPr>
            <p:nvPr/>
          </p:nvSpPr>
          <p:spPr bwMode="auto">
            <a:xfrm>
              <a:off x="2851675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54" name="AutoShape 22"/>
            <p:cNvSpPr>
              <a:spLocks noChangeArrowheads="1"/>
            </p:cNvSpPr>
            <p:nvPr/>
          </p:nvSpPr>
          <p:spPr bwMode="auto">
            <a:xfrm>
              <a:off x="1963732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1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55" name="AutoShape 23"/>
            <p:cNvSpPr>
              <a:spLocks noChangeArrowheads="1"/>
            </p:cNvSpPr>
            <p:nvPr/>
          </p:nvSpPr>
          <p:spPr bwMode="auto">
            <a:xfrm>
              <a:off x="1963732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56" name="AutoShape 24"/>
            <p:cNvSpPr>
              <a:spLocks noChangeArrowheads="1"/>
            </p:cNvSpPr>
            <p:nvPr/>
          </p:nvSpPr>
          <p:spPr bwMode="auto">
            <a:xfrm>
              <a:off x="2405531" y="3616624"/>
              <a:ext cx="273119" cy="26808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233476" name="그룹 31"/>
          <p:cNvGrpSpPr>
            <a:grpSpLocks/>
          </p:cNvGrpSpPr>
          <p:nvPr/>
        </p:nvGrpSpPr>
        <p:grpSpPr bwMode="auto">
          <a:xfrm>
            <a:off x="5105971" y="3332787"/>
            <a:ext cx="1166813" cy="1096331"/>
            <a:chOff x="1963732" y="2847704"/>
            <a:chExt cx="1167508" cy="874076"/>
          </a:xfrm>
        </p:grpSpPr>
        <p:sp>
          <p:nvSpPr>
            <p:cNvPr id="233545" name="AutoShape 4"/>
            <p:cNvSpPr>
              <a:spLocks noChangeArrowheads="1"/>
            </p:cNvSpPr>
            <p:nvPr/>
          </p:nvSpPr>
          <p:spPr bwMode="auto">
            <a:xfrm>
              <a:off x="1963732" y="2847704"/>
              <a:ext cx="1167508" cy="660723"/>
            </a:xfrm>
            <a:prstGeom prst="roundRect">
              <a:avLst>
                <a:gd name="adj" fmla="val 124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G</a:t>
              </a: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ICT</a:t>
              </a: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설계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Du=5  </a:t>
              </a:r>
            </a:p>
          </p:txBody>
        </p:sp>
        <p:sp>
          <p:nvSpPr>
            <p:cNvPr id="233546" name="AutoShape 20"/>
            <p:cNvSpPr>
              <a:spLocks noChangeArrowheads="1"/>
            </p:cNvSpPr>
            <p:nvPr/>
          </p:nvSpPr>
          <p:spPr bwMode="auto">
            <a:xfrm>
              <a:off x="2851675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47" name="AutoShape 21"/>
            <p:cNvSpPr>
              <a:spLocks noChangeArrowheads="1"/>
            </p:cNvSpPr>
            <p:nvPr/>
          </p:nvSpPr>
          <p:spPr bwMode="auto">
            <a:xfrm>
              <a:off x="2851675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48" name="AutoShape 22"/>
            <p:cNvSpPr>
              <a:spLocks noChangeArrowheads="1"/>
            </p:cNvSpPr>
            <p:nvPr/>
          </p:nvSpPr>
          <p:spPr bwMode="auto">
            <a:xfrm>
              <a:off x="1963732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49" name="AutoShape 23"/>
            <p:cNvSpPr>
              <a:spLocks noChangeArrowheads="1"/>
            </p:cNvSpPr>
            <p:nvPr/>
          </p:nvSpPr>
          <p:spPr bwMode="auto">
            <a:xfrm>
              <a:off x="1963732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50" name="AutoShape 24"/>
            <p:cNvSpPr>
              <a:spLocks noChangeArrowheads="1"/>
            </p:cNvSpPr>
            <p:nvPr/>
          </p:nvSpPr>
          <p:spPr bwMode="auto">
            <a:xfrm>
              <a:off x="2405531" y="3520706"/>
              <a:ext cx="282462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233477" name="그룹 39"/>
          <p:cNvGrpSpPr>
            <a:grpSpLocks/>
          </p:cNvGrpSpPr>
          <p:nvPr/>
        </p:nvGrpSpPr>
        <p:grpSpPr bwMode="auto">
          <a:xfrm>
            <a:off x="3513360" y="3358410"/>
            <a:ext cx="1166812" cy="1058862"/>
            <a:chOff x="1963732" y="2877576"/>
            <a:chExt cx="1167508" cy="844204"/>
          </a:xfrm>
        </p:grpSpPr>
        <p:sp>
          <p:nvSpPr>
            <p:cNvPr id="233539" name="AutoShape 4"/>
            <p:cNvSpPr>
              <a:spLocks noChangeArrowheads="1"/>
            </p:cNvSpPr>
            <p:nvPr/>
          </p:nvSpPr>
          <p:spPr bwMode="auto">
            <a:xfrm>
              <a:off x="1963732" y="2877576"/>
              <a:ext cx="1167508" cy="630851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E</a:t>
              </a:r>
            </a:p>
            <a:p>
              <a:pPr algn="ctr" defTabSz="901700"/>
              <a:r>
                <a:rPr lang="ko-KR" altLang="en-US" sz="1300" dirty="0" err="1">
                  <a:latin typeface="+mn-ea"/>
                  <a:ea typeface="+mn-ea"/>
                </a:rPr>
                <a:t>프로토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타입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Du=8  </a:t>
              </a:r>
            </a:p>
          </p:txBody>
        </p:sp>
        <p:sp>
          <p:nvSpPr>
            <p:cNvPr id="233540" name="AutoShape 20"/>
            <p:cNvSpPr>
              <a:spLocks noChangeArrowheads="1"/>
            </p:cNvSpPr>
            <p:nvPr/>
          </p:nvSpPr>
          <p:spPr bwMode="auto">
            <a:xfrm>
              <a:off x="2851675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41" name="AutoShape 21"/>
            <p:cNvSpPr>
              <a:spLocks noChangeArrowheads="1"/>
            </p:cNvSpPr>
            <p:nvPr/>
          </p:nvSpPr>
          <p:spPr bwMode="auto">
            <a:xfrm>
              <a:off x="2851675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42" name="AutoShape 22"/>
            <p:cNvSpPr>
              <a:spLocks noChangeArrowheads="1"/>
            </p:cNvSpPr>
            <p:nvPr/>
          </p:nvSpPr>
          <p:spPr bwMode="auto">
            <a:xfrm>
              <a:off x="1963732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43" name="AutoShape 23"/>
            <p:cNvSpPr>
              <a:spLocks noChangeArrowheads="1"/>
            </p:cNvSpPr>
            <p:nvPr/>
          </p:nvSpPr>
          <p:spPr bwMode="auto">
            <a:xfrm>
              <a:off x="1963732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44" name="AutoShape 24"/>
            <p:cNvSpPr>
              <a:spLocks noChangeArrowheads="1"/>
            </p:cNvSpPr>
            <p:nvPr/>
          </p:nvSpPr>
          <p:spPr bwMode="auto">
            <a:xfrm>
              <a:off x="2405531" y="3520706"/>
              <a:ext cx="282462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233478" name="그룹 47"/>
          <p:cNvGrpSpPr>
            <a:grpSpLocks/>
          </p:cNvGrpSpPr>
          <p:nvPr/>
        </p:nvGrpSpPr>
        <p:grpSpPr bwMode="auto">
          <a:xfrm>
            <a:off x="3386763" y="4856137"/>
            <a:ext cx="1166812" cy="1058863"/>
            <a:chOff x="1963732" y="2877576"/>
            <a:chExt cx="1167508" cy="844204"/>
          </a:xfrm>
        </p:grpSpPr>
        <p:sp>
          <p:nvSpPr>
            <p:cNvPr id="233533" name="AutoShape 4"/>
            <p:cNvSpPr>
              <a:spLocks noChangeArrowheads="1"/>
            </p:cNvSpPr>
            <p:nvPr/>
          </p:nvSpPr>
          <p:spPr bwMode="auto">
            <a:xfrm>
              <a:off x="1963732" y="2877576"/>
              <a:ext cx="1167508" cy="630851"/>
            </a:xfrm>
            <a:prstGeom prst="roundRect">
              <a:avLst>
                <a:gd name="adj" fmla="val 124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F</a:t>
              </a: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HW</a:t>
              </a: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설계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Du=7  </a:t>
              </a:r>
            </a:p>
          </p:txBody>
        </p:sp>
        <p:sp>
          <p:nvSpPr>
            <p:cNvPr id="233534" name="AutoShape 20"/>
            <p:cNvSpPr>
              <a:spLocks noChangeArrowheads="1"/>
            </p:cNvSpPr>
            <p:nvPr/>
          </p:nvSpPr>
          <p:spPr bwMode="auto">
            <a:xfrm>
              <a:off x="2851675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35" name="AutoShape 21"/>
            <p:cNvSpPr>
              <a:spLocks noChangeArrowheads="1"/>
            </p:cNvSpPr>
            <p:nvPr/>
          </p:nvSpPr>
          <p:spPr bwMode="auto">
            <a:xfrm>
              <a:off x="2851675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36" name="AutoShape 22"/>
            <p:cNvSpPr>
              <a:spLocks noChangeArrowheads="1"/>
            </p:cNvSpPr>
            <p:nvPr/>
          </p:nvSpPr>
          <p:spPr bwMode="auto">
            <a:xfrm>
              <a:off x="1963732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37" name="AutoShape 23"/>
            <p:cNvSpPr>
              <a:spLocks noChangeArrowheads="1"/>
            </p:cNvSpPr>
            <p:nvPr/>
          </p:nvSpPr>
          <p:spPr bwMode="auto">
            <a:xfrm>
              <a:off x="1963732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38" name="AutoShape 24"/>
            <p:cNvSpPr>
              <a:spLocks noChangeArrowheads="1"/>
            </p:cNvSpPr>
            <p:nvPr/>
          </p:nvSpPr>
          <p:spPr bwMode="auto">
            <a:xfrm>
              <a:off x="2405531" y="3520706"/>
              <a:ext cx="282462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233479" name="그룹 55"/>
          <p:cNvGrpSpPr>
            <a:grpSpLocks/>
          </p:cNvGrpSpPr>
          <p:nvPr/>
        </p:nvGrpSpPr>
        <p:grpSpPr bwMode="auto">
          <a:xfrm>
            <a:off x="1641392" y="4850126"/>
            <a:ext cx="1166812" cy="1081832"/>
            <a:chOff x="1963732" y="2877576"/>
            <a:chExt cx="1167508" cy="844204"/>
          </a:xfrm>
        </p:grpSpPr>
        <p:sp>
          <p:nvSpPr>
            <p:cNvPr id="233527" name="AutoShape 4"/>
            <p:cNvSpPr>
              <a:spLocks noChangeArrowheads="1"/>
            </p:cNvSpPr>
            <p:nvPr/>
          </p:nvSpPr>
          <p:spPr bwMode="auto">
            <a:xfrm>
              <a:off x="1963732" y="2877576"/>
              <a:ext cx="1167508" cy="630851"/>
            </a:xfrm>
            <a:prstGeom prst="roundRect">
              <a:avLst>
                <a:gd name="adj" fmla="val 124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A</a:t>
              </a: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구조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분석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Du=6  </a:t>
              </a:r>
            </a:p>
          </p:txBody>
        </p:sp>
        <p:sp>
          <p:nvSpPr>
            <p:cNvPr id="233528" name="AutoShape 20"/>
            <p:cNvSpPr>
              <a:spLocks noChangeArrowheads="1"/>
            </p:cNvSpPr>
            <p:nvPr/>
          </p:nvSpPr>
          <p:spPr bwMode="auto">
            <a:xfrm>
              <a:off x="2851675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29" name="AutoShape 21"/>
            <p:cNvSpPr>
              <a:spLocks noChangeArrowheads="1"/>
            </p:cNvSpPr>
            <p:nvPr/>
          </p:nvSpPr>
          <p:spPr bwMode="auto">
            <a:xfrm>
              <a:off x="2851675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30" name="AutoShape 22"/>
            <p:cNvSpPr>
              <a:spLocks noChangeArrowheads="1"/>
            </p:cNvSpPr>
            <p:nvPr/>
          </p:nvSpPr>
          <p:spPr bwMode="auto">
            <a:xfrm>
              <a:off x="1963732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1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31" name="AutoShape 23"/>
            <p:cNvSpPr>
              <a:spLocks noChangeArrowheads="1"/>
            </p:cNvSpPr>
            <p:nvPr/>
          </p:nvSpPr>
          <p:spPr bwMode="auto">
            <a:xfrm>
              <a:off x="1963732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32" name="AutoShape 24"/>
            <p:cNvSpPr>
              <a:spLocks noChangeArrowheads="1"/>
            </p:cNvSpPr>
            <p:nvPr/>
          </p:nvSpPr>
          <p:spPr bwMode="auto">
            <a:xfrm>
              <a:off x="2405531" y="3520706"/>
              <a:ext cx="282462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233487" name="그룹 31"/>
          <p:cNvGrpSpPr>
            <a:grpSpLocks/>
          </p:cNvGrpSpPr>
          <p:nvPr/>
        </p:nvGrpSpPr>
        <p:grpSpPr bwMode="auto">
          <a:xfrm>
            <a:off x="5335560" y="4850125"/>
            <a:ext cx="1179385" cy="1065964"/>
            <a:chOff x="1449650" y="2838828"/>
            <a:chExt cx="1180088" cy="849866"/>
          </a:xfrm>
        </p:grpSpPr>
        <p:sp>
          <p:nvSpPr>
            <p:cNvPr id="233521" name="AutoShape 4"/>
            <p:cNvSpPr>
              <a:spLocks noChangeArrowheads="1"/>
            </p:cNvSpPr>
            <p:nvPr/>
          </p:nvSpPr>
          <p:spPr bwMode="auto">
            <a:xfrm>
              <a:off x="1449650" y="2838828"/>
              <a:ext cx="1167508" cy="644535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B</a:t>
              </a: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HW</a:t>
              </a: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제작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Du=5  </a:t>
              </a:r>
            </a:p>
          </p:txBody>
        </p:sp>
        <p:sp>
          <p:nvSpPr>
            <p:cNvPr id="233522" name="AutoShape 20"/>
            <p:cNvSpPr>
              <a:spLocks noChangeArrowheads="1"/>
            </p:cNvSpPr>
            <p:nvPr/>
          </p:nvSpPr>
          <p:spPr bwMode="auto">
            <a:xfrm>
              <a:off x="2350173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23" name="AutoShape 21"/>
            <p:cNvSpPr>
              <a:spLocks noChangeArrowheads="1"/>
            </p:cNvSpPr>
            <p:nvPr/>
          </p:nvSpPr>
          <p:spPr bwMode="auto">
            <a:xfrm>
              <a:off x="2350173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24" name="AutoShape 22"/>
            <p:cNvSpPr>
              <a:spLocks noChangeArrowheads="1"/>
            </p:cNvSpPr>
            <p:nvPr/>
          </p:nvSpPr>
          <p:spPr bwMode="auto">
            <a:xfrm>
              <a:off x="1462230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25" name="AutoShape 23"/>
            <p:cNvSpPr>
              <a:spLocks noChangeArrowheads="1"/>
            </p:cNvSpPr>
            <p:nvPr/>
          </p:nvSpPr>
          <p:spPr bwMode="auto">
            <a:xfrm>
              <a:off x="1462230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26" name="AutoShape 24"/>
            <p:cNvSpPr>
              <a:spLocks noChangeArrowheads="1"/>
            </p:cNvSpPr>
            <p:nvPr/>
          </p:nvSpPr>
          <p:spPr bwMode="auto">
            <a:xfrm>
              <a:off x="1902981" y="3487620"/>
              <a:ext cx="282462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233488" name="그룹 31"/>
          <p:cNvGrpSpPr>
            <a:grpSpLocks/>
          </p:cNvGrpSpPr>
          <p:nvPr/>
        </p:nvGrpSpPr>
        <p:grpSpPr bwMode="auto">
          <a:xfrm>
            <a:off x="8341540" y="3320990"/>
            <a:ext cx="1166812" cy="1117924"/>
            <a:chOff x="1963732" y="2873138"/>
            <a:chExt cx="1167508" cy="891292"/>
          </a:xfrm>
        </p:grpSpPr>
        <p:sp>
          <p:nvSpPr>
            <p:cNvPr id="233515" name="AutoShape 4"/>
            <p:cNvSpPr>
              <a:spLocks noChangeArrowheads="1"/>
            </p:cNvSpPr>
            <p:nvPr/>
          </p:nvSpPr>
          <p:spPr bwMode="auto">
            <a:xfrm>
              <a:off x="1963732" y="2873138"/>
              <a:ext cx="1167508" cy="690218"/>
            </a:xfrm>
            <a:prstGeom prst="roundRect">
              <a:avLst>
                <a:gd name="adj" fmla="val 124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C</a:t>
              </a: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통합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테스트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Du=8  </a:t>
              </a:r>
            </a:p>
          </p:txBody>
        </p:sp>
        <p:sp>
          <p:nvSpPr>
            <p:cNvPr id="233516" name="AutoShape 20"/>
            <p:cNvSpPr>
              <a:spLocks noChangeArrowheads="1"/>
            </p:cNvSpPr>
            <p:nvPr/>
          </p:nvSpPr>
          <p:spPr bwMode="auto">
            <a:xfrm>
              <a:off x="2851675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33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17" name="AutoShape 21"/>
            <p:cNvSpPr>
              <a:spLocks noChangeArrowheads="1"/>
            </p:cNvSpPr>
            <p:nvPr/>
          </p:nvSpPr>
          <p:spPr bwMode="auto">
            <a:xfrm>
              <a:off x="2851675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33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18" name="AutoShape 22"/>
            <p:cNvSpPr>
              <a:spLocks noChangeArrowheads="1"/>
            </p:cNvSpPr>
            <p:nvPr/>
          </p:nvSpPr>
          <p:spPr bwMode="auto">
            <a:xfrm>
              <a:off x="1963732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19" name="AutoShape 23"/>
            <p:cNvSpPr>
              <a:spLocks noChangeArrowheads="1"/>
            </p:cNvSpPr>
            <p:nvPr/>
          </p:nvSpPr>
          <p:spPr bwMode="auto">
            <a:xfrm>
              <a:off x="1963732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20" name="AutoShape 24"/>
            <p:cNvSpPr>
              <a:spLocks noChangeArrowheads="1"/>
            </p:cNvSpPr>
            <p:nvPr/>
          </p:nvSpPr>
          <p:spPr bwMode="auto">
            <a:xfrm>
              <a:off x="2418035" y="3563356"/>
              <a:ext cx="282462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0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</p:grpSp>
      <p:grpSp>
        <p:nvGrpSpPr>
          <p:cNvPr id="233489" name="그룹 31"/>
          <p:cNvGrpSpPr>
            <a:grpSpLocks/>
          </p:cNvGrpSpPr>
          <p:nvPr/>
        </p:nvGrpSpPr>
        <p:grpSpPr bwMode="auto">
          <a:xfrm>
            <a:off x="6469415" y="3320988"/>
            <a:ext cx="1166813" cy="1123385"/>
            <a:chOff x="1963732" y="2826133"/>
            <a:chExt cx="1167508" cy="895647"/>
          </a:xfrm>
        </p:grpSpPr>
        <p:sp>
          <p:nvSpPr>
            <p:cNvPr id="233509" name="AutoShape 4"/>
            <p:cNvSpPr>
              <a:spLocks noChangeArrowheads="1"/>
            </p:cNvSpPr>
            <p:nvPr/>
          </p:nvSpPr>
          <p:spPr bwMode="auto">
            <a:xfrm>
              <a:off x="1963732" y="2826133"/>
              <a:ext cx="1167508" cy="682294"/>
            </a:xfrm>
            <a:prstGeom prst="roundRect">
              <a:avLst>
                <a:gd name="adj" fmla="val 1249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H</a:t>
              </a: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ICT</a:t>
              </a:r>
            </a:p>
            <a:p>
              <a:pPr algn="ctr" defTabSz="901700"/>
              <a:r>
                <a:rPr lang="ko-KR" altLang="en-US" sz="1300" dirty="0">
                  <a:latin typeface="+mn-ea"/>
                  <a:ea typeface="+mn-ea"/>
                </a:rPr>
                <a:t>제작</a:t>
              </a:r>
              <a:endParaRPr lang="en-US" altLang="ko-KR" sz="1300" dirty="0">
                <a:latin typeface="+mn-ea"/>
                <a:ea typeface="+mn-ea"/>
              </a:endParaRPr>
            </a:p>
            <a:p>
              <a:pPr algn="ctr" defTabSz="901700"/>
              <a:r>
                <a:rPr lang="en-US" altLang="ko-KR" sz="1300" dirty="0">
                  <a:latin typeface="+mn-ea"/>
                  <a:ea typeface="+mn-ea"/>
                </a:rPr>
                <a:t>  Du=7  </a:t>
              </a:r>
            </a:p>
          </p:txBody>
        </p:sp>
        <p:sp>
          <p:nvSpPr>
            <p:cNvPr id="233510" name="AutoShape 20"/>
            <p:cNvSpPr>
              <a:spLocks noChangeArrowheads="1"/>
            </p:cNvSpPr>
            <p:nvPr/>
          </p:nvSpPr>
          <p:spPr bwMode="auto">
            <a:xfrm>
              <a:off x="2851675" y="2948182"/>
              <a:ext cx="279565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11" name="AutoShape 21"/>
            <p:cNvSpPr>
              <a:spLocks noChangeArrowheads="1"/>
            </p:cNvSpPr>
            <p:nvPr/>
          </p:nvSpPr>
          <p:spPr bwMode="auto">
            <a:xfrm>
              <a:off x="2851675" y="3235212"/>
              <a:ext cx="279565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12" name="AutoShape 22"/>
            <p:cNvSpPr>
              <a:spLocks noChangeArrowheads="1"/>
            </p:cNvSpPr>
            <p:nvPr/>
          </p:nvSpPr>
          <p:spPr bwMode="auto">
            <a:xfrm>
              <a:off x="1963732" y="2948182"/>
              <a:ext cx="281013" cy="202609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13" name="AutoShape 23"/>
            <p:cNvSpPr>
              <a:spLocks noChangeArrowheads="1"/>
            </p:cNvSpPr>
            <p:nvPr/>
          </p:nvSpPr>
          <p:spPr bwMode="auto">
            <a:xfrm>
              <a:off x="1963732" y="3235212"/>
              <a:ext cx="281013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  <p:sp>
          <p:nvSpPr>
            <p:cNvPr id="233514" name="AutoShape 24"/>
            <p:cNvSpPr>
              <a:spLocks noChangeArrowheads="1"/>
            </p:cNvSpPr>
            <p:nvPr/>
          </p:nvSpPr>
          <p:spPr bwMode="auto">
            <a:xfrm>
              <a:off x="2405531" y="3520706"/>
              <a:ext cx="282462" cy="201074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endParaRPr lang="ko-KR" altLang="en-US" sz="900" dirty="0">
                <a:latin typeface="+mn-ea"/>
                <a:ea typeface="+mn-ea"/>
              </a:endParaRPr>
            </a:p>
          </p:txBody>
        </p:sp>
      </p:grpSp>
      <p:sp>
        <p:nvSpPr>
          <p:cNvPr id="233490" name="Oval 7"/>
          <p:cNvSpPr>
            <a:spLocks noChangeArrowheads="1"/>
          </p:cNvSpPr>
          <p:nvPr/>
        </p:nvSpPr>
        <p:spPr bwMode="auto">
          <a:xfrm>
            <a:off x="8191694" y="4853796"/>
            <a:ext cx="1500187" cy="8985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5715" tIns="47859" rIns="95715" bIns="47859" anchor="ctr"/>
          <a:lstStyle/>
          <a:p>
            <a:pPr algn="ctr" defTabSz="955675"/>
            <a:r>
              <a:rPr lang="en-US" altLang="ko-KR" sz="1600" b="0" dirty="0">
                <a:latin typeface="+mn-ea"/>
                <a:ea typeface="+mn-ea"/>
              </a:rPr>
              <a:t>Stop</a:t>
            </a:r>
          </a:p>
        </p:txBody>
      </p:sp>
      <p:sp>
        <p:nvSpPr>
          <p:cNvPr id="233496" name="AutoShape 20"/>
          <p:cNvSpPr>
            <a:spLocks noChangeArrowheads="1"/>
          </p:cNvSpPr>
          <p:nvPr/>
        </p:nvSpPr>
        <p:spPr bwMode="auto">
          <a:xfrm>
            <a:off x="9198169" y="4996671"/>
            <a:ext cx="279400" cy="254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239" tIns="45311" rIns="92239" bIns="45311" anchor="ctr"/>
          <a:lstStyle/>
          <a:p>
            <a:pPr algn="ctr" defTabSz="901700"/>
            <a:r>
              <a:rPr lang="en-US" altLang="ko-KR" sz="900" dirty="0">
                <a:latin typeface="+mn-ea"/>
                <a:ea typeface="+mn-ea"/>
              </a:rPr>
              <a:t>33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33497" name="AutoShape 21"/>
          <p:cNvSpPr>
            <a:spLocks noChangeArrowheads="1"/>
          </p:cNvSpPr>
          <p:nvPr/>
        </p:nvSpPr>
        <p:spPr bwMode="auto">
          <a:xfrm>
            <a:off x="9198169" y="5357034"/>
            <a:ext cx="279400" cy="25241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239" tIns="45311" rIns="92239" bIns="45311" anchor="ctr"/>
          <a:lstStyle/>
          <a:p>
            <a:pPr algn="ctr" defTabSz="901700"/>
            <a:r>
              <a:rPr lang="en-US" altLang="ko-KR" sz="900" dirty="0">
                <a:latin typeface="+mn-ea"/>
                <a:ea typeface="+mn-ea"/>
              </a:rPr>
              <a:t>33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33498" name="AutoShape 22"/>
          <p:cNvSpPr>
            <a:spLocks noChangeArrowheads="1"/>
          </p:cNvSpPr>
          <p:nvPr/>
        </p:nvSpPr>
        <p:spPr bwMode="auto">
          <a:xfrm>
            <a:off x="8410769" y="4996671"/>
            <a:ext cx="280987" cy="254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239" tIns="45311" rIns="92239" bIns="45311" anchor="ctr"/>
          <a:lstStyle/>
          <a:p>
            <a:pPr algn="ctr" defTabSz="901700"/>
            <a:r>
              <a:rPr lang="en-US" altLang="ko-KR" sz="900" dirty="0">
                <a:latin typeface="+mn-ea"/>
                <a:ea typeface="+mn-ea"/>
              </a:rPr>
              <a:t>33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233499" name="AutoShape 23"/>
          <p:cNvSpPr>
            <a:spLocks noChangeArrowheads="1"/>
          </p:cNvSpPr>
          <p:nvPr/>
        </p:nvSpPr>
        <p:spPr bwMode="auto">
          <a:xfrm>
            <a:off x="8410769" y="5357034"/>
            <a:ext cx="280987" cy="252412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239" tIns="45311" rIns="92239" bIns="45311" anchor="ctr"/>
          <a:lstStyle/>
          <a:p>
            <a:pPr algn="ctr" defTabSz="901700"/>
            <a:r>
              <a:rPr lang="en-US" altLang="ko-KR" sz="900" dirty="0">
                <a:latin typeface="+mn-ea"/>
                <a:ea typeface="+mn-ea"/>
              </a:rPr>
              <a:t>33</a:t>
            </a:r>
            <a:endParaRPr lang="ko-KR" altLang="en-US" sz="900" dirty="0">
              <a:latin typeface="+mn-ea"/>
              <a:ea typeface="+mn-ea"/>
            </a:endParaRPr>
          </a:p>
        </p:txBody>
      </p:sp>
      <p:grpSp>
        <p:nvGrpSpPr>
          <p:cNvPr id="233500" name="그룹 107"/>
          <p:cNvGrpSpPr>
            <a:grpSpLocks/>
          </p:cNvGrpSpPr>
          <p:nvPr/>
        </p:nvGrpSpPr>
        <p:grpSpPr bwMode="auto">
          <a:xfrm>
            <a:off x="260686" y="4221439"/>
            <a:ext cx="1214437" cy="1000125"/>
            <a:chOff x="238092" y="3429000"/>
            <a:chExt cx="1214446" cy="1000132"/>
          </a:xfrm>
        </p:grpSpPr>
        <p:sp>
          <p:nvSpPr>
            <p:cNvPr id="233504" name="Oval 7"/>
            <p:cNvSpPr>
              <a:spLocks noChangeArrowheads="1"/>
            </p:cNvSpPr>
            <p:nvPr/>
          </p:nvSpPr>
          <p:spPr bwMode="auto">
            <a:xfrm>
              <a:off x="238092" y="3429000"/>
              <a:ext cx="1214446" cy="10001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5715" tIns="47859" rIns="95715" bIns="47859" anchor="ctr"/>
            <a:lstStyle/>
            <a:p>
              <a:pPr algn="ctr" defTabSz="955675"/>
              <a:r>
                <a:rPr lang="en-US" altLang="ko-KR" sz="1600" b="0" dirty="0">
                  <a:latin typeface="+mn-ea"/>
                  <a:ea typeface="+mn-ea"/>
                </a:rPr>
                <a:t>Start</a:t>
              </a:r>
            </a:p>
          </p:txBody>
        </p:sp>
        <p:sp>
          <p:nvSpPr>
            <p:cNvPr id="233505" name="AutoShape 20"/>
            <p:cNvSpPr>
              <a:spLocks noChangeArrowheads="1"/>
            </p:cNvSpPr>
            <p:nvPr/>
          </p:nvSpPr>
          <p:spPr bwMode="auto">
            <a:xfrm>
              <a:off x="952472" y="3571876"/>
              <a:ext cx="279400" cy="2540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1</a:t>
              </a: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233506" name="AutoShape 21"/>
            <p:cNvSpPr>
              <a:spLocks noChangeArrowheads="1"/>
            </p:cNvSpPr>
            <p:nvPr/>
          </p:nvSpPr>
          <p:spPr bwMode="auto">
            <a:xfrm>
              <a:off x="952472" y="4071942"/>
              <a:ext cx="279400" cy="25241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1</a:t>
              </a: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233507" name="AutoShape 22"/>
            <p:cNvSpPr>
              <a:spLocks noChangeArrowheads="1"/>
            </p:cNvSpPr>
            <p:nvPr/>
          </p:nvSpPr>
          <p:spPr bwMode="auto">
            <a:xfrm>
              <a:off x="457171" y="3571876"/>
              <a:ext cx="280987" cy="254000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1</a:t>
              </a: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233508" name="AutoShape 23"/>
            <p:cNvSpPr>
              <a:spLocks noChangeArrowheads="1"/>
            </p:cNvSpPr>
            <p:nvPr/>
          </p:nvSpPr>
          <p:spPr bwMode="auto">
            <a:xfrm>
              <a:off x="457171" y="4071942"/>
              <a:ext cx="280987" cy="25241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239" tIns="45311" rIns="92239" bIns="45311" anchor="ctr"/>
            <a:lstStyle/>
            <a:p>
              <a:pPr algn="ctr" defTabSz="901700"/>
              <a:r>
                <a:rPr lang="en-US" altLang="ko-KR" sz="900" dirty="0">
                  <a:latin typeface="+mn-ea"/>
                  <a:ea typeface="+mn-ea"/>
                </a:rPr>
                <a:t>1</a:t>
              </a:r>
              <a:endParaRPr lang="ko-KR" altLang="en-US" sz="900">
                <a:latin typeface="+mn-ea"/>
                <a:ea typeface="+mn-ea"/>
              </a:endParaRPr>
            </a:p>
          </p:txBody>
        </p:sp>
      </p:grpSp>
      <p:cxnSp>
        <p:nvCxnSpPr>
          <p:cNvPr id="4" name="꺾인 연결선 3"/>
          <p:cNvCxnSpPr>
            <a:stCxn id="233504" idx="0"/>
            <a:endCxn id="233551" idx="1"/>
          </p:cNvCxnSpPr>
          <p:nvPr/>
        </p:nvCxnSpPr>
        <p:spPr>
          <a:xfrm rot="5400000" flipH="1" flipV="1">
            <a:off x="1015128" y="3604512"/>
            <a:ext cx="469705" cy="76415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233527" idx="1"/>
          </p:cNvCxnSpPr>
          <p:nvPr/>
        </p:nvCxnSpPr>
        <p:spPr>
          <a:xfrm rot="16200000" flipH="1">
            <a:off x="961037" y="4573983"/>
            <a:ext cx="587222" cy="77348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233527" idx="3"/>
            <a:endCxn id="233533" idx="1"/>
          </p:cNvCxnSpPr>
          <p:nvPr/>
        </p:nvCxnSpPr>
        <p:spPr>
          <a:xfrm flipV="1">
            <a:off x="2808204" y="5251767"/>
            <a:ext cx="578559" cy="2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233533" idx="3"/>
            <a:endCxn id="233521" idx="1"/>
          </p:cNvCxnSpPr>
          <p:nvPr/>
        </p:nvCxnSpPr>
        <p:spPr>
          <a:xfrm>
            <a:off x="4553575" y="5251767"/>
            <a:ext cx="781985" cy="25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233521" idx="3"/>
            <a:endCxn id="233519" idx="1"/>
          </p:cNvCxnSpPr>
          <p:nvPr/>
        </p:nvCxnSpPr>
        <p:spPr>
          <a:xfrm flipV="1">
            <a:off x="6502372" y="3901227"/>
            <a:ext cx="1839168" cy="1353111"/>
          </a:xfrm>
          <a:prstGeom prst="bentConnector3">
            <a:avLst>
              <a:gd name="adj1" fmla="val 76321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33551" idx="3"/>
            <a:endCxn id="233539" idx="1"/>
          </p:cNvCxnSpPr>
          <p:nvPr/>
        </p:nvCxnSpPr>
        <p:spPr>
          <a:xfrm>
            <a:off x="2798867" y="3751734"/>
            <a:ext cx="714493" cy="23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233539" idx="3"/>
            <a:endCxn id="233545" idx="1"/>
          </p:cNvCxnSpPr>
          <p:nvPr/>
        </p:nvCxnSpPr>
        <p:spPr>
          <a:xfrm flipV="1">
            <a:off x="4680172" y="3747150"/>
            <a:ext cx="425799" cy="68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233545" idx="3"/>
            <a:endCxn id="233509" idx="1"/>
          </p:cNvCxnSpPr>
          <p:nvPr/>
        </p:nvCxnSpPr>
        <p:spPr>
          <a:xfrm>
            <a:off x="6272784" y="3747151"/>
            <a:ext cx="196631" cy="17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33509" idx="3"/>
            <a:endCxn id="233515" idx="1"/>
          </p:cNvCxnSpPr>
          <p:nvPr/>
        </p:nvCxnSpPr>
        <p:spPr>
          <a:xfrm>
            <a:off x="7636228" y="3748879"/>
            <a:ext cx="705312" cy="4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233515" idx="3"/>
            <a:endCxn id="233490" idx="0"/>
          </p:cNvCxnSpPr>
          <p:nvPr/>
        </p:nvCxnSpPr>
        <p:spPr>
          <a:xfrm flipH="1">
            <a:off x="8941788" y="3753850"/>
            <a:ext cx="566564" cy="1099946"/>
          </a:xfrm>
          <a:prstGeom prst="bentConnector4">
            <a:avLst>
              <a:gd name="adj1" fmla="val -40348"/>
              <a:gd name="adj2" fmla="val 6967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233553" idx="3"/>
            <a:endCxn id="233536" idx="1"/>
          </p:cNvCxnSpPr>
          <p:nvPr/>
        </p:nvCxnSpPr>
        <p:spPr>
          <a:xfrm>
            <a:off x="2798867" y="3868091"/>
            <a:ext cx="587896" cy="12036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 116"/>
          <p:cNvCxnSpPr>
            <a:stCxn id="233534" idx="3"/>
            <a:endCxn id="233549" idx="1"/>
          </p:cNvCxnSpPr>
          <p:nvPr/>
        </p:nvCxnSpPr>
        <p:spPr>
          <a:xfrm flipV="1">
            <a:off x="4553575" y="3944929"/>
            <a:ext cx="552396" cy="11268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Group 72"/>
          <p:cNvGraphicFramePr>
            <a:graphicFrameLocks/>
          </p:cNvGraphicFramePr>
          <p:nvPr/>
        </p:nvGraphicFramePr>
        <p:xfrm>
          <a:off x="304203" y="981803"/>
          <a:ext cx="4635107" cy="2014476"/>
        </p:xfrm>
        <a:graphic>
          <a:graphicData uri="http://schemas.openxmlformats.org/drawingml/2006/table">
            <a:tbl>
              <a:tblPr/>
              <a:tblGrid>
                <a:gridCol w="179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작업명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6572" marR="96572" marT="43413" marB="434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6572" marR="96572" marT="43413" marB="434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선행작업</a:t>
                      </a:r>
                    </a:p>
                  </a:txBody>
                  <a:tcPr marL="96572" marR="96572" marT="43413" marB="434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소요일수</a:t>
                      </a:r>
                    </a:p>
                  </a:txBody>
                  <a:tcPr marL="96572" marR="96572" marT="43413" marB="434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시작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시작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정의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시작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구조 분석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시작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PCB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D, A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프로토타입 작성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0" name="Group 72"/>
          <p:cNvGraphicFramePr>
            <a:graphicFrameLocks/>
          </p:cNvGraphicFramePr>
          <p:nvPr/>
        </p:nvGraphicFramePr>
        <p:xfrm>
          <a:off x="5056774" y="973107"/>
          <a:ext cx="4635107" cy="2014476"/>
        </p:xfrm>
        <a:graphic>
          <a:graphicData uri="http://schemas.openxmlformats.org/drawingml/2006/table">
            <a:tbl>
              <a:tblPr/>
              <a:tblGrid>
                <a:gridCol w="179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작업명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6572" marR="96572" marT="43413" marB="434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96572" marR="96572" marT="43413" marB="434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선행작업</a:t>
                      </a:r>
                    </a:p>
                  </a:txBody>
                  <a:tcPr marL="96572" marR="96572" marT="43413" marB="434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소요일수</a:t>
                      </a:r>
                    </a:p>
                  </a:txBody>
                  <a:tcPr marL="96572" marR="96572" marT="43413" marB="434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 설계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F, E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PCB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제작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 제작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통합테스트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B, H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96572" marR="96572" marT="43413" marB="43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  <a:endParaRPr kumimoji="0" lang="en-US" altLang="ko-K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0033CC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96572" marR="96572" marT="43413" marB="43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6353645" y="6177071"/>
            <a:ext cx="350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2500"/>
            <a:r>
              <a:rPr lang="en-US" altLang="ko-KR" sz="1400" b="1" dirty="0">
                <a:latin typeface="+mn-ea"/>
                <a:ea typeface="+mn-ea"/>
              </a:rPr>
              <a:t>Total Float = Float = Slack</a:t>
            </a:r>
          </a:p>
          <a:p>
            <a:pPr defTabSz="952500"/>
            <a:r>
              <a:rPr lang="en-US" altLang="ko-KR" sz="1400" dirty="0">
                <a:latin typeface="+mn-ea"/>
                <a:ea typeface="+mn-ea"/>
              </a:rPr>
              <a:t>= LS – ES = LF - EF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23684" y="6177071"/>
            <a:ext cx="5569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2500"/>
            <a:r>
              <a:rPr lang="ko-KR" altLang="en-US" sz="1400" dirty="0">
                <a:latin typeface="+mn-ea"/>
                <a:ea typeface="+mn-ea"/>
              </a:rPr>
              <a:t>전진계산 </a:t>
            </a:r>
            <a:r>
              <a:rPr lang="en-US" altLang="ko-KR" sz="1400" dirty="0">
                <a:latin typeface="+mn-ea"/>
                <a:ea typeface="+mn-ea"/>
              </a:rPr>
              <a:t>: ES,EF</a:t>
            </a:r>
            <a:r>
              <a:rPr lang="ko-KR" altLang="en-US" sz="1400" dirty="0">
                <a:latin typeface="+mn-ea"/>
                <a:ea typeface="+mn-ea"/>
              </a:rPr>
              <a:t>를 </a:t>
            </a:r>
            <a:r>
              <a:rPr lang="ko-KR" altLang="en-US" sz="1400">
                <a:latin typeface="+mn-ea"/>
                <a:ea typeface="+mn-ea"/>
              </a:rPr>
              <a:t>계산하는 과정</a:t>
            </a:r>
            <a:r>
              <a:rPr lang="en-US" altLang="ko-KR" sz="1400" dirty="0">
                <a:latin typeface="+mn-ea"/>
                <a:ea typeface="+mn-ea"/>
              </a:rPr>
              <a:t>,   - </a:t>
            </a:r>
            <a:r>
              <a:rPr lang="ko-KR" altLang="en-US" sz="1400" dirty="0">
                <a:latin typeface="+mn-ea"/>
                <a:ea typeface="+mn-ea"/>
              </a:rPr>
              <a:t>합칠 때 큰 값 선택</a:t>
            </a:r>
          </a:p>
          <a:p>
            <a:pPr defTabSz="952500"/>
            <a:r>
              <a:rPr lang="ko-KR" altLang="en-US" sz="1400" dirty="0">
                <a:latin typeface="+mn-ea"/>
                <a:ea typeface="+mn-ea"/>
              </a:rPr>
              <a:t>후진계산 </a:t>
            </a:r>
            <a:r>
              <a:rPr lang="en-US" altLang="ko-KR" sz="1400" dirty="0">
                <a:latin typeface="+mn-ea"/>
                <a:ea typeface="+mn-ea"/>
              </a:rPr>
              <a:t>: LS,LF</a:t>
            </a:r>
            <a:r>
              <a:rPr lang="ko-KR" altLang="en-US" sz="1400" dirty="0">
                <a:latin typeface="+mn-ea"/>
                <a:ea typeface="+mn-ea"/>
              </a:rPr>
              <a:t>를 </a:t>
            </a:r>
            <a:r>
              <a:rPr lang="ko-KR" altLang="en-US" sz="1400">
                <a:latin typeface="+mn-ea"/>
                <a:ea typeface="+mn-ea"/>
              </a:rPr>
              <a:t>계산하는 과정</a:t>
            </a:r>
            <a:r>
              <a:rPr lang="en-US" altLang="ko-KR" sz="1400" dirty="0">
                <a:latin typeface="+mn-ea"/>
                <a:ea typeface="+mn-ea"/>
              </a:rPr>
              <a:t>, - </a:t>
            </a:r>
            <a:r>
              <a:rPr lang="ko-KR" altLang="en-US" sz="1400" dirty="0">
                <a:latin typeface="+mn-ea"/>
                <a:ea typeface="+mn-ea"/>
              </a:rPr>
              <a:t>합칠 때 작은 값 선택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113240" y="149503"/>
            <a:ext cx="2564160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CH3. </a:t>
            </a:r>
            <a:r>
              <a:rPr lang="ko-KR" altLang="en-US" b="1">
                <a:latin typeface="+mn-ea"/>
                <a:ea typeface="+mn-ea"/>
              </a:rPr>
              <a:t>목표관리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일정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386762" y="4645932"/>
            <a:ext cx="255967" cy="272292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118410" y="3133579"/>
            <a:ext cx="255967" cy="272292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8341540" y="3107008"/>
            <a:ext cx="255967" cy="272292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포인트가 5개인 별 2"/>
          <p:cNvSpPr/>
          <p:nvPr/>
        </p:nvSpPr>
        <p:spPr>
          <a:xfrm>
            <a:off x="2499114" y="4007986"/>
            <a:ext cx="351281" cy="334902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포인트가 5개인 별 100"/>
          <p:cNvSpPr/>
          <p:nvPr/>
        </p:nvSpPr>
        <p:spPr>
          <a:xfrm>
            <a:off x="4238235" y="5599501"/>
            <a:ext cx="351281" cy="334902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968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0" y="0"/>
            <a:ext cx="9906000" cy="648000"/>
          </a:xfrm>
          <a:prstGeom prst="rect">
            <a:avLst/>
          </a:prstGeom>
          <a:solidFill>
            <a:srgbClr val="FFFF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80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: CPM </a:t>
            </a:r>
            <a:r>
              <a:rPr lang="ko-KR" altLang="en-US"/>
              <a:t>기반 일정표 작성</a:t>
            </a:r>
            <a:endParaRPr lang="ko-KR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</a:pPr>
            <a:r>
              <a:rPr lang="en-US" altLang="ko-KR" sz="1900" dirty="0"/>
              <a:t> </a:t>
            </a:r>
            <a:r>
              <a:rPr lang="ko-KR" altLang="en-US" sz="1900" dirty="0"/>
              <a:t>목표</a:t>
            </a:r>
          </a:p>
          <a:p>
            <a:pPr marL="849313" lvl="1" indent="-439738">
              <a:lnSpc>
                <a:spcPct val="120000"/>
              </a:lnSpc>
            </a:pPr>
            <a:r>
              <a:rPr lang="en-US" altLang="ko-KR" sz="1600" dirty="0"/>
              <a:t>CPM </a:t>
            </a:r>
            <a:r>
              <a:rPr lang="ko-KR" altLang="en-US" sz="1600" dirty="0"/>
              <a:t>기반의 일정 수립 방법 체득 </a:t>
            </a:r>
          </a:p>
          <a:p>
            <a:pPr marL="514350" indent="-514350">
              <a:lnSpc>
                <a:spcPct val="120000"/>
              </a:lnSpc>
            </a:pPr>
            <a:endParaRPr lang="en-US" altLang="ko-KR" sz="1900" dirty="0"/>
          </a:p>
          <a:p>
            <a:pPr marL="514350" indent="-514350">
              <a:lnSpc>
                <a:spcPct val="120000"/>
              </a:lnSpc>
            </a:pPr>
            <a:endParaRPr lang="en-US" altLang="ko-KR" sz="1900" dirty="0"/>
          </a:p>
          <a:p>
            <a:pPr marL="514350" indent="-514350">
              <a:lnSpc>
                <a:spcPct val="120000"/>
              </a:lnSpc>
            </a:pPr>
            <a:r>
              <a:rPr lang="en-US" altLang="ko-KR" sz="1900" dirty="0"/>
              <a:t>Case Study</a:t>
            </a:r>
            <a:r>
              <a:rPr lang="ko-KR" altLang="en-US" sz="1900" dirty="0"/>
              <a:t> 과제 및 방법 </a:t>
            </a:r>
            <a:endParaRPr lang="en-US" altLang="ko-KR" sz="1900" dirty="0"/>
          </a:p>
          <a:p>
            <a:pPr marL="849313" lvl="1" indent="-439738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ko-KR" altLang="en-US" sz="1600" dirty="0"/>
              <a:t>각 팀은 제시된 프로젝트의 일정 계획에 따라</a:t>
            </a:r>
            <a:r>
              <a:rPr lang="en-US" altLang="ko-KR" sz="1600" dirty="0"/>
              <a:t> MS Project </a:t>
            </a:r>
            <a:r>
              <a:rPr lang="ko-KR" altLang="en-US" sz="1600"/>
              <a:t>공정</a:t>
            </a:r>
            <a:r>
              <a:rPr lang="en-US" altLang="ko-KR" sz="1600" dirty="0"/>
              <a:t> Tool </a:t>
            </a:r>
            <a:r>
              <a:rPr lang="ko-KR" altLang="en-US" sz="1600"/>
              <a:t>을 사용하여 </a:t>
            </a:r>
            <a:br>
              <a:rPr lang="en-US" altLang="ko-KR" sz="1600" dirty="0"/>
            </a:br>
            <a:r>
              <a:rPr lang="en-US" altLang="ko-KR" sz="1600" dirty="0"/>
              <a:t>CPM </a:t>
            </a:r>
            <a:r>
              <a:rPr lang="ko-KR" altLang="en-US" sz="1600"/>
              <a:t>기반 일정표를 작성하시오</a:t>
            </a:r>
            <a:r>
              <a:rPr lang="en-US" altLang="ko-KR" sz="1600" dirty="0"/>
              <a:t>.</a:t>
            </a:r>
          </a:p>
          <a:p>
            <a:pPr marL="849313" lvl="1" indent="-439738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en-US" altLang="ko-KR" dirty="0"/>
              <a:t>CPM </a:t>
            </a:r>
            <a:r>
              <a:rPr lang="ko-KR" altLang="en-US"/>
              <a:t>기반 일정 작성 시 선후관계와 기간 만을 입력한다</a:t>
            </a:r>
            <a:r>
              <a:rPr lang="en-US" altLang="ko-KR" dirty="0"/>
              <a:t>.</a:t>
            </a:r>
          </a:p>
          <a:p>
            <a:pPr marL="849313" lvl="1" indent="-439738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ko-KR" altLang="en-US" dirty="0"/>
              <a:t>작성 후 </a:t>
            </a:r>
            <a:r>
              <a:rPr lang="en-US" altLang="ko-KR" dirty="0"/>
              <a:t>Critical Path </a:t>
            </a:r>
            <a:r>
              <a:rPr lang="ko-KR" altLang="en-US"/>
              <a:t>를 파악한다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CH3.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목표관리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일정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소프트웨어 개발자가</a:t>
            </a:r>
            <a:r>
              <a:rPr lang="en-US" altLang="ko-KR" dirty="0"/>
              <a:t> PM</a:t>
            </a:r>
            <a:r>
              <a:rPr lang="ko-KR" altLang="ko-KR"/>
              <a:t>이 되었을때</a:t>
            </a:r>
            <a:r>
              <a:rPr lang="en-US" altLang="ko-KR" dirty="0"/>
              <a:t> </a:t>
            </a:r>
            <a:r>
              <a:rPr lang="ko-KR" altLang="ko-KR"/>
              <a:t>꼭 알아야 하는 것 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570071"/>
              </p:ext>
            </p:extLst>
          </p:nvPr>
        </p:nvGraphicFramePr>
        <p:xfrm>
          <a:off x="608571" y="2780928"/>
          <a:ext cx="8736917" cy="2291862"/>
        </p:xfrm>
        <a:graphic>
          <a:graphicData uri="http://schemas.openxmlformats.org/drawingml/2006/table">
            <a:tbl>
              <a:tblPr firstRow="1" bandRow="1"/>
              <a:tblGrid>
                <a:gridCol w="2328205">
                  <a:extLst>
                    <a:ext uri="{9D8B030D-6E8A-4147-A177-3AD203B41FA5}">
                      <a16:colId xmlns:a16="http://schemas.microsoft.com/office/drawing/2014/main" val="132686384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641679462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085"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주제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교육내용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시간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전달 형태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31833"/>
                  </a:ext>
                </a:extLst>
              </a:tr>
              <a:tr h="491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CH1.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관리 체계 및 역량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관리 </a:t>
                      </a:r>
                      <a:r>
                        <a:rPr lang="ko-KR" altLang="en-US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동향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및 체계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관리자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역량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토의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490690"/>
                  </a:ext>
                </a:extLst>
              </a:tr>
              <a:tr h="491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CH2.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성공 실패 사례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58775" indent="-358775"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200" dirty="0"/>
                        <a:t>SW </a:t>
                      </a:r>
                      <a:r>
                        <a:rPr lang="ko-KR" altLang="ko-KR" sz="1200"/>
                        <a:t>프로젝트 성공실패 요인</a:t>
                      </a:r>
                      <a:endParaRPr lang="en-US" altLang="ko-KR" sz="1200" dirty="0"/>
                    </a:p>
                    <a:p>
                      <a:pPr marL="358775" indent="-358775"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200" dirty="0"/>
                        <a:t>SW </a:t>
                      </a:r>
                      <a:r>
                        <a:rPr lang="ko-KR" altLang="ko-KR" sz="1200"/>
                        <a:t>프로젝트 </a:t>
                      </a:r>
                      <a:r>
                        <a:rPr lang="ko-KR" altLang="en-US" sz="1200"/>
                        <a:t>이슈 대안</a:t>
                      </a:r>
                      <a:endParaRPr lang="ko-KR" altLang="ko-KR" sz="1200"/>
                    </a:p>
                    <a:p>
                      <a:pPr marL="358775" lvl="0" indent="-358775">
                        <a:buFont typeface="Wingdings" panose="05000000000000000000" pitchFamily="2" charset="2"/>
                        <a:buChar char="l"/>
                      </a:pPr>
                      <a:r>
                        <a:rPr lang="en-US" altLang="ko-KR" sz="1200" dirty="0"/>
                        <a:t>SW </a:t>
                      </a:r>
                      <a:r>
                        <a:rPr lang="ko-KR" altLang="ko-KR" sz="1200"/>
                        <a:t>프로젝트 실패사례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/>
                        <a:t>분석</a:t>
                      </a:r>
                      <a:endParaRPr lang="ko-KR" altLang="ko-KR" sz="1200"/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토의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6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CH3.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성공적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목표 관리 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Case Study: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계획서 작성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요구사항 관리 개념 및 사례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일정 진도 관리 개념 및 사례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EXERCISE: CPM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기반 일정계획 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2.5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Case Study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26912"/>
              </p:ext>
            </p:extLst>
          </p:nvPr>
        </p:nvGraphicFramePr>
        <p:xfrm>
          <a:off x="608571" y="864637"/>
          <a:ext cx="8705417" cy="1748074"/>
        </p:xfrm>
        <a:graphic>
          <a:graphicData uri="http://schemas.openxmlformats.org/drawingml/2006/table">
            <a:tbl>
              <a:tblPr firstRow="1" bandRow="1"/>
              <a:tblGrid>
                <a:gridCol w="990749">
                  <a:extLst>
                    <a:ext uri="{9D8B030D-6E8A-4147-A177-3AD203B41FA5}">
                      <a16:colId xmlns:a16="http://schemas.microsoft.com/office/drawing/2014/main" val="2079540093"/>
                    </a:ext>
                  </a:extLst>
                </a:gridCol>
                <a:gridCol w="227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8980">
                  <a:extLst>
                    <a:ext uri="{9D8B030D-6E8A-4147-A177-3AD203B41FA5}">
                      <a16:colId xmlns:a16="http://schemas.microsoft.com/office/drawing/2014/main" val="889788759"/>
                    </a:ext>
                  </a:extLst>
                </a:gridCol>
              </a:tblGrid>
              <a:tr h="462288"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교육목적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84138" marR="0" lvl="0" indent="-84138" algn="l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ko-KR" sz="1200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개발 프로젝트 관리를 수행하기 위해 필요한 기본 원칙과 개념을 파악하고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필수적으로 수행해야 하는 실무 기법을 최신 트렌드를 반영하여 체험하여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200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실제 환경에서 성공적으로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SW </a:t>
                      </a:r>
                      <a:r>
                        <a:rPr lang="ko-KR" altLang="ko-KR" sz="1200" kern="120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프로젝트를 수행하기 위한 핵심 역량을 제고한다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 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797210"/>
                  </a:ext>
                </a:extLst>
              </a:tr>
              <a:tr h="685903"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84138" indent="-84138" algn="l" defTabSz="740162" rtl="0" eaLnBrk="1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ICT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관리의 주요 요소와 체계를 설명할 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84138" indent="-84138" algn="l" defTabSz="740162" rtl="0" eaLnBrk="1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ICT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통합 관리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범위 관리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일정 관리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관리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진도 및 변경 관리에 필요한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개념과 활동을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설명 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할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 있다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56010"/>
                  </a:ext>
                </a:extLst>
              </a:tr>
              <a:tr h="231144"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과정일수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84138" indent="-84138" algn="l" defTabSz="740162" rtl="0" eaLnBrk="1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(8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84138" indent="-84138" algn="l" defTabSz="740162" rtl="0" eaLnBrk="1" latinLnBrk="0" hangingPunct="1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 내외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459666"/>
                  </a:ext>
                </a:extLst>
              </a:tr>
              <a:tr h="282387"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0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84138" marR="0" lvl="0" indent="-84138" algn="l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및 담당자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 전문가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864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38916"/>
              </p:ext>
            </p:extLst>
          </p:nvPr>
        </p:nvGraphicFramePr>
        <p:xfrm>
          <a:off x="608571" y="5072790"/>
          <a:ext cx="8736917" cy="1472842"/>
        </p:xfrm>
        <a:graphic>
          <a:graphicData uri="http://schemas.openxmlformats.org/drawingml/2006/table">
            <a:tbl>
              <a:tblPr firstRow="1" bandRow="1"/>
              <a:tblGrid>
                <a:gridCol w="232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2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4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CH4.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성공적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진행 관리 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리스크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관리 개념 및 사례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변경 관리 개념 및 사례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Case Study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CH5.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개발자에게 필요한 리더십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애자일 환경의 </a:t>
                      </a:r>
                      <a:r>
                        <a:rPr lang="ko-KR" sz="1200" kern="100" dirty="0" err="1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서번트</a:t>
                      </a: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리더십 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이해관계자 대응 및 의사소통</a:t>
                      </a: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70081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74016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110245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480326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850407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220488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590570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960652" algn="l" defTabSz="740162" rtl="0" eaLnBrk="1" latinLnBrk="1" hangingPunct="1">
                        <a:defRPr sz="1457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토의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0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CH6.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개발자가 알아야 할 프로젝트관리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TIP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ko-KR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환경에서의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프로젝트관리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TIP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7401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및 토의</a:t>
                      </a:r>
                    </a:p>
                  </a:txBody>
                  <a:tcPr marL="72000" marR="72000" marT="18000" marB="18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3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lvl="0"/>
            <a:r>
              <a:rPr lang="ko-KR" altLang="ko-KR" dirty="0" err="1"/>
              <a:t>리스크</a:t>
            </a:r>
            <a:r>
              <a:rPr lang="ko-KR" altLang="ko-KR" dirty="0"/>
              <a:t> 관리 개념 및 사례</a:t>
            </a:r>
          </a:p>
          <a:p>
            <a:pPr lvl="0"/>
            <a:r>
              <a:rPr lang="ko-KR" altLang="en-US" dirty="0"/>
              <a:t>진도</a:t>
            </a:r>
            <a:r>
              <a:rPr lang="en-US" altLang="ko-KR" dirty="0"/>
              <a:t> </a:t>
            </a:r>
            <a:r>
              <a:rPr lang="ko-KR" altLang="ko-KR"/>
              <a:t>변경 </a:t>
            </a:r>
            <a:r>
              <a:rPr lang="ko-KR" altLang="ko-KR" dirty="0"/>
              <a:t>관리 개념 및 사례</a:t>
            </a:r>
          </a:p>
        </p:txBody>
      </p:sp>
      <p:sp>
        <p:nvSpPr>
          <p:cNvPr id="1822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CH4. </a:t>
            </a:r>
            <a:r>
              <a:rPr lang="ko-KR" altLang="ko-KR"/>
              <a:t>성공적</a:t>
            </a:r>
            <a:r>
              <a:rPr lang="en-US" altLang="ko-KR" dirty="0"/>
              <a:t> SW </a:t>
            </a:r>
            <a:br>
              <a:rPr lang="en-US" altLang="ko-KR" dirty="0"/>
            </a:br>
            <a:r>
              <a:rPr lang="ko-KR" altLang="ko-KR"/>
              <a:t>프로젝트 진행 관리 </a:t>
            </a:r>
          </a:p>
        </p:txBody>
      </p:sp>
    </p:spTree>
    <p:extLst>
      <p:ext uri="{BB962C8B-B14F-4D97-AF65-F5344CB8AC3E}">
        <p14:creationId xmlns:p14="http://schemas.microsoft.com/office/powerpoint/2010/main" val="4215936055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30225" y="1357313"/>
          <a:ext cx="8786813" cy="4916486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  분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  용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 변경 및 판매 후 유지보수 업무 증가로 인한 비용 손실 </a:t>
                      </a:r>
                      <a:r>
                        <a:rPr kumimoji="0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kumimoji="0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 및 현황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 기간은 총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2019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월에서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월까지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 착수 후 설계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개발까지 순조롭게 진행될 것으로 예측함</a:t>
                      </a:r>
                      <a:endParaRPr kumimoji="0" lang="en-US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현재는 설계 초기 시점인데 아직 고객 요구가 확정되지 않고 정보 불확실함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테스트하는 과정에서 목표하는 </a:t>
                      </a:r>
                      <a:r>
                        <a:rPr kumimoji="0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스팩의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성능이 </a:t>
                      </a:r>
                      <a:r>
                        <a:rPr kumimoji="0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미충족될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위험 발생 예상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 특정 기능에서 성능을 맞추지 못함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예상 리스크 파악 시점은 통합테스트 시점으로 납기는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개월 전의 긴박한 상황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대응 방안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최초 </a:t>
                      </a:r>
                      <a:r>
                        <a:rPr kumimoji="0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스팩의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조정은 불가능한 상황이며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대응 방안이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가지 있음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①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문제가 되는 부분을 ‘보완’하여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 보완 조치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튜닝 또는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HW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보강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② 문제가 되는 부분을 재설계를 하여 설계 검증부터 다시 진행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대안 선택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납기 준수와 짧은 시간 안에 설계 변경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보완에 대한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차적 리스크를 피하기 위해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kumimoji="0" lang="ko-KR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①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번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안을 채택함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 유무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별도 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0" lang="ko-KR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보고서</a:t>
                      </a:r>
                      <a:r>
                        <a:rPr kumimoji="0" lang="en-US" altLang="ko-K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kumimoji="0" lang="ko-KR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정리함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/>
              <a:t>리스크관리 계획서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리스크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63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: </a:t>
            </a:r>
            <a:r>
              <a:rPr lang="ko-KR" altLang="en-US" dirty="0"/>
              <a:t>프로젝트 </a:t>
            </a:r>
            <a:r>
              <a:rPr lang="ko-KR" altLang="en-US" err="1"/>
              <a:t>리스크</a:t>
            </a:r>
            <a:r>
              <a:rPr lang="ko-KR" altLang="en-US"/>
              <a:t> 관리대장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/>
        </p:nvGraphicFramePr>
        <p:xfrm>
          <a:off x="164468" y="1263003"/>
          <a:ext cx="9577064" cy="429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5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810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69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86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88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21781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리스크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명세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Score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대응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역할책임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580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WBS</a:t>
                      </a:r>
                    </a:p>
                  </a:txBody>
                  <a:tcPr marL="7200" marR="7200" marT="18000" marB="1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진행 상태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범주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내역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결과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A.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B. </a:t>
                      </a: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영향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C.</a:t>
                      </a: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긴급도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심각도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 X B X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C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사전완화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계획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(Mitigation Plan)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경계점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Thre-shold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사후우발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(Contingency Plan: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공수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책임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담당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관련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조직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식별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수행일자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평가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4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A.1.2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 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Q, 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불확실성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증가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따른 설계 복잡성 점검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제약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 </a:t>
                      </a: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특정 성능 미달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시공 후 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 업무 증가로 인한 비용 손실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[2]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[4]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성능 미달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준비된 비상 조치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(1.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임시보완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조치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1W, 1P/W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재설계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1M, 1 P/M)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설계팀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2017.07.03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3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A.1.2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대응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Q, 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[7]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발생확률 감소하였으나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상존</a:t>
                      </a: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[7]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[7]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 1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차대응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 보완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조치</a:t>
                      </a: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[8]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테스트 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성능 미달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[8] 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준비된 비상 조치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(2.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재설계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1M, 1 P/M)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대응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2017.07.10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[7]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:2017.07.11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90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A.1.2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[9]</a:t>
                      </a:r>
                    </a:p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Q, 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[10]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발생 요인 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해소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[9]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[10] 1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[10] 3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[9]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[9] 2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대응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Pilot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출시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바로 재설계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강화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 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실시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[9]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[9]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[9]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대응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2017.09.04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[10]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:2017.0911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아래로 구부러진 화살표 2"/>
          <p:cNvSpPr/>
          <p:nvPr/>
        </p:nvSpPr>
        <p:spPr>
          <a:xfrm>
            <a:off x="3440832" y="2326119"/>
            <a:ext cx="1207531" cy="290803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아래로 구부러진 화살표 6"/>
          <p:cNvSpPr/>
          <p:nvPr/>
        </p:nvSpPr>
        <p:spPr>
          <a:xfrm flipH="1" flipV="1">
            <a:off x="3728864" y="4354341"/>
            <a:ext cx="2232248" cy="372118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 flipH="1" flipV="1">
            <a:off x="3728864" y="5481659"/>
            <a:ext cx="2232248" cy="300110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6231" y="863064"/>
            <a:ext cx="5487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latin typeface="+mn-ea"/>
                <a:ea typeface="+mn-ea"/>
                <a:cs typeface="Arial" pitchFamily="34" charset="0"/>
              </a:rPr>
              <a:t>작성순서</a:t>
            </a:r>
            <a:r>
              <a:rPr lang="en-US" altLang="ko-KR" sz="1400" b="1" dirty="0">
                <a:latin typeface="+mn-ea"/>
                <a:ea typeface="+mn-ea"/>
                <a:cs typeface="Arial" pitchFamily="34" charset="0"/>
              </a:rPr>
              <a:t>: </a:t>
            </a:r>
            <a:r>
              <a:rPr lang="ko-KR" altLang="en-US" sz="1400" b="1">
                <a:latin typeface="+mn-ea"/>
                <a:ea typeface="+mn-ea"/>
                <a:cs typeface="Arial" pitchFamily="34" charset="0"/>
              </a:rPr>
              <a:t>대괄호 </a:t>
            </a:r>
            <a:r>
              <a:rPr lang="en-US" altLang="ko-KR" sz="1400" b="1" dirty="0">
                <a:latin typeface="+mn-ea"/>
                <a:ea typeface="+mn-ea"/>
                <a:cs typeface="Arial" pitchFamily="34" charset="0"/>
              </a:rPr>
              <a:t>[  ] </a:t>
            </a:r>
            <a:r>
              <a:rPr lang="ko-KR" altLang="en-US" sz="1400" b="1">
                <a:latin typeface="+mn-ea"/>
                <a:ea typeface="+mn-ea"/>
                <a:cs typeface="Arial" pitchFamily="34" charset="0"/>
              </a:rPr>
              <a:t>안의 숫자 순서에 따라 작성하시기 바랍니다</a:t>
            </a:r>
            <a:r>
              <a:rPr lang="en-US" altLang="ko-KR" sz="1400" b="1" dirty="0">
                <a:latin typeface="+mn-ea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77837" y="5907300"/>
            <a:ext cx="946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진행 </a:t>
            </a:r>
            <a:r>
              <a:rPr lang="ko-KR" altLang="en-US" sz="1200" dirty="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상태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식별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대응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종료  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리스크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범주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S(Scope), T(Time), C(Cost), Q(Quality), R(Resource), M(Market)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프로젝트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리스크 분석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 (Probability), I (Impact), U (Level 1~4), S = P * I * U      EMV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Expected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Monetary Value  (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기대화폐값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긴급도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L5-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즉시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L4-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현단계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L3-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다음단계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L2-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프로젝트내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L1-</a:t>
            </a:r>
            <a:r>
              <a:rPr lang="ko-KR" altLang="en-US" sz="1200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운영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>
            <a:off x="1568624" y="2326119"/>
            <a:ext cx="2624558" cy="290803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177136" y="2996952"/>
            <a:ext cx="864096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6177136" y="4272648"/>
            <a:ext cx="1117656" cy="380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리스크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170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/>
              <a:t>실습</a:t>
            </a:r>
            <a:r>
              <a:rPr lang="en-US" altLang="ko-KR" dirty="0"/>
              <a:t>] </a:t>
            </a:r>
            <a:r>
              <a:rPr lang="ko-KR" altLang="en-US"/>
              <a:t>리스크 관리대장 작성 </a:t>
            </a:r>
            <a:r>
              <a:rPr lang="en-US" altLang="ko-KR" dirty="0"/>
              <a:t>- </a:t>
            </a:r>
            <a:r>
              <a:rPr lang="ko-KR" altLang="en-US"/>
              <a:t>정성적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도출된 </a:t>
            </a:r>
            <a:r>
              <a:rPr lang="ko-KR" altLang="en-US" dirty="0" err="1"/>
              <a:t>리스크를</a:t>
            </a:r>
            <a:r>
              <a:rPr lang="ko-KR" altLang="en-US" dirty="0"/>
              <a:t> 중요도에 따라 우선 순위를 정하여 중점 관리 </a:t>
            </a:r>
            <a:r>
              <a:rPr lang="ko-KR" altLang="en-US" dirty="0" err="1"/>
              <a:t>리스크</a:t>
            </a:r>
            <a:r>
              <a:rPr lang="ko-KR" altLang="en-US" dirty="0"/>
              <a:t> 선정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순서</a:t>
            </a:r>
            <a:endParaRPr lang="en-US" altLang="ko-KR" dirty="0"/>
          </a:p>
          <a:p>
            <a:pPr lvl="1"/>
            <a:r>
              <a:rPr lang="ko-KR" altLang="en-US" dirty="0"/>
              <a:t>조별 토의</a:t>
            </a:r>
            <a:r>
              <a:rPr lang="en-US" altLang="ko-KR" dirty="0"/>
              <a:t>, </a:t>
            </a:r>
            <a:r>
              <a:rPr lang="ko-KR" altLang="en-US"/>
              <a:t>제공된 리스크 등록부 사용</a:t>
            </a:r>
            <a:endParaRPr lang="en-US" altLang="ko-KR" dirty="0"/>
          </a:p>
          <a:p>
            <a:pPr lvl="1"/>
            <a:r>
              <a:rPr lang="ko-KR" altLang="en-US" dirty="0" err="1"/>
              <a:t>리스크</a:t>
            </a:r>
            <a:r>
              <a:rPr lang="ko-KR" altLang="en-US" dirty="0"/>
              <a:t> 등록부의 </a:t>
            </a:r>
            <a:r>
              <a:rPr lang="ko-KR" altLang="en-US" dirty="0" err="1"/>
              <a:t>리스크의</a:t>
            </a:r>
            <a:r>
              <a:rPr lang="ko-KR" altLang="en-US" dirty="0"/>
              <a:t> 발생확률</a:t>
            </a:r>
            <a:r>
              <a:rPr lang="en-US" altLang="ko-KR" dirty="0"/>
              <a:t>, </a:t>
            </a:r>
            <a:r>
              <a:rPr lang="ko-KR" altLang="en-US"/>
              <a:t>영향도 분석</a:t>
            </a:r>
            <a:endParaRPr lang="en-US" altLang="ko-KR" dirty="0"/>
          </a:p>
          <a:p>
            <a:pPr lvl="1"/>
            <a:r>
              <a:rPr lang="ko-KR" altLang="en-US" dirty="0" err="1"/>
              <a:t>리스크</a:t>
            </a:r>
            <a:r>
              <a:rPr lang="ko-KR" altLang="en-US" dirty="0"/>
              <a:t> 중요도 산정 및 우선 순위 결정</a:t>
            </a:r>
            <a:endParaRPr lang="en-US" altLang="ko-KR" dirty="0"/>
          </a:p>
          <a:p>
            <a:pPr lvl="1"/>
            <a:r>
              <a:rPr lang="ko-KR" altLang="en-US" dirty="0"/>
              <a:t>중점 관리 대상 </a:t>
            </a:r>
            <a:r>
              <a:rPr lang="ko-KR" altLang="en-US" dirty="0" err="1"/>
              <a:t>리스크</a:t>
            </a:r>
            <a:r>
              <a:rPr lang="ko-KR" altLang="en-US" dirty="0"/>
              <a:t> 선정</a:t>
            </a:r>
            <a:endParaRPr lang="en-US" altLang="ko-KR" dirty="0"/>
          </a:p>
          <a:p>
            <a:pPr lvl="1"/>
            <a:r>
              <a:rPr lang="ko-KR" altLang="en-US" dirty="0"/>
              <a:t>조별 발표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 진행 기준</a:t>
            </a:r>
            <a:endParaRPr lang="en-US" altLang="ko-KR" dirty="0"/>
          </a:p>
          <a:p>
            <a:pPr lvl="1"/>
            <a:r>
              <a:rPr lang="ko-KR" altLang="en-US" dirty="0"/>
              <a:t>자유롭게 적극적으로 토론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리스크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03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88504" y="908720"/>
          <a:ext cx="8786813" cy="5328596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  분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   용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</a:t>
                      </a:r>
                      <a:endParaRPr kumimoji="0" lang="en-US" altLang="ko-KR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 및 현황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대응 방안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대안 선택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 유무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677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/>
              <a:t>리스크관리 계획서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리스크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1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HANDOUT: </a:t>
            </a:r>
            <a:r>
              <a:rPr lang="ko-KR" altLang="en-US"/>
              <a:t>리스크 관리대장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8856" y="5667006"/>
            <a:ext cx="946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  <a:cs typeface="Arial" pitchFamily="34" charset="0"/>
              </a:rPr>
              <a:t>1. </a:t>
            </a:r>
            <a:r>
              <a:rPr lang="ko-KR" altLang="en-US" sz="1200">
                <a:latin typeface="+mn-ea"/>
                <a:ea typeface="+mn-ea"/>
                <a:cs typeface="Arial" pitchFamily="34" charset="0"/>
              </a:rPr>
              <a:t>진행 상태</a:t>
            </a:r>
            <a:r>
              <a:rPr lang="en-US" altLang="ko-KR" sz="1200" dirty="0">
                <a:latin typeface="+mn-ea"/>
                <a:ea typeface="+mn-ea"/>
                <a:cs typeface="Arial" pitchFamily="34" charset="0"/>
              </a:rPr>
              <a:t>: </a:t>
            </a:r>
            <a:r>
              <a:rPr lang="ko-KR" altLang="en-US" sz="1200">
                <a:latin typeface="+mn-ea"/>
                <a:ea typeface="+mn-ea"/>
                <a:cs typeface="Arial" pitchFamily="34" charset="0"/>
              </a:rPr>
              <a:t>식별</a:t>
            </a:r>
            <a:r>
              <a:rPr lang="en-US" altLang="ko-KR" sz="1200" dirty="0"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>
                <a:latin typeface="+mn-ea"/>
                <a:ea typeface="+mn-ea"/>
                <a:cs typeface="Arial" pitchFamily="34" charset="0"/>
              </a:rPr>
              <a:t>대응</a:t>
            </a:r>
            <a:r>
              <a:rPr lang="en-US" altLang="ko-KR" sz="1200" dirty="0">
                <a:latin typeface="+mn-ea"/>
                <a:ea typeface="+mn-ea"/>
                <a:cs typeface="Arial" pitchFamily="34" charset="0"/>
              </a:rPr>
              <a:t>, </a:t>
            </a:r>
            <a:r>
              <a:rPr lang="ko-KR" altLang="en-US" sz="1200">
                <a:latin typeface="+mn-ea"/>
                <a:ea typeface="+mn-ea"/>
                <a:cs typeface="Arial" pitchFamily="34" charset="0"/>
              </a:rPr>
              <a:t>종료   </a:t>
            </a:r>
            <a:r>
              <a:rPr lang="en-US" altLang="ko-KR" sz="1200" dirty="0">
                <a:latin typeface="+mn-ea"/>
                <a:ea typeface="+mn-ea"/>
                <a:cs typeface="Arial" pitchFamily="34" charset="0"/>
              </a:rPr>
              <a:t>2. </a:t>
            </a:r>
            <a:r>
              <a:rPr lang="ko-KR" altLang="en-US" sz="1200">
                <a:latin typeface="+mn-ea"/>
                <a:ea typeface="+mn-ea"/>
                <a:cs typeface="Arial" pitchFamily="34" charset="0"/>
              </a:rPr>
              <a:t>리스크</a:t>
            </a:r>
            <a:r>
              <a:rPr lang="en-US" altLang="ko-KR" sz="1200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ko-KR" altLang="en-US" sz="1200">
                <a:latin typeface="+mn-ea"/>
                <a:ea typeface="+mn-ea"/>
                <a:cs typeface="Arial" pitchFamily="34" charset="0"/>
              </a:rPr>
              <a:t>범주</a:t>
            </a:r>
            <a:r>
              <a:rPr lang="en-US" altLang="ko-KR" sz="1200" dirty="0">
                <a:latin typeface="+mn-ea"/>
                <a:ea typeface="+mn-ea"/>
                <a:cs typeface="Arial" pitchFamily="34" charset="0"/>
              </a:rPr>
              <a:t>: </a:t>
            </a:r>
            <a:r>
              <a:rPr lang="en-US" altLang="ko-KR" sz="1200" dirty="0">
                <a:latin typeface="+mn-ea"/>
                <a:ea typeface="+mn-ea"/>
              </a:rPr>
              <a:t>S(Scope), T(Time), C(Cost), Q(Quality), R(Resource), M(Market)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>
                <a:latin typeface="+mn-ea"/>
                <a:ea typeface="+mn-ea"/>
              </a:rPr>
              <a:t>프로젝트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>
                <a:latin typeface="+mn-ea"/>
                <a:ea typeface="+mn-ea"/>
              </a:rPr>
              <a:t>리스크 분석</a:t>
            </a:r>
            <a:r>
              <a:rPr lang="en-US" altLang="ko-KR" sz="1200" dirty="0">
                <a:latin typeface="+mn-ea"/>
                <a:ea typeface="+mn-ea"/>
              </a:rPr>
              <a:t>: P (Probability), I (Impact), U (Level 1~4), S = P * I * U      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EMV: Expected</a:t>
            </a:r>
            <a:r>
              <a:rPr lang="ko-KR" altLang="en-US" sz="12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Monetary Value </a:t>
            </a:r>
            <a:r>
              <a:rPr lang="en-US" altLang="ko-KR" sz="1200" dirty="0">
                <a:latin typeface="+mn-ea"/>
                <a:ea typeface="+mn-ea"/>
              </a:rPr>
              <a:t> (</a:t>
            </a:r>
            <a:r>
              <a:rPr lang="ko-KR" altLang="en-US" sz="1200">
                <a:latin typeface="+mn-ea"/>
                <a:ea typeface="+mn-ea"/>
              </a:rPr>
              <a:t>기대화폐값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latin typeface="+mn-ea"/>
                <a:ea typeface="+mn-ea"/>
              </a:rPr>
              <a:t>4. </a:t>
            </a:r>
            <a:r>
              <a:rPr lang="ko-KR" altLang="en-US" sz="1200">
                <a:latin typeface="+mn-ea"/>
                <a:ea typeface="+mn-ea"/>
              </a:rPr>
              <a:t>긴급도</a:t>
            </a:r>
            <a:r>
              <a:rPr lang="en-US" altLang="ko-KR" sz="1200" dirty="0">
                <a:latin typeface="+mn-ea"/>
                <a:ea typeface="+mn-ea"/>
              </a:rPr>
              <a:t>: L5-</a:t>
            </a:r>
            <a:r>
              <a:rPr lang="ko-KR" altLang="en-US" sz="1200">
                <a:latin typeface="+mn-ea"/>
                <a:ea typeface="+mn-ea"/>
              </a:rPr>
              <a:t>즉시</a:t>
            </a:r>
            <a:r>
              <a:rPr lang="en-US" altLang="ko-KR" sz="1200" dirty="0">
                <a:latin typeface="+mn-ea"/>
                <a:ea typeface="+mn-ea"/>
              </a:rPr>
              <a:t>, L4-</a:t>
            </a:r>
            <a:r>
              <a:rPr lang="ko-KR" altLang="en-US" sz="1200">
                <a:latin typeface="+mn-ea"/>
                <a:ea typeface="+mn-ea"/>
              </a:rPr>
              <a:t>현단계</a:t>
            </a:r>
            <a:r>
              <a:rPr lang="en-US" altLang="ko-KR" sz="1200" dirty="0">
                <a:latin typeface="+mn-ea"/>
                <a:ea typeface="+mn-ea"/>
              </a:rPr>
              <a:t>, L3-</a:t>
            </a:r>
            <a:r>
              <a:rPr lang="ko-KR" altLang="en-US" sz="1200">
                <a:latin typeface="+mn-ea"/>
                <a:ea typeface="+mn-ea"/>
              </a:rPr>
              <a:t>다음단계</a:t>
            </a:r>
            <a:r>
              <a:rPr lang="en-US" altLang="ko-KR" sz="1200" dirty="0">
                <a:latin typeface="+mn-ea"/>
                <a:ea typeface="+mn-ea"/>
              </a:rPr>
              <a:t>, L2-</a:t>
            </a:r>
            <a:r>
              <a:rPr lang="ko-KR" altLang="en-US" sz="1200">
                <a:latin typeface="+mn-ea"/>
                <a:ea typeface="+mn-ea"/>
              </a:rPr>
              <a:t>프로젝트내</a:t>
            </a:r>
            <a:r>
              <a:rPr lang="en-US" altLang="ko-KR" sz="1200" dirty="0">
                <a:latin typeface="+mn-ea"/>
                <a:ea typeface="+mn-ea"/>
              </a:rPr>
              <a:t>, L1-</a:t>
            </a:r>
            <a:r>
              <a:rPr lang="ko-KR" altLang="en-US" sz="1200">
                <a:latin typeface="+mn-ea"/>
                <a:ea typeface="+mn-ea"/>
              </a:rPr>
              <a:t>운영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리스크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6" name="내용 개체 틀 5"/>
          <p:cNvGraphicFramePr>
            <a:graphicFrameLocks/>
          </p:cNvGraphicFramePr>
          <p:nvPr/>
        </p:nvGraphicFramePr>
        <p:xfrm>
          <a:off x="164468" y="764704"/>
          <a:ext cx="9577064" cy="475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0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68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59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810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69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477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86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881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19055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리스크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명세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Score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EMV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사후 대응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역할책임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189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WBS</a:t>
                      </a:r>
                    </a:p>
                  </a:txBody>
                  <a:tcPr marL="7200" marR="7200" marT="18000" marB="180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진행 상태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범주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내역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결과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A.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확율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B. </a:t>
                      </a: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영향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C.</a:t>
                      </a: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긴급도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심각도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A X B X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C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사전완화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계획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(Mitigation Plan)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경계점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Thre-shold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사후우발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(Contingency Plan)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책임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담당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리스크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관련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조직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식별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수행일자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평가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일자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7200" marR="7200" marT="18000" marB="18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244"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8778"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019"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51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/>
              <a:t>위험 관리대장 </a:t>
            </a:r>
            <a:r>
              <a:rPr lang="en-US" altLang="ko-KR" dirty="0"/>
              <a:t>- ICT </a:t>
            </a:r>
            <a:r>
              <a:rPr lang="ko-KR" altLang="en-US"/>
              <a:t>사례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/>
        </p:nvGraphicFramePr>
        <p:xfrm>
          <a:off x="200472" y="1112130"/>
          <a:ext cx="9476926" cy="463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5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8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80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2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26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26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4176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위험 명세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원인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위험 평가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위험 사전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대응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역할책임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위험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  <a:cs typeface="Arial" pitchFamily="34" charset="0"/>
                        </a:rPr>
                        <a:t>내역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[2]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위험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위험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원인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A.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  <a:cs typeface="Arial" pitchFamily="34" charset="0"/>
                        </a:rPr>
                        <a:t>확율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B.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영향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C.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긴급도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심각도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A X B X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  <a:cs typeface="Arial" pitchFamily="34" charset="0"/>
                        </a:rPr>
                        <a:t> C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사전완화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계획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(Mitigation Plan)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사후우발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(Contingency Plan)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위험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책임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담당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  <a:cs typeface="Arial" pitchFamily="34" charset="0"/>
                        </a:rPr>
                        <a:t>위험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관련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조직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식별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수행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  <a:cs typeface="Arial" pitchFamily="34" charset="0"/>
                        </a:rPr>
                        <a:t>종료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일자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지식분야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03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[1]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 중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요구 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 충족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ORG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OPT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Techno.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Scope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Cost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Quality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Procure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Resource Comm.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Stakehold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Portfolio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[3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]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치열한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>
                          <a:latin typeface="+mn-ea"/>
                          <a:ea typeface="+mn-ea"/>
                        </a:rPr>
                        <a:t>신제품 경쟁에 따른 설계 복잡성 점검 시간 제약</a:t>
                      </a:r>
                      <a:endParaRPr kumimoji="0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[3]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80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[4]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사전 준비된 비상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조치 수행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200" baseline="0">
                          <a:latin typeface="+mn-ea"/>
                          <a:ea typeface="+mn-ea"/>
                        </a:rPr>
                        <a:t>임시대응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HW </a:t>
                      </a:r>
                      <a:r>
                        <a:rPr lang="ko-KR" altLang="en-US" sz="1200" baseline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[4]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PL/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[4]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인프라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[4]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식별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2017.07.03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384"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[6]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36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대응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임시대응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HW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Adapter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보강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준비된 비상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조치 수행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200" b="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재설계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PL/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인프라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[5]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2017.07.10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983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[8]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[8]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[8]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[8]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[7]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 대응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근본대응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출시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후 바로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프로세스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재설계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강화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실시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[7]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PL/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[7]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개발팀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인프라팀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[7]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종료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2017.09.04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[10]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655011" y="93033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atin typeface="+mn-ea"/>
                <a:ea typeface="+mn-ea"/>
                <a:cs typeface="Arial" pitchFamily="34" charset="0"/>
              </a:rPr>
              <a:t>작성순서</a:t>
            </a:r>
            <a:r>
              <a:rPr lang="en-US" altLang="ko-KR" sz="1400" dirty="0">
                <a:latin typeface="+mn-ea"/>
                <a:ea typeface="+mn-ea"/>
                <a:cs typeface="Arial" pitchFamily="34" charset="0"/>
              </a:rPr>
              <a:t>: </a:t>
            </a:r>
            <a:r>
              <a:rPr lang="ko-KR" altLang="en-US" sz="1400">
                <a:latin typeface="+mn-ea"/>
                <a:ea typeface="+mn-ea"/>
                <a:cs typeface="Arial" pitchFamily="34" charset="0"/>
              </a:rPr>
              <a:t>대괄호 </a:t>
            </a:r>
            <a:r>
              <a:rPr lang="en-US" altLang="ko-KR" sz="1400" dirty="0">
                <a:latin typeface="+mn-ea"/>
                <a:ea typeface="+mn-ea"/>
                <a:cs typeface="Arial" pitchFamily="34" charset="0"/>
              </a:rPr>
              <a:t>[  ] </a:t>
            </a:r>
            <a:r>
              <a:rPr lang="ko-KR" altLang="en-US" sz="1400">
                <a:latin typeface="+mn-ea"/>
                <a:ea typeface="+mn-ea"/>
                <a:cs typeface="Arial" pitchFamily="34" charset="0"/>
              </a:rPr>
              <a:t>안의 숫자 </a:t>
            </a:r>
            <a:endParaRPr lang="en-US" altLang="ko-KR" sz="1400" dirty="0">
              <a:latin typeface="+mn-ea"/>
              <a:ea typeface="+mn-ea"/>
              <a:cs typeface="Arial" pitchFamily="34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>
                <a:latin typeface="+mn-ea"/>
                <a:ea typeface="+mn-ea"/>
                <a:cs typeface="Arial" pitchFamily="34" charset="0"/>
              </a:rPr>
              <a:t>순서에 따라 작성하시기 바랍니다</a:t>
            </a:r>
            <a:r>
              <a:rPr lang="en-US" altLang="ko-KR" sz="1400" dirty="0">
                <a:latin typeface="+mn-ea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7700" y="5750004"/>
            <a:ext cx="931311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 indent="-177800" algn="l">
              <a:buAutoNum type="arabicPeriod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위험분류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780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구분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개 영역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	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(ORG),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(OPT)  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PMBOK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개 영역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원가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(Q),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(RS),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소통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(CM),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조달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이해관계자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(RISK) 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구분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	TECHNOLOGY(TECH), PORTFOLIO(PORT)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ko-KR" altLang="en-US" sz="1100" dirty="0">
                <a:latin typeface="+mn-ea"/>
                <a:cs typeface="Arial" pitchFamily="34" charset="0"/>
              </a:rPr>
              <a:t>진행 상태 </a:t>
            </a:r>
            <a:r>
              <a:rPr lang="en-US" altLang="ko-KR" sz="1100" dirty="0">
                <a:latin typeface="+mn-ea"/>
                <a:cs typeface="Arial" pitchFamily="34" charset="0"/>
              </a:rPr>
              <a:t>: </a:t>
            </a:r>
            <a:r>
              <a:rPr lang="ko-KR" altLang="en-US" sz="1100">
                <a:latin typeface="+mn-ea"/>
                <a:cs typeface="Arial" pitchFamily="34" charset="0"/>
              </a:rPr>
              <a:t>식별</a:t>
            </a:r>
            <a:r>
              <a:rPr lang="en-US" altLang="ko-KR" sz="1100" dirty="0">
                <a:latin typeface="+mn-ea"/>
                <a:cs typeface="Arial" pitchFamily="34" charset="0"/>
              </a:rPr>
              <a:t>, </a:t>
            </a:r>
            <a:r>
              <a:rPr lang="ko-KR" altLang="en-US" sz="1100">
                <a:latin typeface="+mn-ea"/>
                <a:cs typeface="Arial" pitchFamily="34" charset="0"/>
              </a:rPr>
              <a:t>대응</a:t>
            </a:r>
            <a:r>
              <a:rPr lang="en-US" altLang="ko-KR" sz="1100" dirty="0">
                <a:latin typeface="+mn-ea"/>
                <a:cs typeface="Arial" pitchFamily="34" charset="0"/>
              </a:rPr>
              <a:t>, </a:t>
            </a:r>
            <a:r>
              <a:rPr lang="ko-KR" altLang="en-US" sz="1100">
                <a:latin typeface="+mn-ea"/>
                <a:cs typeface="Arial" pitchFamily="34" charset="0"/>
              </a:rPr>
              <a:t>종료</a:t>
            </a:r>
            <a:endParaRPr lang="en-US" altLang="ko-KR" sz="1100" dirty="0">
              <a:latin typeface="+mn-ea"/>
              <a:cs typeface="Arial" pitchFamily="34" charset="0"/>
            </a:endParaRPr>
          </a:p>
          <a:p>
            <a:pPr marL="177800" indent="-1778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ko-KR" altLang="en-US" sz="1100" dirty="0">
                <a:latin typeface="+mn-ea"/>
              </a:rPr>
              <a:t>위험분석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평가</a:t>
            </a:r>
            <a:r>
              <a:rPr lang="en-US" altLang="ko-KR" sz="1100" dirty="0">
                <a:latin typeface="+mn-ea"/>
              </a:rPr>
              <a:t>) : </a:t>
            </a:r>
            <a:r>
              <a:rPr lang="en-US" altLang="ko-KR" sz="1100" kern="0" spc="-10" dirty="0">
                <a:latin typeface="+mn-ea"/>
                <a:cs typeface="Calibri"/>
              </a:rPr>
              <a:t>L: L</a:t>
            </a:r>
            <a:r>
              <a:rPr lang="en-US" altLang="ko-KR" sz="1100" kern="0" spc="-5" dirty="0">
                <a:latin typeface="+mn-ea"/>
                <a:cs typeface="Calibri"/>
              </a:rPr>
              <a:t>ik</a:t>
            </a:r>
            <a:r>
              <a:rPr lang="en-US" altLang="ko-KR" sz="1100" kern="0" spc="-10" dirty="0">
                <a:latin typeface="+mn-ea"/>
                <a:cs typeface="Calibri"/>
              </a:rPr>
              <a:t>el</a:t>
            </a:r>
            <a:r>
              <a:rPr lang="en-US" altLang="ko-KR" sz="1100" kern="0" dirty="0">
                <a:latin typeface="+mn-ea"/>
                <a:cs typeface="Calibri"/>
              </a:rPr>
              <a:t>i</a:t>
            </a:r>
            <a:r>
              <a:rPr lang="en-US" altLang="ko-KR" sz="1100" kern="0" spc="-10" dirty="0">
                <a:latin typeface="+mn-ea"/>
                <a:cs typeface="Calibri"/>
              </a:rPr>
              <a:t>h</a:t>
            </a:r>
            <a:r>
              <a:rPr lang="en-US" altLang="ko-KR" sz="1100" kern="0" spc="-5" dirty="0">
                <a:latin typeface="+mn-ea"/>
                <a:cs typeface="Calibri"/>
              </a:rPr>
              <a:t>ood Sca</a:t>
            </a:r>
            <a:r>
              <a:rPr lang="en-US" altLang="ko-KR" sz="1100" kern="0" dirty="0">
                <a:latin typeface="+mn-ea"/>
                <a:cs typeface="Calibri"/>
              </a:rPr>
              <a:t>l</a:t>
            </a:r>
            <a:r>
              <a:rPr lang="en-US" altLang="ko-KR" sz="1100" kern="0" spc="-10" dirty="0">
                <a:latin typeface="+mn-ea"/>
                <a:cs typeface="Calibri"/>
              </a:rPr>
              <a:t>e, I: </a:t>
            </a:r>
            <a:r>
              <a:rPr lang="en-US" altLang="ko-KR" sz="1100" spc="-15" dirty="0">
                <a:latin typeface="+mn-ea"/>
                <a:cs typeface="Calibri"/>
              </a:rPr>
              <a:t>I</a:t>
            </a:r>
            <a:r>
              <a:rPr lang="en-US" altLang="ko-KR" sz="1100" dirty="0">
                <a:latin typeface="+mn-ea"/>
                <a:cs typeface="Calibri"/>
              </a:rPr>
              <a:t>m</a:t>
            </a:r>
            <a:r>
              <a:rPr lang="en-US" altLang="ko-KR" sz="1100" spc="-10" dirty="0">
                <a:latin typeface="+mn-ea"/>
                <a:cs typeface="Calibri"/>
              </a:rPr>
              <a:t>p</a:t>
            </a:r>
            <a:r>
              <a:rPr lang="en-US" altLang="ko-KR" sz="1100" spc="-5" dirty="0">
                <a:latin typeface="+mn-ea"/>
                <a:cs typeface="Calibri"/>
              </a:rPr>
              <a:t>a</a:t>
            </a:r>
            <a:r>
              <a:rPr lang="en-US" altLang="ko-KR" sz="1100" dirty="0">
                <a:latin typeface="+mn-ea"/>
                <a:cs typeface="Calibri"/>
              </a:rPr>
              <a:t>c</a:t>
            </a:r>
            <a:r>
              <a:rPr lang="en-US" altLang="ko-KR" sz="1100" spc="-5" dirty="0">
                <a:latin typeface="+mn-ea"/>
                <a:cs typeface="Calibri"/>
              </a:rPr>
              <a:t>t Scale, </a:t>
            </a:r>
            <a:r>
              <a:rPr lang="en-US" altLang="ko-KR" sz="1100" kern="0" spc="-10" dirty="0">
                <a:latin typeface="+mn-ea"/>
                <a:cs typeface="Calibri"/>
              </a:rPr>
              <a:t> S: </a:t>
            </a:r>
            <a:r>
              <a:rPr lang="en-US" altLang="ko-KR" sz="1100" kern="0" spc="-5" dirty="0">
                <a:latin typeface="+mn-ea"/>
                <a:cs typeface="Calibri"/>
              </a:rPr>
              <a:t>Speed of </a:t>
            </a:r>
            <a:r>
              <a:rPr lang="en-US" altLang="ko-KR" sz="1100" kern="0" spc="-10" dirty="0">
                <a:latin typeface="+mn-ea"/>
                <a:cs typeface="Calibri"/>
              </a:rPr>
              <a:t>Onse</a:t>
            </a:r>
            <a:r>
              <a:rPr lang="en-US" altLang="ko-KR" sz="1100" kern="0" spc="-5" dirty="0">
                <a:latin typeface="+mn-ea"/>
                <a:cs typeface="Calibri"/>
              </a:rPr>
              <a:t>t Sca</a:t>
            </a:r>
            <a:r>
              <a:rPr lang="en-US" altLang="ko-KR" sz="1100" kern="0" dirty="0">
                <a:latin typeface="+mn-ea"/>
                <a:cs typeface="Calibri"/>
              </a:rPr>
              <a:t>l</a:t>
            </a:r>
            <a:r>
              <a:rPr lang="en-US" altLang="ko-KR" sz="1100" kern="0" spc="-10" dirty="0">
                <a:latin typeface="+mn-ea"/>
                <a:cs typeface="Calibri"/>
              </a:rPr>
              <a:t>e, V: </a:t>
            </a:r>
            <a:r>
              <a:rPr lang="en-US" altLang="ko-KR" sz="1100" spc="-10" dirty="0">
                <a:latin typeface="+mn-ea"/>
                <a:cs typeface="Calibri"/>
              </a:rPr>
              <a:t>Vulner</a:t>
            </a:r>
            <a:r>
              <a:rPr lang="en-US" altLang="ko-KR" sz="1100" dirty="0">
                <a:latin typeface="+mn-ea"/>
                <a:cs typeface="Calibri"/>
              </a:rPr>
              <a:t>a</a:t>
            </a:r>
            <a:r>
              <a:rPr lang="en-US" altLang="ko-KR" sz="1100" spc="-10" dirty="0">
                <a:latin typeface="+mn-ea"/>
                <a:cs typeface="Calibri"/>
              </a:rPr>
              <a:t>b</a:t>
            </a:r>
            <a:r>
              <a:rPr lang="en-US" altLang="ko-KR" sz="1100" spc="-5" dirty="0">
                <a:latin typeface="+mn-ea"/>
                <a:cs typeface="Calibri"/>
              </a:rPr>
              <a:t>i</a:t>
            </a:r>
            <a:r>
              <a:rPr lang="en-US" altLang="ko-KR" sz="1100" dirty="0">
                <a:latin typeface="+mn-ea"/>
                <a:cs typeface="Calibri"/>
              </a:rPr>
              <a:t>l</a:t>
            </a:r>
            <a:r>
              <a:rPr lang="en-US" altLang="ko-KR" sz="1100" spc="-5" dirty="0">
                <a:latin typeface="+mn-ea"/>
                <a:cs typeface="Calibri"/>
              </a:rPr>
              <a:t>ity Sca</a:t>
            </a:r>
            <a:r>
              <a:rPr lang="en-US" altLang="ko-KR" sz="1100" dirty="0">
                <a:latin typeface="+mn-ea"/>
                <a:cs typeface="Calibri"/>
              </a:rPr>
              <a:t>l</a:t>
            </a:r>
            <a:r>
              <a:rPr lang="en-US" altLang="ko-KR" sz="1100" spc="-10" dirty="0">
                <a:latin typeface="+mn-ea"/>
                <a:cs typeface="Calibri"/>
              </a:rPr>
              <a:t>e</a:t>
            </a:r>
            <a:endParaRPr lang="ko-KR" altLang="en-US" sz="1100" kern="0">
              <a:latin typeface="+mn-ea"/>
            </a:endParaRPr>
          </a:p>
        </p:txBody>
      </p:sp>
      <p:sp>
        <p:nvSpPr>
          <p:cNvPr id="7" name="아래로 구부러진 화살표 6"/>
          <p:cNvSpPr/>
          <p:nvPr/>
        </p:nvSpPr>
        <p:spPr>
          <a:xfrm>
            <a:off x="458939" y="819554"/>
            <a:ext cx="1584176" cy="285923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아래로 구부러진 화살표 7"/>
          <p:cNvSpPr/>
          <p:nvPr/>
        </p:nvSpPr>
        <p:spPr>
          <a:xfrm>
            <a:off x="2049132" y="836712"/>
            <a:ext cx="1175676" cy="285923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아래로 구부러진 화살표 9"/>
          <p:cNvSpPr/>
          <p:nvPr/>
        </p:nvSpPr>
        <p:spPr>
          <a:xfrm>
            <a:off x="3296816" y="819553"/>
            <a:ext cx="1080120" cy="285923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아래로 구부러진 화살표 11"/>
          <p:cNvSpPr/>
          <p:nvPr/>
        </p:nvSpPr>
        <p:spPr>
          <a:xfrm flipH="1">
            <a:off x="4232920" y="3068960"/>
            <a:ext cx="1872208" cy="318290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아래로 구부러진 화살표 12"/>
          <p:cNvSpPr/>
          <p:nvPr/>
        </p:nvSpPr>
        <p:spPr>
          <a:xfrm>
            <a:off x="4478509" y="782390"/>
            <a:ext cx="2176502" cy="285923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아래로 구부러진 화살표 13"/>
          <p:cNvSpPr/>
          <p:nvPr/>
        </p:nvSpPr>
        <p:spPr>
          <a:xfrm flipH="1" flipV="1">
            <a:off x="4232920" y="5612294"/>
            <a:ext cx="1872208" cy="275419"/>
          </a:xfrm>
          <a:prstGeom prst="curvedDown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0" y="0"/>
            <a:ext cx="9906000" cy="648000"/>
          </a:xfrm>
          <a:prstGeom prst="rect">
            <a:avLst/>
          </a:prstGeom>
          <a:solidFill>
            <a:srgbClr val="FFFF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80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188640"/>
            <a:ext cx="9448800" cy="550862"/>
          </a:xfrm>
        </p:spPr>
        <p:txBody>
          <a:bodyPr/>
          <a:lstStyle/>
          <a:p>
            <a:r>
              <a:rPr lang="en-US" altLang="ko-KR" dirty="0"/>
              <a:t>[CASE STUDY] </a:t>
            </a:r>
            <a:r>
              <a:rPr lang="ko-KR" altLang="en-US"/>
              <a:t>위험 </a:t>
            </a:r>
            <a:r>
              <a:rPr lang="ko-KR" altLang="en-US" dirty="0"/>
              <a:t>대응계획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06016"/>
            <a:ext cx="9296400" cy="5475312"/>
          </a:xfrm>
        </p:spPr>
        <p:txBody>
          <a:bodyPr/>
          <a:lstStyle/>
          <a:p>
            <a:r>
              <a:rPr lang="ko-KR" altLang="en-US" sz="2400" dirty="0"/>
              <a:t>목적</a:t>
            </a:r>
            <a:endParaRPr lang="en-US" altLang="ko-KR" sz="2400" dirty="0"/>
          </a:p>
          <a:p>
            <a:pPr lvl="1"/>
            <a:r>
              <a:rPr lang="ko-KR" altLang="en-US" dirty="0"/>
              <a:t>중점 관리 위험에 대한 대응계획</a:t>
            </a:r>
            <a:r>
              <a:rPr lang="en-US" altLang="ko-KR" dirty="0"/>
              <a:t>, </a:t>
            </a:r>
            <a:r>
              <a:rPr lang="ko-KR" altLang="en-US" dirty="0" err="1"/>
              <a:t>임계점</a:t>
            </a:r>
            <a:r>
              <a:rPr lang="ko-KR" altLang="en-US" dirty="0"/>
              <a:t> 정의</a:t>
            </a:r>
            <a:r>
              <a:rPr lang="en-US" altLang="ko-KR" dirty="0"/>
              <a:t>, </a:t>
            </a:r>
            <a:r>
              <a:rPr lang="ko-KR" altLang="en-US" dirty="0"/>
              <a:t>우발계획 수립 방법 습득</a:t>
            </a:r>
            <a:endParaRPr lang="en-US" altLang="ko-KR" dirty="0"/>
          </a:p>
          <a:p>
            <a:pPr lvl="1"/>
            <a:endParaRPr lang="en-US" altLang="ko-KR" sz="800" dirty="0"/>
          </a:p>
          <a:p>
            <a:r>
              <a:rPr lang="en-US" altLang="ko-KR" sz="2400" dirty="0"/>
              <a:t>CASE STUDY</a:t>
            </a:r>
            <a:r>
              <a:rPr lang="ko-KR" altLang="en-US" sz="2400"/>
              <a:t> </a:t>
            </a:r>
            <a:r>
              <a:rPr lang="ko-KR" altLang="en-US" sz="2400" dirty="0"/>
              <a:t>순서</a:t>
            </a:r>
            <a:endParaRPr lang="en-US" altLang="ko-KR" sz="2400" dirty="0"/>
          </a:p>
          <a:p>
            <a:pPr lvl="1"/>
            <a:r>
              <a:rPr lang="ko-KR" altLang="en-US" dirty="0"/>
              <a:t>조별 토의</a:t>
            </a:r>
            <a:endParaRPr lang="en-US" altLang="ko-KR" dirty="0"/>
          </a:p>
          <a:p>
            <a:pPr lvl="1"/>
            <a:r>
              <a:rPr lang="ko-KR" altLang="en-US" b="1" dirty="0"/>
              <a:t>중점관리 위험의 발생원인 및 대응계획</a:t>
            </a:r>
            <a:r>
              <a:rPr lang="en-US" altLang="ko-KR" b="1" dirty="0"/>
              <a:t>(</a:t>
            </a:r>
            <a:r>
              <a:rPr lang="ko-KR" altLang="en-US" b="1" dirty="0"/>
              <a:t>사전 예방</a:t>
            </a:r>
            <a:r>
              <a:rPr lang="en-US" altLang="ko-KR" b="1" dirty="0"/>
              <a:t>) </a:t>
            </a:r>
            <a:r>
              <a:rPr lang="ko-KR" altLang="en-US" b="1"/>
              <a:t>수립</a:t>
            </a:r>
            <a:endParaRPr lang="en-US" altLang="ko-KR" b="1" dirty="0"/>
          </a:p>
          <a:p>
            <a:pPr lvl="1"/>
            <a:r>
              <a:rPr lang="ko-KR" altLang="en-US" b="1" dirty="0"/>
              <a:t>정성</a:t>
            </a:r>
            <a:r>
              <a:rPr lang="en-US" altLang="ko-KR" b="1" dirty="0"/>
              <a:t> </a:t>
            </a:r>
            <a:r>
              <a:rPr lang="ko-KR" altLang="en-US" b="1"/>
              <a:t>분석은 </a:t>
            </a:r>
            <a:r>
              <a:rPr lang="en-US" altLang="ko-KR" b="1" dirty="0"/>
              <a:t>UK AXELOS </a:t>
            </a:r>
            <a:r>
              <a:rPr lang="ko-KR" altLang="en-US" b="1"/>
              <a:t>기준 사용</a:t>
            </a:r>
            <a:endParaRPr lang="en-US" altLang="ko-KR" b="1" dirty="0"/>
          </a:p>
          <a:p>
            <a:pPr lvl="1"/>
            <a:r>
              <a:rPr lang="ko-KR" altLang="en-US" b="1" dirty="0"/>
              <a:t>위험이 발생했을 경우의 결과와 대응계획</a:t>
            </a:r>
            <a:r>
              <a:rPr lang="en-US" altLang="ko-KR" b="1" dirty="0"/>
              <a:t>(</a:t>
            </a:r>
            <a:r>
              <a:rPr lang="ko-KR" altLang="en-US" b="1" dirty="0"/>
              <a:t>사후 대처계획</a:t>
            </a:r>
            <a:r>
              <a:rPr lang="en-US" altLang="ko-KR" b="1" dirty="0"/>
              <a:t>) </a:t>
            </a:r>
            <a:r>
              <a:rPr lang="ko-KR" altLang="en-US" b="1" dirty="0"/>
              <a:t>수립</a:t>
            </a:r>
            <a:endParaRPr lang="en-US" altLang="ko-KR" b="1" dirty="0"/>
          </a:p>
          <a:p>
            <a:pPr lvl="1"/>
            <a:r>
              <a:rPr lang="ko-KR" altLang="en-US" b="1" dirty="0"/>
              <a:t>위험 대응 방안과 함께 어떻게 납기 및 원가 이슈를 해결하는가에 대한 방안도 도출</a:t>
            </a:r>
            <a:endParaRPr lang="en-US" altLang="ko-KR" sz="1200" b="1" dirty="0"/>
          </a:p>
          <a:p>
            <a:pPr lvl="1"/>
            <a:r>
              <a:rPr lang="ko-KR" altLang="en-US" dirty="0"/>
              <a:t>조별 발표</a:t>
            </a:r>
            <a:endParaRPr lang="en-US" altLang="ko-KR" dirty="0"/>
          </a:p>
          <a:p>
            <a:pPr lvl="1"/>
            <a:endParaRPr lang="en-US" altLang="ko-KR" sz="800" dirty="0"/>
          </a:p>
          <a:p>
            <a:r>
              <a:rPr lang="en-US" altLang="ko-KR" sz="2400" dirty="0"/>
              <a:t>CASE STUDY</a:t>
            </a:r>
            <a:r>
              <a:rPr lang="ko-KR" altLang="en-US" sz="2400"/>
              <a:t> </a:t>
            </a:r>
            <a:r>
              <a:rPr lang="ko-KR" altLang="en-US" sz="2400" dirty="0"/>
              <a:t>진행 기준</a:t>
            </a:r>
            <a:endParaRPr lang="en-US" altLang="ko-KR" sz="2400" dirty="0"/>
          </a:p>
          <a:p>
            <a:pPr lvl="1"/>
            <a:r>
              <a:rPr lang="ko-KR" altLang="en-US" dirty="0"/>
              <a:t>자유롭게 적극적으로 </a:t>
            </a:r>
            <a:endParaRPr lang="en-US" altLang="ko-KR" dirty="0"/>
          </a:p>
          <a:p>
            <a:pPr lvl="1"/>
            <a:r>
              <a:rPr lang="ko-KR" altLang="en-US" dirty="0"/>
              <a:t>현장 경험을 참조</a:t>
            </a:r>
            <a:endParaRPr lang="en-US" altLang="ko-KR" dirty="0"/>
          </a:p>
          <a:p>
            <a:pPr lvl="1"/>
            <a:r>
              <a:rPr lang="ko-KR" altLang="en-US" dirty="0"/>
              <a:t>대상프로젝트</a:t>
            </a:r>
            <a:r>
              <a:rPr lang="en-US" altLang="ko-KR" dirty="0"/>
              <a:t>: </a:t>
            </a:r>
            <a:r>
              <a:rPr lang="ko-KR" altLang="en-US" dirty="0"/>
              <a:t>과거 사례</a:t>
            </a:r>
            <a:r>
              <a:rPr lang="en-US" altLang="ko-KR" dirty="0"/>
              <a:t>, </a:t>
            </a:r>
            <a:r>
              <a:rPr lang="ko-KR" altLang="en-US" dirty="0"/>
              <a:t>가상 프로젝트 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리스크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72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/>
              <a:t>위험 관리대장 </a:t>
            </a:r>
            <a:r>
              <a:rPr lang="en-US" altLang="ko-KR" dirty="0"/>
              <a:t>– </a:t>
            </a:r>
            <a:r>
              <a:rPr lang="ko-KR" altLang="en-US"/>
              <a:t>정성적 분석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638699"/>
              </p:ext>
            </p:extLst>
          </p:nvPr>
        </p:nvGraphicFramePr>
        <p:xfrm>
          <a:off x="200472" y="980728"/>
          <a:ext cx="9476926" cy="4550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8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5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80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80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2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26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269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41768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위험 명세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분류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원인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위험 평가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위험 사전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사후 대응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역할책임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위험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  <a:cs typeface="Arial" pitchFamily="34" charset="0"/>
                        </a:rPr>
                        <a:t>내역</a:t>
                      </a:r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[2]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위험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분류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위험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latin typeface="+mn-ea"/>
                          <a:ea typeface="+mn-ea"/>
                        </a:rPr>
                        <a:t>원인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A.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  <a:cs typeface="Arial" pitchFamily="34" charset="0"/>
                        </a:rPr>
                        <a:t>확율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B.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영향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C.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긴급도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심각도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Font typeface="Wingdings" pitchFamily="2" charset="2"/>
                        <a:buNone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A X B X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  <a:cs typeface="Arial" pitchFamily="34" charset="0"/>
                        </a:rPr>
                        <a:t> C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사전완화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계획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(Mitigation Plan)</a:t>
                      </a: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사후우발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latin typeface="+mn-ea"/>
                          <a:ea typeface="+mn-ea"/>
                        </a:rPr>
                        <a:t>계획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(Contingency Plan)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위험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책임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담당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  <a:cs typeface="Arial" pitchFamily="34" charset="0"/>
                        </a:rPr>
                        <a:t>위험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관련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조직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식별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수행</a:t>
                      </a:r>
                      <a:r>
                        <a:rPr lang="en-US" altLang="ko-KR" sz="1200" dirty="0"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latin typeface="+mn-ea"/>
                          <a:ea typeface="+mn-ea"/>
                          <a:cs typeface="Arial" pitchFamily="34" charset="0"/>
                        </a:rPr>
                        <a:t>종료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Arial" pitchFamily="34" charset="0"/>
                        </a:rPr>
                        <a:t>일자</a:t>
                      </a:r>
                      <a:endParaRPr lang="en-US" altLang="ko-KR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VEC.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지식분야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41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ORG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OPT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Techno.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Scope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Time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Cost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Quality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Procure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Resource Comm.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Stakehold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Portfolio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419"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441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50312" y="692696"/>
            <a:ext cx="54874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atin typeface="+mn-ea"/>
                <a:ea typeface="+mn-ea"/>
                <a:cs typeface="Arial" pitchFamily="34" charset="0"/>
              </a:rPr>
              <a:t>작성순서</a:t>
            </a:r>
            <a:r>
              <a:rPr lang="en-US" altLang="ko-KR" sz="1400" dirty="0">
                <a:latin typeface="+mn-ea"/>
                <a:ea typeface="+mn-ea"/>
                <a:cs typeface="Arial" pitchFamily="34" charset="0"/>
              </a:rPr>
              <a:t>: </a:t>
            </a:r>
            <a:r>
              <a:rPr lang="ko-KR" altLang="en-US" sz="1400">
                <a:latin typeface="+mn-ea"/>
                <a:ea typeface="+mn-ea"/>
                <a:cs typeface="Arial" pitchFamily="34" charset="0"/>
              </a:rPr>
              <a:t>대괄호 </a:t>
            </a:r>
            <a:r>
              <a:rPr lang="en-US" altLang="ko-KR" sz="1400" dirty="0">
                <a:latin typeface="+mn-ea"/>
                <a:ea typeface="+mn-ea"/>
                <a:cs typeface="Arial" pitchFamily="34" charset="0"/>
              </a:rPr>
              <a:t>[  ] </a:t>
            </a:r>
            <a:r>
              <a:rPr lang="ko-KR" altLang="en-US" sz="1400">
                <a:latin typeface="+mn-ea"/>
                <a:ea typeface="+mn-ea"/>
                <a:cs typeface="Arial" pitchFamily="34" charset="0"/>
              </a:rPr>
              <a:t>안의 숫자 순서에 따라 작성하시기 바랍니다</a:t>
            </a:r>
            <a:r>
              <a:rPr lang="en-US" altLang="ko-KR" sz="1400" dirty="0">
                <a:latin typeface="+mn-ea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000" y="5618602"/>
            <a:ext cx="931311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7800" indent="-177800" algn="l">
              <a:buAutoNum type="arabicPeriod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위험분류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55600" indent="-17780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구분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개 영역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	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(ORG),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(OPT)  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PMBOK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개 영역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원가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(Q),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(RS),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소통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(CM),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조달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이해관계자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(ST),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(RISK) </a:t>
            </a:r>
          </a:p>
          <a:p>
            <a:pPr marL="3556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구분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	TECHNOLOGY(TECH), PORTFOLIO(PORT)</a:t>
            </a:r>
          </a:p>
          <a:p>
            <a:pPr marL="228600" lvl="0" indent="-2286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ko-KR" altLang="en-US" sz="1100" dirty="0">
                <a:latin typeface="+mn-ea"/>
                <a:cs typeface="Arial" pitchFamily="34" charset="0"/>
              </a:rPr>
              <a:t>진행 상태 </a:t>
            </a:r>
            <a:r>
              <a:rPr lang="en-US" altLang="ko-KR" sz="1100" dirty="0">
                <a:latin typeface="+mn-ea"/>
                <a:cs typeface="Arial" pitchFamily="34" charset="0"/>
              </a:rPr>
              <a:t>: </a:t>
            </a:r>
            <a:r>
              <a:rPr lang="ko-KR" altLang="en-US" sz="1100">
                <a:latin typeface="+mn-ea"/>
                <a:cs typeface="Arial" pitchFamily="34" charset="0"/>
              </a:rPr>
              <a:t>식별</a:t>
            </a:r>
            <a:r>
              <a:rPr lang="en-US" altLang="ko-KR" sz="1100" dirty="0">
                <a:latin typeface="+mn-ea"/>
                <a:cs typeface="Arial" pitchFamily="34" charset="0"/>
              </a:rPr>
              <a:t>, </a:t>
            </a:r>
            <a:r>
              <a:rPr lang="ko-KR" altLang="en-US" sz="1100">
                <a:latin typeface="+mn-ea"/>
                <a:cs typeface="Arial" pitchFamily="34" charset="0"/>
              </a:rPr>
              <a:t>대응</a:t>
            </a:r>
            <a:r>
              <a:rPr lang="en-US" altLang="ko-KR" sz="1100" dirty="0">
                <a:latin typeface="+mn-ea"/>
                <a:cs typeface="Arial" pitchFamily="34" charset="0"/>
              </a:rPr>
              <a:t>, </a:t>
            </a:r>
            <a:r>
              <a:rPr lang="ko-KR" altLang="en-US" sz="1100">
                <a:latin typeface="+mn-ea"/>
                <a:cs typeface="Arial" pitchFamily="34" charset="0"/>
              </a:rPr>
              <a:t>종료</a:t>
            </a:r>
            <a:endParaRPr lang="en-US" altLang="ko-KR" sz="1100" dirty="0">
              <a:latin typeface="+mn-ea"/>
              <a:cs typeface="Arial" pitchFamily="34" charset="0"/>
            </a:endParaRPr>
          </a:p>
          <a:p>
            <a:pPr marL="177800" indent="-177800" fontAlgn="auto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ko-KR" altLang="en-US" sz="1100" dirty="0">
                <a:latin typeface="+mn-ea"/>
              </a:rPr>
              <a:t>위험분석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>
                <a:latin typeface="+mn-ea"/>
              </a:rPr>
              <a:t>평가</a:t>
            </a:r>
            <a:r>
              <a:rPr lang="en-US" altLang="ko-KR" sz="1100" dirty="0">
                <a:latin typeface="+mn-ea"/>
              </a:rPr>
              <a:t>) : </a:t>
            </a:r>
            <a:r>
              <a:rPr lang="en-US" altLang="ko-KR" sz="1100" kern="0" spc="-10" dirty="0">
                <a:latin typeface="+mn-ea"/>
                <a:cs typeface="Calibri"/>
              </a:rPr>
              <a:t>L: L</a:t>
            </a:r>
            <a:r>
              <a:rPr lang="en-US" altLang="ko-KR" sz="1100" kern="0" spc="-5" dirty="0">
                <a:latin typeface="+mn-ea"/>
                <a:cs typeface="Calibri"/>
              </a:rPr>
              <a:t>ik</a:t>
            </a:r>
            <a:r>
              <a:rPr lang="en-US" altLang="ko-KR" sz="1100" kern="0" spc="-10" dirty="0">
                <a:latin typeface="+mn-ea"/>
                <a:cs typeface="Calibri"/>
              </a:rPr>
              <a:t>el</a:t>
            </a:r>
            <a:r>
              <a:rPr lang="en-US" altLang="ko-KR" sz="1100" kern="0" dirty="0">
                <a:latin typeface="+mn-ea"/>
                <a:cs typeface="Calibri"/>
              </a:rPr>
              <a:t>i</a:t>
            </a:r>
            <a:r>
              <a:rPr lang="en-US" altLang="ko-KR" sz="1100" kern="0" spc="-10" dirty="0">
                <a:latin typeface="+mn-ea"/>
                <a:cs typeface="Calibri"/>
              </a:rPr>
              <a:t>h</a:t>
            </a:r>
            <a:r>
              <a:rPr lang="en-US" altLang="ko-KR" sz="1100" kern="0" spc="-5" dirty="0">
                <a:latin typeface="+mn-ea"/>
                <a:cs typeface="Calibri"/>
              </a:rPr>
              <a:t>ood Sca</a:t>
            </a:r>
            <a:r>
              <a:rPr lang="en-US" altLang="ko-KR" sz="1100" kern="0" dirty="0">
                <a:latin typeface="+mn-ea"/>
                <a:cs typeface="Calibri"/>
              </a:rPr>
              <a:t>l</a:t>
            </a:r>
            <a:r>
              <a:rPr lang="en-US" altLang="ko-KR" sz="1100" kern="0" spc="-10" dirty="0">
                <a:latin typeface="+mn-ea"/>
                <a:cs typeface="Calibri"/>
              </a:rPr>
              <a:t>e, I: </a:t>
            </a:r>
            <a:r>
              <a:rPr lang="en-US" altLang="ko-KR" sz="1100" spc="-15" dirty="0">
                <a:latin typeface="+mn-ea"/>
                <a:cs typeface="Calibri"/>
              </a:rPr>
              <a:t>I</a:t>
            </a:r>
            <a:r>
              <a:rPr lang="en-US" altLang="ko-KR" sz="1100" dirty="0">
                <a:latin typeface="+mn-ea"/>
                <a:cs typeface="Calibri"/>
              </a:rPr>
              <a:t>m</a:t>
            </a:r>
            <a:r>
              <a:rPr lang="en-US" altLang="ko-KR" sz="1100" spc="-10" dirty="0">
                <a:latin typeface="+mn-ea"/>
                <a:cs typeface="Calibri"/>
              </a:rPr>
              <a:t>p</a:t>
            </a:r>
            <a:r>
              <a:rPr lang="en-US" altLang="ko-KR" sz="1100" spc="-5" dirty="0">
                <a:latin typeface="+mn-ea"/>
                <a:cs typeface="Calibri"/>
              </a:rPr>
              <a:t>a</a:t>
            </a:r>
            <a:r>
              <a:rPr lang="en-US" altLang="ko-KR" sz="1100" dirty="0">
                <a:latin typeface="+mn-ea"/>
                <a:cs typeface="Calibri"/>
              </a:rPr>
              <a:t>c</a:t>
            </a:r>
            <a:r>
              <a:rPr lang="en-US" altLang="ko-KR" sz="1100" spc="-5" dirty="0">
                <a:latin typeface="+mn-ea"/>
                <a:cs typeface="Calibri"/>
              </a:rPr>
              <a:t>t Scale, </a:t>
            </a:r>
            <a:r>
              <a:rPr lang="en-US" altLang="ko-KR" sz="1100" kern="0" spc="-10" dirty="0">
                <a:latin typeface="+mn-ea"/>
                <a:cs typeface="Calibri"/>
              </a:rPr>
              <a:t> S: </a:t>
            </a:r>
            <a:r>
              <a:rPr lang="en-US" altLang="ko-KR" sz="1100" kern="0" spc="-5" dirty="0">
                <a:latin typeface="+mn-ea"/>
                <a:cs typeface="Calibri"/>
              </a:rPr>
              <a:t>Speed of </a:t>
            </a:r>
            <a:r>
              <a:rPr lang="en-US" altLang="ko-KR" sz="1100" kern="0" spc="-10" dirty="0">
                <a:latin typeface="+mn-ea"/>
                <a:cs typeface="Calibri"/>
              </a:rPr>
              <a:t>Onse</a:t>
            </a:r>
            <a:r>
              <a:rPr lang="en-US" altLang="ko-KR" sz="1100" kern="0" spc="-5" dirty="0">
                <a:latin typeface="+mn-ea"/>
                <a:cs typeface="Calibri"/>
              </a:rPr>
              <a:t>t Sca</a:t>
            </a:r>
            <a:r>
              <a:rPr lang="en-US" altLang="ko-KR" sz="1100" kern="0" dirty="0">
                <a:latin typeface="+mn-ea"/>
                <a:cs typeface="Calibri"/>
              </a:rPr>
              <a:t>l</a:t>
            </a:r>
            <a:r>
              <a:rPr lang="en-US" altLang="ko-KR" sz="1100" kern="0" spc="-10" dirty="0">
                <a:latin typeface="+mn-ea"/>
                <a:cs typeface="Calibri"/>
              </a:rPr>
              <a:t>e, V: </a:t>
            </a:r>
            <a:r>
              <a:rPr lang="en-US" altLang="ko-KR" sz="1100" spc="-10" dirty="0">
                <a:latin typeface="+mn-ea"/>
                <a:cs typeface="Calibri"/>
              </a:rPr>
              <a:t>Vulner</a:t>
            </a:r>
            <a:r>
              <a:rPr lang="en-US" altLang="ko-KR" sz="1100" dirty="0">
                <a:latin typeface="+mn-ea"/>
                <a:cs typeface="Calibri"/>
              </a:rPr>
              <a:t>a</a:t>
            </a:r>
            <a:r>
              <a:rPr lang="en-US" altLang="ko-KR" sz="1100" spc="-10" dirty="0">
                <a:latin typeface="+mn-ea"/>
                <a:cs typeface="Calibri"/>
              </a:rPr>
              <a:t>b</a:t>
            </a:r>
            <a:r>
              <a:rPr lang="en-US" altLang="ko-KR" sz="1100" spc="-5" dirty="0">
                <a:latin typeface="+mn-ea"/>
                <a:cs typeface="Calibri"/>
              </a:rPr>
              <a:t>i</a:t>
            </a:r>
            <a:r>
              <a:rPr lang="en-US" altLang="ko-KR" sz="1100" dirty="0">
                <a:latin typeface="+mn-ea"/>
                <a:cs typeface="Calibri"/>
              </a:rPr>
              <a:t>l</a:t>
            </a:r>
            <a:r>
              <a:rPr lang="en-US" altLang="ko-KR" sz="1100" spc="-5" dirty="0">
                <a:latin typeface="+mn-ea"/>
                <a:cs typeface="Calibri"/>
              </a:rPr>
              <a:t>ity Sca</a:t>
            </a:r>
            <a:r>
              <a:rPr lang="en-US" altLang="ko-KR" sz="1100" dirty="0">
                <a:latin typeface="+mn-ea"/>
                <a:cs typeface="Calibri"/>
              </a:rPr>
              <a:t>l</a:t>
            </a:r>
            <a:r>
              <a:rPr lang="en-US" altLang="ko-KR" sz="1100" spc="-10" dirty="0">
                <a:latin typeface="+mn-ea"/>
                <a:cs typeface="Calibri"/>
              </a:rPr>
              <a:t>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리스크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6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: </a:t>
            </a:r>
            <a:r>
              <a:rPr lang="ko-KR" altLang="en-US"/>
              <a:t>프로젝트 문제해결</a:t>
            </a:r>
            <a:endParaRPr lang="ko-KR" altLang="en-US" dirty="0"/>
          </a:p>
        </p:txBody>
      </p:sp>
      <p:graphicFrame>
        <p:nvGraphicFramePr>
          <p:cNvPr id="5" name="Group 38"/>
          <p:cNvGraphicFramePr>
            <a:graphicFrameLocks/>
          </p:cNvGraphicFramePr>
          <p:nvPr/>
        </p:nvGraphicFramePr>
        <p:xfrm>
          <a:off x="308484" y="1016732"/>
          <a:ext cx="9272328" cy="5442312"/>
        </p:xfrm>
        <a:graphic>
          <a:graphicData uri="http://schemas.openxmlformats.org/drawingml/2006/table">
            <a:tbl>
              <a:tblPr/>
              <a:tblGrid>
                <a:gridCol w="298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618"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문제의 원인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문제가 왜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발생 하는가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문제의 잠재적 영향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발생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 결과는 어떠한가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46">
                <a:tc rowSpan="7"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프로젝트 범위</a:t>
                      </a:r>
                      <a:r>
                        <a:rPr lang="ko-KR" altLang="en-US" sz="1400" b="0" baseline="0" dirty="0">
                          <a:latin typeface="+mn-ea"/>
                          <a:ea typeface="+mn-ea"/>
                        </a:rPr>
                        <a:t> 불명확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>
                          <a:latin typeface="+mn-ea"/>
                          <a:ea typeface="+mn-ea"/>
                        </a:rPr>
                        <a:t>배관 교체 여부</a:t>
                      </a: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0" dirty="0">
                          <a:latin typeface="+mn-ea"/>
                          <a:ea typeface="+mn-ea"/>
                        </a:rPr>
                        <a:t>프로젝트 정의 미흡 및 기술규격서 모호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0" baseline="0" dirty="0">
                          <a:latin typeface="+mn-ea"/>
                          <a:ea typeface="+mn-ea"/>
                        </a:rPr>
                        <a:t>외자 구매 등 관련 업무경험 부족 팀원 구성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 명세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범위영향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itchFamily="34" charset="0"/>
                        <a:buNone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 기능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단위기기 시운전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마일스톤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지연</a:t>
                      </a:r>
                      <a:endParaRPr lang="ko-KR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일정영향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개월 지연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이해관계자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비용영향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(MM, 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6,000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/300MD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발전 처장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터빈 부장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 처장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rtl="0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협력사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품질영향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기능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미충족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618"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예방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문제를 어떻게 예방하는가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개요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문제의 처리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발생시 어떻게 처리하는가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2261">
                <a:tc rowSpan="3">
                  <a:txBody>
                    <a:bodyPr/>
                    <a:lstStyle/>
                    <a:p>
                      <a:pPr marL="228600" indent="-2286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배관교체 부문 추가 설계 변경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기술규격서 보완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AutoNum type="arabicPeriod"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자재 사전 확보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ctr" defTabSz="885825" rtl="0" eaLnBrk="0" fontAlgn="base" latinLnBrk="0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+mj-lt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설계검증검토 시점에 요구사항 추가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변경발생으로 일정 지연 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marL="0" lvl="0" indent="0" defTabSz="845088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1.  </a:t>
                      </a:r>
                      <a:r>
                        <a:rPr lang="ko-KR" altLang="en-US" sz="1400" b="0">
                          <a:latin typeface="+mn-ea"/>
                          <a:ea typeface="+mn-ea"/>
                        </a:rPr>
                        <a:t>추가 공사 지시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0" lvl="0" indent="0" defTabSz="845088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0" lvl="0" indent="0" defTabSz="845088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2.  </a:t>
                      </a:r>
                      <a:r>
                        <a:rPr lang="ko-KR" altLang="en-US" sz="1400" b="0">
                          <a:latin typeface="+mn-ea"/>
                          <a:ea typeface="+mn-ea"/>
                        </a:rPr>
                        <a:t>기술규격서 전문가 검토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0" lvl="0" indent="0" defTabSz="845088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  <a:p>
                      <a:pPr marL="0" lvl="0" indent="0" defTabSz="845088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400" b="0" dirty="0">
                          <a:latin typeface="+mn-ea"/>
                          <a:ea typeface="+mn-ea"/>
                        </a:rPr>
                        <a:t>3. </a:t>
                      </a:r>
                      <a:r>
                        <a:rPr lang="en-US" altLang="ko-KR" sz="1400" b="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>
                          <a:latin typeface="+mn-ea"/>
                          <a:ea typeface="+mn-ea"/>
                        </a:rPr>
                        <a:t>부품 공수</a:t>
                      </a:r>
                      <a:endParaRPr lang="en-US" altLang="ko-KR" sz="1400" b="0" dirty="0">
                        <a:latin typeface="+mn-ea"/>
                        <a:ea typeface="+mn-ea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경계점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경영진참여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1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계통병입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시점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계획 대비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공정률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80%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이하</a:t>
                      </a:r>
                      <a:endParaRPr lang="en-US" altLang="ko-KR" sz="14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경영진 참여 시점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</a:rPr>
              <a:t>CH4. </a:t>
            </a:r>
            <a:r>
              <a:rPr lang="ko-KR" altLang="en-US" b="1">
                <a:latin typeface="Tahoma" panose="020B0604030504040204" pitchFamily="34" charset="0"/>
                <a:ea typeface="맑은 고딕" panose="020B0503020000020004" pitchFamily="50" charset="-127"/>
              </a:rPr>
              <a:t>진행관리</a:t>
            </a:r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맑은 고딕" panose="020B0503020000020004" pitchFamily="50" charset="-127"/>
              </a:rPr>
              <a:t>리스크</a:t>
            </a:r>
            <a:endParaRPr lang="ko-KR" altLang="en-US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ko-KR"/>
              <a:t>프로젝트 성공실패 요인</a:t>
            </a:r>
            <a:endParaRPr lang="en-US" altLang="ko-KR" dirty="0"/>
          </a:p>
          <a:p>
            <a:r>
              <a:rPr lang="en-US" altLang="ko-KR" dirty="0"/>
              <a:t>SW </a:t>
            </a:r>
            <a:r>
              <a:rPr lang="ko-KR" altLang="ko-KR"/>
              <a:t>프로젝트 </a:t>
            </a:r>
            <a:r>
              <a:rPr lang="ko-KR" altLang="en-US"/>
              <a:t>이슈 대안</a:t>
            </a:r>
            <a:endParaRPr lang="ko-KR" altLang="ko-KR" dirty="0"/>
          </a:p>
          <a:p>
            <a:pPr lvl="0"/>
            <a:r>
              <a:rPr lang="en-US" altLang="ko-KR" dirty="0"/>
              <a:t>SW </a:t>
            </a:r>
            <a:r>
              <a:rPr lang="ko-KR" altLang="ko-KR"/>
              <a:t>프로젝트 실패사례</a:t>
            </a:r>
            <a:r>
              <a:rPr lang="en-US" altLang="ko-KR" dirty="0"/>
              <a:t> </a:t>
            </a:r>
            <a:r>
              <a:rPr lang="ko-KR" altLang="en-US"/>
              <a:t>분석</a:t>
            </a:r>
            <a:endParaRPr lang="ko-KR" altLang="ko-KR"/>
          </a:p>
        </p:txBody>
      </p:sp>
      <p:sp>
        <p:nvSpPr>
          <p:cNvPr id="1822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CH2. SW </a:t>
            </a:r>
            <a:r>
              <a:rPr lang="ko-KR" altLang="ko-KR"/>
              <a:t>프로젝트 </a:t>
            </a:r>
            <a:br>
              <a:rPr lang="en-US" altLang="ko-KR" dirty="0"/>
            </a:br>
            <a:r>
              <a:rPr lang="ko-KR" altLang="ko-KR"/>
              <a:t>성공 실패 사례</a:t>
            </a:r>
          </a:p>
        </p:txBody>
      </p:sp>
    </p:spTree>
    <p:extLst>
      <p:ext uri="{BB962C8B-B14F-4D97-AF65-F5344CB8AC3E}">
        <p14:creationId xmlns:p14="http://schemas.microsoft.com/office/powerpoint/2010/main" val="2357347733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Handout : </a:t>
            </a:r>
            <a:r>
              <a:rPr lang="ko-KR" altLang="en-US"/>
              <a:t>프로젝트 문제해결</a:t>
            </a:r>
            <a:endParaRPr lang="ko-KR" altLang="en-US" dirty="0"/>
          </a:p>
        </p:txBody>
      </p:sp>
      <p:graphicFrame>
        <p:nvGraphicFramePr>
          <p:cNvPr id="5" name="Group 38"/>
          <p:cNvGraphicFramePr>
            <a:graphicFrameLocks/>
          </p:cNvGraphicFramePr>
          <p:nvPr/>
        </p:nvGraphicFramePr>
        <p:xfrm>
          <a:off x="308484" y="1016732"/>
          <a:ext cx="9272328" cy="5442312"/>
        </p:xfrm>
        <a:graphic>
          <a:graphicData uri="http://schemas.openxmlformats.org/drawingml/2006/table">
            <a:tbl>
              <a:tblPr/>
              <a:tblGrid>
                <a:gridCol w="298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618"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문제의 원인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문제가 왜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발생 하는가 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정의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문제의 잠재적 영향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발생 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 결과는 어떠한가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46">
                <a:tc rowSpan="7">
                  <a:txBody>
                    <a:bodyPr/>
                    <a:lstStyle/>
                    <a:p>
                      <a:pPr marL="342900" lvl="0" indent="-342900" algn="l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 명세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범위영향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66688" marR="0" lvl="0" indent="-166688" algn="l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일정영향 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이해관계자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비용영향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(MM, 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품질영향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8900" indent="-8890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618"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예방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문제를 어떻게 예방하는가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66688" marR="0" lvl="0" indent="-166688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개요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문제의 처리 </a:t>
                      </a:r>
                      <a:b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문제 발생시 어떻게 처리하는가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2261">
                <a:tc rowSpan="3">
                  <a:txBody>
                    <a:bodyPr/>
                    <a:lstStyle/>
                    <a:p>
                      <a:pPr marL="285750" indent="-28575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l"/>
                      </a:pPr>
                      <a:endParaRPr lang="ko-KR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0" algn="l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+mj-lt"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gridSpan="2">
                  <a:txBody>
                    <a:bodyPr/>
                    <a:lstStyle/>
                    <a:p>
                      <a:pPr marL="85725" lvl="0" indent="-85725" defTabSz="845088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endParaRPr lang="ko-KR" altLang="en-GB" sz="1200" b="1" dirty="0">
                        <a:latin typeface="+mn-ea"/>
                        <a:ea typeface="+mn-ea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경계점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경영진참여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1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5725" marR="0" lvl="0" indent="-85725" algn="l" defTabSz="885825" rtl="0" eaLnBrk="0" fontAlgn="base" latinLnBrk="0" hangingPunct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5535" marR="65535" marT="31583" marB="31583" anchor="ctr" horzOverflow="overflow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</a:rPr>
              <a:t>CH4. </a:t>
            </a:r>
            <a:r>
              <a:rPr lang="ko-KR" altLang="en-US" b="1">
                <a:latin typeface="Tahoma" panose="020B0604030504040204" pitchFamily="34" charset="0"/>
                <a:ea typeface="맑은 고딕" panose="020B0503020000020004" pitchFamily="50" charset="-127"/>
              </a:rPr>
              <a:t>진행관리</a:t>
            </a:r>
            <a:r>
              <a:rPr lang="en-US" altLang="ko-KR" b="1" dirty="0">
                <a:latin typeface="Tahoma" panose="020B060403050404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맑은 고딕" panose="020B0503020000020004" pitchFamily="50" charset="-127"/>
              </a:rPr>
              <a:t>리스크</a:t>
            </a:r>
            <a:endParaRPr lang="ko-KR" altLang="en-US" dirty="0">
              <a:latin typeface="Tahom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56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진도보고서 </a:t>
            </a:r>
            <a:r>
              <a:rPr lang="en-US" altLang="ko-KR" dirty="0"/>
              <a:t>1/2</a:t>
            </a:r>
          </a:p>
        </p:txBody>
      </p:sp>
      <p:graphicFrame>
        <p:nvGraphicFramePr>
          <p:cNvPr id="3074" name="Object 223"/>
          <p:cNvGraphicFramePr>
            <a:graphicFrameLocks noGrp="1" noChangeAspect="1"/>
          </p:cNvGraphicFramePr>
          <p:nvPr>
            <p:ph idx="4294967295"/>
          </p:nvPr>
        </p:nvGraphicFramePr>
        <p:xfrm>
          <a:off x="7796679" y="887472"/>
          <a:ext cx="1692825" cy="13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332" name="워크시트" r:id="rId4" imgW="1286008" imgH="980977" progId="Excel.Sheet.8">
                  <p:embed/>
                </p:oleObj>
              </mc:Choice>
              <mc:Fallback>
                <p:oleObj name="워크시트" r:id="rId4" imgW="1286008" imgH="98097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679" y="887472"/>
                        <a:ext cx="1692825" cy="13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7" name="Group 183"/>
          <p:cNvGraphicFramePr>
            <a:graphicFrameLocks noGrp="1"/>
          </p:cNvGraphicFramePr>
          <p:nvPr/>
        </p:nvGraphicFramePr>
        <p:xfrm>
          <a:off x="5610028" y="885884"/>
          <a:ext cx="2077558" cy="1338552"/>
        </p:xfrm>
        <a:graphic>
          <a:graphicData uri="http://schemas.openxmlformats.org/drawingml/2006/table">
            <a:tbl>
              <a:tblPr/>
              <a:tblGrid>
                <a:gridCol w="951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7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프로젝트 진도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시작일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:</a:t>
                      </a: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2018.04.01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완료일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:</a:t>
                      </a: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2018.09/31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변경완료일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:</a:t>
                      </a: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2018.06.31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단계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:</a:t>
                      </a: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DV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6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PoV%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:</a:t>
                      </a: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60</a:t>
                      </a: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%</a:t>
                      </a:r>
                    </a:p>
                  </a:txBody>
                  <a:tcPr marL="36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46" name="Group 222"/>
          <p:cNvGraphicFramePr>
            <a:graphicFrameLocks noGrp="1"/>
          </p:cNvGraphicFramePr>
          <p:nvPr/>
        </p:nvGraphicFramePr>
        <p:xfrm>
          <a:off x="416496" y="4435052"/>
          <a:ext cx="9073008" cy="1874270"/>
        </p:xfrm>
        <a:graphic>
          <a:graphicData uri="http://schemas.openxmlformats.org/drawingml/2006/table">
            <a:tbl>
              <a:tblPr/>
              <a:tblGrid>
                <a:gridCol w="2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이슈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리스크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결과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완화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에방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)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조치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필요 의사결정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</a:t>
                      </a: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3</a:t>
                      </a: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4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81" marB="3598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64" name="Group 240"/>
          <p:cNvGraphicFramePr>
            <a:graphicFrameLocks noGrp="1"/>
          </p:cNvGraphicFramePr>
          <p:nvPr/>
        </p:nvGraphicFramePr>
        <p:xfrm>
          <a:off x="416496" y="2438401"/>
          <a:ext cx="9073009" cy="1782688"/>
        </p:xfrm>
        <a:graphic>
          <a:graphicData uri="http://schemas.openxmlformats.org/drawingml/2006/table">
            <a:tbl>
              <a:tblPr/>
              <a:tblGrid>
                <a:gridCol w="2599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73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주요 마일스톤 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또는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WBS)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PoV%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계획 일자</a:t>
                      </a:r>
                      <a:r>
                        <a:rPr kumimoji="0" lang="nl-NL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변경 일자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지표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완료율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설명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77"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%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2018.05.01</a:t>
                      </a:r>
                      <a:endParaRPr kumimoji="0" lang="pl-PL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2018.05.10</a:t>
                      </a:r>
                      <a:endParaRPr kumimoji="0" lang="pl-PL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Green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2EC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70%</a:t>
                      </a: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77"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AMBER</a:t>
                      </a: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40%</a:t>
                      </a: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77"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GREEN</a:t>
                      </a: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100%</a:t>
                      </a: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77"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charset="0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GREEN</a:t>
                      </a: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2EC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charset="0"/>
                        </a:rPr>
                        <a:t>0%</a:t>
                      </a: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5990" marB="35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1" name="Group 217"/>
          <p:cNvGraphicFramePr>
            <a:graphicFrameLocks noGrp="1"/>
          </p:cNvGraphicFramePr>
          <p:nvPr/>
        </p:nvGraphicFramePr>
        <p:xfrm>
          <a:off x="442532" y="885884"/>
          <a:ext cx="5058403" cy="1338551"/>
        </p:xfrm>
        <a:graphic>
          <a:graphicData uri="http://schemas.openxmlformats.org/drawingml/2006/table">
            <a:tbl>
              <a:tblPr/>
              <a:tblGrid>
                <a:gridCol w="5058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2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프로젝트 목표</a:t>
                      </a:r>
                      <a:endParaRPr kumimoji="0" lang="nl-NL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3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l-NL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nl-NL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85800" y="6374963"/>
            <a:ext cx="39791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nl-NL" altLang="ko-KR" sz="1000" b="1" dirty="0">
                <a:latin typeface="Arial" charset="0"/>
                <a:cs typeface="Arial" charset="0"/>
              </a:rPr>
              <a:t>PoV: Percent of Value. </a:t>
            </a:r>
            <a:r>
              <a:rPr kumimoji="0" lang="ko-KR" altLang="en-US" sz="1000" b="1" dirty="0">
                <a:latin typeface="Arial" charset="0"/>
                <a:cs typeface="Arial" charset="0"/>
              </a:rPr>
              <a:t>작업항목을 전체 작업 대비 </a:t>
            </a:r>
            <a:r>
              <a:rPr kumimoji="0" lang="en-US" altLang="ko-KR" sz="1000" b="1" dirty="0">
                <a:latin typeface="Arial" charset="0"/>
                <a:cs typeface="Arial" charset="0"/>
              </a:rPr>
              <a:t>%</a:t>
            </a:r>
            <a:r>
              <a:rPr kumimoji="0" lang="ko-KR" altLang="en-US" sz="1000" b="1">
                <a:latin typeface="Arial" charset="0"/>
                <a:cs typeface="Arial" charset="0"/>
              </a:rPr>
              <a:t>로 표시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CH4.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진행관리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변경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78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351608" y="2674422"/>
            <a:ext cx="79861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변경요청</a:t>
            </a:r>
            <a:r>
              <a:rPr lang="en-GB" altLang="ko-KR" sz="11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18908" name="Group 476"/>
          <p:cNvGraphicFramePr>
            <a:graphicFrameLocks noGrp="1"/>
          </p:cNvGraphicFramePr>
          <p:nvPr/>
        </p:nvGraphicFramePr>
        <p:xfrm>
          <a:off x="351608" y="2973541"/>
          <a:ext cx="9202783" cy="1224021"/>
        </p:xfrm>
        <a:graphic>
          <a:graphicData uri="http://schemas.openxmlformats.org/drawingml/2006/table">
            <a:tbl>
              <a:tblPr/>
              <a:tblGrid>
                <a:gridCol w="26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0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1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8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변경 이유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내용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요청일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상황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추가 예상 원가</a:t>
                      </a:r>
                      <a:endParaRPr kumimoji="0" lang="pl-PL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추가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감소 공수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+/- mandays)</a:t>
                      </a:r>
                    </a:p>
                  </a:txBody>
                  <a:tcPr marL="36000" marR="36000" marT="35982" marB="3598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35982" marB="359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30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/>
              <a:t>진도보고서 </a:t>
            </a:r>
            <a:r>
              <a:rPr lang="en-US" altLang="ko-KR" dirty="0"/>
              <a:t>2/2</a:t>
            </a:r>
          </a:p>
        </p:txBody>
      </p:sp>
      <p:graphicFrame>
        <p:nvGraphicFramePr>
          <p:cNvPr id="18914" name="Group 482"/>
          <p:cNvGraphicFramePr>
            <a:graphicFrameLocks noGrp="1"/>
          </p:cNvGraphicFramePr>
          <p:nvPr/>
        </p:nvGraphicFramePr>
        <p:xfrm>
          <a:off x="363438" y="908720"/>
          <a:ext cx="4566320" cy="1728192"/>
        </p:xfrm>
        <a:graphic>
          <a:graphicData uri="http://schemas.openxmlformats.org/drawingml/2006/table">
            <a:tbl>
              <a:tblPr/>
              <a:tblGrid>
                <a:gridCol w="456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7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보고 기간에서 수행한 작업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nl-N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4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15" name="Group 483"/>
          <p:cNvGraphicFramePr>
            <a:graphicFrameLocks noGrp="1"/>
          </p:cNvGraphicFramePr>
          <p:nvPr/>
        </p:nvGraphicFramePr>
        <p:xfrm>
          <a:off x="5169024" y="908720"/>
          <a:ext cx="4397197" cy="1728192"/>
        </p:xfrm>
        <a:graphic>
          <a:graphicData uri="http://schemas.openxmlformats.org/drawingml/2006/table">
            <a:tbl>
              <a:tblPr/>
              <a:tblGrid>
                <a:gridCol w="4397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7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다음 보고 기간에서 수행할 작업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nl-N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4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37"/>
          <p:cNvGraphicFramePr>
            <a:graphicFrameLocks/>
          </p:cNvGraphicFramePr>
          <p:nvPr/>
        </p:nvGraphicFramePr>
        <p:xfrm>
          <a:off x="363438" y="4443771"/>
          <a:ext cx="1187450" cy="2081574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범위 변경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41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# (Total number of changes)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1712640" y="4433635"/>
          <a:ext cx="1944216" cy="209566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프로젝트 팀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….(PM)</a:t>
                      </a:r>
                      <a:endParaRPr kumimoji="0" lang="pl-P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…</a:t>
                      </a:r>
                      <a:endParaRPr kumimoji="0" lang="pl-P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3818608" y="4407389"/>
          <a:ext cx="2142504" cy="2117956"/>
        </p:xfrm>
        <a:graphic>
          <a:graphicData uri="http://schemas.openxmlformats.org/drawingml/2006/table">
            <a:tbl>
              <a:tblPr/>
              <a:tblGrid>
                <a:gridCol w="214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4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원가초과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일정지연 원인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pl-P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150223" y="4407388"/>
          <a:ext cx="3389012" cy="103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374" name="워크시트" r:id="rId4" imgW="3276423" imgH="1304964" progId="Excel.Sheet.8">
                  <p:embed/>
                </p:oleObj>
              </mc:Choice>
              <mc:Fallback>
                <p:oleObj name="워크시트" r:id="rId4" imgW="3276423" imgH="130496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223" y="4407388"/>
                        <a:ext cx="3389012" cy="1036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6150223" y="5443981"/>
          <a:ext cx="3521075" cy="108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375" name="워크시트" r:id="rId6" imgW="3628892" imgH="1600318" progId="Excel.Sheet.8">
                  <p:embed/>
                </p:oleObj>
              </mc:Choice>
              <mc:Fallback>
                <p:oleObj name="워크시트" r:id="rId6" imgW="3628892" imgH="160031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223" y="5443981"/>
                        <a:ext cx="3521075" cy="108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직사각형 13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CH4.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진행관리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변경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 : </a:t>
            </a:r>
            <a:r>
              <a:rPr lang="ko-KR" altLang="en-US"/>
              <a:t>단계 검토 보고서 </a:t>
            </a:r>
            <a:r>
              <a:rPr lang="en-US" altLang="ko-KR" dirty="0"/>
              <a:t>(</a:t>
            </a:r>
            <a:r>
              <a:rPr lang="en-GB" altLang="ko-KR" dirty="0"/>
              <a:t>End Stage Report)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304800" y="762000"/>
            <a:ext cx="4792216" cy="5791200"/>
          </a:xfrm>
        </p:spPr>
        <p:txBody>
          <a:bodyPr/>
          <a:lstStyle/>
          <a:p>
            <a:pPr marL="0" lvl="0" indent="0">
              <a:buNone/>
            </a:pPr>
            <a:r>
              <a:rPr lang="en-GB" altLang="ko-KR" dirty="0"/>
              <a:t>1. </a:t>
            </a:r>
            <a:r>
              <a:rPr lang="ko-KR" altLang="en-US"/>
              <a:t>프로젝트 보고서 </a:t>
            </a:r>
            <a:r>
              <a:rPr lang="en-US" altLang="ko-KR" dirty="0"/>
              <a:t>(</a:t>
            </a:r>
            <a:r>
              <a:rPr lang="ko-KR" altLang="en-US"/>
              <a:t>단계 성과 요약</a:t>
            </a:r>
            <a:r>
              <a:rPr lang="en-US" altLang="ko-KR" dirty="0"/>
              <a:t>)</a:t>
            </a:r>
            <a:endParaRPr lang="ko-KR" altLang="ko-KR"/>
          </a:p>
          <a:p>
            <a:pPr lvl="1"/>
            <a:r>
              <a:rPr lang="ko-KR" altLang="ko-KR" dirty="0"/>
              <a:t>본 </a:t>
            </a:r>
            <a:r>
              <a:rPr lang="ko-KR" altLang="en-US" dirty="0"/>
              <a:t>프로젝트 </a:t>
            </a:r>
            <a:r>
              <a:rPr lang="ko-KR" altLang="ko-KR" dirty="0"/>
              <a:t>단계는 하기와 같이 성공적으로 달성함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GB" altLang="ko-KR" dirty="0"/>
          </a:p>
          <a:p>
            <a:pPr lvl="1"/>
            <a:endParaRPr lang="en-GB" altLang="ko-KR" dirty="0"/>
          </a:p>
          <a:p>
            <a:pPr lvl="1"/>
            <a:endParaRPr lang="en-GB" altLang="ko-KR" dirty="0"/>
          </a:p>
          <a:p>
            <a:pPr lvl="1"/>
            <a:endParaRPr lang="en-GB" altLang="ko-KR" dirty="0"/>
          </a:p>
          <a:p>
            <a:pPr lvl="1"/>
            <a:endParaRPr lang="en-GB" altLang="ko-KR" dirty="0"/>
          </a:p>
          <a:p>
            <a:pPr lvl="1"/>
            <a:endParaRPr lang="en-GB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/>
              <a:t>단계 목표 검토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/>
              <a:t>제품 검토</a:t>
            </a:r>
            <a:endParaRPr lang="en-US" altLang="ko-KR" sz="1200" dirty="0"/>
          </a:p>
          <a:p>
            <a:pPr marL="0" indent="0">
              <a:buNone/>
            </a:pPr>
            <a:endParaRPr lang="en-US" altLang="ko-KR" dirty="0"/>
          </a:p>
          <a:p>
            <a:pPr marL="0" lvl="0" indent="0">
              <a:buNone/>
            </a:pPr>
            <a:endParaRPr lang="en-GB" altLang="ko-KR" dirty="0"/>
          </a:p>
        </p:txBody>
      </p:sp>
      <p:sp>
        <p:nvSpPr>
          <p:cNvPr id="13" name="내용 개체 틀 12"/>
          <p:cNvSpPr>
            <a:spLocks noGrp="1"/>
          </p:cNvSpPr>
          <p:nvPr>
            <p:ph sz="half" idx="4294967295"/>
          </p:nvPr>
        </p:nvSpPr>
        <p:spPr>
          <a:xfrm>
            <a:off x="5097016" y="806139"/>
            <a:ext cx="4795074" cy="318605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</a:rPr>
              <a:t>4. </a:t>
            </a:r>
            <a:r>
              <a:rPr lang="ko-KR" altLang="en-US" sz="1400">
                <a:latin typeface="맑은 고딕" panose="020B0503020000020004" pitchFamily="50" charset="-127"/>
              </a:rPr>
              <a:t>이슈 및 리스크</a:t>
            </a: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ko-KR" sz="1400" dirty="0">
              <a:latin typeface="맑은 고딕" panose="020B0503020000020004" pitchFamily="50" charset="-127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ko-KR" sz="1400" dirty="0">
                <a:latin typeface="맑은 고딕" panose="020B0503020000020004" pitchFamily="50" charset="-127"/>
              </a:rPr>
              <a:t>4. </a:t>
            </a:r>
            <a:r>
              <a:rPr lang="ko-KR" altLang="en-US" sz="1400">
                <a:latin typeface="맑은 고딕" panose="020B0503020000020004" pitchFamily="50" charset="-127"/>
              </a:rPr>
              <a:t>예측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</a:rPr>
              <a:t>단계이관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</a:rPr>
              <a:t>추가조치</a:t>
            </a:r>
            <a:r>
              <a:rPr lang="en-US" altLang="ko-KR" sz="1400" dirty="0">
                <a:latin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</a:rPr>
              <a:t>교훈</a:t>
            </a:r>
            <a:endParaRPr lang="en-US" altLang="ko-KR" sz="14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  <a:p>
            <a:pPr lvl="1">
              <a:spcAft>
                <a:spcPts val="0"/>
              </a:spcAft>
            </a:pPr>
            <a:endParaRPr lang="en-US" altLang="ko-KR" sz="12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16495" y="4437112"/>
          <a:ext cx="4392489" cy="2116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30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제품명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 기록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 기록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 결함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52625" y="278765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16496" y="1287767"/>
          <a:ext cx="4392488" cy="1312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485">
                <a:tc gridSpan="3">
                  <a:txBody>
                    <a:bodyPr/>
                    <a:lstStyle/>
                    <a:p>
                      <a:pPr marL="87313" lvl="1" indent="0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현단계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(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검증 단계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ko-KR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 분야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sz="11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 단계까지 목표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 단계까지 차이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4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16496" y="2924944"/>
          <a:ext cx="4392488" cy="1163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 분야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ko-KR" sz="1100" b="1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 단계 목표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 단계 차이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원가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</a:t>
                      </a:r>
                      <a:endParaRPr lang="ko-KR" sz="11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249144" y="149503"/>
            <a:ext cx="342825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CH4. 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진행관리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ko-KR" alt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변경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127972" y="3356991"/>
          <a:ext cx="4580384" cy="3196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9053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예측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일정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작업량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053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단계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이관 확인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053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고객의 추가 조치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사항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053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교훈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08713" y="1149999"/>
          <a:ext cx="4468688" cy="1637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1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발생한 문제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리스크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발생하지 않은 문제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ko-KR" sz="1200" b="1">
                        <a:solidFill>
                          <a:srgbClr val="99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이슈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리스크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14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변경요청 양식 </a:t>
            </a:r>
            <a:r>
              <a:rPr lang="en-US" altLang="ko-KR" dirty="0"/>
              <a:t>– SAMPLE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28600" y="836712"/>
          <a:ext cx="9448800" cy="571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21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1084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2932113" algn="ctr"/>
                        </a:tabLst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프로젝트 변경 검토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승인 양식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34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프로젝트 명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신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업무개발</a:t>
                      </a:r>
                      <a:endParaRPr lang="en-US" altLang="ko-KR" sz="40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프로젝트 번호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일자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2018.10,17</a:t>
                      </a:r>
                      <a:endParaRPr lang="en-US" altLang="ko-KR" sz="40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프로젝트관리자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OOO PM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부서명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개발팀</a:t>
                      </a:r>
                      <a:endParaRPr lang="en-US" altLang="ko-KR" sz="40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tabLst>
                          <a:tab pos="-457200" algn="l"/>
                        </a:tabLst>
                      </a:pPr>
                      <a:r>
                        <a:rPr lang="ko-KR" altLang="en-US" sz="1400" b="1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요청자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설계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PL</a:t>
                      </a:r>
                      <a:r>
                        <a:rPr lang="en-US" altLang="ko-KR" sz="1400" b="1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tabLst>
                          <a:tab pos="-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부서명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디자인팀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tabLst>
                          <a:tab pos="-457200" algn="l"/>
                        </a:tabLst>
                      </a:pP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  <a:defRPr/>
                      </a:pP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변경분야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Scope   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Schedule</a:t>
                      </a:r>
                    </a:p>
                    <a:p>
                      <a:pPr algn="l" eaLnBrk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Budget  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Quality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349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변경에 의한 차이 내역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9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1.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요청한 변경 내역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개월 단축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2.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변경 이유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 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cs typeface="Times New Roman" pitchFamily="18" charset="0"/>
                        </a:rPr>
                        <a:t>선행 일정 지연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49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범위 영향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신기법과 추가인력 적용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일정 영향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400" b="1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단축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2018.07.01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2018.06.01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34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원가 영향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2000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만원 </a:t>
                      </a:r>
                      <a:r>
                        <a:rPr lang="en-US" altLang="ko-KR" sz="14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4000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만원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품질 영향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품질 저하</a:t>
                      </a:r>
                      <a:endParaRPr lang="en-US" altLang="ko-KR" sz="14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정당성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변경에 의한 새로운 범위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품질 목표가 타당한가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?) : 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양산 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일정 준수</a:t>
                      </a:r>
                      <a:endParaRPr lang="en-US" altLang="ko-KR" sz="14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분류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예상원가차이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변경요청결과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4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자본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(Capex)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eaLnBrk="1" latinLnBrk="1" hangingPunct="1">
                        <a:spcBef>
                          <a:spcPts val="0"/>
                        </a:spcBef>
                        <a:tabLst>
                          <a:tab pos="-457200" algn="l"/>
                        </a:tabLst>
                        <a:defRPr/>
                      </a:pPr>
                      <a:r>
                        <a:rPr lang="ko-KR" altLang="en-US" sz="1400" b="1" dirty="0" err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신장비</a:t>
                      </a:r>
                      <a:r>
                        <a:rPr lang="ko-KR" altLang="en-US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구매비용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1000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만원</a:t>
                      </a:r>
                      <a:endParaRPr lang="en-US" altLang="ko-KR" sz="14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eaLnBrk="1" latinLnBrk="1" hangingPunct="1">
                        <a:spcBef>
                          <a:spcPts val="0"/>
                        </a:spcBef>
                        <a:tabLst>
                          <a:tab pos="-457200" algn="l"/>
                        </a:tabLst>
                        <a:defRPr/>
                      </a:pP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매몰원가 감가상각 반영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914400" algn="l"/>
                          <a:tab pos="-457200" algn="l"/>
                          <a:tab pos="152400" algn="l"/>
                          <a:tab pos="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기대결과 성취를 위해 절대 필요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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원목표에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영향 없음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4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914400" algn="l"/>
                          <a:tab pos="-457200" algn="l"/>
                          <a:tab pos="152400" algn="l"/>
                          <a:tab pos="457200" algn="l"/>
                        </a:tabLst>
                      </a:pP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비자본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ko-KR" sz="1400" b="1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Opex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eaLnBrk="1" latinLnBrk="1" hangingPunct="1">
                        <a:spcBef>
                          <a:spcPts val="0"/>
                        </a:spcBef>
                        <a:tabLst>
                          <a:tab pos="-457200" algn="l"/>
                        </a:tabLst>
                        <a:defRPr/>
                      </a:pPr>
                      <a:r>
                        <a:rPr lang="ko-KR" altLang="en-US" sz="1400" b="1" dirty="0" err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신기법</a:t>
                      </a:r>
                      <a:r>
                        <a:rPr lang="ko-KR" altLang="en-US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자문 및 훈련비 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500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만원</a:t>
                      </a:r>
                      <a:endParaRPr lang="en-US" altLang="ko-KR" sz="14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eaLnBrk="1" latinLnBrk="1" hangingPunct="1">
                        <a:spcBef>
                          <a:spcPts val="0"/>
                        </a:spcBef>
                        <a:tabLst>
                          <a:tab pos="-457200" algn="l"/>
                        </a:tabLst>
                        <a:defRPr/>
                      </a:pPr>
                      <a:r>
                        <a:rPr lang="ko-KR" altLang="en-US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연장 및 휴일 근무 수당 </a:t>
                      </a:r>
                      <a:r>
                        <a:rPr lang="en-US" altLang="ko-KR" sz="14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500</a:t>
                      </a:r>
                      <a:r>
                        <a:rPr lang="ko-KR" altLang="en-US" sz="1400" b="1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만원</a:t>
                      </a:r>
                      <a:endParaRPr lang="en-US" altLang="ko-KR" sz="1400" b="1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914400" algn="l"/>
                          <a:tab pos="-457200" algn="l"/>
                          <a:tab pos="152400" algn="l"/>
                          <a:tab pos="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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원 목표 이상의 이익 실현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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원목표에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영향 있음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7349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승인자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7349"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914400" algn="l"/>
                          <a:tab pos="-457200" algn="l"/>
                          <a:tab pos="152400" algn="l"/>
                          <a:tab pos="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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프로젝트리더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이름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서명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914400" algn="l"/>
                          <a:tab pos="-457200" algn="l"/>
                          <a:tab pos="152400" algn="l"/>
                          <a:tab pos="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일자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7349">
                <a:tc gridSpan="3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-914400" algn="l"/>
                          <a:tab pos="-457200" algn="l"/>
                          <a:tab pos="152400" algn="l"/>
                          <a:tab pos="457200" algn="l"/>
                        </a:tabLst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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그룹장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Times New Roman" pitchFamily="18" charset="0"/>
                        </a:rPr>
                        <a:t>팀장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이름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734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  <a:sym typeface="Wingdings" pitchFamily="2" charset="2"/>
                        </a:rPr>
                        <a:t>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  <a:cs typeface="Times New Roman" pitchFamily="18" charset="0"/>
                        </a:rPr>
                        <a:t> 사장 이름</a:t>
                      </a:r>
                      <a:endParaRPr lang="en-US" altLang="ko-KR" sz="1400" b="1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2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CH4. </a:t>
            </a:r>
            <a:r>
              <a:rPr lang="ko-KR" altLang="en-US" b="1">
                <a:latin typeface="+mn-ea"/>
                <a:ea typeface="+mn-ea"/>
              </a:rPr>
              <a:t>진행관리</a:t>
            </a:r>
            <a:r>
              <a:rPr lang="en-US" altLang="ko-KR" b="1" dirty="0">
                <a:latin typeface="+mn-ea"/>
                <a:ea typeface="+mn-ea"/>
              </a:rPr>
              <a:t>-</a:t>
            </a:r>
            <a:r>
              <a:rPr lang="ko-KR" altLang="en-US" b="1">
                <a:latin typeface="+mn-ea"/>
                <a:ea typeface="+mn-ea"/>
              </a:rPr>
              <a:t>변경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770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3791674" y="3861048"/>
            <a:ext cx="5481805" cy="1741895"/>
          </a:xfrm>
        </p:spPr>
        <p:txBody>
          <a:bodyPr/>
          <a:lstStyle/>
          <a:p>
            <a:pPr lvl="0"/>
            <a:r>
              <a:rPr lang="ko-KR" altLang="ko-KR" dirty="0"/>
              <a:t>애자일 환경의 </a:t>
            </a:r>
            <a:r>
              <a:rPr lang="ko-KR" altLang="ko-KR" dirty="0" err="1"/>
              <a:t>서번트</a:t>
            </a:r>
            <a:r>
              <a:rPr lang="ko-KR" altLang="ko-KR" dirty="0"/>
              <a:t> 리더십 </a:t>
            </a:r>
          </a:p>
          <a:p>
            <a:pPr lvl="0"/>
            <a:r>
              <a:rPr lang="ko-KR" altLang="ko-KR" dirty="0"/>
              <a:t>이해관계자 대응 및 의사소통</a:t>
            </a:r>
          </a:p>
        </p:txBody>
      </p:sp>
      <p:sp>
        <p:nvSpPr>
          <p:cNvPr id="1822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CH5. SW </a:t>
            </a:r>
            <a:r>
              <a:rPr lang="ko-KR" altLang="ko-KR"/>
              <a:t>개발자에게 </a:t>
            </a:r>
            <a:br>
              <a:rPr lang="en-US" altLang="ko-KR" dirty="0"/>
            </a:br>
            <a:r>
              <a:rPr lang="ko-KR" altLang="ko-KR"/>
              <a:t>필요한 리더십</a:t>
            </a:r>
          </a:p>
        </p:txBody>
      </p:sp>
    </p:spTree>
    <p:extLst>
      <p:ext uri="{BB962C8B-B14F-4D97-AF65-F5344CB8AC3E}">
        <p14:creationId xmlns:p14="http://schemas.microsoft.com/office/powerpoint/2010/main" val="308455723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906000" cy="648000"/>
          </a:xfrm>
          <a:prstGeom prst="rect">
            <a:avLst/>
          </a:prstGeom>
          <a:solidFill>
            <a:srgbClr val="FFFF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80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Quiz</a:t>
            </a:r>
            <a:r>
              <a:rPr lang="ko-KR" altLang="en-US"/>
              <a:t> </a:t>
            </a:r>
            <a:r>
              <a:rPr lang="en-US" altLang="ko-KR"/>
              <a:t>: Communication Channels</a:t>
            </a:r>
            <a:endParaRPr lang="ko-KR" alt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목표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/>
              <a:t>프로젝트 채널에 대한 프로젝트관리자의 대응 전략을 이해한다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dirty="0"/>
              <a:t>Case Study</a:t>
            </a:r>
            <a:r>
              <a:rPr lang="ko-KR" altLang="en-US"/>
              <a:t> 방법 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4</a:t>
            </a:r>
            <a:r>
              <a:rPr lang="ko-KR" altLang="en-US"/>
              <a:t>가지 각 채널에 대해 다음 항목을 팀 협의를 통해 기술한다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프로젝트관리자가 대상 채널에 대해 제공할 사항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대상 채널로부터 프로젝트관리자가 받아야 할 사항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해당 채널과의 의사소통을 위해 필요한 기량</a:t>
            </a:r>
            <a:r>
              <a:rPr lang="en-US" altLang="ko-KR" dirty="0"/>
              <a:t>(Skill)</a:t>
            </a:r>
            <a:r>
              <a:rPr lang="ko-KR" altLang="en-US"/>
              <a:t>은 </a:t>
            </a:r>
            <a:r>
              <a:rPr lang="en-US" altLang="ko-KR" dirty="0"/>
              <a:t>Sample</a:t>
            </a:r>
            <a:r>
              <a:rPr lang="ko-KR" altLang="en-US"/>
              <a:t>을 포함하였으니 작성할 필요는 없습니다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13240" y="149503"/>
            <a:ext cx="2564160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CH5. SW 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개발자 리더십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3200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QUIZ</a:t>
            </a:r>
            <a:r>
              <a:rPr lang="ko-KR" altLang="en-US"/>
              <a:t> </a:t>
            </a:r>
            <a:r>
              <a:rPr lang="en-US" altLang="ko-KR" dirty="0"/>
              <a:t>: Communication Channels</a:t>
            </a:r>
          </a:p>
        </p:txBody>
      </p:sp>
      <p:graphicFrame>
        <p:nvGraphicFramePr>
          <p:cNvPr id="5" name="Group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865533"/>
              </p:ext>
            </p:extLst>
          </p:nvPr>
        </p:nvGraphicFramePr>
        <p:xfrm>
          <a:off x="301488" y="980729"/>
          <a:ext cx="9375912" cy="5328592"/>
        </p:xfrm>
        <a:graphic>
          <a:graphicData uri="http://schemas.openxmlformats.org/drawingml/2006/table">
            <a:tbl>
              <a:tblPr/>
              <a:tblGrid>
                <a:gridCol w="2364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720">
                <a:tc>
                  <a:txBody>
                    <a:bodyPr/>
                    <a:lstStyle/>
                    <a:p>
                      <a:pPr marL="0" marR="0" lvl="0" indent="0" algn="ctr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프로젝트관리자가 제공하는 것</a:t>
                      </a:r>
                    </a:p>
                  </a:txBody>
                  <a:tcPr marL="88583" marR="88583" marT="44158" marB="441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프로젝트관리자가 기대하는 것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요구되는 프로젝트관리자</a:t>
                      </a:r>
                      <a:r>
                        <a:rPr kumimoji="0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Skill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605">
                <a:tc>
                  <a:txBody>
                    <a:bodyPr/>
                    <a:lstStyle/>
                    <a:p>
                      <a:pPr marL="263525" marR="0" lvl="0" indent="-263525" algn="l" defTabSz="989013" rtl="0" eaLnBrk="0" fontAlgn="base" latinLnBrk="0" hangingPunct="0">
                        <a:lnSpc>
                          <a:spcPct val="1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A.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3525" marR="0" lvl="0" indent="-263525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경영층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스폰서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해결 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(Problem Solving)</a:t>
                      </a:r>
                    </a:p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 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272">
                <a:tc>
                  <a:txBody>
                    <a:bodyPr/>
                    <a:lstStyle/>
                    <a:p>
                      <a:pPr marL="263525" marR="0" lvl="0" indent="-263525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B. </a:t>
                      </a:r>
                    </a:p>
                    <a:p>
                      <a:pPr marL="0" marR="0" lvl="0" indent="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기능관리자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프로젝트관리자 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협상 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723">
                <a:tc>
                  <a:txBody>
                    <a:bodyPr/>
                    <a:lstStyle/>
                    <a:p>
                      <a:pPr marL="263525" marR="0" lvl="0" indent="-263525" algn="l" defTabSz="989013" rtl="0" eaLnBrk="0" fontAlgn="base" latinLnBrk="0" hangingPunct="0">
                        <a:lnSpc>
                          <a:spcPct val="1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C. 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63525" marR="0" lvl="0" indent="-263525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계약상대자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(Planning)</a:t>
                      </a:r>
                    </a:p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팀빌딩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(Team building)</a:t>
                      </a:r>
                    </a:p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(Coordination)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72">
                <a:tc>
                  <a:txBody>
                    <a:bodyPr/>
                    <a:lstStyle/>
                    <a:p>
                      <a:pPr marL="263525" marR="0" lvl="0" indent="-263525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D. </a:t>
                      </a:r>
                    </a:p>
                    <a:p>
                      <a:pPr marL="0" marR="0" lvl="0" indent="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이해관계자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b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정부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유관기관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대민 관계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8901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</a:p>
                  </a:txBody>
                  <a:tcPr marL="88583" marR="88583" marT="44158" marB="441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113240" y="149503"/>
            <a:ext cx="2564160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CH5. SW </a:t>
            </a:r>
            <a:r>
              <a:rPr lang="ko-KR" altLang="en-US" b="1">
                <a:latin typeface="+mn-ea"/>
                <a:ea typeface="+mn-ea"/>
              </a:rPr>
              <a:t>개발자 리더십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602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프로젝트 종료</a:t>
            </a:r>
            <a:endParaRPr lang="en-US" altLang="ko-KR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단계 별 점검사항</a:t>
            </a:r>
            <a:endParaRPr lang="en-US" altLang="ko-KR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ko-KR" altLang="en-US" kern="100" dirty="0">
                <a:latin typeface="+mn-ea"/>
                <a:cs typeface="Times New Roman" panose="02020603050405020304" pitchFamily="18" charset="0"/>
              </a:rPr>
              <a:t>단계 별 교훈</a:t>
            </a:r>
            <a:endParaRPr lang="ko-KR" altLang="ko-KR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22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CH6. SW </a:t>
            </a:r>
            <a:r>
              <a:rPr lang="ko-KR" altLang="ko-KR" kern="100">
                <a:latin typeface="+mn-ea"/>
                <a:cs typeface="Times New Roman" panose="02020603050405020304" pitchFamily="18" charset="0"/>
              </a:rPr>
              <a:t>개발자가 알아야 할 프로젝트관리</a:t>
            </a:r>
            <a:r>
              <a:rPr lang="en-US" altLang="ko-KR" kern="100" dirty="0">
                <a:latin typeface="+mn-ea"/>
                <a:cs typeface="Times New Roman" panose="02020603050405020304" pitchFamily="18" charset="0"/>
              </a:rPr>
              <a:t> TIP</a:t>
            </a:r>
            <a:endParaRPr lang="ko-KR" altLang="ko-KR" kern="10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772159"/>
      </p:ext>
    </p:extLst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ko-KR" kern="100" dirty="0"/>
              <a:t>프로젝트관리 적용 방안</a:t>
            </a:r>
            <a:endParaRPr lang="en-US" altLang="ko-KR" dirty="0"/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78428"/>
              </p:ext>
            </p:extLst>
          </p:nvPr>
        </p:nvGraphicFramePr>
        <p:xfrm>
          <a:off x="228600" y="980728"/>
          <a:ext cx="9372600" cy="540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4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i="0" kern="100" dirty="0">
                          <a:effectLst/>
                        </a:rPr>
                        <a:t>CHAPTER</a:t>
                      </a:r>
                      <a:endParaRPr lang="ko-KR" sz="1200" i="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i="0" kern="100" dirty="0" err="1">
                          <a:effectLst/>
                        </a:rPr>
                        <a:t>적용점</a:t>
                      </a:r>
                      <a:endParaRPr lang="ko-KR" sz="120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200" i="0" kern="100" dirty="0">
                          <a:effectLst/>
                        </a:rPr>
                        <a:t>조직 적용방안</a:t>
                      </a:r>
                      <a:endParaRPr lang="ko-KR" sz="1200" i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8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CH1.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관리 체계 및 역량</a:t>
                      </a:r>
                    </a:p>
                  </a:txBody>
                  <a:tcPr marL="64770" marR="64770" marT="17780" marB="1778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8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CH2.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성공 실패 사례</a:t>
                      </a:r>
                    </a:p>
                  </a:txBody>
                  <a:tcPr marL="64770" marR="64770" marT="17780" marB="1778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CH3.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성공적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목표 관리 </a:t>
                      </a:r>
                    </a:p>
                  </a:txBody>
                  <a:tcPr marL="64770" marR="64770" marT="17780" marB="1778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52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CH4.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성공적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진행 관리 </a:t>
                      </a:r>
                    </a:p>
                  </a:txBody>
                  <a:tcPr marL="64770" marR="64770" marT="17780" marB="1778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176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CH5.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개발자에게 필요한 리더십</a:t>
                      </a:r>
                    </a:p>
                  </a:txBody>
                  <a:tcPr marL="64770" marR="64770" marT="17780" marB="1778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48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CH6.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개발자가 알아야 할 프로젝트관리</a:t>
                      </a: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TIP</a:t>
                      </a: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11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CH1. SW </a:t>
                      </a:r>
                      <a:r>
                        <a:rPr lang="ko-KR" sz="12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프로젝트 관리 체계 및 역량</a:t>
                      </a:r>
                    </a:p>
                  </a:txBody>
                  <a:tcPr marL="64770" marR="64770" marT="17780" marB="1778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897216" y="149503"/>
            <a:ext cx="2780184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+mn-ea"/>
                <a:ea typeface="+mn-ea"/>
              </a:rPr>
              <a:t>CH6. SW </a:t>
            </a:r>
            <a:r>
              <a:rPr lang="ko-KR" altLang="en-US" b="1">
                <a:latin typeface="+mn-ea"/>
                <a:ea typeface="+mn-ea"/>
              </a:rPr>
              <a:t>개발자 </a:t>
            </a:r>
            <a:r>
              <a:rPr lang="en-US" altLang="ko-KR" b="1" dirty="0">
                <a:latin typeface="+mn-ea"/>
                <a:ea typeface="+mn-ea"/>
              </a:rPr>
              <a:t>TIP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727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0" y="0"/>
            <a:ext cx="9906000" cy="684000"/>
          </a:xfrm>
          <a:prstGeom prst="rect">
            <a:avLst/>
          </a:prstGeom>
          <a:solidFill>
            <a:srgbClr val="FFFF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80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: </a:t>
            </a:r>
            <a:r>
              <a:rPr lang="ko-KR" altLang="en-US"/>
              <a:t>내가 경험한 프로젝트 이슈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980728"/>
            <a:ext cx="9296400" cy="557247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>
                <a:solidFill>
                  <a:srgbClr val="990000"/>
                </a:solidFill>
              </a:rPr>
              <a:t>목표</a:t>
            </a:r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내가 경험한 어려웠던 문제를 도출한다</a:t>
            </a:r>
            <a:r>
              <a:rPr lang="en-US" altLang="ko-KR" b="1" dirty="0"/>
              <a:t>.</a:t>
            </a:r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어려운 사항이 어느 프로젝트관리 분야인지를 파악한다</a:t>
            </a:r>
            <a:r>
              <a:rPr lang="en-US" altLang="ko-KR" b="1" dirty="0"/>
              <a:t>.</a:t>
            </a:r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해당 분야 인식에 따라 명확한 대안을 창출할 수 있다</a:t>
            </a:r>
            <a:endParaRPr lang="en-US" altLang="ko-KR" b="1" dirty="0"/>
          </a:p>
          <a:p>
            <a:pPr lvl="1">
              <a:spcAft>
                <a:spcPts val="1200"/>
              </a:spcAft>
            </a:pPr>
            <a:endParaRPr lang="ko-KR" altLang="en-US" b="1" dirty="0">
              <a:solidFill>
                <a:srgbClr val="990000"/>
              </a:solidFill>
            </a:endParaRPr>
          </a:p>
          <a:p>
            <a:pPr>
              <a:spcAft>
                <a:spcPts val="1200"/>
              </a:spcAft>
            </a:pPr>
            <a:r>
              <a:rPr lang="ko-KR" altLang="en-US" dirty="0">
                <a:solidFill>
                  <a:srgbClr val="990000"/>
                </a:solidFill>
              </a:rPr>
              <a:t>토의 방법 </a:t>
            </a:r>
            <a:endParaRPr lang="en-US" altLang="ko-KR" dirty="0">
              <a:solidFill>
                <a:srgbClr val="990000"/>
              </a:solidFill>
            </a:endParaRPr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각자 업무 수행 과정에서 비효율적이거나 어려웠던 사항 한 가지를 </a:t>
            </a:r>
            <a:r>
              <a:rPr lang="ko-KR" altLang="en-US" b="1" dirty="0" err="1"/>
              <a:t>포스팃에</a:t>
            </a:r>
            <a:r>
              <a:rPr lang="ko-KR" altLang="en-US" b="1" dirty="0"/>
              <a:t> 기록한다</a:t>
            </a:r>
            <a:r>
              <a:rPr lang="en-US" altLang="ko-KR" b="1" dirty="0"/>
              <a:t>.</a:t>
            </a:r>
            <a:r>
              <a:rPr lang="ko-KR" altLang="en-US" b="1"/>
              <a:t> </a:t>
            </a:r>
            <a:r>
              <a:rPr lang="en-US" altLang="ko-KR" b="1" dirty="0"/>
              <a:t> </a:t>
            </a:r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각자 적은 것을 </a:t>
            </a:r>
            <a:r>
              <a:rPr lang="ko-KR" altLang="en-US" b="1" dirty="0" err="1"/>
              <a:t>이젤패드에</a:t>
            </a:r>
            <a:r>
              <a:rPr lang="ko-KR" altLang="en-US" b="1" dirty="0"/>
              <a:t> 붙이고 조원들과 공유한다</a:t>
            </a:r>
            <a:r>
              <a:rPr lang="en-US" altLang="ko-KR" b="1" dirty="0"/>
              <a:t>.</a:t>
            </a:r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조별로 베스트 </a:t>
            </a:r>
            <a:r>
              <a:rPr lang="en-US" altLang="ko-KR" b="1" dirty="0"/>
              <a:t>3</a:t>
            </a:r>
            <a:r>
              <a:rPr lang="ko-KR" altLang="en-US" b="1"/>
              <a:t>개를 선정하고 양식에 기록한다</a:t>
            </a:r>
            <a:r>
              <a:rPr lang="en-US" altLang="ko-KR" b="1" dirty="0"/>
              <a:t>.</a:t>
            </a:r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각 항목을 전략</a:t>
            </a:r>
            <a:r>
              <a:rPr lang="en-US" altLang="ko-KR" b="1" dirty="0"/>
              <a:t>, </a:t>
            </a:r>
            <a:r>
              <a:rPr lang="ko-KR" altLang="en-US" b="1"/>
              <a:t>프로세스</a:t>
            </a:r>
            <a:r>
              <a:rPr lang="en-US" altLang="ko-KR" b="1" dirty="0"/>
              <a:t>, </a:t>
            </a:r>
            <a:r>
              <a:rPr lang="ko-KR" altLang="en-US" b="1"/>
              <a:t>조직</a:t>
            </a:r>
            <a:r>
              <a:rPr lang="en-US" altLang="ko-KR" b="1" dirty="0"/>
              <a:t>(</a:t>
            </a:r>
            <a:r>
              <a:rPr lang="ko-KR" altLang="en-US" b="1"/>
              <a:t>커뮤니케이션 방식</a:t>
            </a:r>
            <a:r>
              <a:rPr lang="en-US" altLang="ko-KR" b="1" dirty="0"/>
              <a:t>, </a:t>
            </a:r>
            <a:r>
              <a:rPr lang="ko-KR" altLang="en-US" b="1"/>
              <a:t>문화</a:t>
            </a:r>
            <a:r>
              <a:rPr lang="en-US" altLang="ko-KR" b="1" dirty="0"/>
              <a:t>), </a:t>
            </a:r>
            <a:r>
              <a:rPr lang="ko-KR" altLang="en-US" b="1"/>
              <a:t>최적화 </a:t>
            </a:r>
            <a:r>
              <a:rPr lang="en-US" altLang="ko-KR" b="1" dirty="0"/>
              <a:t>4</a:t>
            </a:r>
            <a:r>
              <a:rPr lang="ko-KR" altLang="en-US" b="1"/>
              <a:t>개 분야로 구분을 한다</a:t>
            </a:r>
            <a:endParaRPr lang="en-US" altLang="ko-KR" b="1" dirty="0"/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/>
              <a:t>각 항목을 또한 </a:t>
            </a:r>
            <a:r>
              <a:rPr lang="en-US" altLang="ko-KR" b="1" dirty="0"/>
              <a:t>PMBOK 10</a:t>
            </a:r>
            <a:r>
              <a:rPr lang="ko-KR" altLang="en-US" b="1"/>
              <a:t>가지 관리분야로 구분한다</a:t>
            </a:r>
            <a:endParaRPr lang="en-US" altLang="ko-KR" b="1" dirty="0"/>
          </a:p>
          <a:p>
            <a:pPr marL="622300" lvl="1" indent="-342900">
              <a:spcAft>
                <a:spcPts val="1200"/>
              </a:spcAft>
              <a:buFont typeface="+mj-lt"/>
              <a:buAutoNum type="arabicPeriod"/>
            </a:pPr>
            <a:r>
              <a:rPr lang="ko-KR" altLang="en-US" b="1" dirty="0" err="1"/>
              <a:t>이젤패드에</a:t>
            </a:r>
            <a:r>
              <a:rPr lang="ko-KR" altLang="en-US" b="1" dirty="0"/>
              <a:t> </a:t>
            </a:r>
            <a:r>
              <a:rPr lang="ko-KR" altLang="en-US" b="1" dirty="0" err="1"/>
              <a:t>마커를</a:t>
            </a:r>
            <a:r>
              <a:rPr lang="ko-KR" altLang="en-US" b="1" dirty="0"/>
              <a:t> 사용하여 기록한다</a:t>
            </a:r>
            <a:r>
              <a:rPr lang="en-US" altLang="ko-KR" b="1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CH2. 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성공실패 사례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3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8544" y="1988840"/>
            <a:ext cx="8418512" cy="1143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6200" dirty="0">
                <a:ea typeface="굴림" pitchFamily="50" charset="-127"/>
              </a:rPr>
              <a:t>Questions?</a:t>
            </a:r>
            <a:endParaRPr lang="en-US" altLang="ko-KR" sz="3500" dirty="0"/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560512" y="4149080"/>
            <a:ext cx="482453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6" tIns="45657" rIns="91316" bIns="45657"/>
          <a:lstStyle/>
          <a:p>
            <a:pPr marL="388938" indent="-388938" algn="l" defTabSz="950913">
              <a:spcBef>
                <a:spcPts val="0"/>
              </a:spcBef>
              <a:buClr>
                <a:srgbClr val="0033CC"/>
              </a:buClr>
            </a:pPr>
            <a:r>
              <a:rPr lang="en-US" altLang="ko-KR" dirty="0">
                <a:latin typeface="+mn-ea"/>
                <a:ea typeface="+mn-ea"/>
              </a:rPr>
              <a:t>For more information contact:</a:t>
            </a:r>
          </a:p>
          <a:p>
            <a:pPr marL="388938" indent="-388938" algn="l" defTabSz="950913">
              <a:spcBef>
                <a:spcPts val="0"/>
              </a:spcBef>
              <a:buClr>
                <a:srgbClr val="0033CC"/>
              </a:buClr>
            </a:pPr>
            <a:endParaRPr lang="en-US" altLang="ko-KR" dirty="0">
              <a:latin typeface="+mn-ea"/>
              <a:ea typeface="+mn-ea"/>
            </a:endParaRPr>
          </a:p>
          <a:p>
            <a:pPr marL="388938" indent="-388938" defTabSz="950913">
              <a:spcBef>
                <a:spcPts val="0"/>
              </a:spcBef>
              <a:buClr>
                <a:srgbClr val="0033CC"/>
              </a:buClr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목성균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88938" indent="-388938" defTabSz="950913">
              <a:spcBef>
                <a:spcPts val="0"/>
              </a:spcBef>
              <a:buClr>
                <a:srgbClr val="0033CC"/>
              </a:buClr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오피엠씨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>
                <a:solidFill>
                  <a:srgbClr val="CC3300"/>
                </a:solidFill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en-US" altLang="ko-KR" dirty="0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</a:rPr>
              <a:t>PMC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>
                <a:latin typeface="맑은 고딕" pitchFamily="50" charset="-127"/>
                <a:ea typeface="맑은 고딕" pitchFamily="50" charset="-127"/>
              </a:rPr>
              <a:t>대표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950913">
              <a:spcBef>
                <a:spcPts val="0"/>
              </a:spcBef>
              <a:buClr>
                <a:srgbClr val="0033CC"/>
              </a:buClr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한국프로젝트경영협회 부회장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950913">
              <a:spcBef>
                <a:spcPts val="0"/>
              </a:spcBef>
              <a:buClr>
                <a:srgbClr val="0033CC"/>
              </a:buClr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PMP,  PRINCE2 Practitioner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950913">
              <a:spcBef>
                <a:spcPts val="0"/>
              </a:spcBef>
              <a:buClr>
                <a:srgbClr val="0033CC"/>
              </a:buClr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E-mail: skmok@opmc.co.kr</a:t>
            </a:r>
          </a:p>
        </p:txBody>
      </p:sp>
    </p:spTree>
    <p:extLst>
      <p:ext uri="{BB962C8B-B14F-4D97-AF65-F5344CB8AC3E}">
        <p14:creationId xmlns:p14="http://schemas.microsoft.com/office/powerpoint/2010/main" val="1213962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경험한 프로젝트 문제</a:t>
            </a:r>
          </a:p>
        </p:txBody>
      </p:sp>
      <p:graphicFrame>
        <p:nvGraphicFramePr>
          <p:cNvPr id="7" name="내용 개체 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37864"/>
              </p:ext>
            </p:extLst>
          </p:nvPr>
        </p:nvGraphicFramePr>
        <p:xfrm>
          <a:off x="233699" y="836712"/>
          <a:ext cx="9399821" cy="3312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5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56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32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경험하고 있는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문제</a:t>
                      </a: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문제의 분류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중복가능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문제의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문제의 대안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VECTOR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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지식분야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 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/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7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TECH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 P 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PORT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27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TECH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 P   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PORT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27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TECH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 P   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CM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PORT</a:t>
                      </a:r>
                      <a:r>
                        <a:rPr lang="ko-KR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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992" y="6172497"/>
            <a:ext cx="9470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VECTOR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구분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 영역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	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(ORG),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(PRO),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(OPT)  </a:t>
            </a:r>
          </a:p>
          <a:p>
            <a:pPr algn="l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PMBOK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구분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(10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 영역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원가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(Q),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(RS),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소통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(CM),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위험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(RISK),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조달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이해관계자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(ST),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(INT)</a:t>
            </a:r>
          </a:p>
          <a:p>
            <a:pPr algn="l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구분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		TECHNOLOGY(TECH), PORTFOLIO(PORT)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CH2. 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성공실패 사례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3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: Failure Project</a:t>
            </a:r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16496" y="908719"/>
          <a:ext cx="9145016" cy="564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 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벡터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사례에 대한 시사점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0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UcPeriod"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STRATEGY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적절한 범위 정의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B. PROCESS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적합한 통제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C. ORGANIZATION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이해관계자와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팀의 참여</a:t>
                      </a: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D. OPTIMIZATION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변화와 </a:t>
                      </a:r>
                      <a:r>
                        <a:rPr lang="ko-KR" altLang="en-US" sz="1400" b="0" kern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ko-KR" altLang="en-US" sz="1400" b="0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대응</a:t>
                      </a:r>
                      <a:r>
                        <a:rPr lang="en-US" altLang="ko-KR" sz="1400" b="0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33864" y="149503"/>
            <a:ext cx="2143536" cy="36933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CH2. </a:t>
            </a:r>
            <a:r>
              <a:rPr lang="ko-KR" altLang="en-US" b="1"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성공실패 사례</a:t>
            </a:r>
            <a:endParaRPr lang="ko-KR" altLang="en-US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9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>
          <a:xfrm>
            <a:off x="3758950" y="3789040"/>
            <a:ext cx="5802562" cy="1741895"/>
          </a:xfrm>
        </p:spPr>
        <p:txBody>
          <a:bodyPr/>
          <a:lstStyle/>
          <a:p>
            <a:pPr lvl="0"/>
            <a:r>
              <a:rPr lang="en-US" altLang="ko-KR" dirty="0"/>
              <a:t>Case Study: SW </a:t>
            </a:r>
            <a:r>
              <a:rPr lang="ko-KR" altLang="ko-KR"/>
              <a:t>프로젝트 </a:t>
            </a:r>
            <a:br>
              <a:rPr lang="en-US" altLang="ko-KR" dirty="0"/>
            </a:br>
            <a:r>
              <a:rPr lang="ko-KR" altLang="ko-KR"/>
              <a:t>계획서 작성</a:t>
            </a:r>
          </a:p>
          <a:p>
            <a:pPr lvl="0"/>
            <a:r>
              <a:rPr lang="en-US" altLang="ko-KR" dirty="0"/>
              <a:t>SW </a:t>
            </a:r>
            <a:r>
              <a:rPr lang="ko-KR" altLang="ko-KR"/>
              <a:t>요구사항 관리 개념 및 사례</a:t>
            </a:r>
          </a:p>
          <a:p>
            <a:pPr lvl="0"/>
            <a:r>
              <a:rPr lang="ko-KR" altLang="ko-KR" dirty="0"/>
              <a:t>일정 진도 관리 개념 및 사례</a:t>
            </a:r>
          </a:p>
          <a:p>
            <a:pPr lvl="1"/>
            <a:r>
              <a:rPr lang="en-US" altLang="ko-KR" dirty="0"/>
              <a:t>EXERCISE: CPM </a:t>
            </a:r>
            <a:r>
              <a:rPr lang="ko-KR" altLang="ko-KR"/>
              <a:t>기반 일정계획 </a:t>
            </a:r>
          </a:p>
        </p:txBody>
      </p:sp>
      <p:sp>
        <p:nvSpPr>
          <p:cNvPr id="1822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CH3. </a:t>
            </a:r>
            <a:r>
              <a:rPr lang="ko-KR" altLang="ko-KR"/>
              <a:t>성공적</a:t>
            </a:r>
            <a:r>
              <a:rPr lang="en-US" altLang="ko-KR" dirty="0"/>
              <a:t> SW </a:t>
            </a:r>
            <a:br>
              <a:rPr lang="en-US" altLang="ko-KR" dirty="0"/>
            </a:br>
            <a:r>
              <a:rPr lang="ko-KR" altLang="ko-KR"/>
              <a:t>프로젝트 목표 관리 </a:t>
            </a:r>
          </a:p>
        </p:txBody>
      </p:sp>
    </p:spTree>
    <p:extLst>
      <p:ext uri="{BB962C8B-B14F-4D97-AF65-F5344CB8AC3E}">
        <p14:creationId xmlns:p14="http://schemas.microsoft.com/office/powerpoint/2010/main" val="11194695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4231" y="2445427"/>
          <a:ext cx="4536504" cy="4011267"/>
        </p:xfrm>
        <a:graphic>
          <a:graphicData uri="http://schemas.openxmlformats.org/drawingml/2006/table">
            <a:tbl>
              <a:tblPr/>
              <a:tblGrid>
                <a:gridCol w="58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41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PMBOK</a:t>
                      </a:r>
                    </a:p>
                    <a:p>
                      <a:pPr algn="ctr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CH4.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통합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 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Management System(PMS)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451">
                <a:tc vMerge="1"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</a:t>
                      </a:r>
                      <a:r>
                        <a:rPr lang="en-US" altLang="ja-JP" sz="1100" b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ja-JP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전략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구축 목표를 계획일정 내 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성공적으로 달성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전략 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품질에 최고 우선순위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74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CH5.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산출물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Deliverables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본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프로젝트가 포함하는 것 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100" b="1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상시 모니터링 및 조기경보 장치 구현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PMS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정립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구축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시나리오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지표 도출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PMS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구축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모니터링 화면 구현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본 프로젝트가 포함하지 않는 것 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71450" marR="0" indent="-17145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수립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1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CH6.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일정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일정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주요 </a:t>
                      </a:r>
                      <a:r>
                        <a:rPr lang="ja-JP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마일스톤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2017.07.1 - 2017.12.31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1200" dirty="0">
                          <a:solidFill>
                            <a:srgbClr val="0000CC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Milestone: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요구정의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설계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이관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운영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SAMPLE : </a:t>
            </a:r>
            <a:r>
              <a:rPr lang="ko-KR" altLang="en-US"/>
              <a:t>프로젝트 개념계획 작성</a:t>
            </a:r>
            <a:r>
              <a:rPr lang="en-US" altLang="ko-KR" dirty="0"/>
              <a:t> - Template</a:t>
            </a:r>
            <a:r>
              <a:rPr lang="ko-KR" altLang="en-US"/>
              <a:t> </a:t>
            </a:r>
            <a:r>
              <a:rPr lang="en-US" altLang="ko-KR" dirty="0"/>
              <a:t>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53000" y="2446604"/>
          <a:ext cx="4656076" cy="4010091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20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CH9.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자원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스폰서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736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스폰서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자금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자원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사장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6736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결과물 인수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2">
                <a:tc vMerge="1">
                  <a:txBody>
                    <a:bodyPr/>
                    <a:lstStyle/>
                    <a:p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프로젝트관리자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(HR)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프로젝트관리자 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OOO PM,</a:t>
                      </a: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OOO PL,</a:t>
                      </a:r>
                      <a:r>
                        <a:rPr lang="en-US" altLang="ko-KR" sz="1100" b="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프로젝트 팀 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기술본부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8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CH13.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이해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관계자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이해관계자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스폰서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팀 외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11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PMS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사용자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전략본부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추진조직</a:t>
                      </a:r>
                      <a:r>
                        <a:rPr lang="en-US" altLang="ko-KR" sz="1100" b="1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PMS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추진팀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유관조직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baseline="0" dirty="0" err="1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en-US" altLang="ko-KR" sz="1100" b="1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 구축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3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CH10.</a:t>
                      </a: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의사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소통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가상 협의체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의사소통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 Project Management System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TF Team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9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CH7.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원가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예상이익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(Benefit)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R&amp;D 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 프로젝트 예산으로 책정되어 있는 연구개발 전용 자금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913"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억</a:t>
                      </a:r>
                    </a:p>
                    <a:p>
                      <a:pPr marL="88900" indent="-889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원가분석서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indent="-889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예산의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5%</a:t>
                      </a:r>
                      <a:r>
                        <a:rPr lang="ko-KR" altLang="en-US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Contingency Plan </a:t>
                      </a:r>
                      <a:r>
                        <a:rPr lang="ko-KR" altLang="ko-KR" sz="1100" b="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예비비로 책정 요청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295">
                <a:tc vMerge="1">
                  <a:txBody>
                    <a:bodyPr/>
                    <a:lstStyle/>
                    <a:p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12. NPV(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순현재가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82"/>
          <p:cNvGraphicFramePr>
            <a:graphicFrameLocks noGrp="1"/>
          </p:cNvGraphicFramePr>
          <p:nvPr/>
        </p:nvGraphicFramePr>
        <p:xfrm>
          <a:off x="194231" y="692696"/>
          <a:ext cx="9414845" cy="1627112"/>
        </p:xfrm>
        <a:graphic>
          <a:graphicData uri="http://schemas.openxmlformats.org/drawingml/2006/table">
            <a:tbl>
              <a:tblPr/>
              <a:tblGrid>
                <a:gridCol w="941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1.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프로젝트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환경 </a:t>
                      </a:r>
                      <a:endParaRPr kumimoji="0" lang="en-GB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3136" marR="43136" marT="22427" marB="224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46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왜 본 프로젝트가 필요한지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어떤 배경이 있는지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프로젝트가 프로젝트관련 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프로그램에 어떻게 적합한지를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고려함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0" lang="en-GB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"/>
                        </a:spcBef>
                        <a:spcAft>
                          <a:spcPct val="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36" marR="43136" marT="22427" marB="224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39238" y="1152440"/>
            <a:ext cx="8978258" cy="1080120"/>
            <a:chOff x="1064566" y="1787759"/>
            <a:chExt cx="7350648" cy="2523307"/>
          </a:xfrm>
        </p:grpSpPr>
        <p:sp>
          <p:nvSpPr>
            <p:cNvPr id="23" name="Rounded Rectangle 9"/>
            <p:cNvSpPr>
              <a:spLocks noChangeArrowheads="1"/>
            </p:cNvSpPr>
            <p:nvPr/>
          </p:nvSpPr>
          <p:spPr bwMode="auto">
            <a:xfrm>
              <a:off x="3533650" y="2240420"/>
              <a:ext cx="1563366" cy="995137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PM System </a:t>
              </a: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구축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ounded Rectangle 11"/>
            <p:cNvSpPr>
              <a:spLocks noChangeArrowheads="1"/>
            </p:cNvSpPr>
            <p:nvPr/>
          </p:nvSpPr>
          <p:spPr bwMode="auto">
            <a:xfrm>
              <a:off x="1593726" y="1787759"/>
              <a:ext cx="1082675" cy="4810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rgbClr val="000066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</a:t>
              </a:r>
              <a:r>
                <a:rPr lang="en-US" altLang="ko-KR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혁신 프로젝트</a:t>
              </a:r>
              <a:endParaRPr lang="en-US" altLang="ko-KR" sz="10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ounded Rectangle 12"/>
            <p:cNvSpPr>
              <a:spLocks noChangeArrowheads="1"/>
            </p:cNvSpPr>
            <p:nvPr/>
          </p:nvSpPr>
          <p:spPr bwMode="auto">
            <a:xfrm>
              <a:off x="1281763" y="3091094"/>
              <a:ext cx="1389875" cy="615717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rgbClr val="000066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ko-KR" altLang="en-US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가치 확대 전사 프로그램</a:t>
              </a:r>
              <a:endParaRPr lang="en-US" altLang="ko-KR" sz="10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Rounded Rectangle 13"/>
            <p:cNvSpPr>
              <a:spLocks noChangeArrowheads="1"/>
            </p:cNvSpPr>
            <p:nvPr/>
          </p:nvSpPr>
          <p:spPr bwMode="auto">
            <a:xfrm>
              <a:off x="5930427" y="1787759"/>
              <a:ext cx="2072108" cy="481013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ko-KR" altLang="en-US" sz="10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융합 혁신 확대 프로그램 </a:t>
              </a:r>
              <a:endPara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17"/>
            <p:cNvCxnSpPr>
              <a:cxnSpLocks noChangeShapeType="1"/>
              <a:stCxn id="24" idx="3"/>
            </p:cNvCxnSpPr>
            <p:nvPr/>
          </p:nvCxnSpPr>
          <p:spPr bwMode="auto">
            <a:xfrm>
              <a:off x="2676401" y="2027471"/>
              <a:ext cx="873125" cy="525462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Arrow Connector 19"/>
            <p:cNvCxnSpPr>
              <a:cxnSpLocks noChangeShapeType="1"/>
              <a:stCxn id="25" idx="3"/>
            </p:cNvCxnSpPr>
            <p:nvPr/>
          </p:nvCxnSpPr>
          <p:spPr bwMode="auto">
            <a:xfrm flipV="1">
              <a:off x="2671639" y="2994263"/>
              <a:ext cx="862012" cy="404691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Arrow Connector 21"/>
            <p:cNvCxnSpPr>
              <a:cxnSpLocks noChangeShapeType="1"/>
              <a:endCxn id="26" idx="1"/>
            </p:cNvCxnSpPr>
            <p:nvPr/>
          </p:nvCxnSpPr>
          <p:spPr bwMode="auto">
            <a:xfrm flipV="1">
              <a:off x="5100166" y="2028267"/>
              <a:ext cx="830260" cy="508796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Arrow Connector 23"/>
            <p:cNvCxnSpPr>
              <a:cxnSpLocks noChangeShapeType="1"/>
              <a:stCxn id="23" idx="3"/>
              <a:endCxn id="36" idx="1"/>
            </p:cNvCxnSpPr>
            <p:nvPr/>
          </p:nvCxnSpPr>
          <p:spPr bwMode="auto">
            <a:xfrm flipV="1">
              <a:off x="5097016" y="2688814"/>
              <a:ext cx="1490622" cy="49176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25"/>
            <p:cNvCxnSpPr>
              <a:cxnSpLocks noChangeShapeType="1"/>
              <a:endCxn id="37" idx="1"/>
            </p:cNvCxnSpPr>
            <p:nvPr/>
          </p:nvCxnSpPr>
          <p:spPr bwMode="auto">
            <a:xfrm>
              <a:off x="5074535" y="2984652"/>
              <a:ext cx="655983" cy="383304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26"/>
            <p:cNvSpPr txBox="1">
              <a:spLocks noChangeArrowheads="1"/>
            </p:cNvSpPr>
            <p:nvPr/>
          </p:nvSpPr>
          <p:spPr bwMode="auto">
            <a:xfrm>
              <a:off x="2903413" y="3419709"/>
              <a:ext cx="898525" cy="71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>
              <a:spAutoFit/>
            </a:bodyPr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Waiting for output from</a:t>
              </a:r>
            </a:p>
          </p:txBody>
        </p:sp>
        <p:sp>
          <p:nvSpPr>
            <p:cNvPr id="33" name="TextBox 27"/>
            <p:cNvSpPr txBox="1">
              <a:spLocks noChangeArrowheads="1"/>
            </p:cNvSpPr>
            <p:nvPr/>
          </p:nvSpPr>
          <p:spPr bwMode="auto">
            <a:xfrm>
              <a:off x="4889376" y="3414946"/>
              <a:ext cx="923925" cy="719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36000" bIns="36000">
              <a:spAutoFit/>
            </a:bodyPr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Delivers </a:t>
              </a:r>
              <a:b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output  to</a:t>
              </a:r>
            </a:p>
          </p:txBody>
        </p:sp>
        <p:cxnSp>
          <p:nvCxnSpPr>
            <p:cNvPr id="34" name="Straight Arrow Connector 29"/>
            <p:cNvCxnSpPr>
              <a:cxnSpLocks noChangeShapeType="1"/>
            </p:cNvCxnSpPr>
            <p:nvPr/>
          </p:nvCxnSpPr>
          <p:spPr bwMode="auto">
            <a:xfrm>
              <a:off x="2932479" y="4309477"/>
              <a:ext cx="661987" cy="1589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0"/>
            <p:cNvCxnSpPr>
              <a:cxnSpLocks noChangeShapeType="1"/>
            </p:cNvCxnSpPr>
            <p:nvPr/>
          </p:nvCxnSpPr>
          <p:spPr bwMode="auto">
            <a:xfrm>
              <a:off x="4832503" y="4309477"/>
              <a:ext cx="661988" cy="1589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ounded Rectangle 42"/>
            <p:cNvSpPr>
              <a:spLocks noChangeArrowheads="1"/>
            </p:cNvSpPr>
            <p:nvPr/>
          </p:nvSpPr>
          <p:spPr bwMode="auto">
            <a:xfrm>
              <a:off x="6587637" y="2491022"/>
              <a:ext cx="1827577" cy="395584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</a:pPr>
              <a:r>
                <a:rPr lang="en-US" altLang="ko-KR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 </a:t>
              </a: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 시장 확장</a:t>
              </a:r>
              <a:r>
                <a:rPr lang="en-US" altLang="ko-KR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</a:t>
              </a:r>
              <a:endPara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44"/>
            <p:cNvSpPr>
              <a:spLocks noChangeArrowheads="1"/>
            </p:cNvSpPr>
            <p:nvPr/>
          </p:nvSpPr>
          <p:spPr bwMode="auto">
            <a:xfrm>
              <a:off x="5730518" y="3029102"/>
              <a:ext cx="1741430" cy="677709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 가치 </a:t>
              </a:r>
              <a:r>
                <a:rPr lang="ko-KR" altLang="en-US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</a:t>
              </a: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전사 프로그램</a:t>
              </a:r>
              <a:endParaRPr lang="en-US" altLang="ko-KR" sz="10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ounded Rectangle 12"/>
            <p:cNvSpPr>
              <a:spLocks noChangeArrowheads="1"/>
            </p:cNvSpPr>
            <p:nvPr/>
          </p:nvSpPr>
          <p:spPr bwMode="auto">
            <a:xfrm>
              <a:off x="1064566" y="2477469"/>
              <a:ext cx="1750004" cy="41519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rgbClr val="000066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>
              <a:lvl1pPr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66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ko-KR" sz="1050" b="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r>
                <a:rPr lang="ko-KR" altLang="en-US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융합 시장 선행 프로그램</a:t>
              </a:r>
              <a:endParaRPr lang="en-US" altLang="ko-KR" sz="10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Straight Arrow Connector 19"/>
            <p:cNvCxnSpPr>
              <a:cxnSpLocks noChangeShapeType="1"/>
              <a:stCxn id="38" idx="3"/>
              <a:endCxn id="23" idx="1"/>
            </p:cNvCxnSpPr>
            <p:nvPr/>
          </p:nvCxnSpPr>
          <p:spPr bwMode="auto">
            <a:xfrm>
              <a:off x="2814570" y="2685064"/>
              <a:ext cx="719080" cy="52925"/>
            </a:xfrm>
            <a:prstGeom prst="straightConnector1">
              <a:avLst/>
            </a:prstGeom>
            <a:noFill/>
            <a:ln w="9525" algn="ctr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65662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 bwMode="auto">
          <a:xfrm>
            <a:off x="2579077" y="0"/>
            <a:ext cx="633046" cy="0"/>
          </a:xfrm>
          <a:prstGeom prst="line">
            <a:avLst/>
          </a:prstGeom>
          <a:solidFill>
            <a:schemeClr val="bg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SAMPLE : </a:t>
            </a:r>
            <a:r>
              <a:rPr lang="ko-KR" altLang="en-US"/>
              <a:t>프로젝트 개념계획 작성 </a:t>
            </a:r>
            <a:r>
              <a:rPr lang="en-US" altLang="ko-KR" dirty="0"/>
              <a:t>- Template</a:t>
            </a:r>
            <a:r>
              <a:rPr lang="ko-KR" altLang="en-US"/>
              <a:t> </a:t>
            </a:r>
            <a:r>
              <a:rPr lang="en-US" altLang="ko-KR" dirty="0"/>
              <a:t>B</a:t>
            </a:r>
            <a:endParaRPr lang="en-GB" altLang="ko-KR" dirty="0"/>
          </a:p>
        </p:txBody>
      </p:sp>
      <p:graphicFrame>
        <p:nvGraphicFramePr>
          <p:cNvPr id="40" name="Group 325"/>
          <p:cNvGraphicFramePr>
            <a:graphicFrameLocks noGrp="1"/>
          </p:cNvGraphicFramePr>
          <p:nvPr/>
        </p:nvGraphicFramePr>
        <p:xfrm>
          <a:off x="257399" y="836712"/>
          <a:ext cx="4972956" cy="3870064"/>
        </p:xfrm>
        <a:graphic>
          <a:graphicData uri="http://schemas.openxmlformats.org/drawingml/2006/table">
            <a:tbl>
              <a:tblPr/>
              <a:tblGrid>
                <a:gridCol w="44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5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5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35020">
                <a:tc row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CH8.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 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수준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품질요구</a:t>
                      </a:r>
                      <a:endParaRPr kumimoji="0" lang="en-GB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MoS</a:t>
                      </a:r>
                      <a:endParaRPr kumimoji="0" lang="en-GB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CoW</a:t>
                      </a:r>
                      <a:endParaRPr kumimoji="0" lang="en-GB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 승인을 위한 최종 제품과 영향 받는 직원을 위해 수행하여야 할 일에 대한 정량적 항목 정의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B0B0D"/>
                          </a:solidFill>
                          <a:latin typeface="+mn-ea"/>
                          <a:ea typeface="+mn-ea"/>
                        </a:rPr>
                        <a:t>M: Must have done,    S: Should have done,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B0B0D"/>
                          </a:solidFill>
                          <a:latin typeface="+mn-ea"/>
                          <a:ea typeface="+mn-ea"/>
                        </a:rPr>
                        <a:t>C: Could have done,   W: Won't have done  -  </a:t>
                      </a:r>
                      <a:r>
                        <a:rPr lang="en-US" altLang="ko-KR" sz="1100" b="1" dirty="0" err="1">
                          <a:solidFill>
                            <a:srgbClr val="0B0B0D"/>
                          </a:solidFill>
                          <a:latin typeface="+mn-ea"/>
                          <a:ea typeface="+mn-ea"/>
                        </a:rPr>
                        <a:t>MoSCoW</a:t>
                      </a:r>
                      <a:endParaRPr lang="en-US" altLang="ko-KR" sz="1100" b="1" dirty="0">
                        <a:solidFill>
                          <a:srgbClr val="0B0B0D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1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NO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척도</a:t>
                      </a:r>
                      <a:endParaRPr lang="ko-KR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2)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기준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허용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한계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3)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방법</a:t>
                      </a:r>
                      <a:endParaRPr lang="ko-KR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n-GB" altLang="ko-KR" sz="1100" dirty="0">
                          <a:effectLst/>
                          <a:latin typeface="+mn-ea"/>
                          <a:ea typeface="+mn-ea"/>
                        </a:rPr>
                        <a:t>4) </a:t>
                      </a: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인수 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>
                          <a:effectLst/>
                          <a:latin typeface="+mn-ea"/>
                          <a:ea typeface="+mn-ea"/>
                        </a:rPr>
                        <a:t>책임</a:t>
                      </a:r>
                      <a:endParaRPr lang="ko-KR" altLang="ko-KR" sz="110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47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준수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+3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47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완성도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명세서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100%~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47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이슈조치 정확성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90%~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480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절감율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0%~3%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438"/>
          <p:cNvGraphicFramePr>
            <a:graphicFrameLocks/>
          </p:cNvGraphicFramePr>
          <p:nvPr/>
        </p:nvGraphicFramePr>
        <p:xfrm>
          <a:off x="5265932" y="842305"/>
          <a:ext cx="4397086" cy="3864470"/>
        </p:xfrm>
        <a:graphic>
          <a:graphicData uri="http://schemas.openxmlformats.org/drawingml/2006/table">
            <a:tbl>
              <a:tblPr/>
              <a:tblGrid>
                <a:gridCol w="40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399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CH11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가정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범주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 내역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 발생 단계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시점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영향도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pl-PL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254" marR="17254" marT="17251" marB="1725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5993" marB="35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가정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endParaRPr kumimoji="0" lang="pl-P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93" marB="35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Plan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5993" marB="35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가정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ORG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 추가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 소요</a:t>
                      </a:r>
                    </a:p>
                  </a:txBody>
                  <a:tcPr marL="36000" marR="36000" marT="35993" marB="35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Production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86736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의존 심화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5993" marB="35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Develop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1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5993" marB="35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OPT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협력사의 역량부족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자재 및 부품 조달 지연 가능성 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Develop</a:t>
                      </a:r>
                      <a:endParaRPr kumimoji="0" lang="pl-PL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kumimoji="0" lang="pl-PL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28599" y="5581879"/>
            <a:ext cx="3932313" cy="727441"/>
          </a:xfrm>
          <a:prstGeom prst="rect">
            <a:avLst/>
          </a:prstGeom>
        </p:spPr>
        <p:txBody>
          <a:bodyPr wrap="square" lIns="24923" tIns="24923" rIns="24923" bIns="24923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latin typeface="+mn-ea"/>
                <a:ea typeface="+mn-ea"/>
              </a:rPr>
              <a:t>인수척도 유형</a:t>
            </a:r>
            <a:r>
              <a:rPr lang="en-US" altLang="ko-KR" sz="1100" b="1" dirty="0">
                <a:latin typeface="+mn-ea"/>
                <a:ea typeface="+mn-ea"/>
              </a:rPr>
              <a:t>:  1) </a:t>
            </a:r>
            <a:r>
              <a:rPr lang="ko-KR" altLang="en-US" sz="1100" b="1">
                <a:latin typeface="+mn-ea"/>
                <a:ea typeface="+mn-ea"/>
              </a:rPr>
              <a:t>인수척도 작성 시 참조</a:t>
            </a:r>
            <a:endParaRPr lang="en-US" altLang="ko-KR" sz="1100" b="1" dirty="0">
              <a:latin typeface="+mn-ea"/>
              <a:ea typeface="+mn-ea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latin typeface="+mn-ea"/>
                <a:ea typeface="+mn-ea"/>
              </a:rPr>
              <a:t>납기일자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주 기능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외형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en-GB" altLang="ko-KR" sz="1100" dirty="0">
                <a:latin typeface="+mn-ea"/>
                <a:ea typeface="+mn-ea"/>
              </a:rPr>
              <a:t>Appearance), </a:t>
            </a:r>
            <a:r>
              <a:rPr lang="ko-KR" altLang="en-US" sz="1100">
                <a:latin typeface="+mn-ea"/>
                <a:ea typeface="+mn-ea"/>
              </a:rPr>
              <a:t>사용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>
                <a:latin typeface="+mn-ea"/>
                <a:ea typeface="+mn-ea"/>
              </a:rPr>
              <a:t>시 개인 수준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latin typeface="+mn-ea"/>
                <a:ea typeface="+mn-ea"/>
              </a:rPr>
              <a:t>성과 수준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용량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정확도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가용성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신뢰성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개발비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운영비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latin typeface="+mn-ea"/>
                <a:ea typeface="+mn-ea"/>
              </a:rPr>
              <a:t>보안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사용용이성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>
                <a:latin typeface="+mn-ea"/>
                <a:ea typeface="+mn-ea"/>
              </a:rPr>
              <a:t>시점</a:t>
            </a:r>
            <a:r>
              <a:rPr lang="en-US" altLang="ko-KR" sz="1100" dirty="0">
                <a:latin typeface="+mn-ea"/>
                <a:ea typeface="+mn-ea"/>
              </a:rPr>
              <a:t>(</a:t>
            </a:r>
            <a:r>
              <a:rPr lang="en-GB" altLang="ko-KR" sz="1100" dirty="0">
                <a:latin typeface="+mn-ea"/>
                <a:ea typeface="+mn-ea"/>
              </a:rPr>
              <a:t>Timing)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60912" y="5581879"/>
            <a:ext cx="5516489" cy="727441"/>
          </a:xfrm>
          <a:prstGeom prst="rect">
            <a:avLst/>
          </a:prstGeom>
        </p:spPr>
        <p:txBody>
          <a:bodyPr wrap="square" lIns="24923" tIns="24923" rIns="24923" bIns="24923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latin typeface="+mn-ea"/>
                <a:ea typeface="+mn-ea"/>
              </a:rPr>
              <a:t>위험 범주</a:t>
            </a:r>
            <a:r>
              <a:rPr lang="en-US" altLang="ko-KR" sz="1100" b="1" dirty="0">
                <a:latin typeface="+mn-ea"/>
                <a:ea typeface="+mn-ea"/>
              </a:rPr>
              <a:t>:  </a:t>
            </a:r>
            <a:r>
              <a:rPr lang="ko-KR" altLang="en-US" sz="1100">
                <a:latin typeface="+mn-ea"/>
                <a:ea typeface="+mn-ea"/>
              </a:rPr>
              <a:t>전략</a:t>
            </a:r>
            <a:r>
              <a:rPr lang="en-US" altLang="ko-KR" sz="1100" dirty="0">
                <a:latin typeface="+mn-ea"/>
                <a:ea typeface="+mn-ea"/>
              </a:rPr>
              <a:t>(STR), </a:t>
            </a:r>
            <a:r>
              <a:rPr lang="ko-KR" altLang="en-US" sz="1100">
                <a:latin typeface="+mn-ea"/>
                <a:ea typeface="+mn-ea"/>
              </a:rPr>
              <a:t>조직</a:t>
            </a:r>
            <a:r>
              <a:rPr lang="en-US" altLang="ko-KR" sz="1100" dirty="0">
                <a:latin typeface="+mn-ea"/>
                <a:ea typeface="+mn-ea"/>
              </a:rPr>
              <a:t>(ORG), </a:t>
            </a:r>
            <a:r>
              <a:rPr lang="ko-KR" altLang="en-US" sz="1100">
                <a:latin typeface="+mn-ea"/>
                <a:ea typeface="+mn-ea"/>
              </a:rPr>
              <a:t>프로세스</a:t>
            </a:r>
            <a:r>
              <a:rPr lang="en-US" altLang="ko-KR" sz="1100" dirty="0">
                <a:latin typeface="+mn-ea"/>
                <a:ea typeface="+mn-ea"/>
              </a:rPr>
              <a:t>(PRO), </a:t>
            </a:r>
            <a:r>
              <a:rPr lang="ko-KR" altLang="en-US" sz="1100">
                <a:latin typeface="+mn-ea"/>
                <a:ea typeface="+mn-ea"/>
              </a:rPr>
              <a:t>최적화</a:t>
            </a:r>
            <a:r>
              <a:rPr lang="en-US" altLang="ko-KR" sz="1100" dirty="0">
                <a:latin typeface="+mn-ea"/>
                <a:ea typeface="+mn-ea"/>
              </a:rPr>
              <a:t>(OPT)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sz="1100" dirty="0">
              <a:latin typeface="+mn-ea"/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latin typeface="+mn-ea"/>
                <a:ea typeface="+mn-ea"/>
              </a:rPr>
              <a:t>가정</a:t>
            </a:r>
            <a:r>
              <a:rPr lang="en-US" altLang="ko-KR" sz="1100" b="1" dirty="0">
                <a:latin typeface="+mn-ea"/>
                <a:ea typeface="+mn-ea"/>
              </a:rPr>
              <a:t>: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기획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프로세스에서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증거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또는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실증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없이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6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진실</a:t>
            </a:r>
            <a:r>
              <a:rPr lang="en-US" altLang="ko-KR" sz="1100" spc="-60" dirty="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,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사실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또는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확실한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것으로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간주하는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6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요소</a:t>
            </a:r>
            <a:r>
              <a:rPr lang="en-US" altLang="ko-KR" sz="1100" spc="-60" dirty="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>
                <a:latin typeface="+mn-ea"/>
                <a:ea typeface="+mn-ea"/>
              </a:rPr>
              <a:t>제약</a:t>
            </a:r>
            <a:r>
              <a:rPr lang="en-US" altLang="ko-KR" sz="1100" b="1" dirty="0">
                <a:latin typeface="+mn-ea"/>
                <a:ea typeface="+mn-ea"/>
              </a:rPr>
              <a:t>: </a:t>
            </a:r>
            <a:r>
              <a:rPr lang="ko-KR" altLang="en-US" sz="1100" spc="-75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프로젝트</a:t>
            </a:r>
            <a:r>
              <a:rPr lang="en-US" altLang="ko-KR" sz="1100" spc="-75" dirty="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,</a:t>
            </a:r>
            <a:r>
              <a:rPr lang="ko-KR" altLang="en-US" sz="1100" spc="-6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프로그램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포트폴리오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또는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프로세스의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실행에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영향을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미치는</a:t>
            </a:r>
            <a:r>
              <a:rPr lang="ko-KR" altLang="en-US" sz="110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 </a:t>
            </a:r>
            <a:r>
              <a:rPr lang="ko-KR" altLang="en-US" sz="1100" spc="-9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제한 </a:t>
            </a:r>
            <a:r>
              <a:rPr lang="ko-KR" altLang="en-US" sz="1100" spc="-6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요인</a:t>
            </a:r>
            <a:r>
              <a:rPr lang="en-US" altLang="ko-KR" sz="1100" spc="-60" dirty="0">
                <a:solidFill>
                  <a:srgbClr val="231F20"/>
                </a:solidFill>
                <a:latin typeface="+mn-ea"/>
                <a:ea typeface="+mn-ea"/>
                <a:cs typeface="Arial Unicode MS"/>
              </a:rPr>
              <a:t>.</a:t>
            </a:r>
            <a:endParaRPr lang="ko-KR" altLang="en-US" sz="1100">
              <a:latin typeface="+mn-ea"/>
              <a:ea typeface="+mn-ea"/>
              <a:cs typeface="Arial Unicode M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64848" y="4869160"/>
          <a:ext cx="9420001" cy="621680"/>
        </p:xfrm>
        <a:graphic>
          <a:graphicData uri="http://schemas.openxmlformats.org/drawingml/2006/table">
            <a:tbl>
              <a:tblPr/>
              <a:tblGrid>
                <a:gridCol w="123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84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latin typeface="맑은 고딕" pitchFamily="50" charset="-127"/>
                          <a:ea typeface="맑은 고딕" pitchFamily="50" charset="-127"/>
                        </a:rPr>
                        <a:t>17. GO/NO-GO </a:t>
                      </a:r>
                    </a:p>
                    <a:p>
                      <a:pPr algn="ctr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>
                          <a:latin typeface="맑은 고딕" pitchFamily="50" charset="-127"/>
                          <a:ea typeface="맑은 고딕" pitchFamily="50" charset="-127"/>
                        </a:rPr>
                        <a:t>의견 </a:t>
                      </a:r>
                      <a:r>
                        <a:rPr lang="en-US" altLang="ko-KR" sz="1100" baseline="0" dirty="0">
                          <a:latin typeface="맑은 고딕" pitchFamily="50" charset="-127"/>
                          <a:ea typeface="맑은 고딕" pitchFamily="50" charset="-127"/>
                        </a:rPr>
                        <a:t>(PM)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dirty="0">
                        <a:solidFill>
                          <a:srgbClr val="0000CC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17.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사인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16.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본부장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사인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사인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9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커튼 속의 별빛과 사람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mtClean="0">
            <a:solidFill>
              <a:schemeClr val="bg1"/>
            </a:solidFill>
            <a:latin typeface="가는각진제목체" pitchFamily="18" charset="-127"/>
            <a:ea typeface="가는각진제목체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색종이 상자">
  <a:themeElements>
    <a:clrScheme name="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색종이 상자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54499</TotalTime>
  <Words>5853</Words>
  <Application>Microsoft Office PowerPoint</Application>
  <PresentationFormat>A4 용지(210x297mm)</PresentationFormat>
  <Paragraphs>2046</Paragraphs>
  <Slides>40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60" baseType="lpstr">
      <vt:lpstr>HY견고딕</vt:lpstr>
      <vt:lpstr>HY헤드라인M</vt:lpstr>
      <vt:lpstr>굴림</vt:lpstr>
      <vt:lpstr>나눔명조 ExtraBold</vt:lpstr>
      <vt:lpstr>나눔바른고딕</vt:lpstr>
      <vt:lpstr>맑은 고딕</vt:lpstr>
      <vt:lpstr>한수원 한돋움</vt:lpstr>
      <vt:lpstr>Arial</vt:lpstr>
      <vt:lpstr>Calibri</vt:lpstr>
      <vt:lpstr>Cambria</vt:lpstr>
      <vt:lpstr>Century Gothic</vt:lpstr>
      <vt:lpstr>Tahoma</vt:lpstr>
      <vt:lpstr>Times New Roman</vt:lpstr>
      <vt:lpstr>Verdana</vt:lpstr>
      <vt:lpstr>Wingdings</vt:lpstr>
      <vt:lpstr>Wingdings 2</vt:lpstr>
      <vt:lpstr>1_기본 디자인</vt:lpstr>
      <vt:lpstr>12_커튼 속의 별빛과 사람들</vt:lpstr>
      <vt:lpstr>색종이 상자</vt:lpstr>
      <vt:lpstr>워크시트</vt:lpstr>
      <vt:lpstr>소프트웨어 개발자가  PM이 되었을때  꼭 알아야 하는 것 HANDOUT </vt:lpstr>
      <vt:lpstr>소프트웨어 개발자가 PM이 되었을때 꼭 알아야 하는 것 </vt:lpstr>
      <vt:lpstr>CH2. SW 프로젝트  성공 실패 사례</vt:lpstr>
      <vt:lpstr>Discussion : 내가 경험한 프로젝트 이슈</vt:lpstr>
      <vt:lpstr>내가 경험한 프로젝트 문제</vt:lpstr>
      <vt:lpstr>CASE STUDY : Failure Project</vt:lpstr>
      <vt:lpstr>CH3. 성공적 SW  프로젝트 목표 관리 </vt:lpstr>
      <vt:lpstr>SAMPLE : 프로젝트 개념계획 작성 - Template A</vt:lpstr>
      <vt:lpstr>SAMPLE : 프로젝트 개념계획 작성 - Template B</vt:lpstr>
      <vt:lpstr>Case Study: 프로젝트 개념계획 작성</vt:lpstr>
      <vt:lpstr>HANDOUT: 프로젝트 개념계획 작성 - Template A</vt:lpstr>
      <vt:lpstr>HANDOUT: 프로젝트 개념계획 작성 - Template B</vt:lpstr>
      <vt:lpstr>PowerPoint 프레젠테이션</vt:lpstr>
      <vt:lpstr>Sample : 요구사항 명세서</vt:lpstr>
      <vt:lpstr>Case Study : 요구사항 명세서</vt:lpstr>
      <vt:lpstr>Sample : 프로젝트 WBS</vt:lpstr>
      <vt:lpstr>Case Study : 프로젝트 WBS</vt:lpstr>
      <vt:lpstr>EXERCISE : 주경로(CPM) 계산 </vt:lpstr>
      <vt:lpstr>Case Study : CPM 기반 일정표 작성</vt:lpstr>
      <vt:lpstr>CH4. 성공적 SW  프로젝트 진행 관리 </vt:lpstr>
      <vt:lpstr>SAMPLE : 리스크관리 계획서</vt:lpstr>
      <vt:lpstr>사례 : 프로젝트 리스크 관리대장</vt:lpstr>
      <vt:lpstr>[실습] 리스크 관리대장 작성 - 정성적</vt:lpstr>
      <vt:lpstr>HANDOUT : 리스크관리 계획서</vt:lpstr>
      <vt:lpstr>HANDOUT: 리스크 관리대장</vt:lpstr>
      <vt:lpstr>SAMPLE : 위험 관리대장 - ICT 사례</vt:lpstr>
      <vt:lpstr>[CASE STUDY] 위험 대응계획</vt:lpstr>
      <vt:lpstr>HANDOUT : 위험 관리대장 – 정성적 분석 </vt:lpstr>
      <vt:lpstr>Sample : 프로젝트 문제해결</vt:lpstr>
      <vt:lpstr>Handout : 프로젝트 문제해결</vt:lpstr>
      <vt:lpstr>프로젝트 진도보고서 1/2</vt:lpstr>
      <vt:lpstr>프로젝트 진도보고서 2/2</vt:lpstr>
      <vt:lpstr>과제 : 단계 검토 보고서 (End Stage Report)</vt:lpstr>
      <vt:lpstr>변경요청 양식 – SAMPLE </vt:lpstr>
      <vt:lpstr>CH5. SW 개발자에게  필요한 리더십</vt:lpstr>
      <vt:lpstr>Quiz : Communication Channels</vt:lpstr>
      <vt:lpstr>QUIZ : Communication Channels</vt:lpstr>
      <vt:lpstr>CH6. SW 개발자가 알아야 할 프로젝트관리 TIP</vt:lpstr>
      <vt:lpstr>프로젝트관리 적용 방안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Framework</dc:title>
  <dc:creator>Seong Kyoon Mok</dc:creator>
  <cp:lastModifiedBy>정현명</cp:lastModifiedBy>
  <cp:revision>2465</cp:revision>
  <cp:lastPrinted>2019-08-29T08:18:32Z</cp:lastPrinted>
  <dcterms:created xsi:type="dcterms:W3CDTF">2005-12-30T05:59:31Z</dcterms:created>
  <dcterms:modified xsi:type="dcterms:W3CDTF">2019-08-30T04:32:32Z</dcterms:modified>
</cp:coreProperties>
</file>