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14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6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77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4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89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7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7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52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B14B2-47CE-4D4F-900C-2BCFBB6E0B03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33325-DD29-417E-B652-4CE009D59A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/>
              <a:t>임베디드</a:t>
            </a:r>
            <a:r>
              <a:rPr lang="ko-KR" altLang="en-US" b="1" dirty="0"/>
              <a:t> </a:t>
            </a:r>
            <a:r>
              <a:rPr lang="en-US" altLang="ko-KR" b="1" dirty="0"/>
              <a:t>SW</a:t>
            </a:r>
            <a:r>
              <a:rPr lang="ko-KR" altLang="en-US" b="1" dirty="0"/>
              <a:t>엔지니어링 스마트 </a:t>
            </a:r>
            <a:r>
              <a:rPr lang="ko-KR" altLang="en-US" b="1" dirty="0" err="1" smtClean="0"/>
              <a:t>직무강좌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759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플랫폼</a:t>
            </a:r>
            <a:r>
              <a:rPr lang="en-US" altLang="ko-KR" dirty="0" smtClean="0"/>
              <a:t>(Embedded Platforms)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6213"/>
          </a:xfrm>
        </p:spPr>
        <p:txBody>
          <a:bodyPr/>
          <a:lstStyle/>
          <a:p>
            <a:r>
              <a:rPr lang="ko-KR" altLang="en-US" dirty="0" smtClean="0"/>
              <a:t>원하는 기능을 쉽게 구현해 전자 제어 장치를 개발할 수 있도록 제공되는 하드웨어 보드와 소프트웨어 개발 환경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4225114"/>
            <a:ext cx="10515600" cy="215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dirty="0" smtClean="0"/>
              <a:t>따라서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어떤 특정 기능을 하는 완성된 제품이 아니라</a:t>
            </a:r>
            <a:endParaRPr lang="en-US" altLang="ko-KR" dirty="0" smtClean="0"/>
          </a:p>
          <a:p>
            <a:pPr marL="0" indent="0" algn="ctr">
              <a:buNone/>
            </a:pPr>
            <a:r>
              <a:rPr lang="ko-KR" altLang="en-US" dirty="0" smtClean="0"/>
              <a:t>누구나 원하는 기능을 쉽게 구현해주는 기반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2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대표적인 오픈소스 플랫폼은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endParaRPr lang="en-US" altLang="ko-KR" dirty="0" smtClean="0"/>
          </a:p>
          <a:p>
            <a:r>
              <a:rPr lang="ko-KR" altLang="en-US" dirty="0" err="1" smtClean="0"/>
              <a:t>라즈베리파이</a:t>
            </a:r>
            <a:endParaRPr lang="en-US" altLang="ko-KR" dirty="0" smtClean="0"/>
          </a:p>
          <a:p>
            <a:r>
              <a:rPr lang="en-US" altLang="ko-KR" dirty="0" smtClean="0"/>
              <a:t>STM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56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마이크로프로세스와 마이크로컨트롤러란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15867"/>
              </p:ext>
            </p:extLst>
          </p:nvPr>
        </p:nvGraphicFramePr>
        <p:xfrm>
          <a:off x="838200" y="1825625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0212342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43937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마이크로프로세서</a:t>
                      </a:r>
                      <a:r>
                        <a:rPr lang="en-US" altLang="ko-KR" dirty="0" smtClean="0"/>
                        <a:t>(MPU)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마이크로컨트롤러</a:t>
                      </a:r>
                      <a:r>
                        <a:rPr lang="en-US" altLang="ko-KR" dirty="0" smtClean="0"/>
                        <a:t>(MCU)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3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CPU(</a:t>
                      </a:r>
                      <a:r>
                        <a:rPr lang="ko-KR" altLang="en-US" dirty="0" smtClean="0"/>
                        <a:t>연산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제어장치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레지스터</a:t>
                      </a:r>
                      <a:r>
                        <a:rPr lang="en-US" altLang="ko-KR" dirty="0" smtClean="0"/>
                        <a:t>)</a:t>
                      </a:r>
                      <a:r>
                        <a:rPr lang="ko-KR" altLang="en-US" dirty="0" smtClean="0"/>
                        <a:t>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단일 칩으로 만든 반도체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마이크로프로세서 만을 동작할 수 없음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주변 하드웨어가 필요함</a:t>
                      </a:r>
                      <a:r>
                        <a:rPr lang="en-US" altLang="ko-KR" baseline="0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PC </a:t>
                      </a:r>
                      <a:r>
                        <a:rPr lang="ko-KR" altLang="en-US" baseline="0" dirty="0" smtClean="0"/>
                        <a:t>등 범용 목적의 컴퓨터에 주로 사용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CPU</a:t>
                      </a:r>
                      <a:r>
                        <a:rPr lang="en-US" altLang="ko-KR" baseline="0" dirty="0" smtClean="0"/>
                        <a:t> + </a:t>
                      </a:r>
                      <a:r>
                        <a:rPr lang="ko-KR" altLang="en-US" baseline="0" dirty="0" smtClean="0"/>
                        <a:t>메모리</a:t>
                      </a:r>
                      <a:r>
                        <a:rPr lang="en-US" altLang="ko-KR" baseline="0" dirty="0" smtClean="0"/>
                        <a:t>(ROM, RAM) + </a:t>
                      </a:r>
                      <a:r>
                        <a:rPr lang="ko-KR" altLang="en-US" baseline="0" dirty="0" smtClean="0"/>
                        <a:t>주변장치인터페이스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통신</a:t>
                      </a:r>
                      <a:r>
                        <a:rPr lang="en-US" altLang="ko-KR" baseline="0" dirty="0" smtClean="0"/>
                        <a:t>, AD/DA, Timer)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싱글 칩 마이크로 컴퓨터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err="1" smtClean="0"/>
                        <a:t>임베디드</a:t>
                      </a:r>
                      <a:r>
                        <a:rPr lang="ko-KR" altLang="en-US" baseline="0" dirty="0" smtClean="0"/>
                        <a:t> 시스템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특별한 목적의 기기 제어용으로 주로 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04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3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</a:t>
            </a:r>
            <a:r>
              <a:rPr lang="ko-KR" altLang="en-US" dirty="0" smtClean="0"/>
              <a:t>계열이란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- ARM(Advanced RISC Machine</a:t>
            </a:r>
          </a:p>
          <a:p>
            <a:pPr marL="0" indent="0">
              <a:buNone/>
            </a:pPr>
            <a:r>
              <a:rPr lang="en-US" altLang="ko-KR" dirty="0" smtClean="0"/>
              <a:t>	RISC </a:t>
            </a:r>
            <a:r>
              <a:rPr lang="ko-KR" altLang="en-US" dirty="0" smtClean="0"/>
              <a:t>구조를 가지는 </a:t>
            </a:r>
            <a:r>
              <a:rPr lang="en-US" altLang="ko-KR" dirty="0" smtClean="0"/>
              <a:t>32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, 64</a:t>
            </a:r>
            <a:r>
              <a:rPr lang="ko-KR" altLang="en-US" dirty="0" smtClean="0"/>
              <a:t>비트의 프로세서 군을 부르</a:t>
            </a:r>
            <a:r>
              <a:rPr lang="en-US" altLang="ko-KR" dirty="0" smtClean="0"/>
              <a:t>	</a:t>
            </a:r>
            <a:r>
              <a:rPr lang="ko-KR" altLang="en-US" dirty="0" smtClean="0"/>
              <a:t>는 용어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특징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동작 속도가 빠르다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내장된 주변장치가 많아 고성능이다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전력 소비가 작다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en-US" altLang="ko-KR" dirty="0" smtClean="0"/>
              <a:t>ARM</a:t>
            </a:r>
            <a:r>
              <a:rPr lang="ko-KR" altLang="en-US" dirty="0" smtClean="0"/>
              <a:t>은 마이크로프로세스 코어를 설계해서 다른 제조사에 설계 내용을 </a:t>
            </a:r>
            <a:r>
              <a:rPr lang="en-US" altLang="ko-KR" dirty="0" smtClean="0"/>
              <a:t>IP(</a:t>
            </a:r>
            <a:r>
              <a:rPr lang="ko-KR" altLang="en-US" dirty="0" smtClean="0"/>
              <a:t>지적재산권</a:t>
            </a:r>
            <a:r>
              <a:rPr lang="en-US" altLang="ko-KR" dirty="0" smtClean="0"/>
              <a:t>)</a:t>
            </a:r>
            <a:r>
              <a:rPr lang="ko-KR" altLang="en-US" dirty="0" smtClean="0"/>
              <a:t>형태로 판매함</a:t>
            </a: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80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</a:t>
            </a:r>
            <a:r>
              <a:rPr lang="ko-KR" altLang="en-US" dirty="0" smtClean="0"/>
              <a:t>계열 프로세서들의 </a:t>
            </a:r>
            <a:r>
              <a:rPr lang="ko-KR" altLang="en-US" dirty="0" err="1" smtClean="0"/>
              <a:t>발전과전은</a:t>
            </a:r>
            <a:r>
              <a:rPr lang="ko-KR" altLang="en-US" dirty="0" smtClean="0"/>
              <a:t> 어떻게 구성되어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587" y="1825625"/>
            <a:ext cx="7710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ARM</a:t>
            </a:r>
            <a:r>
              <a:rPr lang="ko-KR" altLang="en-US" dirty="0" smtClean="0"/>
              <a:t>계열 말고 다른 계열도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ATMEL </a:t>
            </a:r>
            <a:r>
              <a:rPr lang="ko-KR" altLang="en-US" dirty="0" smtClean="0"/>
              <a:t>사의 </a:t>
            </a:r>
            <a:r>
              <a:rPr lang="en-US" altLang="ko-KR" dirty="0" smtClean="0"/>
              <a:t>AV </a:t>
            </a:r>
            <a:r>
              <a:rPr lang="ko-KR" altLang="en-US" dirty="0" smtClean="0"/>
              <a:t>시리즈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Atmega128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23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아두이노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오픈소스 플랫폼 중에 가장 대중적인 보드</a:t>
            </a:r>
            <a:endParaRPr lang="en-US" altLang="ko-KR" dirty="0" smtClean="0"/>
          </a:p>
          <a:p>
            <a:r>
              <a:rPr lang="ko-KR" altLang="en-US" dirty="0" err="1" smtClean="0"/>
              <a:t>아두이노의</a:t>
            </a:r>
            <a:r>
              <a:rPr lang="ko-KR" altLang="en-US" dirty="0" smtClean="0"/>
              <a:t> 특징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en-US" altLang="ko-KR" dirty="0" smtClean="0"/>
              <a:t>ATmega328 </a:t>
            </a:r>
            <a:r>
              <a:rPr lang="ko-KR" altLang="en-US" dirty="0" err="1" smtClean="0"/>
              <a:t>마이크로콘트롤러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매우 저렴해서 누구나 쉽게 구입할 수 있다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홈페이지를 통해 각종 정보와 개발 소프트웨어 무료제공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328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ko-KR" altLang="en-US" dirty="0" smtClean="0"/>
              <a:t> 파이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라즈베리</a:t>
            </a:r>
            <a:r>
              <a:rPr lang="en-US" altLang="ko-KR" dirty="0"/>
              <a:t> </a:t>
            </a:r>
            <a:r>
              <a:rPr lang="ko-KR" altLang="en-US" dirty="0" smtClean="0"/>
              <a:t>파이</a:t>
            </a:r>
            <a:r>
              <a:rPr lang="en-US" altLang="ko-KR" dirty="0" smtClean="0"/>
              <a:t>(Raspberry Pi)</a:t>
            </a:r>
            <a:r>
              <a:rPr lang="ko-KR" altLang="en-US" dirty="0" smtClean="0"/>
              <a:t>의 특징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초소형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초저가의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보드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교육용 프로젝트의 일환으로 개발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err="1" smtClean="0"/>
              <a:t>아두이노와</a:t>
            </a:r>
            <a:r>
              <a:rPr lang="ko-KR" altLang="en-US" dirty="0" smtClean="0"/>
              <a:t> 함께 가장 대중적인 보드</a:t>
            </a:r>
            <a:r>
              <a:rPr lang="en-US" altLang="ko-KR" dirty="0" smtClean="0"/>
              <a:t>(2017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1,400</a:t>
            </a:r>
            <a:r>
              <a:rPr lang="ko-KR" altLang="en-US" dirty="0" smtClean="0"/>
              <a:t>만개 이상 팔림</a:t>
            </a:r>
            <a:r>
              <a:rPr lang="en-US" altLang="ko-KR" dirty="0" smtClean="0"/>
              <a:t>)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운영체제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10) </a:t>
            </a:r>
            <a:r>
              <a:rPr lang="ko-KR" altLang="en-US" dirty="0" err="1" smtClean="0"/>
              <a:t>포팅</a:t>
            </a:r>
            <a:r>
              <a:rPr lang="ko-KR" altLang="en-US" dirty="0" smtClean="0"/>
              <a:t>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77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하드웨어 플랫폼 선정 후에 준비 사항은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하드웨어 구성도를 입수한다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53" y="2394783"/>
            <a:ext cx="7336005" cy="391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7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입수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인터넷 검색 자료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제작사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5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</a:t>
            </a:r>
            <a:r>
              <a:rPr lang="en-US" altLang="ko-KR" dirty="0" smtClean="0"/>
              <a:t>(Embedded System)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단일 제품이 아닌 시스템에 포함</a:t>
            </a:r>
            <a:r>
              <a:rPr lang="en-US" altLang="ko-KR" dirty="0" smtClean="0"/>
              <a:t>(</a:t>
            </a:r>
            <a:r>
              <a:rPr lang="ko-KR" altLang="en-US" dirty="0" smtClean="0"/>
              <a:t>내장</a:t>
            </a:r>
            <a:r>
              <a:rPr lang="en-US" altLang="ko-KR" dirty="0"/>
              <a:t>)</a:t>
            </a:r>
            <a:r>
              <a:rPr lang="ko-KR" altLang="en-US" dirty="0" smtClean="0"/>
              <a:t>된 부분 시스템</a:t>
            </a:r>
            <a:endParaRPr lang="en-US" altLang="ko-KR" dirty="0" smtClean="0"/>
          </a:p>
          <a:p>
            <a:r>
              <a:rPr lang="ko-KR" altLang="en-US" dirty="0" smtClean="0"/>
              <a:t>컴퓨터 하드웨어와 소프트웨어가 조합되어 특정한 목적을 수행하는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0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회로도 입수 다음 과정은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 리스트 및 데이터시트 입수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190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데이터시트</a:t>
            </a:r>
            <a:r>
              <a:rPr lang="en-US" altLang="ko-KR" dirty="0" smtClean="0"/>
              <a:t>(datasheet)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부품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전자부품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하부시스템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전원공급장치 등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소프트웨어 등의 성능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특성 등을 모아놓은 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5297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하드웨어 관련 표준 문서 수집</a:t>
            </a:r>
          </a:p>
          <a:p>
            <a:r>
              <a:rPr lang="ko-KR" altLang="en-US" dirty="0" smtClean="0"/>
              <a:t>하드웨어 샘플 입수</a:t>
            </a:r>
            <a:endParaRPr lang="en-US" altLang="ko-KR" dirty="0" smtClean="0"/>
          </a:p>
          <a:p>
            <a:r>
              <a:rPr lang="ko-KR" altLang="en-US" dirty="0" smtClean="0"/>
              <a:t>입수 자료에 대한 형상관리 진행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02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소프트웨어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마이크로프로세서에 특정 기능을 수행하는 소프트웨어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837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시스템의 </a:t>
            </a:r>
            <a:r>
              <a:rPr lang="ko-KR" altLang="en-US" dirty="0" smtClean="0"/>
              <a:t>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4906818" cy="1730375"/>
          </a:xfrm>
        </p:spPr>
        <p:txBody>
          <a:bodyPr/>
          <a:lstStyle/>
          <a:p>
            <a:r>
              <a:rPr lang="ko-KR" altLang="en-US" dirty="0" smtClean="0"/>
              <a:t>더 작고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가볍고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오래가는 배터리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안정적 동작의 개발과 노력</a:t>
            </a:r>
            <a:endParaRPr lang="ko-KR" altLang="en-US" dirty="0"/>
          </a:p>
        </p:txBody>
      </p:sp>
      <p:sp>
        <p:nvSpPr>
          <p:cNvPr id="4" name="육각형 3"/>
          <p:cNvSpPr/>
          <p:nvPr/>
        </p:nvSpPr>
        <p:spPr>
          <a:xfrm>
            <a:off x="6601691" y="2601479"/>
            <a:ext cx="1800000" cy="1440000"/>
          </a:xfrm>
          <a:prstGeom prst="hexag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경량화 최적화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육각형 4"/>
          <p:cNvSpPr/>
          <p:nvPr/>
        </p:nvSpPr>
        <p:spPr>
          <a:xfrm>
            <a:off x="9732819" y="4153188"/>
            <a:ext cx="1800000" cy="1440000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멀티미디어 지원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육각형 5"/>
          <p:cNvSpPr/>
          <p:nvPr/>
        </p:nvSpPr>
        <p:spPr>
          <a:xfrm>
            <a:off x="6594218" y="4153188"/>
            <a:ext cx="1800000" cy="1440000"/>
          </a:xfrm>
          <a:prstGeom prst="hexago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네트워크 지원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육각형 6"/>
          <p:cNvSpPr/>
          <p:nvPr/>
        </p:nvSpPr>
        <p:spPr>
          <a:xfrm>
            <a:off x="8167255" y="1853910"/>
            <a:ext cx="1800000" cy="1440000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실시간성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육각형 7"/>
          <p:cNvSpPr/>
          <p:nvPr/>
        </p:nvSpPr>
        <p:spPr>
          <a:xfrm>
            <a:off x="9732819" y="2620336"/>
            <a:ext cx="1800000" cy="14400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고신뢰성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육각형 8"/>
          <p:cNvSpPr/>
          <p:nvPr/>
        </p:nvSpPr>
        <p:spPr>
          <a:xfrm>
            <a:off x="8167255" y="4933414"/>
            <a:ext cx="1800000" cy="1440000"/>
          </a:xfrm>
          <a:prstGeom prst="hexagon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저전력화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육각형 9"/>
          <p:cNvSpPr/>
          <p:nvPr/>
        </p:nvSpPr>
        <p:spPr>
          <a:xfrm>
            <a:off x="8159782" y="3377334"/>
            <a:ext cx="1800000" cy="1440000"/>
          </a:xfrm>
          <a:prstGeom prst="hexag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마이크로프로세서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31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시스템의 구성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563091"/>
              </p:ext>
            </p:extLst>
          </p:nvPr>
        </p:nvGraphicFramePr>
        <p:xfrm>
          <a:off x="838200" y="3574214"/>
          <a:ext cx="105156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544243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3770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임베디드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HardWare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임베디드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Software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9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마이크로프로세서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마이크로컨트롤러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메모리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센서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구동기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운영체제</a:t>
                      </a:r>
                      <a:r>
                        <a:rPr lang="en-US" altLang="ko-KR" dirty="0" smtClean="0"/>
                        <a:t>(OS)</a:t>
                      </a:r>
                    </a:p>
                    <a:p>
                      <a:pPr algn="ctr" latinLnBrk="1"/>
                      <a:r>
                        <a:rPr lang="ko-KR" altLang="en-US" dirty="0" smtClean="0"/>
                        <a:t>디바이스 드라이버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어플리케이션 프로그램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네트워크 응용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78364"/>
                  </a:ext>
                </a:extLst>
              </a:tr>
            </a:tbl>
          </a:graphicData>
        </a:graphic>
      </p:graphicFrame>
      <p:sp>
        <p:nvSpPr>
          <p:cNvPr id="6" name="오각형 5"/>
          <p:cNvSpPr/>
          <p:nvPr/>
        </p:nvSpPr>
        <p:spPr>
          <a:xfrm rot="5400000">
            <a:off x="2557818" y="1619536"/>
            <a:ext cx="1652337" cy="2025829"/>
          </a:xfrm>
          <a:prstGeom prst="homePlate">
            <a:avLst>
              <a:gd name="adj" fmla="val 41211"/>
            </a:avLst>
          </a:prstGeom>
          <a:solidFill>
            <a:schemeClr val="accent1"/>
          </a:solidFill>
          <a:ln cap="sq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err="1" smtClean="0"/>
              <a:t>HardWare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 rot="5400000">
            <a:off x="7914516" y="1619536"/>
            <a:ext cx="1652337" cy="2025829"/>
          </a:xfrm>
          <a:prstGeom prst="homePlate">
            <a:avLst>
              <a:gd name="adj" fmla="val 41211"/>
            </a:avLst>
          </a:prstGeom>
          <a:solidFill>
            <a:schemeClr val="accent1"/>
          </a:solidFill>
          <a:ln cap="sq"/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rtlCol="0" anchor="ctr"/>
          <a:lstStyle/>
          <a:p>
            <a:pPr algn="ctr"/>
            <a:r>
              <a:rPr lang="en-US" altLang="ko-KR" dirty="0" err="1" smtClean="0"/>
              <a:t>SoftWare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/>
          <p:cNvSpPr/>
          <p:nvPr/>
        </p:nvSpPr>
        <p:spPr>
          <a:xfrm>
            <a:off x="0" y="3958202"/>
            <a:ext cx="10800000" cy="2160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392000" y="1824120"/>
            <a:ext cx="10800000" cy="216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 개발 구조</a:t>
            </a:r>
            <a:endParaRPr lang="ko-KR" altLang="en-US" dirty="0"/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2496000" y="2032000"/>
            <a:ext cx="7200000" cy="720000"/>
          </a:xfrm>
          <a:prstGeom prst="snip2DiagRect">
            <a:avLst>
              <a:gd name="adj1" fmla="val 0"/>
              <a:gd name="adj2" fmla="val 42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임베디드</a:t>
            </a:r>
            <a:r>
              <a:rPr lang="ko-KR" altLang="en-US" dirty="0" smtClean="0">
                <a:solidFill>
                  <a:schemeClr val="tx1"/>
                </a:solidFill>
              </a:rPr>
              <a:t> 애플리케이션 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2496000" y="3080327"/>
            <a:ext cx="7200000" cy="720000"/>
          </a:xfrm>
          <a:prstGeom prst="snip2DiagRect">
            <a:avLst>
              <a:gd name="adj1" fmla="val 0"/>
              <a:gd name="adj2" fmla="val 42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OS </a:t>
            </a:r>
            <a:r>
              <a:rPr lang="ko-KR" altLang="en-US" dirty="0" err="1" smtClean="0">
                <a:solidFill>
                  <a:schemeClr val="tx1"/>
                </a:solidFill>
              </a:rPr>
              <a:t>포팅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디바이스 드라이버 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2496000" y="4128654"/>
            <a:ext cx="7200000" cy="720000"/>
          </a:xfrm>
          <a:prstGeom prst="snip2DiagRect">
            <a:avLst>
              <a:gd name="adj1" fmla="val 0"/>
              <a:gd name="adj2" fmla="val 42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펌웨어 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2496000" y="5176981"/>
            <a:ext cx="7200000" cy="720000"/>
          </a:xfrm>
          <a:prstGeom prst="snip2DiagRect">
            <a:avLst>
              <a:gd name="adj1" fmla="val 0"/>
              <a:gd name="adj2" fmla="val 423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하드웨어 개발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3" name="꺾인 연결선 22"/>
          <p:cNvCxnSpPr>
            <a:stCxn id="6" idx="0"/>
            <a:endCxn id="9" idx="0"/>
          </p:cNvCxnSpPr>
          <p:nvPr/>
        </p:nvCxnSpPr>
        <p:spPr>
          <a:xfrm>
            <a:off x="9696000" y="2392000"/>
            <a:ext cx="18000" cy="3144981"/>
          </a:xfrm>
          <a:prstGeom prst="bentConnector3">
            <a:avLst>
              <a:gd name="adj1" fmla="val 4127276"/>
            </a:avLst>
          </a:prstGeom>
          <a:ln w="635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9" idx="2"/>
            <a:endCxn id="6" idx="2"/>
          </p:cNvCxnSpPr>
          <p:nvPr/>
        </p:nvCxnSpPr>
        <p:spPr>
          <a:xfrm rot="10800000">
            <a:off x="2490700" y="2392001"/>
            <a:ext cx="18000" cy="3144981"/>
          </a:xfrm>
          <a:prstGeom prst="bentConnector3">
            <a:avLst>
              <a:gd name="adj1" fmla="val 4345457"/>
            </a:avLst>
          </a:prstGeom>
          <a:ln w="63500" cmpd="sng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10622604" y="2032000"/>
            <a:ext cx="1361873" cy="176832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dirty="0" smtClean="0">
                <a:solidFill>
                  <a:schemeClr val="bg1"/>
                </a:solidFill>
              </a:rPr>
              <a:t> 소프트웨어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20222" y="4292817"/>
            <a:ext cx="1361873" cy="176832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임베디드</a:t>
            </a:r>
            <a:r>
              <a:rPr lang="ko-KR" altLang="en-US" dirty="0" smtClean="0">
                <a:solidFill>
                  <a:schemeClr val="bg1"/>
                </a:solidFill>
              </a:rPr>
              <a:t> 하드웨어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개발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67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4296000" y="353810"/>
            <a:ext cx="36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4296000" y="1184316"/>
            <a:ext cx="36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용도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대각선 방향의 모서리가 잘린 사각형 5"/>
          <p:cNvSpPr/>
          <p:nvPr/>
        </p:nvSpPr>
        <p:spPr>
          <a:xfrm>
            <a:off x="4296000" y="5367851"/>
            <a:ext cx="36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통합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4296000" y="6198357"/>
            <a:ext cx="36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대각선 방향의 모서리가 잘린 사각형 7"/>
          <p:cNvSpPr/>
          <p:nvPr/>
        </p:nvSpPr>
        <p:spPr>
          <a:xfrm>
            <a:off x="6276000" y="1784189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소프트웨어 </a:t>
            </a:r>
            <a:r>
              <a:rPr lang="ko-KR" altLang="en-US" dirty="0" err="1" smtClean="0">
                <a:solidFill>
                  <a:schemeClr val="tx1"/>
                </a:solidFill>
              </a:rPr>
              <a:t>사양결정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516000" y="1785641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하드웨어 </a:t>
            </a:r>
            <a:r>
              <a:rPr lang="ko-KR" altLang="en-US" dirty="0" err="1" smtClean="0">
                <a:solidFill>
                  <a:schemeClr val="tx1"/>
                </a:solidFill>
              </a:rPr>
              <a:t>사양결정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대각선 방향의 모서리가 잘린 사각형 19"/>
          <p:cNvSpPr/>
          <p:nvPr/>
        </p:nvSpPr>
        <p:spPr>
          <a:xfrm>
            <a:off x="6276000" y="2384062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OS </a:t>
            </a:r>
            <a:r>
              <a:rPr lang="ko-KR" altLang="en-US" dirty="0" smtClean="0">
                <a:solidFill>
                  <a:schemeClr val="tx1"/>
                </a:solidFill>
              </a:rPr>
              <a:t>사용 여부 및 </a:t>
            </a:r>
            <a:r>
              <a:rPr lang="en-US" altLang="ko-KR" dirty="0" smtClean="0">
                <a:solidFill>
                  <a:schemeClr val="tx1"/>
                </a:solidFill>
              </a:rPr>
              <a:t>OS </a:t>
            </a:r>
            <a:r>
              <a:rPr lang="ko-KR" altLang="en-US" dirty="0" smtClean="0">
                <a:solidFill>
                  <a:schemeClr val="tx1"/>
                </a:solidFill>
              </a:rPr>
              <a:t>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대각선 방향의 모서리가 잘린 사각형 20"/>
          <p:cNvSpPr/>
          <p:nvPr/>
        </p:nvSpPr>
        <p:spPr>
          <a:xfrm>
            <a:off x="516000" y="2385514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프로세서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메모리 및 주변장치 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대각선 방향의 모서리가 잘린 사각형 21"/>
          <p:cNvSpPr/>
          <p:nvPr/>
        </p:nvSpPr>
        <p:spPr>
          <a:xfrm>
            <a:off x="6276000" y="2983935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개발 환경 선정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대각선 방향의 모서리가 잘린 사각형 22"/>
          <p:cNvSpPr/>
          <p:nvPr/>
        </p:nvSpPr>
        <p:spPr>
          <a:xfrm>
            <a:off x="516000" y="2985387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회로도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대각선 방향의 모서리가 잘린 사각형 23"/>
          <p:cNvSpPr/>
          <p:nvPr/>
        </p:nvSpPr>
        <p:spPr>
          <a:xfrm>
            <a:off x="6276000" y="3579914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시스템 소프트웨어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대각선 방향의 모서리가 잘린 사각형 24"/>
          <p:cNvSpPr/>
          <p:nvPr/>
        </p:nvSpPr>
        <p:spPr>
          <a:xfrm>
            <a:off x="516000" y="3581366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PCB </a:t>
            </a:r>
            <a:r>
              <a:rPr lang="ko-KR" altLang="en-US" dirty="0" smtClean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대각선 방향의 모서리가 잘린 사각형 27"/>
          <p:cNvSpPr/>
          <p:nvPr/>
        </p:nvSpPr>
        <p:spPr>
          <a:xfrm>
            <a:off x="6276000" y="4175893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디바이스 드라이버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대각선 방향의 모서리가 잘린 사각형 28"/>
          <p:cNvSpPr/>
          <p:nvPr/>
        </p:nvSpPr>
        <p:spPr>
          <a:xfrm>
            <a:off x="516000" y="4177345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하드웨어 조립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대각선 방향의 모서리가 잘린 사각형 29"/>
          <p:cNvSpPr/>
          <p:nvPr/>
        </p:nvSpPr>
        <p:spPr>
          <a:xfrm>
            <a:off x="6276000" y="4771872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애플리케이션 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대각선 방향의 모서리가 잘린 사각형 30"/>
          <p:cNvSpPr/>
          <p:nvPr/>
        </p:nvSpPr>
        <p:spPr>
          <a:xfrm>
            <a:off x="516000" y="4773324"/>
            <a:ext cx="5400000" cy="360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하드웨어 시험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5556000" y="769789"/>
            <a:ext cx="108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아래쪽 화살표 32"/>
          <p:cNvSpPr/>
          <p:nvPr/>
        </p:nvSpPr>
        <p:spPr>
          <a:xfrm>
            <a:off x="5556000" y="5789176"/>
            <a:ext cx="1080000" cy="36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꺾인 연결선 37"/>
          <p:cNvCxnSpPr>
            <a:stCxn id="5" idx="0"/>
            <a:endCxn id="8" idx="3"/>
          </p:cNvCxnSpPr>
          <p:nvPr/>
        </p:nvCxnSpPr>
        <p:spPr>
          <a:xfrm>
            <a:off x="7896000" y="1364316"/>
            <a:ext cx="1080000" cy="4198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5" idx="2"/>
            <a:endCxn id="9" idx="3"/>
          </p:cNvCxnSpPr>
          <p:nvPr/>
        </p:nvCxnSpPr>
        <p:spPr>
          <a:xfrm rot="10800000" flipV="1">
            <a:off x="3216000" y="1364315"/>
            <a:ext cx="1080000" cy="4213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31" idx="1"/>
            <a:endCxn id="6" idx="2"/>
          </p:cNvCxnSpPr>
          <p:nvPr/>
        </p:nvCxnSpPr>
        <p:spPr>
          <a:xfrm rot="16200000" flipH="1">
            <a:off x="3548737" y="4800587"/>
            <a:ext cx="414527" cy="10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30" idx="1"/>
            <a:endCxn id="6" idx="0"/>
          </p:cNvCxnSpPr>
          <p:nvPr/>
        </p:nvCxnSpPr>
        <p:spPr>
          <a:xfrm rot="5400000">
            <a:off x="8228011" y="4799861"/>
            <a:ext cx="415979" cy="1080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오픈소스 하드웨어 플랫폼 자료 수집 수행 순서는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오픈소스 하드웨어 플랫폼을 선정한다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하드웨어 구성도를 입수한다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err="1" smtClean="0"/>
              <a:t>회로도를</a:t>
            </a:r>
            <a:r>
              <a:rPr lang="ko-KR" altLang="en-US" dirty="0" smtClean="0"/>
              <a:t> 입수한다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부품 리스트 및 데이터시트를 입수한다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하드웨어 관련 표준 문서를 수집한다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하드웨어 샘플을 입수한다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eriod"/>
            </a:pPr>
            <a:r>
              <a:rPr lang="ko-KR" altLang="en-US" dirty="0" smtClean="0"/>
              <a:t>입수 자료에 대해 형상 관리한다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98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플랫폼이란</a:t>
            </a:r>
            <a:r>
              <a:rPr lang="en-US" altLang="ko-KR" dirty="0" smtClean="0"/>
              <a:t>?(IT</a:t>
            </a:r>
            <a:r>
              <a:rPr lang="ko-KR" altLang="en-US" dirty="0" smtClean="0"/>
              <a:t>분야에서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기능을 제공하는 측과 그 기능을 사용하는 측이 만나는 장소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65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485</Words>
  <Application>Microsoft Office PowerPoint</Application>
  <PresentationFormat>와이드스크린</PresentationFormat>
  <Paragraphs>122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임베디드 SW엔지니어링 스마트 직무강좌</vt:lpstr>
      <vt:lpstr>임베디드 시스템(Embedded System) 이란?</vt:lpstr>
      <vt:lpstr>임베디드 소프트웨어</vt:lpstr>
      <vt:lpstr>임베디드 시스템의 특징</vt:lpstr>
      <vt:lpstr>임베디드 시스템의 구성</vt:lpstr>
      <vt:lpstr>임베디드 시스템 개발 구조</vt:lpstr>
      <vt:lpstr>PowerPoint 프레젠테이션</vt:lpstr>
      <vt:lpstr>오픈소스 하드웨어 플랫폼 자료 수집 수행 순서는?</vt:lpstr>
      <vt:lpstr>플랫폼이란?(IT분야에서)</vt:lpstr>
      <vt:lpstr>임베디드 플랫폼(Embedded Platforms)</vt:lpstr>
      <vt:lpstr>대표적인 오픈소스 플랫폼은?</vt:lpstr>
      <vt:lpstr>마이크로프로세스와 마이크로컨트롤러란?</vt:lpstr>
      <vt:lpstr>ARM계열이란?</vt:lpstr>
      <vt:lpstr>ARM계열 프로세서들의 발전과전은 어떻게 구성되어 있나요?</vt:lpstr>
      <vt:lpstr>ARM계열 말고 다른 계열도 있나요?</vt:lpstr>
      <vt:lpstr>아두이노</vt:lpstr>
      <vt:lpstr>라즈베리 파이</vt:lpstr>
      <vt:lpstr>하드웨어 플랫폼 선정 후에 준비 사항은?</vt:lpstr>
      <vt:lpstr>회로도 입수 경로</vt:lpstr>
      <vt:lpstr>회로도 입수 다음 과정은?</vt:lpstr>
      <vt:lpstr>데이터시트(datasheet)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</dc:title>
  <dc:creator>JEONG</dc:creator>
  <cp:lastModifiedBy>HM</cp:lastModifiedBy>
  <cp:revision>16</cp:revision>
  <dcterms:created xsi:type="dcterms:W3CDTF">2019-07-07T15:04:52Z</dcterms:created>
  <dcterms:modified xsi:type="dcterms:W3CDTF">2019-07-08T05:33:58Z</dcterms:modified>
</cp:coreProperties>
</file>