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296" r:id="rId6"/>
    <p:sldId id="297" r:id="rId7"/>
    <p:sldId id="318" r:id="rId8"/>
    <p:sldId id="320" r:id="rId9"/>
    <p:sldId id="324" r:id="rId10"/>
    <p:sldId id="328" r:id="rId11"/>
    <p:sldId id="326" r:id="rId12"/>
    <p:sldId id="332" r:id="rId13"/>
    <p:sldId id="327" r:id="rId14"/>
    <p:sldId id="330" r:id="rId15"/>
    <p:sldId id="331" r:id="rId16"/>
    <p:sldId id="3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D233D357-3601-4E16-980E-74AD35A1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Templates de Aplicação no Visual Studio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90942A55-5238-47EC-8C39-8D8706277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610687"/>
            <a:ext cx="9601200" cy="4256714"/>
          </a:xfrm>
        </p:spPr>
        <p:txBody>
          <a:bodyPr/>
          <a:lstStyle/>
          <a:p>
            <a:r>
              <a:rPr lang="pt-BR" altLang="pt-BR" dirty="0"/>
              <a:t>Menu File &gt;  New &gt; Project</a:t>
            </a:r>
          </a:p>
          <a:p>
            <a:endParaRPr lang="pt-BR" altLang="pt-BR" dirty="0"/>
          </a:p>
        </p:txBody>
      </p:sp>
      <p:pic>
        <p:nvPicPr>
          <p:cNvPr id="414725" name="Picture 5">
            <a:extLst>
              <a:ext uri="{FF2B5EF4-FFF2-40B4-BE49-F238E27FC236}">
                <a16:creationId xmlns:a16="http://schemas.microsoft.com/office/drawing/2014/main" id="{EA438944-4A35-4FBF-907F-4C9960DB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56" y="2196232"/>
            <a:ext cx="7729291" cy="466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379B5CF-C2F5-4C6E-875F-9116E6F8E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84435417-6856-426D-99D5-6AE2849DC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/>
              <a:t>Crie uma aplicação no Visual Studio utilizando o template ASP.NET Web Application, execute e analise a estrutura da aplicação. Em seguida tente inserir novas opções no menu e alterar as configurações do CSS.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62E15705-765F-48C4-976F-E8A679A50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Vantagens do WEB Forms-Based Application 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C62B731B-E345-4EDB-B471-5464716C7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Provê uma série de eventos suportados em vários servidores.</a:t>
            </a:r>
          </a:p>
          <a:p>
            <a:r>
              <a:rPr lang="pt-BR" altLang="pt-BR"/>
              <a:t>Facilidade para gerenciar o estado da informação.</a:t>
            </a:r>
          </a:p>
          <a:p>
            <a:r>
              <a:rPr lang="pt-BR" altLang="pt-BR"/>
              <a:t>Ideal para pequenos times de desenvolvimento que querem tomar vantagem do vasto número de componentes disponíveis.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AB7F2378-5139-4413-AA07-E6CBB1A29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 MVC Framework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5F356B0E-87B6-497C-8640-3B160301C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Provê uma alternativa ao padrão de ASP.NET Web Form para criar aplicações baseadas no padrão arquitetural </a:t>
            </a:r>
            <a:r>
              <a:rPr lang="pt-BR" altLang="pt-BR">
                <a:solidFill>
                  <a:srgbClr val="FF0000"/>
                </a:solidFill>
              </a:rPr>
              <a:t>MVC</a:t>
            </a:r>
            <a:r>
              <a:rPr lang="pt-BR" altLang="pt-BR"/>
              <a:t>.</a:t>
            </a:r>
          </a:p>
          <a:p>
            <a:endParaRPr lang="pt-BR" altLang="pt-BR"/>
          </a:p>
          <a:p>
            <a:endParaRPr lang="pt-BR" altLang="pt-BR"/>
          </a:p>
        </p:txBody>
      </p:sp>
      <p:pic>
        <p:nvPicPr>
          <p:cNvPr id="413700" name="Picture 4">
            <a:extLst>
              <a:ext uri="{FF2B5EF4-FFF2-40B4-BE49-F238E27FC236}">
                <a16:creationId xmlns:a16="http://schemas.microsoft.com/office/drawing/2014/main" id="{413B254A-FEE3-40E7-926E-4C30AFF8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94" y="3513970"/>
            <a:ext cx="4114512" cy="334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CA4A4195-BC05-4222-A94A-A488B8B72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 MVC Framework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6EF4066F-9A8F-46ED-BB76-68281B7BA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2181830"/>
            <a:ext cx="8216062" cy="4513434"/>
          </a:xfrm>
        </p:spPr>
        <p:txBody>
          <a:bodyPr/>
          <a:lstStyle/>
          <a:p>
            <a:pPr>
              <a:lnSpc>
                <a:spcPct val="107000"/>
              </a:lnSpc>
            </a:pPr>
            <a:endParaRPr lang="pt-BR" altLang="pt-BR" sz="2177"/>
          </a:p>
          <a:p>
            <a:pPr>
              <a:lnSpc>
                <a:spcPct val="107000"/>
              </a:lnSpc>
            </a:pPr>
            <a:endParaRPr lang="pt-BR" altLang="pt-BR" sz="2177"/>
          </a:p>
          <a:p>
            <a:pPr>
              <a:lnSpc>
                <a:spcPct val="107000"/>
              </a:lnSpc>
            </a:pPr>
            <a:endParaRPr lang="pt-BR" altLang="pt-BR" sz="2177"/>
          </a:p>
          <a:p>
            <a:pPr>
              <a:lnSpc>
                <a:spcPct val="107000"/>
              </a:lnSpc>
            </a:pPr>
            <a:endParaRPr lang="pt-BR" altLang="pt-BR" sz="2177"/>
          </a:p>
          <a:p>
            <a:pPr>
              <a:lnSpc>
                <a:spcPct val="107000"/>
              </a:lnSpc>
            </a:pPr>
            <a:endParaRPr lang="pt-BR" altLang="pt-BR" sz="2177"/>
          </a:p>
          <a:p>
            <a:pPr>
              <a:lnSpc>
                <a:spcPct val="107000"/>
              </a:lnSpc>
            </a:pPr>
            <a:r>
              <a:rPr lang="pt-BR" altLang="pt-BR" sz="2177">
                <a:solidFill>
                  <a:srgbClr val="FF0000"/>
                </a:solidFill>
              </a:rPr>
              <a:t>Model</a:t>
            </a:r>
            <a:r>
              <a:rPr lang="pt-BR" altLang="pt-BR" sz="2177"/>
              <a:t>: Implementam a lógica da aplicação.</a:t>
            </a:r>
          </a:p>
          <a:p>
            <a:pPr>
              <a:lnSpc>
                <a:spcPct val="107000"/>
              </a:lnSpc>
            </a:pPr>
            <a:r>
              <a:rPr lang="pt-BR" altLang="pt-BR" sz="2177">
                <a:solidFill>
                  <a:srgbClr val="FF0000"/>
                </a:solidFill>
              </a:rPr>
              <a:t>View</a:t>
            </a:r>
            <a:r>
              <a:rPr lang="pt-BR" altLang="pt-BR" sz="2177"/>
              <a:t>: Componentes que exibem a interface do usuário (UI). </a:t>
            </a:r>
          </a:p>
          <a:p>
            <a:pPr>
              <a:lnSpc>
                <a:spcPct val="107000"/>
              </a:lnSpc>
            </a:pPr>
            <a:r>
              <a:rPr lang="pt-BR" altLang="pt-BR" sz="2177">
                <a:solidFill>
                  <a:srgbClr val="FF0000"/>
                </a:solidFill>
              </a:rPr>
              <a:t>Contollers</a:t>
            </a:r>
            <a:r>
              <a:rPr lang="pt-BR" altLang="pt-BR" sz="2177"/>
              <a:t>: Tratam a interação com o usuário, trabalham com o Model e selecionam as Views a serem exibidas.</a:t>
            </a:r>
          </a:p>
          <a:p>
            <a:pPr>
              <a:lnSpc>
                <a:spcPct val="107000"/>
              </a:lnSpc>
            </a:pPr>
            <a:endParaRPr lang="pt-BR" altLang="pt-BR" sz="2177"/>
          </a:p>
        </p:txBody>
      </p:sp>
      <p:pic>
        <p:nvPicPr>
          <p:cNvPr id="416772" name="Picture 4">
            <a:extLst>
              <a:ext uri="{FF2B5EF4-FFF2-40B4-BE49-F238E27FC236}">
                <a16:creationId xmlns:a16="http://schemas.microsoft.com/office/drawing/2014/main" id="{E11D5B28-87E1-4C1F-84FA-09FC87E57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49" y="1339342"/>
            <a:ext cx="4114512" cy="334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5A3D0212-6ADF-4520-B83F-C9A51A2B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29"/>
              <a:t>Vantagens do ASP.NET MVC Framework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A881E27A-CD4F-4669-AD38-631F10179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pt-BR" altLang="pt-BR"/>
              <a:t>Melhor separação  das tarefas da aplicação.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Suporte para todas as características do ASP.NET, por exemplo, master pages.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Poderoso componente para mapeamento de URLs.</a:t>
            </a:r>
          </a:p>
          <a:p>
            <a:pPr>
              <a:lnSpc>
                <a:spcPct val="107000"/>
              </a:lnSpc>
            </a:pPr>
            <a:r>
              <a:rPr lang="pt-BR" altLang="pt-BR"/>
              <a:t>Extensível e plugável </a:t>
            </a:r>
            <a:r>
              <a:rPr lang="pt-BR" altLang="pt-BR" i="1"/>
              <a:t>framework</a:t>
            </a:r>
            <a:r>
              <a:rPr lang="pt-BR" altLang="pt-BR"/>
              <a:t> cujos componentes pode ser facilmente substituídos ou customizados.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910F62DD-764C-4763-BF45-72BA404F1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239EDA63-0465-4B37-806E-B8458CEB5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dirty="0"/>
              <a:t>Criar uma aplicação usando o </a:t>
            </a:r>
            <a:r>
              <a:rPr lang="pt-BR" altLang="pt-BR" dirty="0" err="1"/>
              <a:t>template</a:t>
            </a:r>
            <a:r>
              <a:rPr lang="pt-BR" altLang="pt-BR" dirty="0"/>
              <a:t> ASP&gt;NET </a:t>
            </a:r>
            <a:r>
              <a:rPr lang="pt-BR" altLang="pt-BR"/>
              <a:t>MVC 5, </a:t>
            </a:r>
            <a:r>
              <a:rPr lang="pt-BR" altLang="pt-BR" dirty="0"/>
              <a:t>analise e tente fazer alterações na aplicação.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FD7D26B2-1664-45EF-9393-34E1D243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que é o .NET Framework?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CF5A099B-65B0-4894-8307-6F9FABF4C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2318644"/>
            <a:ext cx="8216062" cy="2678681"/>
          </a:xfrm>
          <a:solidFill>
            <a:srgbClr val="FFFFCC"/>
          </a:solidFill>
        </p:spPr>
        <p:txBody>
          <a:bodyPr/>
          <a:lstStyle/>
          <a:p>
            <a:pPr algn="ctr">
              <a:buFont typeface="Times New Roman" panose="02020603050405020304" pitchFamily="18" charset="0"/>
              <a:buNone/>
            </a:pPr>
            <a:r>
              <a:rPr lang="pt-BR" altLang="pt-BR" sz="3629"/>
              <a:t>Componente integrado ao </a:t>
            </a:r>
            <a:r>
              <a:rPr lang="pt-BR" altLang="pt-BR" sz="3629">
                <a:solidFill>
                  <a:srgbClr val="FF0000"/>
                </a:solidFill>
              </a:rPr>
              <a:t>Windows</a:t>
            </a:r>
            <a:r>
              <a:rPr lang="pt-BR" altLang="pt-BR" sz="3629"/>
              <a:t> que dá suporte à </a:t>
            </a:r>
            <a:r>
              <a:rPr lang="pt-BR" altLang="pt-BR" sz="3629">
                <a:solidFill>
                  <a:srgbClr val="FF0000"/>
                </a:solidFill>
              </a:rPr>
              <a:t>execução</a:t>
            </a:r>
            <a:r>
              <a:rPr lang="pt-BR" altLang="pt-BR" sz="3629"/>
              <a:t> e ao </a:t>
            </a:r>
            <a:r>
              <a:rPr lang="pt-BR" altLang="pt-BR" sz="3629">
                <a:solidFill>
                  <a:srgbClr val="FF0000"/>
                </a:solidFill>
              </a:rPr>
              <a:t>desenvolvimento</a:t>
            </a:r>
            <a:r>
              <a:rPr lang="pt-BR" altLang="pt-BR" sz="3629"/>
              <a:t> de </a:t>
            </a:r>
            <a:r>
              <a:rPr lang="pt-BR" altLang="pt-BR" sz="3629">
                <a:solidFill>
                  <a:schemeClr val="tx1"/>
                </a:solidFill>
              </a:rPr>
              <a:t>aplicações e XML web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32C5F85F-BA12-4C6A-BFB9-D4EFB821E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usar .NET Framework?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EBAE0CEA-E4C0-4728-A481-7E9E642F5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Ambiente consistente de programação OO para código que pode ser </a:t>
            </a:r>
            <a:r>
              <a:rPr lang="pt-BR" altLang="pt-BR">
                <a:solidFill>
                  <a:srgbClr val="FF0000"/>
                </a:solidFill>
              </a:rPr>
              <a:t>executado localmente</a:t>
            </a:r>
            <a:r>
              <a:rPr lang="pt-BR" altLang="pt-BR"/>
              <a:t> ou </a:t>
            </a:r>
            <a:r>
              <a:rPr lang="pt-BR" altLang="pt-BR">
                <a:solidFill>
                  <a:srgbClr val="FF0000"/>
                </a:solidFill>
              </a:rPr>
              <a:t>remotamente</a:t>
            </a:r>
            <a:r>
              <a:rPr lang="pt-BR" altLang="pt-BR"/>
              <a:t>.</a:t>
            </a:r>
          </a:p>
          <a:p>
            <a:r>
              <a:rPr lang="pt-BR" altLang="pt-BR"/>
              <a:t>Oferece </a:t>
            </a:r>
            <a:r>
              <a:rPr lang="pt-BR" altLang="pt-BR">
                <a:solidFill>
                  <a:srgbClr val="FF0000"/>
                </a:solidFill>
              </a:rPr>
              <a:t>ambiente de execução</a:t>
            </a:r>
            <a:r>
              <a:rPr lang="pt-BR" altLang="pt-BR"/>
              <a:t> que minimiza o desenvolvimento de software e conflito de versões.</a:t>
            </a:r>
          </a:p>
          <a:p>
            <a:r>
              <a:rPr lang="pt-BR" altLang="pt-BR"/>
              <a:t>Oferece ambiente que fornece </a:t>
            </a:r>
            <a:r>
              <a:rPr lang="pt-BR" altLang="pt-BR">
                <a:solidFill>
                  <a:srgbClr val="FF0000"/>
                </a:solidFill>
              </a:rPr>
              <a:t>execução segura de código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0FC01965-4D78-49B3-BA20-C9FA597CC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usar .NET Framework?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2788B961-1C4D-4BA3-8365-4EF0F308F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Fornecer um ambiente de execução do código que elimine os </a:t>
            </a:r>
            <a:r>
              <a:rPr lang="pt-BR" altLang="pt-BR">
                <a:solidFill>
                  <a:srgbClr val="FF0000"/>
                </a:solidFill>
              </a:rPr>
              <a:t>problemas de desempenho</a:t>
            </a:r>
            <a:r>
              <a:rPr lang="pt-BR" altLang="pt-BR"/>
              <a:t> gerado por linguagens de scripts ou ambientes interpretados.</a:t>
            </a:r>
          </a:p>
          <a:p>
            <a:r>
              <a:rPr lang="pt-BR" altLang="pt-BR"/>
              <a:t>Uso de </a:t>
            </a:r>
            <a:r>
              <a:rPr lang="pt-BR" altLang="pt-BR">
                <a:solidFill>
                  <a:srgbClr val="FF0000"/>
                </a:solidFill>
              </a:rPr>
              <a:t>padrões reconhecidos pela indústria</a:t>
            </a:r>
            <a:r>
              <a:rPr lang="pt-BR" altLang="pt-BR"/>
              <a:t> para que o .NET possa se integrar com qualquer tipo de código.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40B8B075-0F9A-4394-9035-043D5361E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.NET Framework</a:t>
            </a:r>
          </a:p>
        </p:txBody>
      </p:sp>
      <p:pic>
        <p:nvPicPr>
          <p:cNvPr id="381956" name="Picture 4">
            <a:extLst>
              <a:ext uri="{FF2B5EF4-FFF2-40B4-BE49-F238E27FC236}">
                <a16:creationId xmlns:a16="http://schemas.microsoft.com/office/drawing/2014/main" id="{DB485C42-8F91-4486-90B5-9EAFE6E7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931" y="1468955"/>
            <a:ext cx="6009751" cy="53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862C4EB5-AAA1-4B4D-B343-18D37BDC0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Versões do .NET Framework</a:t>
            </a:r>
          </a:p>
        </p:txBody>
      </p:sp>
      <p:pic>
        <p:nvPicPr>
          <p:cNvPr id="382980" name="Picture 4">
            <a:extLst>
              <a:ext uri="{FF2B5EF4-FFF2-40B4-BE49-F238E27FC236}">
                <a16:creationId xmlns:a16="http://schemas.microsoft.com/office/drawing/2014/main" id="{6BC808D8-8BDD-4322-9EA8-EE6A19BB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07" y="1468955"/>
            <a:ext cx="4759699" cy="53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1549C89A-ACD5-426C-B981-3BC14622D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482545C9-3840-4F00-A7F6-3DA3809B1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r>
              <a:rPr lang="pt-BR" altLang="pt-BR" sz="2540"/>
              <a:t>É um </a:t>
            </a:r>
            <a:r>
              <a:rPr lang="pt-BR" altLang="pt-BR" sz="2540">
                <a:solidFill>
                  <a:srgbClr val="FF0000"/>
                </a:solidFill>
              </a:rPr>
              <a:t>modelo de desenvolvimento web</a:t>
            </a:r>
            <a:r>
              <a:rPr lang="pt-BR" altLang="pt-BR" sz="2540"/>
              <a:t> que inclui os recursos necessários para o desenvolvimento de </a:t>
            </a:r>
            <a:r>
              <a:rPr lang="pt-BR" altLang="pt-BR" sz="2540">
                <a:solidFill>
                  <a:srgbClr val="FF0000"/>
                </a:solidFill>
              </a:rPr>
              <a:t>websites dinâmicos</a:t>
            </a:r>
            <a:r>
              <a:rPr lang="pt-BR" altLang="pt-BR" sz="2540"/>
              <a:t>.</a:t>
            </a:r>
          </a:p>
          <a:p>
            <a:r>
              <a:rPr lang="pt-BR" altLang="pt-BR" sz="2540"/>
              <a:t>Disponibiliza </a:t>
            </a:r>
            <a:r>
              <a:rPr lang="pt-BR" altLang="pt-BR" sz="2540">
                <a:solidFill>
                  <a:srgbClr val="FF0000"/>
                </a:solidFill>
              </a:rPr>
              <a:t>web server controls</a:t>
            </a:r>
            <a:r>
              <a:rPr lang="pt-BR" altLang="pt-BR" sz="2540"/>
              <a:t> para construção de layouts complexos.</a:t>
            </a:r>
          </a:p>
          <a:p>
            <a:r>
              <a:rPr lang="pt-BR" altLang="pt-BR" sz="2540"/>
              <a:t>Implementa uma avançada estrutura de autenticação e autorização de acesso aos recursos.</a:t>
            </a:r>
          </a:p>
          <a:p>
            <a:r>
              <a:rPr lang="pt-BR" altLang="pt-BR" sz="2540"/>
              <a:t>Código da aplicação é </a:t>
            </a:r>
            <a:r>
              <a:rPr lang="pt-BR" altLang="pt-BR" sz="2540">
                <a:solidFill>
                  <a:srgbClr val="FF0000"/>
                </a:solidFill>
              </a:rPr>
              <a:t>compilado</a:t>
            </a:r>
            <a:r>
              <a:rPr lang="pt-BR" altLang="pt-BR" sz="2540"/>
              <a:t>, aumentando a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89F9A899-1884-4414-9FFA-C824E1195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ASP.NET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4A378279-EABB-4B67-B8E8-8C69D423F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16062" cy="5026128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pt-BR" altLang="pt-BR" sz="2540">
                <a:solidFill>
                  <a:srgbClr val="FF0000"/>
                </a:solidFill>
              </a:rPr>
              <a:t>Gerenciamento do estado</a:t>
            </a:r>
            <a:r>
              <a:rPr lang="pt-BR" altLang="pt-BR" sz="2540"/>
              <a:t> da aplicação permite manter informações entre as páginas navegadas pelo usuário.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Utiliza arquivos de configuração em XML  para controlar o comportamento da aplicação.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Suporta uma sofisticada infraestrutura de </a:t>
            </a:r>
            <a:r>
              <a:rPr lang="pt-BR" altLang="pt-BR" sz="2540">
                <a:solidFill>
                  <a:srgbClr val="FF0000"/>
                </a:solidFill>
              </a:rPr>
              <a:t>depuração</a:t>
            </a:r>
            <a:r>
              <a:rPr lang="pt-BR" altLang="pt-BR" sz="2540"/>
              <a:t>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Suporta o XML </a:t>
            </a:r>
            <a:r>
              <a:rPr lang="pt-BR" altLang="pt-BR" sz="2540">
                <a:solidFill>
                  <a:srgbClr val="FF0000"/>
                </a:solidFill>
              </a:rPr>
              <a:t>Web Services</a:t>
            </a:r>
            <a:r>
              <a:rPr lang="pt-BR" altLang="pt-BR" sz="2540"/>
              <a:t>.</a:t>
            </a:r>
          </a:p>
          <a:p>
            <a:pPr>
              <a:lnSpc>
                <a:spcPct val="107000"/>
              </a:lnSpc>
            </a:pPr>
            <a:r>
              <a:rPr lang="pt-BR" altLang="pt-BR" sz="2540"/>
              <a:t>Facilidade para o projeto do </a:t>
            </a:r>
            <a:r>
              <a:rPr lang="pt-BR" altLang="pt-BR" sz="2540">
                <a:solidFill>
                  <a:srgbClr val="FF0000"/>
                </a:solidFill>
              </a:rPr>
              <a:t>design da aplicação</a:t>
            </a:r>
            <a:r>
              <a:rPr lang="pt-BR" altLang="pt-BR" sz="2540"/>
              <a:t> através da ferramenta </a:t>
            </a:r>
            <a:r>
              <a:rPr lang="pt-BR" altLang="pt-BR" sz="2540">
                <a:solidFill>
                  <a:srgbClr val="FF0000"/>
                </a:solidFill>
              </a:rPr>
              <a:t>Visual Studio</a:t>
            </a:r>
            <a:r>
              <a:rPr lang="pt-BR" altLang="pt-BR" sz="254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005A121-AC8E-47B7-B2B5-B8245A34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Executando o Visual Studio</a:t>
            </a:r>
          </a:p>
        </p:txBody>
      </p:sp>
      <p:pic>
        <p:nvPicPr>
          <p:cNvPr id="410627" name="Picture 3">
            <a:extLst>
              <a:ext uri="{FF2B5EF4-FFF2-40B4-BE49-F238E27FC236}">
                <a16:creationId xmlns:a16="http://schemas.microsoft.com/office/drawing/2014/main" id="{065C65E2-644B-4C99-A576-97B14425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89" y="1273095"/>
            <a:ext cx="8426325" cy="55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143</TotalTime>
  <Words>482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Times New Roman</vt:lpstr>
      <vt:lpstr>Cortar</vt:lpstr>
      <vt:lpstr>.net framework</vt:lpstr>
      <vt:lpstr>O que é o .NET Framework?</vt:lpstr>
      <vt:lpstr>Por que usar .NET Framework?</vt:lpstr>
      <vt:lpstr>Por que usar .NET Framework?</vt:lpstr>
      <vt:lpstr>.NET Framework</vt:lpstr>
      <vt:lpstr>Versões do .NET Framework</vt:lpstr>
      <vt:lpstr>ASP.NET</vt:lpstr>
      <vt:lpstr>ASP.NET</vt:lpstr>
      <vt:lpstr>Executando o Visual Studio</vt:lpstr>
      <vt:lpstr>Templates de Aplicação no Visual Studio</vt:lpstr>
      <vt:lpstr>Exercício</vt:lpstr>
      <vt:lpstr>Vantagens do WEB Forms-Based Application </vt:lpstr>
      <vt:lpstr>ASP.NET MVC Framework</vt:lpstr>
      <vt:lpstr>ASP.NET MVC Framework</vt:lpstr>
      <vt:lpstr>Vantagens do ASP.NET MVC Framework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Andrés Menéndez</cp:lastModifiedBy>
  <cp:revision>9</cp:revision>
  <dcterms:created xsi:type="dcterms:W3CDTF">2021-04-15T20:49:32Z</dcterms:created>
  <dcterms:modified xsi:type="dcterms:W3CDTF">2021-04-19T21:28:03Z</dcterms:modified>
</cp:coreProperties>
</file>