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88"/>
  </p:notesMasterIdLst>
  <p:sldIdLst>
    <p:sldId id="256" r:id="rId2"/>
    <p:sldId id="302" r:id="rId3"/>
    <p:sldId id="421" r:id="rId4"/>
    <p:sldId id="427" r:id="rId5"/>
    <p:sldId id="431" r:id="rId6"/>
    <p:sldId id="432" r:id="rId7"/>
    <p:sldId id="433" r:id="rId8"/>
    <p:sldId id="434" r:id="rId9"/>
    <p:sldId id="435" r:id="rId10"/>
    <p:sldId id="438" r:id="rId11"/>
    <p:sldId id="437" r:id="rId12"/>
    <p:sldId id="442" r:id="rId13"/>
    <p:sldId id="450" r:id="rId14"/>
    <p:sldId id="428" r:id="rId15"/>
    <p:sldId id="429" r:id="rId16"/>
    <p:sldId id="430" r:id="rId17"/>
    <p:sldId id="443" r:id="rId18"/>
    <p:sldId id="444" r:id="rId19"/>
    <p:sldId id="445" r:id="rId20"/>
    <p:sldId id="446" r:id="rId21"/>
    <p:sldId id="447" r:id="rId22"/>
    <p:sldId id="448" r:id="rId23"/>
    <p:sldId id="449" r:id="rId24"/>
    <p:sldId id="439" r:id="rId25"/>
    <p:sldId id="436" r:id="rId26"/>
    <p:sldId id="440" r:id="rId27"/>
    <p:sldId id="468" r:id="rId28"/>
    <p:sldId id="451" r:id="rId29"/>
    <p:sldId id="452" r:id="rId30"/>
    <p:sldId id="453" r:id="rId31"/>
    <p:sldId id="454" r:id="rId32"/>
    <p:sldId id="455" r:id="rId33"/>
    <p:sldId id="456" r:id="rId34"/>
    <p:sldId id="457" r:id="rId35"/>
    <p:sldId id="458" r:id="rId36"/>
    <p:sldId id="459" r:id="rId37"/>
    <p:sldId id="460" r:id="rId38"/>
    <p:sldId id="461" r:id="rId39"/>
    <p:sldId id="462" r:id="rId40"/>
    <p:sldId id="441" r:id="rId41"/>
    <p:sldId id="463" r:id="rId42"/>
    <p:sldId id="464" r:id="rId43"/>
    <p:sldId id="465" r:id="rId44"/>
    <p:sldId id="466" r:id="rId45"/>
    <p:sldId id="467" r:id="rId46"/>
    <p:sldId id="469" r:id="rId47"/>
    <p:sldId id="470" r:id="rId48"/>
    <p:sldId id="471" r:id="rId49"/>
    <p:sldId id="472" r:id="rId50"/>
    <p:sldId id="473" r:id="rId51"/>
    <p:sldId id="474" r:id="rId52"/>
    <p:sldId id="475" r:id="rId53"/>
    <p:sldId id="476" r:id="rId54"/>
    <p:sldId id="477" r:id="rId55"/>
    <p:sldId id="478" r:id="rId56"/>
    <p:sldId id="479" r:id="rId57"/>
    <p:sldId id="480" r:id="rId58"/>
    <p:sldId id="481" r:id="rId59"/>
    <p:sldId id="482" r:id="rId60"/>
    <p:sldId id="483" r:id="rId61"/>
    <p:sldId id="484" r:id="rId62"/>
    <p:sldId id="485" r:id="rId63"/>
    <p:sldId id="486" r:id="rId64"/>
    <p:sldId id="487" r:id="rId65"/>
    <p:sldId id="489" r:id="rId66"/>
    <p:sldId id="490" r:id="rId67"/>
    <p:sldId id="491" r:id="rId68"/>
    <p:sldId id="492" r:id="rId69"/>
    <p:sldId id="493" r:id="rId70"/>
    <p:sldId id="494" r:id="rId71"/>
    <p:sldId id="495" r:id="rId72"/>
    <p:sldId id="496" r:id="rId73"/>
    <p:sldId id="497" r:id="rId74"/>
    <p:sldId id="498" r:id="rId75"/>
    <p:sldId id="499" r:id="rId76"/>
    <p:sldId id="500" r:id="rId77"/>
    <p:sldId id="501" r:id="rId78"/>
    <p:sldId id="502" r:id="rId79"/>
    <p:sldId id="503" r:id="rId80"/>
    <p:sldId id="504" r:id="rId81"/>
    <p:sldId id="505" r:id="rId82"/>
    <p:sldId id="506" r:id="rId83"/>
    <p:sldId id="507" r:id="rId84"/>
    <p:sldId id="508" r:id="rId85"/>
    <p:sldId id="509" r:id="rId86"/>
    <p:sldId id="510" r:id="rId8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92091-FE7C-45DF-A13A-BF8305E1FE2E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0FC658-EB0A-4E4A-A8A6-9BAC5FFDE6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0465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1746505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497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715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071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43619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762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715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01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166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30191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46437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8597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F960E8-D031-443C-9DA0-398E9169C3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.net</a:t>
            </a:r>
            <a:r>
              <a:rPr lang="pt-BR" dirty="0"/>
              <a:t> framework </a:t>
            </a:r>
            <a:r>
              <a:rPr lang="pt-BR" dirty="0" err="1"/>
              <a:t>mvc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EF965B-67D3-40B5-B3F1-F3D4174E48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1100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>
            <a:extLst>
              <a:ext uri="{FF2B5EF4-FFF2-40B4-BE49-F238E27FC236}">
                <a16:creationId xmlns:a16="http://schemas.microsoft.com/office/drawing/2014/main" id="{9A531887-42E1-4BB6-9669-39C3D5995F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Exercício</a:t>
            </a:r>
          </a:p>
        </p:txBody>
      </p:sp>
      <p:sp>
        <p:nvSpPr>
          <p:cNvPr id="585731" name="Rectangle 3">
            <a:extLst>
              <a:ext uri="{FF2B5EF4-FFF2-40B4-BE49-F238E27FC236}">
                <a16:creationId xmlns:a16="http://schemas.microsoft.com/office/drawing/2014/main" id="{6CD7F85F-8115-47E9-A302-0ACA704FC6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 typeface="Times New Roman" panose="02020603050405020304" pitchFamily="18" charset="0"/>
              <a:buNone/>
            </a:pPr>
            <a:r>
              <a:rPr lang="pt-BR" altLang="pt-BR" dirty="0"/>
              <a:t>Avaliar a implementação das classes </a:t>
            </a:r>
            <a:r>
              <a:rPr lang="pt-BR" altLang="pt-BR" dirty="0" err="1"/>
              <a:t>HomeController</a:t>
            </a:r>
            <a:r>
              <a:rPr lang="pt-BR" altLang="pt-BR" dirty="0"/>
              <a:t> e </a:t>
            </a:r>
            <a:r>
              <a:rPr lang="pt-BR" altLang="pt-BR" dirty="0" err="1"/>
              <a:t>AccountController</a:t>
            </a:r>
            <a:endParaRPr lang="pt-BR" altLang="pt-BR" dirty="0"/>
          </a:p>
        </p:txBody>
      </p:sp>
      <p:sp>
        <p:nvSpPr>
          <p:cNvPr id="585732" name="Text Box 4">
            <a:extLst>
              <a:ext uri="{FF2B5EF4-FFF2-40B4-BE49-F238E27FC236}">
                <a16:creationId xmlns:a16="http://schemas.microsoft.com/office/drawing/2014/main" id="{1BC4FE0D-9A2D-4962-AFF3-29CD474A64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1460" y="4147637"/>
            <a:ext cx="6794633" cy="87408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altLang="pt-BR" sz="2540" i="1">
                <a:solidFill>
                  <a:srgbClr val="FF3300"/>
                </a:solidFill>
              </a:rPr>
              <a:t>Lembrete: </a:t>
            </a:r>
            <a:r>
              <a:rPr lang="pt-BR" altLang="pt-BR" sz="2540" i="1"/>
              <a:t>O Controller</a:t>
            </a:r>
            <a:r>
              <a:rPr lang="pt-BR" altLang="pt-BR" sz="2540" i="1">
                <a:solidFill>
                  <a:srgbClr val="000000"/>
                </a:solidFill>
              </a:rPr>
              <a:t> é o responsável por gerir a interação entre o model e o view.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>
            <a:extLst>
              <a:ext uri="{FF2B5EF4-FFF2-40B4-BE49-F238E27FC236}">
                <a16:creationId xmlns:a16="http://schemas.microsoft.com/office/drawing/2014/main" id="{69B4C2AF-5443-4211-8E44-1B6164077D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629"/>
              <a:t>Anatomia de um Projeto ASP.NET MVC</a:t>
            </a:r>
          </a:p>
        </p:txBody>
      </p:sp>
      <p:sp>
        <p:nvSpPr>
          <p:cNvPr id="584707" name="Rectangle 3">
            <a:extLst>
              <a:ext uri="{FF2B5EF4-FFF2-40B4-BE49-F238E27FC236}">
                <a16:creationId xmlns:a16="http://schemas.microsoft.com/office/drawing/2014/main" id="{F28E74A1-7920-4284-8D0E-F0D1FCD252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50435" y="1604329"/>
            <a:ext cx="8688432" cy="4513434"/>
          </a:xfrm>
        </p:spPr>
        <p:txBody>
          <a:bodyPr/>
          <a:lstStyle/>
          <a:p>
            <a:r>
              <a:rPr lang="pt-BR" altLang="pt-BR"/>
              <a:t>Na pasta Models encontramos:</a:t>
            </a:r>
          </a:p>
          <a:p>
            <a:pPr lvl="1"/>
            <a:r>
              <a:rPr lang="pt-BR" altLang="pt-BR">
                <a:solidFill>
                  <a:srgbClr val="FF3300"/>
                </a:solidFill>
              </a:rPr>
              <a:t>AccountModel</a:t>
            </a:r>
            <a:r>
              <a:rPr lang="pt-BR" altLang="pt-BR"/>
              <a:t>: arquivo que contém várias classes usadas na autenticação, validação de credenciais e mudanças de palavra-chave de um utilizador.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Rectangle 2">
            <a:extLst>
              <a:ext uri="{FF2B5EF4-FFF2-40B4-BE49-F238E27FC236}">
                <a16:creationId xmlns:a16="http://schemas.microsoft.com/office/drawing/2014/main" id="{680909DC-6D0C-4B8C-BF1B-8B80ECCE34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Exercício</a:t>
            </a:r>
          </a:p>
        </p:txBody>
      </p:sp>
      <p:sp>
        <p:nvSpPr>
          <p:cNvPr id="589827" name="Rectangle 3">
            <a:extLst>
              <a:ext uri="{FF2B5EF4-FFF2-40B4-BE49-F238E27FC236}">
                <a16:creationId xmlns:a16="http://schemas.microsoft.com/office/drawing/2014/main" id="{7E61B11D-C1E2-4567-8BCD-8A6489BEA8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 typeface="Times New Roman" panose="02020603050405020304" pitchFamily="18" charset="0"/>
              <a:buNone/>
            </a:pPr>
            <a:r>
              <a:rPr lang="pt-BR" altLang="pt-BR"/>
              <a:t>Avaliar a implementação das classes AccountModel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F960E8-D031-443C-9DA0-398E9169C3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.net</a:t>
            </a:r>
            <a:r>
              <a:rPr lang="pt-BR" dirty="0"/>
              <a:t> framework </a:t>
            </a:r>
            <a:r>
              <a:rPr lang="pt-BR" dirty="0" err="1"/>
              <a:t>mvc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EF965B-67D3-40B5-B3F1-F3D4174E48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ROTEAMENTO</a:t>
            </a:r>
          </a:p>
        </p:txBody>
      </p:sp>
    </p:spTree>
    <p:extLst>
      <p:ext uri="{BB962C8B-B14F-4D97-AF65-F5344CB8AC3E}">
        <p14:creationId xmlns:p14="http://schemas.microsoft.com/office/powerpoint/2010/main" val="3481478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Rectangle 2">
            <a:extLst>
              <a:ext uri="{FF2B5EF4-FFF2-40B4-BE49-F238E27FC236}">
                <a16:creationId xmlns:a16="http://schemas.microsoft.com/office/drawing/2014/main" id="{E780FB3C-566D-42F0-94E4-F701CD4C55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Roteamento ASP.NET MVC</a:t>
            </a:r>
          </a:p>
        </p:txBody>
      </p:sp>
      <p:sp>
        <p:nvSpPr>
          <p:cNvPr id="589827" name="Rectangle 3">
            <a:extLst>
              <a:ext uri="{FF2B5EF4-FFF2-40B4-BE49-F238E27FC236}">
                <a16:creationId xmlns:a16="http://schemas.microsoft.com/office/drawing/2014/main" id="{660029EC-667B-47DA-A019-004936B29E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84189" y="1604330"/>
            <a:ext cx="8688432" cy="4895074"/>
          </a:xfrm>
        </p:spPr>
        <p:txBody>
          <a:bodyPr/>
          <a:lstStyle/>
          <a:p>
            <a:r>
              <a:rPr lang="pt-BR" altLang="pt-BR"/>
              <a:t>Intercepta e redirecionar pedidos HTTP.</a:t>
            </a:r>
          </a:p>
          <a:p>
            <a:r>
              <a:rPr lang="pt-BR" altLang="pt-BR"/>
              <a:t>A </a:t>
            </a:r>
            <a:r>
              <a:rPr lang="pt-BR" altLang="pt-BR">
                <a:solidFill>
                  <a:srgbClr val="FF0000"/>
                </a:solidFill>
              </a:rPr>
              <a:t>URL</a:t>
            </a:r>
            <a:r>
              <a:rPr lang="pt-BR" altLang="pt-BR"/>
              <a:t> (</a:t>
            </a:r>
            <a:r>
              <a:rPr lang="pt-BR" altLang="pt-BR" i="1"/>
              <a:t>Uniform Resource Locator</a:t>
            </a:r>
            <a:r>
              <a:rPr lang="pt-BR" altLang="pt-BR"/>
              <a:t>) representa um recurso disponível na rede.</a:t>
            </a:r>
          </a:p>
          <a:p>
            <a:r>
              <a:rPr lang="pt-BR" altLang="pt-BR"/>
              <a:t>Segue sempre a estrutura: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pt-BR" altLang="pt-BR"/>
              <a:t>       </a:t>
            </a:r>
            <a:r>
              <a:rPr lang="pt-BR" altLang="pt-BR">
                <a:solidFill>
                  <a:srgbClr val="008000"/>
                </a:solidFill>
              </a:rPr>
              <a:t>protocolo</a:t>
            </a:r>
            <a:r>
              <a:rPr lang="pt-BR" altLang="pt-BR">
                <a:solidFill>
                  <a:schemeClr val="accent2"/>
                </a:solidFill>
              </a:rPr>
              <a:t>://maquina/</a:t>
            </a:r>
            <a:r>
              <a:rPr lang="pt-BR" altLang="pt-BR">
                <a:solidFill>
                  <a:schemeClr val="tx1"/>
                </a:solidFill>
              </a:rPr>
              <a:t>caminho</a:t>
            </a:r>
            <a:r>
              <a:rPr lang="pt-BR" altLang="pt-BR">
                <a:solidFill>
                  <a:schemeClr val="accent2"/>
                </a:solidFill>
              </a:rPr>
              <a:t>/</a:t>
            </a:r>
            <a:r>
              <a:rPr lang="pt-BR" altLang="pt-BR">
                <a:solidFill>
                  <a:srgbClr val="FF0000"/>
                </a:solidFill>
              </a:rPr>
              <a:t>recurso</a:t>
            </a:r>
          </a:p>
          <a:p>
            <a:r>
              <a:rPr lang="pt-BR" altLang="pt-BR"/>
              <a:t>No mundo ASP.NET pré-MVC existia uma relacionamento entre a URL e o recurso físico</a:t>
            </a:r>
          </a:p>
          <a:p>
            <a:pPr lvl="1"/>
            <a:r>
              <a:rPr lang="pt-BR" altLang="pt-BR">
                <a:solidFill>
                  <a:srgbClr val="FF0000"/>
                </a:solidFill>
              </a:rPr>
              <a:t>Ex</a:t>
            </a:r>
            <a:r>
              <a:rPr lang="pt-BR" altLang="pt-BR"/>
              <a:t>: </a:t>
            </a:r>
            <a:r>
              <a:rPr lang="pt-BR" altLang="pt-BR">
                <a:solidFill>
                  <a:srgbClr val="008000"/>
                </a:solidFill>
              </a:rPr>
              <a:t>http</a:t>
            </a:r>
            <a:r>
              <a:rPr lang="pt-BR" altLang="pt-BR"/>
              <a:t>://</a:t>
            </a:r>
            <a:r>
              <a:rPr lang="pt-BR" altLang="pt-BR">
                <a:solidFill>
                  <a:schemeClr val="accent2"/>
                </a:solidFill>
              </a:rPr>
              <a:t>www.ufs.br</a:t>
            </a:r>
            <a:r>
              <a:rPr lang="pt-BR" altLang="pt-BR"/>
              <a:t>/</a:t>
            </a:r>
            <a:r>
              <a:rPr lang="pt-BR" altLang="pt-BR">
                <a:solidFill>
                  <a:schemeClr val="tx1"/>
                </a:solidFill>
              </a:rPr>
              <a:t>alunos</a:t>
            </a:r>
            <a:r>
              <a:rPr lang="pt-BR" altLang="pt-BR"/>
              <a:t>/</a:t>
            </a:r>
            <a:r>
              <a:rPr lang="pt-BR" altLang="pt-BR">
                <a:solidFill>
                  <a:srgbClr val="FF0000"/>
                </a:solidFill>
              </a:rPr>
              <a:t>lista.aspx?curso=510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>
            <a:extLst>
              <a:ext uri="{FF2B5EF4-FFF2-40B4-BE49-F238E27FC236}">
                <a16:creationId xmlns:a16="http://schemas.microsoft.com/office/drawing/2014/main" id="{B15B4A07-11A0-4BD3-B90A-C9BE56BC8D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Roteamento ASP.NET MVC</a:t>
            </a:r>
          </a:p>
        </p:txBody>
      </p:sp>
      <p:sp>
        <p:nvSpPr>
          <p:cNvPr id="590851" name="Rectangle 3">
            <a:extLst>
              <a:ext uri="{FF2B5EF4-FFF2-40B4-BE49-F238E27FC236}">
                <a16:creationId xmlns:a16="http://schemas.microsoft.com/office/drawing/2014/main" id="{5E381E3F-8488-4ED9-89F8-F6B0C9C25E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84189" y="1604330"/>
            <a:ext cx="8688432" cy="4895074"/>
          </a:xfrm>
        </p:spPr>
        <p:txBody>
          <a:bodyPr/>
          <a:lstStyle/>
          <a:p>
            <a:r>
              <a:rPr lang="pt-BR" altLang="pt-BR" dirty="0"/>
              <a:t>No ASP.NET MVC esse relacionamento físico não existe. A URL é mapeada para um </a:t>
            </a:r>
            <a:r>
              <a:rPr lang="pt-BR" altLang="pt-BR" i="1" dirty="0">
                <a:solidFill>
                  <a:srgbClr val="FF0000"/>
                </a:solidFill>
              </a:rPr>
              <a:t>método de ação</a:t>
            </a:r>
            <a:r>
              <a:rPr lang="pt-BR" altLang="pt-BR" dirty="0"/>
              <a:t>. </a:t>
            </a:r>
          </a:p>
          <a:p>
            <a:pPr lvl="1"/>
            <a:r>
              <a:rPr lang="pt-BR" altLang="pt-BR" dirty="0" err="1">
                <a:solidFill>
                  <a:srgbClr val="FF0000"/>
                </a:solidFill>
              </a:rPr>
              <a:t>Ex</a:t>
            </a:r>
            <a:r>
              <a:rPr lang="pt-BR" altLang="pt-BR" dirty="0"/>
              <a:t>: http://www.universidade.br/alunos/curso/510</a:t>
            </a:r>
          </a:p>
          <a:p>
            <a:r>
              <a:rPr lang="pt-BR" altLang="pt-BR" dirty="0"/>
              <a:t>Esse novo formato melhora a </a:t>
            </a:r>
            <a:r>
              <a:rPr lang="pt-BR" altLang="pt-BR" dirty="0">
                <a:solidFill>
                  <a:srgbClr val="FF0000"/>
                </a:solidFill>
              </a:rPr>
              <a:t>usabilidade</a:t>
            </a:r>
            <a:r>
              <a:rPr lang="pt-BR" altLang="pt-BR" dirty="0"/>
              <a:t> da URL por facilitar a memorização e transmitir mais informação sobre o recurso requisitado.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>
            <a:extLst>
              <a:ext uri="{FF2B5EF4-FFF2-40B4-BE49-F238E27FC236}">
                <a16:creationId xmlns:a16="http://schemas.microsoft.com/office/drawing/2014/main" id="{1DAB01BF-6CFA-4018-B4B3-58E4433D46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Roteamento ASP.NET MVC</a:t>
            </a:r>
          </a:p>
        </p:txBody>
      </p:sp>
      <p:sp>
        <p:nvSpPr>
          <p:cNvPr id="591875" name="Rectangle 3">
            <a:extLst>
              <a:ext uri="{FF2B5EF4-FFF2-40B4-BE49-F238E27FC236}">
                <a16:creationId xmlns:a16="http://schemas.microsoft.com/office/drawing/2014/main" id="{D07C1053-AF6E-4B1F-A9EB-390D694072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Principais objetivos:</a:t>
            </a:r>
          </a:p>
          <a:p>
            <a:pPr lvl="1"/>
            <a:r>
              <a:rPr lang="pt-BR" altLang="pt-BR">
                <a:solidFill>
                  <a:srgbClr val="FF0000"/>
                </a:solidFill>
              </a:rPr>
              <a:t>Mapear a URL</a:t>
            </a:r>
            <a:r>
              <a:rPr lang="pt-BR" altLang="pt-BR"/>
              <a:t> de pedidos HTTP, através da definição de padrões, </a:t>
            </a:r>
            <a:r>
              <a:rPr lang="pt-BR" altLang="pt-BR">
                <a:solidFill>
                  <a:srgbClr val="FF0000"/>
                </a:solidFill>
              </a:rPr>
              <a:t>em métodos de ação</a:t>
            </a:r>
            <a:r>
              <a:rPr lang="pt-BR" altLang="pt-BR"/>
              <a:t> disponibilizado por um controlador.</a:t>
            </a:r>
          </a:p>
          <a:p>
            <a:pPr lvl="1"/>
            <a:r>
              <a:rPr lang="pt-BR" altLang="pt-BR">
                <a:solidFill>
                  <a:srgbClr val="FF0000"/>
                </a:solidFill>
              </a:rPr>
              <a:t>Gerar URL</a:t>
            </a:r>
            <a:r>
              <a:rPr lang="pt-BR" altLang="pt-BR"/>
              <a:t> que, no futuro, produzam pedidos HTTP que sejam mapeados em um método de ação de um controlador.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pt-BR" altLang="pt-BR"/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Rectangle 2">
            <a:extLst>
              <a:ext uri="{FF2B5EF4-FFF2-40B4-BE49-F238E27FC236}">
                <a16:creationId xmlns:a16="http://schemas.microsoft.com/office/drawing/2014/main" id="{330B27A9-6D98-4B39-9004-3EBDD8F638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Criação de Rotas</a:t>
            </a:r>
          </a:p>
        </p:txBody>
      </p:sp>
      <p:sp>
        <p:nvSpPr>
          <p:cNvPr id="592899" name="Rectangle 3">
            <a:extLst>
              <a:ext uri="{FF2B5EF4-FFF2-40B4-BE49-F238E27FC236}">
                <a16:creationId xmlns:a16="http://schemas.microsoft.com/office/drawing/2014/main" id="{A0F8E18B-8ACB-4C6C-9203-A81EC57FF9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As rotas devem ser sempre </a:t>
            </a:r>
            <a:r>
              <a:rPr lang="pt-BR" altLang="pt-BR">
                <a:solidFill>
                  <a:srgbClr val="FF0000"/>
                </a:solidFill>
              </a:rPr>
              <a:t>criadas</a:t>
            </a:r>
            <a:r>
              <a:rPr lang="pt-BR" altLang="pt-BR"/>
              <a:t> e </a:t>
            </a:r>
            <a:r>
              <a:rPr lang="pt-BR" altLang="pt-BR">
                <a:solidFill>
                  <a:srgbClr val="FF0000"/>
                </a:solidFill>
              </a:rPr>
              <a:t>registradas</a:t>
            </a:r>
            <a:r>
              <a:rPr lang="pt-BR" altLang="pt-BR"/>
              <a:t> no início de uma aplicação WEB.</a:t>
            </a:r>
          </a:p>
          <a:p>
            <a:r>
              <a:rPr lang="pt-BR" altLang="pt-BR"/>
              <a:t>No template disponibilizado pelo Visual Studio isso é realizado a partir do método </a:t>
            </a:r>
            <a:r>
              <a:rPr lang="pt-BR" altLang="pt-BR">
                <a:solidFill>
                  <a:srgbClr val="FF0000"/>
                </a:solidFill>
              </a:rPr>
              <a:t>Application_Start</a:t>
            </a:r>
            <a:r>
              <a:rPr lang="pt-BR" altLang="pt-BR"/>
              <a:t>, situado no arquivo </a:t>
            </a:r>
            <a:r>
              <a:rPr lang="pt-BR" altLang="pt-BR">
                <a:solidFill>
                  <a:srgbClr val="FF0000"/>
                </a:solidFill>
              </a:rPr>
              <a:t>global.asax.cs</a:t>
            </a:r>
            <a:r>
              <a:rPr lang="pt-BR" altLang="pt-BR"/>
              <a:t>, que invoca o método </a:t>
            </a:r>
            <a:r>
              <a:rPr lang="pt-BR" altLang="pt-BR">
                <a:solidFill>
                  <a:srgbClr val="FF0000"/>
                </a:solidFill>
              </a:rPr>
              <a:t>RegisterRoutes</a:t>
            </a:r>
            <a:r>
              <a:rPr lang="pt-BR" altLang="pt-BR"/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>
            <a:extLst>
              <a:ext uri="{FF2B5EF4-FFF2-40B4-BE49-F238E27FC236}">
                <a16:creationId xmlns:a16="http://schemas.microsoft.com/office/drawing/2014/main" id="{F0ED5A9C-C2B9-4FD3-BB25-EA9257ECC4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Criação de Rotas</a:t>
            </a:r>
          </a:p>
        </p:txBody>
      </p:sp>
      <p:pic>
        <p:nvPicPr>
          <p:cNvPr id="593924" name="Picture 4">
            <a:extLst>
              <a:ext uri="{FF2B5EF4-FFF2-40B4-BE49-F238E27FC236}">
                <a16:creationId xmlns:a16="http://schemas.microsoft.com/office/drawing/2014/main" id="{13D69D3C-DD76-444C-9A58-A26B3B3A1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575" y="1535202"/>
            <a:ext cx="8949100" cy="4837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>
            <a:extLst>
              <a:ext uri="{FF2B5EF4-FFF2-40B4-BE49-F238E27FC236}">
                <a16:creationId xmlns:a16="http://schemas.microsoft.com/office/drawing/2014/main" id="{933F34CB-BE3E-445F-88AA-8FA1C5FCF8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Criação de Rotas</a:t>
            </a:r>
          </a:p>
        </p:txBody>
      </p:sp>
      <p:sp>
        <p:nvSpPr>
          <p:cNvPr id="594947" name="Rectangle 3">
            <a:extLst>
              <a:ext uri="{FF2B5EF4-FFF2-40B4-BE49-F238E27FC236}">
                <a16:creationId xmlns:a16="http://schemas.microsoft.com/office/drawing/2014/main" id="{3886C060-D052-4F96-9D6A-7689D29861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Todas as rotas definidas no ASP.NET MVC deve definir pelo menos dois parâmetros:</a:t>
            </a:r>
          </a:p>
          <a:p>
            <a:pPr lvl="1"/>
            <a:r>
              <a:rPr lang="pt-BR" altLang="pt-BR">
                <a:solidFill>
                  <a:srgbClr val="FF0000"/>
                </a:solidFill>
              </a:rPr>
              <a:t>controller</a:t>
            </a:r>
            <a:r>
              <a:rPr lang="pt-BR" altLang="pt-BR"/>
              <a:t>: Identifica a classe controladora que contém o método de ação. Por convenção não é necessário colocar o sufixo Controller.</a:t>
            </a:r>
          </a:p>
          <a:p>
            <a:pPr lvl="1"/>
            <a:r>
              <a:rPr lang="pt-BR" altLang="pt-BR">
                <a:solidFill>
                  <a:srgbClr val="FF0000"/>
                </a:solidFill>
              </a:rPr>
              <a:t>action</a:t>
            </a:r>
            <a:r>
              <a:rPr lang="pt-BR" altLang="pt-BR"/>
              <a:t>: Nome do método de ação que será acionado na classe controladora.</a:t>
            </a:r>
          </a:p>
        </p:txBody>
      </p:sp>
      <p:pic>
        <p:nvPicPr>
          <p:cNvPr id="594948" name="Picture 4">
            <a:extLst>
              <a:ext uri="{FF2B5EF4-FFF2-40B4-BE49-F238E27FC236}">
                <a16:creationId xmlns:a16="http://schemas.microsoft.com/office/drawing/2014/main" id="{BE10563D-D15B-42FE-8366-EC9CF3B56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963" y="5322800"/>
            <a:ext cx="7773936" cy="1288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>
            <a:extLst>
              <a:ext uri="{FF2B5EF4-FFF2-40B4-BE49-F238E27FC236}">
                <a16:creationId xmlns:a16="http://schemas.microsoft.com/office/drawing/2014/main" id="{ABBBDA12-21AB-496C-B4FA-2434AD6C9F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.NET Framework</a:t>
            </a:r>
          </a:p>
        </p:txBody>
      </p:sp>
      <p:pic>
        <p:nvPicPr>
          <p:cNvPr id="435203" name="Picture 3">
            <a:extLst>
              <a:ext uri="{FF2B5EF4-FFF2-40B4-BE49-F238E27FC236}">
                <a16:creationId xmlns:a16="http://schemas.microsoft.com/office/drawing/2014/main" id="{BC3175F8-41CD-4CCB-9EFE-01F7F08B4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931" y="1468955"/>
            <a:ext cx="6009751" cy="539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5204" name="Rectangle 4">
            <a:extLst>
              <a:ext uri="{FF2B5EF4-FFF2-40B4-BE49-F238E27FC236}">
                <a16:creationId xmlns:a16="http://schemas.microsoft.com/office/drawing/2014/main" id="{221FDDFA-CCB0-4D6B-A376-A4E4B4950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3878" y="3037280"/>
            <a:ext cx="3789037" cy="104555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633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>
            <a:extLst>
              <a:ext uri="{FF2B5EF4-FFF2-40B4-BE49-F238E27FC236}">
                <a16:creationId xmlns:a16="http://schemas.microsoft.com/office/drawing/2014/main" id="{D651454C-1B59-4D25-9D2B-FBA0F3300A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Exercício</a:t>
            </a:r>
          </a:p>
        </p:txBody>
      </p:sp>
      <p:sp>
        <p:nvSpPr>
          <p:cNvPr id="600067" name="Rectangle 3">
            <a:extLst>
              <a:ext uri="{FF2B5EF4-FFF2-40B4-BE49-F238E27FC236}">
                <a16:creationId xmlns:a16="http://schemas.microsoft.com/office/drawing/2014/main" id="{C2E7F25C-D1A5-4910-A578-42EB6F0547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 typeface="Times New Roman" panose="02020603050405020304" pitchFamily="18" charset="0"/>
              <a:buNone/>
            </a:pPr>
            <a:r>
              <a:rPr lang="pt-BR" altLang="pt-BR"/>
              <a:t>Altere o nome dos parâmetros controller e action. Execute a aplicação e análise os resultados. Em seguida avalie outros valores para os parâmetros.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>
            <a:extLst>
              <a:ext uri="{FF2B5EF4-FFF2-40B4-BE49-F238E27FC236}">
                <a16:creationId xmlns:a16="http://schemas.microsoft.com/office/drawing/2014/main" id="{D6594A8C-81B1-491F-84B5-10A7B3331E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Parâmetros de Roteamento</a:t>
            </a:r>
          </a:p>
        </p:txBody>
      </p:sp>
      <p:sp>
        <p:nvSpPr>
          <p:cNvPr id="596995" name="Rectangle 3">
            <a:extLst>
              <a:ext uri="{FF2B5EF4-FFF2-40B4-BE49-F238E27FC236}">
                <a16:creationId xmlns:a16="http://schemas.microsoft.com/office/drawing/2014/main" id="{5FA5AEFF-4189-472A-BDA1-C2FE605635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É possível passar parâmetros através da URL para os métodos de ação parametrizados.</a:t>
            </a:r>
          </a:p>
          <a:p>
            <a:r>
              <a:rPr lang="pt-BR" altLang="pt-BR"/>
              <a:t>O parâmetro dos métodos de ação devem ser compatíveis com o valor passado na URL.</a:t>
            </a:r>
          </a:p>
        </p:txBody>
      </p:sp>
      <p:pic>
        <p:nvPicPr>
          <p:cNvPr id="596996" name="Picture 4">
            <a:extLst>
              <a:ext uri="{FF2B5EF4-FFF2-40B4-BE49-F238E27FC236}">
                <a16:creationId xmlns:a16="http://schemas.microsoft.com/office/drawing/2014/main" id="{A824EA67-E4A6-4041-9828-8E1AB386D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652" y="3951775"/>
            <a:ext cx="5682837" cy="2615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>
            <a:extLst>
              <a:ext uri="{FF2B5EF4-FFF2-40B4-BE49-F238E27FC236}">
                <a16:creationId xmlns:a16="http://schemas.microsoft.com/office/drawing/2014/main" id="{DA169EF5-6AD0-4938-9938-BC3EC5553F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Exercício</a:t>
            </a:r>
          </a:p>
        </p:txBody>
      </p:sp>
      <p:sp>
        <p:nvSpPr>
          <p:cNvPr id="601091" name="Rectangle 3">
            <a:extLst>
              <a:ext uri="{FF2B5EF4-FFF2-40B4-BE49-F238E27FC236}">
                <a16:creationId xmlns:a16="http://schemas.microsoft.com/office/drawing/2014/main" id="{E1DD043F-1E21-475A-906A-E8B2587508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Times New Roman" panose="02020603050405020304" pitchFamily="18" charset="0"/>
              <a:buNone/>
            </a:pPr>
            <a:r>
              <a:rPr lang="pt-BR" altLang="pt-BR"/>
              <a:t>O que acontece se ao invés de passar um valor numérico, enviasse um literal não-numérico?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>
            <a:extLst>
              <a:ext uri="{FF2B5EF4-FFF2-40B4-BE49-F238E27FC236}">
                <a16:creationId xmlns:a16="http://schemas.microsoft.com/office/drawing/2014/main" id="{FB7683BE-92E3-4B13-8C32-68AD9D2C9C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Valores Literais nas Rotas</a:t>
            </a:r>
          </a:p>
        </p:txBody>
      </p:sp>
      <p:sp>
        <p:nvSpPr>
          <p:cNvPr id="598019" name="Rectangle 3">
            <a:extLst>
              <a:ext uri="{FF2B5EF4-FFF2-40B4-BE49-F238E27FC236}">
                <a16:creationId xmlns:a16="http://schemas.microsoft.com/office/drawing/2014/main" id="{843F0A9B-A4D3-4E54-ACA5-A24CBB7C06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Podem ser utilizados para determinar valores fixos que devem ser adicionados à rota.</a:t>
            </a:r>
          </a:p>
          <a:p>
            <a:r>
              <a:rPr lang="pt-BR" altLang="pt-BR"/>
              <a:t>É possível colocar esses literais em qualquer ponto da rota.</a:t>
            </a:r>
          </a:p>
        </p:txBody>
      </p:sp>
      <p:pic>
        <p:nvPicPr>
          <p:cNvPr id="598020" name="Picture 4">
            <a:extLst>
              <a:ext uri="{FF2B5EF4-FFF2-40B4-BE49-F238E27FC236}">
                <a16:creationId xmlns:a16="http://schemas.microsoft.com/office/drawing/2014/main" id="{B89DA0DB-65EB-486A-8459-D249A733E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049" y="3874007"/>
            <a:ext cx="8361518" cy="2821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4" name="Rectangle 2">
            <a:extLst>
              <a:ext uri="{FF2B5EF4-FFF2-40B4-BE49-F238E27FC236}">
                <a16:creationId xmlns:a16="http://schemas.microsoft.com/office/drawing/2014/main" id="{40998927-8996-478D-849F-3E6032F3FA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Exercício</a:t>
            </a:r>
          </a:p>
        </p:txBody>
      </p:sp>
      <p:sp>
        <p:nvSpPr>
          <p:cNvPr id="602115" name="Rectangle 3">
            <a:extLst>
              <a:ext uri="{FF2B5EF4-FFF2-40B4-BE49-F238E27FC236}">
                <a16:creationId xmlns:a16="http://schemas.microsoft.com/office/drawing/2014/main" id="{B86C79F0-5B58-4261-B2E8-0105247E58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 typeface="Times New Roman" panose="02020603050405020304" pitchFamily="18" charset="0"/>
              <a:buNone/>
            </a:pPr>
            <a:r>
              <a:rPr lang="pt-BR" altLang="pt-BR"/>
              <a:t>Adicione o literal biblioteca, antes de todas as rotas do sistema.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>
            <a:extLst>
              <a:ext uri="{FF2B5EF4-FFF2-40B4-BE49-F238E27FC236}">
                <a16:creationId xmlns:a16="http://schemas.microsoft.com/office/drawing/2014/main" id="{C11C96B2-BC79-4420-A1E2-B6F7A352D9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Ignorando Rotas</a:t>
            </a:r>
          </a:p>
        </p:txBody>
      </p:sp>
      <p:sp>
        <p:nvSpPr>
          <p:cNvPr id="599043" name="Rectangle 3">
            <a:extLst>
              <a:ext uri="{FF2B5EF4-FFF2-40B4-BE49-F238E27FC236}">
                <a16:creationId xmlns:a16="http://schemas.microsoft.com/office/drawing/2014/main" id="{B0014F8E-F2AA-44A4-80EA-88167EDC6F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Permite definir que uma URL nunca seja associada a uma determinada rota.</a:t>
            </a:r>
          </a:p>
          <a:p>
            <a:r>
              <a:rPr lang="pt-BR" altLang="pt-BR"/>
              <a:t>Por padrão, a infraestrutura de roteamento ignora todos os URL mapeado para arquivos.</a:t>
            </a:r>
          </a:p>
        </p:txBody>
      </p:sp>
      <p:pic>
        <p:nvPicPr>
          <p:cNvPr id="599044" name="Picture 4">
            <a:extLst>
              <a:ext uri="{FF2B5EF4-FFF2-40B4-BE49-F238E27FC236}">
                <a16:creationId xmlns:a16="http://schemas.microsoft.com/office/drawing/2014/main" id="{2AFF86B3-A108-4F0A-A4B9-AB7823500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545" y="4670411"/>
            <a:ext cx="6662139" cy="753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Rectangle 2">
            <a:extLst>
              <a:ext uri="{FF2B5EF4-FFF2-40B4-BE49-F238E27FC236}">
                <a16:creationId xmlns:a16="http://schemas.microsoft.com/office/drawing/2014/main" id="{423896F4-CB70-4889-BB5A-F3962D9079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Exercício</a:t>
            </a:r>
          </a:p>
        </p:txBody>
      </p:sp>
      <p:sp>
        <p:nvSpPr>
          <p:cNvPr id="603139" name="Rectangle 3">
            <a:extLst>
              <a:ext uri="{FF2B5EF4-FFF2-40B4-BE49-F238E27FC236}">
                <a16:creationId xmlns:a16="http://schemas.microsoft.com/office/drawing/2014/main" id="{DF4A95B5-7AE7-4BBE-BC72-8255C779AC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 typeface="Times New Roman" panose="02020603050405020304" pitchFamily="18" charset="0"/>
              <a:buNone/>
            </a:pPr>
            <a:r>
              <a:rPr lang="pt-BR" altLang="pt-BR"/>
              <a:t>Adicione uma entrada para ignorar uma rota estática qualquer.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F960E8-D031-443C-9DA0-398E9169C3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.net</a:t>
            </a:r>
            <a:r>
              <a:rPr lang="pt-BR" dirty="0"/>
              <a:t> framework </a:t>
            </a:r>
            <a:r>
              <a:rPr lang="pt-BR" dirty="0" err="1"/>
              <a:t>mvc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EF965B-67D3-40B5-B3F1-F3D4174E48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CONTROLLERS</a:t>
            </a:r>
          </a:p>
        </p:txBody>
      </p:sp>
    </p:spTree>
    <p:extLst>
      <p:ext uri="{BB962C8B-B14F-4D97-AF65-F5344CB8AC3E}">
        <p14:creationId xmlns:p14="http://schemas.microsoft.com/office/powerpoint/2010/main" val="25162185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Rectangle 2">
            <a:extLst>
              <a:ext uri="{FF2B5EF4-FFF2-40B4-BE49-F238E27FC236}">
                <a16:creationId xmlns:a16="http://schemas.microsoft.com/office/drawing/2014/main" id="{D76E93CF-6B4F-421C-BA1C-D2BA495D47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Controladores ASP.NET MVC</a:t>
            </a:r>
          </a:p>
        </p:txBody>
      </p:sp>
      <p:sp>
        <p:nvSpPr>
          <p:cNvPr id="589827" name="Rectangle 3">
            <a:extLst>
              <a:ext uri="{FF2B5EF4-FFF2-40B4-BE49-F238E27FC236}">
                <a16:creationId xmlns:a16="http://schemas.microsoft.com/office/drawing/2014/main" id="{CCD63247-593A-471A-8D12-6C6ADE066D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84189" y="1604330"/>
            <a:ext cx="8688432" cy="4895074"/>
          </a:xfrm>
        </p:spPr>
        <p:txBody>
          <a:bodyPr/>
          <a:lstStyle/>
          <a:p>
            <a:r>
              <a:rPr lang="pt-BR" altLang="pt-BR"/>
              <a:t>Classe responsável por interpretar os dados de uma requisição e preparar o modelo para enviar a View resultante.</a:t>
            </a:r>
          </a:p>
          <a:p>
            <a:r>
              <a:rPr lang="pt-BR" altLang="pt-BR"/>
              <a:t>Quem intercepta a requisição e define qual controlador será utilizado é a estrutura de roteamento.</a:t>
            </a:r>
          </a:p>
          <a:p>
            <a:r>
              <a:rPr lang="pt-BR" altLang="pt-BR"/>
              <a:t>Por padrão, os controladores deve finalizar com o sufixo </a:t>
            </a:r>
            <a:r>
              <a:rPr lang="pt-BR" altLang="pt-BR">
                <a:solidFill>
                  <a:srgbClr val="FF0000"/>
                </a:solidFill>
              </a:rPr>
              <a:t>Controller</a:t>
            </a:r>
            <a:r>
              <a:rPr lang="pt-BR" altLang="pt-BR"/>
              <a:t>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>
            <a:extLst>
              <a:ext uri="{FF2B5EF4-FFF2-40B4-BE49-F238E27FC236}">
                <a16:creationId xmlns:a16="http://schemas.microsoft.com/office/drawing/2014/main" id="{3AC672A2-7066-4D8B-865D-10671DFB8C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Controladores ASP.NET MVC</a:t>
            </a:r>
          </a:p>
        </p:txBody>
      </p:sp>
      <p:sp>
        <p:nvSpPr>
          <p:cNvPr id="600067" name="Rectangle 3">
            <a:extLst>
              <a:ext uri="{FF2B5EF4-FFF2-40B4-BE49-F238E27FC236}">
                <a16:creationId xmlns:a16="http://schemas.microsoft.com/office/drawing/2014/main" id="{768F627F-1860-49F9-A19D-B64356B3A7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84189" y="1604330"/>
            <a:ext cx="8688432" cy="4895074"/>
          </a:xfrm>
        </p:spPr>
        <p:txBody>
          <a:bodyPr/>
          <a:lstStyle/>
          <a:p>
            <a:r>
              <a:rPr lang="pt-BR" altLang="pt-BR"/>
              <a:t>Controladores devem implementar a classe base </a:t>
            </a:r>
            <a:r>
              <a:rPr lang="pt-BR" altLang="pt-BR">
                <a:solidFill>
                  <a:srgbClr val="FF0000"/>
                </a:solidFill>
              </a:rPr>
              <a:t>Controller</a:t>
            </a:r>
            <a:r>
              <a:rPr lang="pt-BR" altLang="pt-BR"/>
              <a:t> que responsável por interpretar os dados da estrutura de roteamento.</a:t>
            </a:r>
          </a:p>
        </p:txBody>
      </p:sp>
      <p:pic>
        <p:nvPicPr>
          <p:cNvPr id="600068" name="Picture 4">
            <a:extLst>
              <a:ext uri="{FF2B5EF4-FFF2-40B4-BE49-F238E27FC236}">
                <a16:creationId xmlns:a16="http://schemas.microsoft.com/office/drawing/2014/main" id="{15D96625-6993-4B1B-A977-A4566940D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320" y="3168334"/>
            <a:ext cx="4899394" cy="3660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>
            <a:extLst>
              <a:ext uri="{FF2B5EF4-FFF2-40B4-BE49-F238E27FC236}">
                <a16:creationId xmlns:a16="http://schemas.microsoft.com/office/drawing/2014/main" id="{2CF7A694-93C4-47DB-911B-2042A329CC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O que é ASP.NET MVC?</a:t>
            </a:r>
          </a:p>
        </p:txBody>
      </p:sp>
      <p:sp>
        <p:nvSpPr>
          <p:cNvPr id="560131" name="Rectangle 3">
            <a:extLst>
              <a:ext uri="{FF2B5EF4-FFF2-40B4-BE49-F238E27FC236}">
                <a16:creationId xmlns:a16="http://schemas.microsoft.com/office/drawing/2014/main" id="{04F85D96-146F-472D-90B2-BDD460F591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É uma </a:t>
            </a:r>
            <a:r>
              <a:rPr lang="pt-BR" altLang="pt-BR">
                <a:solidFill>
                  <a:srgbClr val="FF0000"/>
                </a:solidFill>
              </a:rPr>
              <a:t>plataforma </a:t>
            </a:r>
            <a:r>
              <a:rPr lang="pt-BR" altLang="pt-BR"/>
              <a:t>que provê a aplicação do padrão </a:t>
            </a:r>
            <a:r>
              <a:rPr lang="pt-BR" altLang="pt-BR">
                <a:solidFill>
                  <a:srgbClr val="FF3300"/>
                </a:solidFill>
              </a:rPr>
              <a:t>MVC</a:t>
            </a:r>
            <a:r>
              <a:rPr lang="pt-BR" altLang="pt-BR"/>
              <a:t> (Model-View-Controller) à construção de aplicações WEB. </a:t>
            </a:r>
          </a:p>
        </p:txBody>
      </p:sp>
      <p:sp>
        <p:nvSpPr>
          <p:cNvPr id="560133" name="AutoShape 5">
            <a:extLst>
              <a:ext uri="{FF2B5EF4-FFF2-40B4-BE49-F238E27FC236}">
                <a16:creationId xmlns:a16="http://schemas.microsoft.com/office/drawing/2014/main" id="{97D19084-47AB-4320-A21C-D20C0BFBD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2437" y="4800025"/>
            <a:ext cx="6793194" cy="914496"/>
          </a:xfrm>
          <a:prstGeom prst="cube">
            <a:avLst>
              <a:gd name="adj" fmla="val 25000"/>
            </a:avLst>
          </a:prstGeom>
          <a:solidFill>
            <a:srgbClr val="000080">
              <a:alpha val="33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altLang="pt-BR" sz="2540" b="1"/>
              <a:t>ASP.NET</a:t>
            </a:r>
          </a:p>
        </p:txBody>
      </p:sp>
      <p:sp>
        <p:nvSpPr>
          <p:cNvPr id="560134" name="AutoShape 6">
            <a:extLst>
              <a:ext uri="{FF2B5EF4-FFF2-40B4-BE49-F238E27FC236}">
                <a16:creationId xmlns:a16="http://schemas.microsoft.com/office/drawing/2014/main" id="{563AFB3D-14EC-4009-8D44-50EED86C9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7245" y="4016582"/>
            <a:ext cx="3463563" cy="914496"/>
          </a:xfrm>
          <a:prstGeom prst="cube">
            <a:avLst>
              <a:gd name="adj" fmla="val 25000"/>
            </a:avLst>
          </a:prstGeom>
          <a:gradFill rotWithShape="1">
            <a:gsLst>
              <a:gs pos="0">
                <a:srgbClr val="99FFCC">
                  <a:alpha val="33000"/>
                </a:srgbClr>
              </a:gs>
              <a:gs pos="100000">
                <a:srgbClr val="99FFCC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altLang="pt-BR" sz="2540" b="1"/>
              <a:t>ASP.NET 4</a:t>
            </a:r>
          </a:p>
        </p:txBody>
      </p:sp>
      <p:sp>
        <p:nvSpPr>
          <p:cNvPr id="560135" name="AutoShape 7">
            <a:extLst>
              <a:ext uri="{FF2B5EF4-FFF2-40B4-BE49-F238E27FC236}">
                <a16:creationId xmlns:a16="http://schemas.microsoft.com/office/drawing/2014/main" id="{F4C64B53-9152-40F1-BC46-C2FCF8753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3508" y="4016582"/>
            <a:ext cx="3463563" cy="914496"/>
          </a:xfrm>
          <a:prstGeom prst="cube">
            <a:avLst>
              <a:gd name="adj" fmla="val 25000"/>
            </a:avLst>
          </a:prstGeom>
          <a:gradFill rotWithShape="1">
            <a:gsLst>
              <a:gs pos="0">
                <a:srgbClr val="FF3300">
                  <a:alpha val="63000"/>
                </a:srgbClr>
              </a:gs>
              <a:gs pos="100000">
                <a:srgbClr val="FF3300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altLang="pt-BR" sz="2540" b="1"/>
              <a:t>ASP.NET MVC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>
            <a:extLst>
              <a:ext uri="{FF2B5EF4-FFF2-40B4-BE49-F238E27FC236}">
                <a16:creationId xmlns:a16="http://schemas.microsoft.com/office/drawing/2014/main" id="{B06E2D65-C363-4133-80F2-3FF9D0E090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Controladores ASP.NET MVC</a:t>
            </a:r>
          </a:p>
        </p:txBody>
      </p:sp>
      <p:sp>
        <p:nvSpPr>
          <p:cNvPr id="601091" name="Rectangle 3">
            <a:extLst>
              <a:ext uri="{FF2B5EF4-FFF2-40B4-BE49-F238E27FC236}">
                <a16:creationId xmlns:a16="http://schemas.microsoft.com/office/drawing/2014/main" id="{93A446C8-F79B-4BCF-8467-BE36308537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84189" y="1604330"/>
            <a:ext cx="8688432" cy="4895074"/>
          </a:xfrm>
        </p:spPr>
        <p:txBody>
          <a:bodyPr/>
          <a:lstStyle/>
          <a:p>
            <a:r>
              <a:rPr lang="pt-BR" altLang="pt-BR"/>
              <a:t>Todos os métodos </a:t>
            </a:r>
            <a:r>
              <a:rPr lang="pt-BR" altLang="pt-BR">
                <a:solidFill>
                  <a:srgbClr val="FF0000"/>
                </a:solidFill>
              </a:rPr>
              <a:t>públicos</a:t>
            </a:r>
            <a:r>
              <a:rPr lang="pt-BR" altLang="pt-BR"/>
              <a:t> de um controlador são </a:t>
            </a:r>
            <a:r>
              <a:rPr lang="pt-BR" altLang="pt-BR">
                <a:solidFill>
                  <a:srgbClr val="FF0000"/>
                </a:solidFill>
              </a:rPr>
              <a:t>métodos de ação</a:t>
            </a:r>
            <a:r>
              <a:rPr lang="pt-BR" altLang="pt-BR"/>
              <a:t>.</a:t>
            </a:r>
          </a:p>
        </p:txBody>
      </p:sp>
      <p:pic>
        <p:nvPicPr>
          <p:cNvPr id="601092" name="Picture 4">
            <a:extLst>
              <a:ext uri="{FF2B5EF4-FFF2-40B4-BE49-F238E27FC236}">
                <a16:creationId xmlns:a16="http://schemas.microsoft.com/office/drawing/2014/main" id="{3EA1871C-592E-4FBC-8E26-0BBA40CEB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599" y="2757890"/>
            <a:ext cx="5486976" cy="41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>
            <a:extLst>
              <a:ext uri="{FF2B5EF4-FFF2-40B4-BE49-F238E27FC236}">
                <a16:creationId xmlns:a16="http://schemas.microsoft.com/office/drawing/2014/main" id="{FBC586FF-D51D-42A4-9752-14609175DD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Exercício</a:t>
            </a:r>
          </a:p>
        </p:txBody>
      </p:sp>
      <p:sp>
        <p:nvSpPr>
          <p:cNvPr id="605187" name="Rectangle 3">
            <a:extLst>
              <a:ext uri="{FF2B5EF4-FFF2-40B4-BE49-F238E27FC236}">
                <a16:creationId xmlns:a16="http://schemas.microsoft.com/office/drawing/2014/main" id="{80025A24-B952-42AD-9E57-A962BCA075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 typeface="Times New Roman" panose="02020603050405020304" pitchFamily="18" charset="0"/>
              <a:buNone/>
            </a:pPr>
            <a:r>
              <a:rPr lang="pt-BR" altLang="pt-BR"/>
              <a:t>O que acontece quando tornamos o método Index privado?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4" name="Rectangle 2">
            <a:extLst>
              <a:ext uri="{FF2B5EF4-FFF2-40B4-BE49-F238E27FC236}">
                <a16:creationId xmlns:a16="http://schemas.microsoft.com/office/drawing/2014/main" id="{7A8B8B2B-3772-4835-A645-A5A2B11BC1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Controladores ASP.NET MVC</a:t>
            </a:r>
          </a:p>
        </p:txBody>
      </p:sp>
      <p:sp>
        <p:nvSpPr>
          <p:cNvPr id="602115" name="Rectangle 3">
            <a:extLst>
              <a:ext uri="{FF2B5EF4-FFF2-40B4-BE49-F238E27FC236}">
                <a16:creationId xmlns:a16="http://schemas.microsoft.com/office/drawing/2014/main" id="{E8F45A1C-F1F7-4C2F-B5D8-8FF9C6606D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84189" y="1604330"/>
            <a:ext cx="8688432" cy="4895074"/>
          </a:xfrm>
        </p:spPr>
        <p:txBody>
          <a:bodyPr/>
          <a:lstStyle/>
          <a:p>
            <a:r>
              <a:rPr lang="pt-BR" altLang="pt-BR"/>
              <a:t>Cada método de ação pode retornar um </a:t>
            </a:r>
            <a:r>
              <a:rPr lang="pt-BR" altLang="pt-BR" i="1">
                <a:solidFill>
                  <a:srgbClr val="FF0000"/>
                </a:solidFill>
              </a:rPr>
              <a:t>string</a:t>
            </a:r>
            <a:r>
              <a:rPr lang="pt-BR" altLang="pt-BR" i="1"/>
              <a:t> ou </a:t>
            </a:r>
            <a:r>
              <a:rPr lang="pt-BR" altLang="pt-BR"/>
              <a:t>um objeto do tipo </a:t>
            </a:r>
            <a:r>
              <a:rPr lang="pt-BR" altLang="pt-BR">
                <a:solidFill>
                  <a:srgbClr val="FF0000"/>
                </a:solidFill>
              </a:rPr>
              <a:t>ActionResult</a:t>
            </a:r>
            <a:r>
              <a:rPr lang="pt-BR" altLang="pt-BR" i="1"/>
              <a:t>.</a:t>
            </a:r>
          </a:p>
          <a:p>
            <a:endParaRPr lang="pt-BR" altLang="pt-BR"/>
          </a:p>
          <a:p>
            <a:endParaRPr lang="pt-BR" altLang="pt-BR"/>
          </a:p>
          <a:p>
            <a:endParaRPr lang="pt-BR" altLang="pt-BR"/>
          </a:p>
          <a:p>
            <a:endParaRPr lang="pt-BR" altLang="pt-BR" i="1"/>
          </a:p>
        </p:txBody>
      </p:sp>
      <p:pic>
        <p:nvPicPr>
          <p:cNvPr id="602117" name="Picture 5">
            <a:extLst>
              <a:ext uri="{FF2B5EF4-FFF2-40B4-BE49-F238E27FC236}">
                <a16:creationId xmlns:a16="http://schemas.microsoft.com/office/drawing/2014/main" id="{8A4F9385-9208-4CA1-976B-489C986FE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792" y="3168334"/>
            <a:ext cx="6270418" cy="1709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>
            <a:extLst>
              <a:ext uri="{FF2B5EF4-FFF2-40B4-BE49-F238E27FC236}">
                <a16:creationId xmlns:a16="http://schemas.microsoft.com/office/drawing/2014/main" id="{A4E171D7-7691-43C6-968C-9BF8FD73B5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Exercício</a:t>
            </a:r>
          </a:p>
        </p:txBody>
      </p:sp>
      <p:sp>
        <p:nvSpPr>
          <p:cNvPr id="607235" name="Rectangle 3">
            <a:extLst>
              <a:ext uri="{FF2B5EF4-FFF2-40B4-BE49-F238E27FC236}">
                <a16:creationId xmlns:a16="http://schemas.microsoft.com/office/drawing/2014/main" id="{463BFE5B-D169-43C2-8197-81E9FD7331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 typeface="Times New Roman" panose="02020603050405020304" pitchFamily="18" charset="0"/>
              <a:buNone/>
            </a:pPr>
            <a:r>
              <a:rPr lang="pt-BR" altLang="pt-BR"/>
              <a:t>Crie um método de ação na controladora Home chamado ObterHoras que retorna uma String contendo a hora atual do sistema.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>
            <a:extLst>
              <a:ext uri="{FF2B5EF4-FFF2-40B4-BE49-F238E27FC236}">
                <a16:creationId xmlns:a16="http://schemas.microsoft.com/office/drawing/2014/main" id="{C0F52A82-F464-41D0-9149-FB0EA95F38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Controladores ASP.NET MVC</a:t>
            </a:r>
          </a:p>
        </p:txBody>
      </p:sp>
      <p:sp>
        <p:nvSpPr>
          <p:cNvPr id="608259" name="Rectangle 3">
            <a:extLst>
              <a:ext uri="{FF2B5EF4-FFF2-40B4-BE49-F238E27FC236}">
                <a16:creationId xmlns:a16="http://schemas.microsoft.com/office/drawing/2014/main" id="{F4917919-A0EF-4492-9D1D-DC14A483CD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84189" y="1604330"/>
            <a:ext cx="8688432" cy="4895074"/>
          </a:xfrm>
        </p:spPr>
        <p:txBody>
          <a:bodyPr/>
          <a:lstStyle/>
          <a:p>
            <a:r>
              <a:rPr lang="pt-BR" altLang="pt-BR" dirty="0"/>
              <a:t>A grande maioria dos métodos de ação vão retornar objetos do tipo </a:t>
            </a:r>
            <a:r>
              <a:rPr lang="pt-BR" altLang="pt-BR" dirty="0" err="1">
                <a:solidFill>
                  <a:srgbClr val="FF0000"/>
                </a:solidFill>
              </a:rPr>
              <a:t>ActionResult</a:t>
            </a:r>
            <a:r>
              <a:rPr lang="pt-BR" altLang="pt-BR" i="1" dirty="0"/>
              <a:t>.</a:t>
            </a:r>
          </a:p>
          <a:p>
            <a:endParaRPr lang="pt-BR" altLang="pt-BR" dirty="0"/>
          </a:p>
          <a:p>
            <a:endParaRPr lang="pt-BR" altLang="pt-BR" dirty="0"/>
          </a:p>
          <a:p>
            <a:endParaRPr lang="pt-BR" altLang="pt-BR" dirty="0"/>
          </a:p>
          <a:p>
            <a:endParaRPr lang="pt-BR" altLang="pt-BR" dirty="0"/>
          </a:p>
          <a:p>
            <a:endParaRPr lang="pt-BR" altLang="pt-BR" dirty="0"/>
          </a:p>
          <a:p>
            <a:endParaRPr lang="pt-BR" altLang="pt-BR" dirty="0"/>
          </a:p>
          <a:p>
            <a:endParaRPr lang="pt-BR" altLang="pt-BR" dirty="0"/>
          </a:p>
          <a:p>
            <a:r>
              <a:rPr lang="pt-BR" altLang="pt-BR" dirty="0"/>
              <a:t>Os </a:t>
            </a:r>
            <a:r>
              <a:rPr lang="pt-BR" altLang="pt-BR" dirty="0" err="1"/>
              <a:t>ActionResult</a:t>
            </a:r>
            <a:r>
              <a:rPr lang="pt-BR" altLang="pt-BR" dirty="0"/>
              <a:t> são os verdadeiros responsáveis pela </a:t>
            </a:r>
            <a:r>
              <a:rPr lang="pt-BR" altLang="pt-BR" dirty="0">
                <a:solidFill>
                  <a:srgbClr val="FF0000"/>
                </a:solidFill>
              </a:rPr>
              <a:t>criação da resposta</a:t>
            </a:r>
            <a:r>
              <a:rPr lang="pt-BR" altLang="pt-BR" dirty="0"/>
              <a:t> que será enviada ao browser.</a:t>
            </a:r>
            <a:endParaRPr lang="pt-BR" altLang="pt-BR" i="1" dirty="0"/>
          </a:p>
        </p:txBody>
      </p:sp>
      <p:pic>
        <p:nvPicPr>
          <p:cNvPr id="608261" name="Picture 5">
            <a:extLst>
              <a:ext uri="{FF2B5EF4-FFF2-40B4-BE49-F238E27FC236}">
                <a16:creationId xmlns:a16="http://schemas.microsoft.com/office/drawing/2014/main" id="{14276D3E-0465-4AF7-BBC1-654CDF22D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792" y="2841419"/>
            <a:ext cx="5486976" cy="174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>
            <a:extLst>
              <a:ext uri="{FF2B5EF4-FFF2-40B4-BE49-F238E27FC236}">
                <a16:creationId xmlns:a16="http://schemas.microsoft.com/office/drawing/2014/main" id="{6A4440E2-A374-4CBF-A6D5-A1EE9DB728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Exercício</a:t>
            </a:r>
          </a:p>
        </p:txBody>
      </p:sp>
      <p:sp>
        <p:nvSpPr>
          <p:cNvPr id="606211" name="Rectangle 3">
            <a:extLst>
              <a:ext uri="{FF2B5EF4-FFF2-40B4-BE49-F238E27FC236}">
                <a16:creationId xmlns:a16="http://schemas.microsoft.com/office/drawing/2014/main" id="{6D7031E1-3BBF-43B9-9036-375A4B0356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 typeface="Times New Roman" panose="02020603050405020304" pitchFamily="18" charset="0"/>
              <a:buNone/>
            </a:pPr>
            <a:r>
              <a:rPr lang="pt-BR" altLang="pt-BR"/>
              <a:t>Crie um novo método de ação no controlador Home chamado DadosUsuario, em seguida crie uma View para exibir informações referentes ao novo método de ação.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Rectangle 2">
            <a:extLst>
              <a:ext uri="{FF2B5EF4-FFF2-40B4-BE49-F238E27FC236}">
                <a16:creationId xmlns:a16="http://schemas.microsoft.com/office/drawing/2014/main" id="{4BCBD3BC-6F43-4C8A-88ED-6E5337A5B1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Utilizando Parâmetros</a:t>
            </a:r>
          </a:p>
        </p:txBody>
      </p:sp>
      <p:sp>
        <p:nvSpPr>
          <p:cNvPr id="603139" name="Rectangle 3">
            <a:extLst>
              <a:ext uri="{FF2B5EF4-FFF2-40B4-BE49-F238E27FC236}">
                <a16:creationId xmlns:a16="http://schemas.microsoft.com/office/drawing/2014/main" id="{D541BD69-2B4A-4B13-991A-5593AD7EF5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É possível criar métodos de ação </a:t>
            </a:r>
            <a:r>
              <a:rPr lang="pt-BR" altLang="pt-BR">
                <a:solidFill>
                  <a:srgbClr val="FF0000"/>
                </a:solidFill>
              </a:rPr>
              <a:t>parametrizados</a:t>
            </a:r>
            <a:r>
              <a:rPr lang="pt-BR" altLang="pt-BR"/>
              <a:t>. Os valores podem ser passados pela URL de requisição.</a:t>
            </a:r>
          </a:p>
        </p:txBody>
      </p:sp>
      <p:pic>
        <p:nvPicPr>
          <p:cNvPr id="603140" name="Picture 4">
            <a:extLst>
              <a:ext uri="{FF2B5EF4-FFF2-40B4-BE49-F238E27FC236}">
                <a16:creationId xmlns:a16="http://schemas.microsoft.com/office/drawing/2014/main" id="{D162D224-F5B4-4C7A-B765-A4379AE27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070" y="3624862"/>
            <a:ext cx="6597333" cy="1954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>
            <a:extLst>
              <a:ext uri="{FF2B5EF4-FFF2-40B4-BE49-F238E27FC236}">
                <a16:creationId xmlns:a16="http://schemas.microsoft.com/office/drawing/2014/main" id="{03AD1990-E708-4E31-87F5-384F275BE2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Exercício</a:t>
            </a:r>
          </a:p>
        </p:txBody>
      </p:sp>
      <p:sp>
        <p:nvSpPr>
          <p:cNvPr id="609283" name="Rectangle 3">
            <a:extLst>
              <a:ext uri="{FF2B5EF4-FFF2-40B4-BE49-F238E27FC236}">
                <a16:creationId xmlns:a16="http://schemas.microsoft.com/office/drawing/2014/main" id="{3387912A-54CA-4987-A6F1-F17BE4B01C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 typeface="Times New Roman" panose="02020603050405020304" pitchFamily="18" charset="0"/>
              <a:buNone/>
            </a:pPr>
            <a:r>
              <a:rPr lang="pt-BR" altLang="pt-BR"/>
              <a:t>Adicione um parâmetro inteiro “id” ao método DadosUsuario.</a:t>
            </a:r>
          </a:p>
          <a:p>
            <a:pPr algn="ctr">
              <a:buFont typeface="Times New Roman" panose="02020603050405020304" pitchFamily="18" charset="0"/>
              <a:buNone/>
            </a:pPr>
            <a:endParaRPr lang="pt-BR" altLang="pt-BR"/>
          </a:p>
          <a:p>
            <a:pPr algn="ctr">
              <a:buFont typeface="Times New Roman" panose="02020603050405020304" pitchFamily="18" charset="0"/>
              <a:buNone/>
            </a:pPr>
            <a:r>
              <a:rPr lang="pt-BR" altLang="pt-BR"/>
              <a:t>Acesse a URL: .../home/dadosusuario/1</a:t>
            </a:r>
          </a:p>
          <a:p>
            <a:pPr algn="ctr">
              <a:buFont typeface="Times New Roman" panose="02020603050405020304" pitchFamily="18" charset="0"/>
              <a:buNone/>
            </a:pPr>
            <a:r>
              <a:rPr lang="pt-BR" altLang="pt-BR"/>
              <a:t>Acesse a URL: .../home/dadosusuario?id=1</a:t>
            </a:r>
          </a:p>
          <a:p>
            <a:pPr algn="ctr">
              <a:buFont typeface="Times New Roman" panose="02020603050405020304" pitchFamily="18" charset="0"/>
              <a:buNone/>
            </a:pPr>
            <a:endParaRPr lang="pt-BR" altLang="pt-BR"/>
          </a:p>
          <a:p>
            <a:pPr algn="ctr">
              <a:buFont typeface="Times New Roman" panose="02020603050405020304" pitchFamily="18" charset="0"/>
              <a:buNone/>
            </a:pPr>
            <a:r>
              <a:rPr lang="pt-BR" altLang="pt-BR"/>
              <a:t>Qual a diferença?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2" name="Rectangle 2">
            <a:extLst>
              <a:ext uri="{FF2B5EF4-FFF2-40B4-BE49-F238E27FC236}">
                <a16:creationId xmlns:a16="http://schemas.microsoft.com/office/drawing/2014/main" id="{8FF167AF-364E-44D2-BA0D-4ECB393A4A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Utilizando vários Parâmetros</a:t>
            </a:r>
          </a:p>
        </p:txBody>
      </p:sp>
      <p:sp>
        <p:nvSpPr>
          <p:cNvPr id="604163" name="Rectangle 3">
            <a:extLst>
              <a:ext uri="{FF2B5EF4-FFF2-40B4-BE49-F238E27FC236}">
                <a16:creationId xmlns:a16="http://schemas.microsoft.com/office/drawing/2014/main" id="{29C88A98-3B33-4643-90B1-1606398255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Os métodos de ação também podem usar vários parâmetros. </a:t>
            </a:r>
          </a:p>
          <a:p>
            <a:r>
              <a:rPr lang="pt-BR" altLang="pt-BR"/>
              <a:t>O framework MVC é o responsável por atribuir valores aos parâmetros de acordo com a ordem estabelecida.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0" name="Rectangle 2">
            <a:extLst>
              <a:ext uri="{FF2B5EF4-FFF2-40B4-BE49-F238E27FC236}">
                <a16:creationId xmlns:a16="http://schemas.microsoft.com/office/drawing/2014/main" id="{C99FD2B5-50D0-4D39-A1A9-D28696D392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Exercício</a:t>
            </a:r>
          </a:p>
        </p:txBody>
      </p:sp>
      <p:sp>
        <p:nvSpPr>
          <p:cNvPr id="611331" name="Rectangle 3">
            <a:extLst>
              <a:ext uri="{FF2B5EF4-FFF2-40B4-BE49-F238E27FC236}">
                <a16:creationId xmlns:a16="http://schemas.microsoft.com/office/drawing/2014/main" id="{97222235-E63F-4B3B-BE70-F64714B8F0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 typeface="Times New Roman" panose="02020603050405020304" pitchFamily="18" charset="0"/>
              <a:buNone/>
            </a:pPr>
            <a:r>
              <a:rPr lang="pt-BR" altLang="pt-BR" sz="2540"/>
              <a:t>Adicione um parâmetro string “nome” ao método DadosUsuario.</a:t>
            </a:r>
          </a:p>
          <a:p>
            <a:pPr algn="ctr">
              <a:buFont typeface="Times New Roman" panose="02020603050405020304" pitchFamily="18" charset="0"/>
              <a:buNone/>
            </a:pPr>
            <a:endParaRPr lang="pt-BR" altLang="pt-BR" sz="2540"/>
          </a:p>
          <a:p>
            <a:pPr algn="ctr">
              <a:buFont typeface="Times New Roman" panose="02020603050405020304" pitchFamily="18" charset="0"/>
              <a:buNone/>
            </a:pPr>
            <a:r>
              <a:rPr lang="pt-BR" altLang="pt-BR" sz="2540"/>
              <a:t>Acesse a URL: .../home/dadosusuario/1/jose</a:t>
            </a:r>
          </a:p>
          <a:p>
            <a:pPr algn="ctr">
              <a:buFont typeface="Times New Roman" panose="02020603050405020304" pitchFamily="18" charset="0"/>
              <a:buNone/>
            </a:pPr>
            <a:r>
              <a:rPr lang="pt-BR" altLang="pt-BR" sz="2540"/>
              <a:t>Acesse a URL: .../home/dadosusuario/1?nome=jose</a:t>
            </a:r>
          </a:p>
          <a:p>
            <a:pPr algn="ctr">
              <a:buFont typeface="Times New Roman" panose="02020603050405020304" pitchFamily="18" charset="0"/>
              <a:buNone/>
            </a:pPr>
            <a:endParaRPr lang="pt-BR" altLang="pt-BR" sz="2540"/>
          </a:p>
          <a:p>
            <a:pPr algn="ctr">
              <a:buFont typeface="Times New Roman" panose="02020603050405020304" pitchFamily="18" charset="0"/>
              <a:buNone/>
            </a:pPr>
            <a:r>
              <a:rPr lang="pt-BR" altLang="pt-BR" sz="2540"/>
              <a:t>Qual a diferença?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6277" name="Picture 5">
            <a:extLst>
              <a:ext uri="{FF2B5EF4-FFF2-40B4-BE49-F238E27FC236}">
                <a16:creationId xmlns:a16="http://schemas.microsoft.com/office/drawing/2014/main" id="{09DBA27F-6CBD-4DE1-AD4A-3D8E3408A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165" y="4323334"/>
            <a:ext cx="3004155" cy="2534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6275" name="Rectangle 3">
            <a:extLst>
              <a:ext uri="{FF2B5EF4-FFF2-40B4-BE49-F238E27FC236}">
                <a16:creationId xmlns:a16="http://schemas.microsoft.com/office/drawing/2014/main" id="{6C134F18-1E6D-4277-A925-995098F908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0049" y="1604329"/>
            <a:ext cx="8216062" cy="5026128"/>
          </a:xfrm>
        </p:spPr>
        <p:txBody>
          <a:bodyPr/>
          <a:lstStyle/>
          <a:p>
            <a:r>
              <a:rPr lang="pt-BR" altLang="pt-BR"/>
              <a:t>Padrão MVC</a:t>
            </a:r>
          </a:p>
          <a:p>
            <a:pPr lvl="1"/>
            <a:r>
              <a:rPr lang="pt-BR" altLang="pt-BR">
                <a:solidFill>
                  <a:srgbClr val="FF3300"/>
                </a:solidFill>
              </a:rPr>
              <a:t>Model</a:t>
            </a:r>
            <a:r>
              <a:rPr lang="pt-BR" altLang="pt-BR"/>
              <a:t>: Conjunto de classes que encapsula dados e regras de negócio que lhe são aplicadas.</a:t>
            </a:r>
          </a:p>
          <a:p>
            <a:pPr lvl="1"/>
            <a:r>
              <a:rPr lang="pt-BR" altLang="pt-BR">
                <a:solidFill>
                  <a:srgbClr val="FF3300"/>
                </a:solidFill>
              </a:rPr>
              <a:t>View</a:t>
            </a:r>
            <a:r>
              <a:rPr lang="pt-BR" altLang="pt-BR"/>
              <a:t>: interface gráfica apresentada ao utilizador.</a:t>
            </a:r>
          </a:p>
          <a:p>
            <a:pPr lvl="1"/>
            <a:r>
              <a:rPr lang="pt-BR" altLang="pt-BR">
                <a:solidFill>
                  <a:srgbClr val="FF3300"/>
                </a:solidFill>
              </a:rPr>
              <a:t>Controller</a:t>
            </a:r>
            <a:r>
              <a:rPr lang="pt-BR" altLang="pt-BR"/>
              <a:t>: é o responsável por gerir a interação entre o model e o view.</a:t>
            </a:r>
          </a:p>
        </p:txBody>
      </p:sp>
      <p:sp>
        <p:nvSpPr>
          <p:cNvPr id="566274" name="Rectangle 2">
            <a:extLst>
              <a:ext uri="{FF2B5EF4-FFF2-40B4-BE49-F238E27FC236}">
                <a16:creationId xmlns:a16="http://schemas.microsoft.com/office/drawing/2014/main" id="{2469651D-0584-4AB2-8D34-037C4EFB3A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ASP.NET MVC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4" name="Rectangle 2">
            <a:extLst>
              <a:ext uri="{FF2B5EF4-FFF2-40B4-BE49-F238E27FC236}">
                <a16:creationId xmlns:a16="http://schemas.microsoft.com/office/drawing/2014/main" id="{AC2FE90D-E309-4C16-B6CE-FAB15F6563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Parâmetros de Tipos Complexos</a:t>
            </a:r>
          </a:p>
        </p:txBody>
      </p:sp>
      <p:sp>
        <p:nvSpPr>
          <p:cNvPr id="612355" name="Rectangle 3">
            <a:extLst>
              <a:ext uri="{FF2B5EF4-FFF2-40B4-BE49-F238E27FC236}">
                <a16:creationId xmlns:a16="http://schemas.microsoft.com/office/drawing/2014/main" id="{39AF8F4A-9651-46FF-B582-E3A9287F26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O </a:t>
            </a:r>
            <a:r>
              <a:rPr lang="pt-BR" altLang="pt-BR" i="1"/>
              <a:t>model binder </a:t>
            </a:r>
            <a:r>
              <a:rPr lang="pt-BR" altLang="pt-BR"/>
              <a:t>faz a conversão dos parâmetros enviados na URL para os atributos definidos na classe.</a:t>
            </a:r>
            <a:endParaRPr lang="pt-BR" altLang="pt-BR" i="1"/>
          </a:p>
        </p:txBody>
      </p:sp>
      <p:pic>
        <p:nvPicPr>
          <p:cNvPr id="612356" name="Picture 4">
            <a:extLst>
              <a:ext uri="{FF2B5EF4-FFF2-40B4-BE49-F238E27FC236}">
                <a16:creationId xmlns:a16="http://schemas.microsoft.com/office/drawing/2014/main" id="{DDD84D06-FD68-4B5E-9B20-1A9D9A3D2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599" y="3237460"/>
            <a:ext cx="6009750" cy="3515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Rectangle 2">
            <a:extLst>
              <a:ext uri="{FF2B5EF4-FFF2-40B4-BE49-F238E27FC236}">
                <a16:creationId xmlns:a16="http://schemas.microsoft.com/office/drawing/2014/main" id="{AB6F8ADE-4F01-48B8-92D2-A6325A04F2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Exercício</a:t>
            </a:r>
          </a:p>
        </p:txBody>
      </p:sp>
      <p:sp>
        <p:nvSpPr>
          <p:cNvPr id="613379" name="Rectangle 3">
            <a:extLst>
              <a:ext uri="{FF2B5EF4-FFF2-40B4-BE49-F238E27FC236}">
                <a16:creationId xmlns:a16="http://schemas.microsoft.com/office/drawing/2014/main" id="{B2DD4409-E196-402D-BD65-9CECF2CF72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 typeface="Times New Roman" panose="02020603050405020304" pitchFamily="18" charset="0"/>
              <a:buNone/>
            </a:pPr>
            <a:r>
              <a:rPr lang="pt-BR" altLang="pt-BR"/>
              <a:t>Crie no pacote Model o objeto UsuarioModel e utilize esse objeto para ser passado como parâmetro no método DadosUsuario.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6" name="Rectangle 2">
            <a:extLst>
              <a:ext uri="{FF2B5EF4-FFF2-40B4-BE49-F238E27FC236}">
                <a16:creationId xmlns:a16="http://schemas.microsoft.com/office/drawing/2014/main" id="{C0DFEEA0-24D7-4317-901A-3AF913426B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Overload de Métodos</a:t>
            </a:r>
          </a:p>
        </p:txBody>
      </p:sp>
      <p:sp>
        <p:nvSpPr>
          <p:cNvPr id="610307" name="Rectangle 3">
            <a:extLst>
              <a:ext uri="{FF2B5EF4-FFF2-40B4-BE49-F238E27FC236}">
                <a16:creationId xmlns:a16="http://schemas.microsoft.com/office/drawing/2014/main" id="{84BBC088-1407-4379-A960-98AA228695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Por ser uma linguagem OO, C# suporta a sobrecarga de métodos.</a:t>
            </a:r>
          </a:p>
          <a:p>
            <a:r>
              <a:rPr lang="pt-BR" altLang="pt-BR"/>
              <a:t>Porém caso esse recurso seja utilizado,  a infraestrutura de roteamento não consegue identificar qual método deve ser utilizado.</a:t>
            </a:r>
          </a:p>
          <a:p>
            <a:r>
              <a:rPr lang="pt-BR" altLang="pt-BR"/>
              <a:t>Uma alternativa é renomear a View resultante</a:t>
            </a:r>
          </a:p>
        </p:txBody>
      </p:sp>
      <p:pic>
        <p:nvPicPr>
          <p:cNvPr id="610308" name="Picture 4">
            <a:extLst>
              <a:ext uri="{FF2B5EF4-FFF2-40B4-BE49-F238E27FC236}">
                <a16:creationId xmlns:a16="http://schemas.microsoft.com/office/drawing/2014/main" id="{7CC45574-8B5F-47DC-9932-61D1160F5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374" y="5126939"/>
            <a:ext cx="4899394" cy="1545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>
            <a:extLst>
              <a:ext uri="{FF2B5EF4-FFF2-40B4-BE49-F238E27FC236}">
                <a16:creationId xmlns:a16="http://schemas.microsoft.com/office/drawing/2014/main" id="{A11CCECF-62EC-4832-BB97-650BDD866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Exercício</a:t>
            </a:r>
          </a:p>
        </p:txBody>
      </p:sp>
      <p:sp>
        <p:nvSpPr>
          <p:cNvPr id="614403" name="Rectangle 3">
            <a:extLst>
              <a:ext uri="{FF2B5EF4-FFF2-40B4-BE49-F238E27FC236}">
                <a16:creationId xmlns:a16="http://schemas.microsoft.com/office/drawing/2014/main" id="{78E4F7F0-E463-41CE-B956-65173ED585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 typeface="Times New Roman" panose="02020603050405020304" pitchFamily="18" charset="0"/>
              <a:buNone/>
            </a:pPr>
            <a:r>
              <a:rPr lang="pt-BR" altLang="pt-BR"/>
              <a:t>Crie na controladora Home um novo método Index que recebe uma parâmetro numérico.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26" name="Rectangle 2">
            <a:extLst>
              <a:ext uri="{FF2B5EF4-FFF2-40B4-BE49-F238E27FC236}">
                <a16:creationId xmlns:a16="http://schemas.microsoft.com/office/drawing/2014/main" id="{6A695FD6-C20E-4433-AD37-733702F623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Controle da Invocação de Métodos</a:t>
            </a:r>
          </a:p>
        </p:txBody>
      </p:sp>
      <p:sp>
        <p:nvSpPr>
          <p:cNvPr id="615427" name="Rectangle 3">
            <a:extLst>
              <a:ext uri="{FF2B5EF4-FFF2-40B4-BE49-F238E27FC236}">
                <a16:creationId xmlns:a16="http://schemas.microsoft.com/office/drawing/2014/main" id="{9125ED5C-4C5D-47F7-B72E-79D668B4C8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É possível controlar o funcionamento dos métodos de ações colocando atributos:</a:t>
            </a:r>
          </a:p>
          <a:p>
            <a:pPr lvl="1"/>
            <a:r>
              <a:rPr lang="pt-BR" altLang="pt-BR">
                <a:solidFill>
                  <a:srgbClr val="FF0000"/>
                </a:solidFill>
              </a:rPr>
              <a:t>[NonAction]</a:t>
            </a:r>
            <a:r>
              <a:rPr lang="pt-BR" altLang="pt-BR"/>
              <a:t>: o método público não será invocado numa requisição HTTP.</a:t>
            </a:r>
          </a:p>
          <a:p>
            <a:pPr lvl="1"/>
            <a:r>
              <a:rPr lang="pt-BR" altLang="pt-BR">
                <a:solidFill>
                  <a:srgbClr val="FF0000"/>
                </a:solidFill>
              </a:rPr>
              <a:t>[HttpGet]</a:t>
            </a:r>
            <a:r>
              <a:rPr lang="pt-BR" altLang="pt-BR"/>
              <a:t>: O método será invocado apenas em requisições HTTP do tipo GET.</a:t>
            </a:r>
          </a:p>
          <a:p>
            <a:pPr lvl="1"/>
            <a:r>
              <a:rPr lang="pt-BR" altLang="pt-BR">
                <a:solidFill>
                  <a:srgbClr val="FF0000"/>
                </a:solidFill>
              </a:rPr>
              <a:t>[HttpPost]</a:t>
            </a:r>
            <a:r>
              <a:rPr lang="pt-BR" altLang="pt-BR"/>
              <a:t>: O método será invocado apenas em requisições HTTP do tipo Post.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>
            <a:extLst>
              <a:ext uri="{FF2B5EF4-FFF2-40B4-BE49-F238E27FC236}">
                <a16:creationId xmlns:a16="http://schemas.microsoft.com/office/drawing/2014/main" id="{767BD390-BBDB-483C-9125-F892188C4E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Exercício</a:t>
            </a:r>
          </a:p>
        </p:txBody>
      </p:sp>
      <p:sp>
        <p:nvSpPr>
          <p:cNvPr id="616451" name="Rectangle 3">
            <a:extLst>
              <a:ext uri="{FF2B5EF4-FFF2-40B4-BE49-F238E27FC236}">
                <a16:creationId xmlns:a16="http://schemas.microsoft.com/office/drawing/2014/main" id="{A1980FFC-3A63-43A8-AE8F-A7E302076F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 typeface="Times New Roman" panose="02020603050405020304" pitchFamily="18" charset="0"/>
              <a:buNone/>
            </a:pPr>
            <a:r>
              <a:rPr lang="pt-BR" altLang="pt-BR"/>
              <a:t>No método DadosUsuario faça uma sobrecarga na qual um dos métodos recebe dois parâmetros apenas através de requisições GET e o outro recebe o objeto através de requisições POST.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F960E8-D031-443C-9DA0-398E9169C3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.net</a:t>
            </a:r>
            <a:r>
              <a:rPr lang="pt-BR" dirty="0"/>
              <a:t> framework </a:t>
            </a:r>
            <a:r>
              <a:rPr lang="pt-BR" dirty="0" err="1"/>
              <a:t>mvc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EF965B-67D3-40B5-B3F1-F3D4174E48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VIEWS</a:t>
            </a:r>
          </a:p>
        </p:txBody>
      </p:sp>
    </p:spTree>
    <p:extLst>
      <p:ext uri="{BB962C8B-B14F-4D97-AF65-F5344CB8AC3E}">
        <p14:creationId xmlns:p14="http://schemas.microsoft.com/office/powerpoint/2010/main" val="5958495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6" name="Rectangle 2">
            <a:extLst>
              <a:ext uri="{FF2B5EF4-FFF2-40B4-BE49-F238E27FC236}">
                <a16:creationId xmlns:a16="http://schemas.microsoft.com/office/drawing/2014/main" id="{60FEC5B7-3D92-40D0-9B51-33F91FBC8E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Views</a:t>
            </a:r>
          </a:p>
        </p:txBody>
      </p:sp>
      <p:sp>
        <p:nvSpPr>
          <p:cNvPr id="635907" name="Rectangle 3">
            <a:extLst>
              <a:ext uri="{FF2B5EF4-FFF2-40B4-BE49-F238E27FC236}">
                <a16:creationId xmlns:a16="http://schemas.microsoft.com/office/drawing/2014/main" id="{3477F044-6DA4-4290-B58A-0FB2CB455E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Constrói a UI (User Interface) apresentadas ao utilizador, através de dados fornecidos pelo Modelo passados pelo controlador.</a:t>
            </a:r>
          </a:p>
          <a:p>
            <a:r>
              <a:rPr lang="pt-BR" altLang="pt-BR"/>
              <a:t>Para trafegar dados são usados:</a:t>
            </a:r>
          </a:p>
          <a:p>
            <a:pPr lvl="1"/>
            <a:r>
              <a:rPr lang="pt-BR" altLang="pt-BR">
                <a:solidFill>
                  <a:srgbClr val="FF0000"/>
                </a:solidFill>
              </a:rPr>
              <a:t>ViewData[“chave”]</a:t>
            </a:r>
            <a:r>
              <a:rPr lang="pt-BR" altLang="pt-BR"/>
              <a:t>: referencia um dicionário através de uma chave  </a:t>
            </a:r>
          </a:p>
          <a:p>
            <a:pPr lvl="1"/>
            <a:r>
              <a:rPr lang="pt-BR" altLang="pt-BR">
                <a:solidFill>
                  <a:srgbClr val="FF0000"/>
                </a:solidFill>
              </a:rPr>
              <a:t>ViewBag.chave</a:t>
            </a:r>
            <a:r>
              <a:rPr lang="pt-BR" altLang="pt-BR"/>
              <a:t>: propriedade dinâmica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8" name="Rectangle 2">
            <a:extLst>
              <a:ext uri="{FF2B5EF4-FFF2-40B4-BE49-F238E27FC236}">
                <a16:creationId xmlns:a16="http://schemas.microsoft.com/office/drawing/2014/main" id="{7D785BF6-E925-4668-A8E3-FAB804008A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Exercício</a:t>
            </a:r>
          </a:p>
        </p:txBody>
      </p:sp>
      <p:sp>
        <p:nvSpPr>
          <p:cNvPr id="649219" name="Rectangle 3">
            <a:extLst>
              <a:ext uri="{FF2B5EF4-FFF2-40B4-BE49-F238E27FC236}">
                <a16:creationId xmlns:a16="http://schemas.microsoft.com/office/drawing/2014/main" id="{475B78FA-4511-438E-AF0E-F0AD6CAEEF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 typeface="Times New Roman" panose="02020603050405020304" pitchFamily="18" charset="0"/>
              <a:buNone/>
            </a:pPr>
            <a:r>
              <a:rPr lang="pt-BR" altLang="pt-BR"/>
              <a:t>Crie objetos ViewBag para retornar a data atual, seu nome e sua idade.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978" name="Rectangle 2">
            <a:extLst>
              <a:ext uri="{FF2B5EF4-FFF2-40B4-BE49-F238E27FC236}">
                <a16:creationId xmlns:a16="http://schemas.microsoft.com/office/drawing/2014/main" id="{039F1208-CBD2-4C8D-A950-0EAA6D75FA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Views</a:t>
            </a:r>
          </a:p>
        </p:txBody>
      </p:sp>
      <p:sp>
        <p:nvSpPr>
          <p:cNvPr id="638979" name="Rectangle 3">
            <a:extLst>
              <a:ext uri="{FF2B5EF4-FFF2-40B4-BE49-F238E27FC236}">
                <a16:creationId xmlns:a16="http://schemas.microsoft.com/office/drawing/2014/main" id="{A37BD2F6-2A35-473B-B256-ACC6C03A6D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No ASP.NET MVC a criação de Views é realizada a partir dos controladores.</a:t>
            </a:r>
          </a:p>
        </p:txBody>
      </p:sp>
      <p:pic>
        <p:nvPicPr>
          <p:cNvPr id="638980" name="Picture 4">
            <a:extLst>
              <a:ext uri="{FF2B5EF4-FFF2-40B4-BE49-F238E27FC236}">
                <a16:creationId xmlns:a16="http://schemas.microsoft.com/office/drawing/2014/main" id="{8009B3DD-A72F-4B57-BD05-FA3341F9B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210" y="2645559"/>
            <a:ext cx="6270418" cy="4095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Rectangle 2">
            <a:extLst>
              <a:ext uri="{FF2B5EF4-FFF2-40B4-BE49-F238E27FC236}">
                <a16:creationId xmlns:a16="http://schemas.microsoft.com/office/drawing/2014/main" id="{2D01E528-F7D2-45B3-8575-94E672EBF9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629"/>
              <a:t>Anatomia de um Projeto ASP.NET MVC</a:t>
            </a:r>
          </a:p>
        </p:txBody>
      </p:sp>
      <p:sp>
        <p:nvSpPr>
          <p:cNvPr id="578563" name="Rectangle 3">
            <a:extLst>
              <a:ext uri="{FF2B5EF4-FFF2-40B4-BE49-F238E27FC236}">
                <a16:creationId xmlns:a16="http://schemas.microsoft.com/office/drawing/2014/main" id="{8458A971-F2FE-4F0C-8811-724A912998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Por padrão, são criados 6 diretórios:</a:t>
            </a:r>
          </a:p>
        </p:txBody>
      </p:sp>
      <p:pic>
        <p:nvPicPr>
          <p:cNvPr id="578564" name="Picture 4">
            <a:extLst>
              <a:ext uri="{FF2B5EF4-FFF2-40B4-BE49-F238E27FC236}">
                <a16:creationId xmlns:a16="http://schemas.microsoft.com/office/drawing/2014/main" id="{78912859-28C9-4116-BF77-7D4A606A6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373" y="2187591"/>
            <a:ext cx="3894169" cy="4180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2">
            <a:extLst>
              <a:ext uri="{FF2B5EF4-FFF2-40B4-BE49-F238E27FC236}">
                <a16:creationId xmlns:a16="http://schemas.microsoft.com/office/drawing/2014/main" id="{7ECCA301-5CD6-4DD9-B409-7EBBBA3448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Exercício</a:t>
            </a:r>
          </a:p>
        </p:txBody>
      </p:sp>
      <p:sp>
        <p:nvSpPr>
          <p:cNvPr id="636931" name="Rectangle 3">
            <a:extLst>
              <a:ext uri="{FF2B5EF4-FFF2-40B4-BE49-F238E27FC236}">
                <a16:creationId xmlns:a16="http://schemas.microsoft.com/office/drawing/2014/main" id="{DE9B4B60-DCA3-4C39-8462-99EF8B14E8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 typeface="Times New Roman" panose="02020603050405020304" pitchFamily="18" charset="0"/>
              <a:buNone/>
            </a:pPr>
            <a:r>
              <a:rPr lang="pt-BR" altLang="pt-BR"/>
              <a:t>Crie a View Contato no contolador Home e utilize as propriedades ViewData e ViewBag para enviar dados do controlador.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4" name="Rectangle 2">
            <a:extLst>
              <a:ext uri="{FF2B5EF4-FFF2-40B4-BE49-F238E27FC236}">
                <a16:creationId xmlns:a16="http://schemas.microsoft.com/office/drawing/2014/main" id="{3317F51B-93EF-4070-953C-357F175209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View Tipificada</a:t>
            </a:r>
          </a:p>
        </p:txBody>
      </p:sp>
      <p:sp>
        <p:nvSpPr>
          <p:cNvPr id="637955" name="Rectangle 3">
            <a:extLst>
              <a:ext uri="{FF2B5EF4-FFF2-40B4-BE49-F238E27FC236}">
                <a16:creationId xmlns:a16="http://schemas.microsoft.com/office/drawing/2014/main" id="{512040B2-6F7F-4934-88D1-ED05476393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É aquela que recebe do controlador um objeto de um determinado tipo predefinido.</a:t>
            </a:r>
          </a:p>
          <a:p>
            <a:r>
              <a:rPr lang="pt-BR" altLang="pt-BR"/>
              <a:t>O uso desse tipo de View não impede a passagem de valores pelo ViewData e ViewBag</a:t>
            </a:r>
          </a:p>
          <a:p>
            <a:r>
              <a:rPr lang="pt-BR" altLang="pt-BR"/>
              <a:t>A vantagem de usar Views tipificadas é a configuração do Model para os tipos utilizados, sem necessidades de correções.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2" name="Rectangle 2">
            <a:extLst>
              <a:ext uri="{FF2B5EF4-FFF2-40B4-BE49-F238E27FC236}">
                <a16:creationId xmlns:a16="http://schemas.microsoft.com/office/drawing/2014/main" id="{C075DD69-5E5F-4EF5-858F-F833856B8C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View Tipificada</a:t>
            </a:r>
          </a:p>
        </p:txBody>
      </p:sp>
      <p:sp>
        <p:nvSpPr>
          <p:cNvPr id="640003" name="Rectangle 3">
            <a:extLst>
              <a:ext uri="{FF2B5EF4-FFF2-40B4-BE49-F238E27FC236}">
                <a16:creationId xmlns:a16="http://schemas.microsoft.com/office/drawing/2014/main" id="{6BCAF492-CFDA-4C15-8E59-D2208B2E6C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71600" y="1719743"/>
            <a:ext cx="9601200" cy="4147657"/>
          </a:xfrm>
        </p:spPr>
        <p:txBody>
          <a:bodyPr/>
          <a:lstStyle/>
          <a:p>
            <a:r>
              <a:rPr lang="pt-BR" altLang="pt-BR" dirty="0"/>
              <a:t>Criando um </a:t>
            </a:r>
            <a:r>
              <a:rPr lang="pt-BR" altLang="pt-BR" dirty="0" err="1"/>
              <a:t>View</a:t>
            </a:r>
            <a:r>
              <a:rPr lang="pt-BR" altLang="pt-BR" dirty="0"/>
              <a:t> </a:t>
            </a:r>
          </a:p>
        </p:txBody>
      </p:sp>
      <p:pic>
        <p:nvPicPr>
          <p:cNvPr id="640007" name="Picture 7">
            <a:extLst>
              <a:ext uri="{FF2B5EF4-FFF2-40B4-BE49-F238E27FC236}">
                <a16:creationId xmlns:a16="http://schemas.microsoft.com/office/drawing/2014/main" id="{4F79DFCB-33C3-402E-8C98-06E66D8C1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210" y="2449698"/>
            <a:ext cx="7838743" cy="2344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>
            <a:extLst>
              <a:ext uri="{FF2B5EF4-FFF2-40B4-BE49-F238E27FC236}">
                <a16:creationId xmlns:a16="http://schemas.microsoft.com/office/drawing/2014/main" id="{67EBFC0D-86A8-4F47-BC6B-2BE5144F77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View Tipificada</a:t>
            </a:r>
          </a:p>
        </p:txBody>
      </p:sp>
      <p:sp>
        <p:nvSpPr>
          <p:cNvPr id="641027" name="Rectangle 3">
            <a:extLst>
              <a:ext uri="{FF2B5EF4-FFF2-40B4-BE49-F238E27FC236}">
                <a16:creationId xmlns:a16="http://schemas.microsoft.com/office/drawing/2014/main" id="{94E77074-7212-4DED-8C9C-0BFC9FE719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71600" y="1593908"/>
            <a:ext cx="9601200" cy="4273492"/>
          </a:xfrm>
        </p:spPr>
        <p:txBody>
          <a:bodyPr/>
          <a:lstStyle/>
          <a:p>
            <a:r>
              <a:rPr lang="pt-BR" altLang="pt-BR" dirty="0"/>
              <a:t>Criando um </a:t>
            </a:r>
            <a:r>
              <a:rPr lang="pt-BR" altLang="pt-BR" dirty="0" err="1"/>
              <a:t>View</a:t>
            </a:r>
            <a:r>
              <a:rPr lang="pt-BR" altLang="pt-BR" dirty="0"/>
              <a:t> </a:t>
            </a:r>
          </a:p>
        </p:txBody>
      </p:sp>
      <p:pic>
        <p:nvPicPr>
          <p:cNvPr id="641028" name="Picture 4">
            <a:extLst>
              <a:ext uri="{FF2B5EF4-FFF2-40B4-BE49-F238E27FC236}">
                <a16:creationId xmlns:a16="http://schemas.microsoft.com/office/drawing/2014/main" id="{E3D572D0-F4F8-40EA-9053-1B71BED54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320" y="2163108"/>
            <a:ext cx="4769781" cy="4694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1029" name="AutoShape 5">
            <a:extLst>
              <a:ext uri="{FF2B5EF4-FFF2-40B4-BE49-F238E27FC236}">
                <a16:creationId xmlns:a16="http://schemas.microsoft.com/office/drawing/2014/main" id="{7F48D45C-8F41-408C-94A3-B0AB174AC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3939" y="4016583"/>
            <a:ext cx="914496" cy="325474"/>
          </a:xfrm>
          <a:prstGeom prst="leftArrow">
            <a:avLst>
              <a:gd name="adj1" fmla="val 50000"/>
              <a:gd name="adj2" fmla="val 7024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633"/>
          </a:p>
        </p:txBody>
      </p:sp>
      <p:sp>
        <p:nvSpPr>
          <p:cNvPr id="641030" name="Text Box 6">
            <a:extLst>
              <a:ext uri="{FF2B5EF4-FFF2-40B4-BE49-F238E27FC236}">
                <a16:creationId xmlns:a16="http://schemas.microsoft.com/office/drawing/2014/main" id="{C80938A8-752B-4B5F-BD2A-4F898139ED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9489" y="3820722"/>
            <a:ext cx="1568325" cy="109748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altLang="pt-BR" sz="1633"/>
              <a:t>Referenciar a classe model que será utilizada</a:t>
            </a:r>
          </a:p>
        </p:txBody>
      </p:sp>
      <p:sp>
        <p:nvSpPr>
          <p:cNvPr id="641031" name="AutoShape 7">
            <a:extLst>
              <a:ext uri="{FF2B5EF4-FFF2-40B4-BE49-F238E27FC236}">
                <a16:creationId xmlns:a16="http://schemas.microsoft.com/office/drawing/2014/main" id="{35DD89E6-BC5E-4F98-A470-D9616193B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3939" y="4016583"/>
            <a:ext cx="914496" cy="325474"/>
          </a:xfrm>
          <a:prstGeom prst="leftArrow">
            <a:avLst>
              <a:gd name="adj1" fmla="val 50000"/>
              <a:gd name="adj2" fmla="val 7024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633"/>
          </a:p>
        </p:txBody>
      </p:sp>
      <p:sp>
        <p:nvSpPr>
          <p:cNvPr id="641032" name="Text Box 8">
            <a:extLst>
              <a:ext uri="{FF2B5EF4-FFF2-40B4-BE49-F238E27FC236}">
                <a16:creationId xmlns:a16="http://schemas.microsoft.com/office/drawing/2014/main" id="{56E36887-EBBB-44C5-A6E3-C22A497FC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9489" y="3820722"/>
            <a:ext cx="1568325" cy="109748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altLang="pt-BR" sz="1633"/>
              <a:t>Referenciar a classe model que será utilizada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>
            <a:extLst>
              <a:ext uri="{FF2B5EF4-FFF2-40B4-BE49-F238E27FC236}">
                <a16:creationId xmlns:a16="http://schemas.microsoft.com/office/drawing/2014/main" id="{1ACBB259-4F9D-4A23-9233-7FBA47E15F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View Tipificada</a:t>
            </a:r>
          </a:p>
        </p:txBody>
      </p:sp>
      <p:sp>
        <p:nvSpPr>
          <p:cNvPr id="642051" name="Rectangle 3">
            <a:extLst>
              <a:ext uri="{FF2B5EF4-FFF2-40B4-BE49-F238E27FC236}">
                <a16:creationId xmlns:a16="http://schemas.microsoft.com/office/drawing/2014/main" id="{C324CA23-CC23-46D4-9170-710AE3C18F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0049" y="1600009"/>
            <a:ext cx="8216062" cy="4513434"/>
          </a:xfrm>
        </p:spPr>
        <p:txBody>
          <a:bodyPr/>
          <a:lstStyle/>
          <a:p>
            <a:r>
              <a:rPr lang="pt-BR" altLang="pt-BR"/>
              <a:t>Criando um View </a:t>
            </a:r>
          </a:p>
        </p:txBody>
      </p:sp>
      <p:pic>
        <p:nvPicPr>
          <p:cNvPr id="642053" name="Picture 5">
            <a:extLst>
              <a:ext uri="{FF2B5EF4-FFF2-40B4-BE49-F238E27FC236}">
                <a16:creationId xmlns:a16="http://schemas.microsoft.com/office/drawing/2014/main" id="{B22CB568-BF85-4697-8915-D3E5CFED9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296" y="2514504"/>
            <a:ext cx="8361518" cy="2978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>
            <a:extLst>
              <a:ext uri="{FF2B5EF4-FFF2-40B4-BE49-F238E27FC236}">
                <a16:creationId xmlns:a16="http://schemas.microsoft.com/office/drawing/2014/main" id="{5F6B1089-5170-492F-B794-0731B7507E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Exercício</a:t>
            </a:r>
          </a:p>
        </p:txBody>
      </p:sp>
      <p:sp>
        <p:nvSpPr>
          <p:cNvPr id="651267" name="Rectangle 3">
            <a:extLst>
              <a:ext uri="{FF2B5EF4-FFF2-40B4-BE49-F238E27FC236}">
                <a16:creationId xmlns:a16="http://schemas.microsoft.com/office/drawing/2014/main" id="{29820C41-6548-4864-93BC-378EF5C67A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 typeface="Times New Roman" panose="02020603050405020304" pitchFamily="18" charset="0"/>
              <a:buNone/>
            </a:pPr>
            <a:r>
              <a:rPr lang="pt-BR" altLang="pt-BR"/>
              <a:t>Criar uma View tipificada vazia e exiba os dados do objeto UsuarioModel e adicione usando ViewBag/ViewData a data do sistema.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074" name="Rectangle 2">
            <a:extLst>
              <a:ext uri="{FF2B5EF4-FFF2-40B4-BE49-F238E27FC236}">
                <a16:creationId xmlns:a16="http://schemas.microsoft.com/office/drawing/2014/main" id="{B340D1F8-6B1F-4F99-AE9B-786229CFD2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Métodos Auxiliares</a:t>
            </a:r>
          </a:p>
        </p:txBody>
      </p:sp>
      <p:sp>
        <p:nvSpPr>
          <p:cNvPr id="643075" name="Rectangle 3">
            <a:extLst>
              <a:ext uri="{FF2B5EF4-FFF2-40B4-BE49-F238E27FC236}">
                <a16:creationId xmlns:a16="http://schemas.microsoft.com/office/drawing/2014/main" id="{9120E250-D8A6-4FA8-9E35-524CFE7D73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Ajudam na construção de HTML e URL que deverão ser injetados de forma dinâmica em uma Vista.</a:t>
            </a:r>
          </a:p>
          <a:p>
            <a:r>
              <a:rPr lang="pt-BR" altLang="pt-BR"/>
              <a:t>Simplifica a atualização de dados enviados pelos controladores nas Views.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Rectangle 2">
            <a:extLst>
              <a:ext uri="{FF2B5EF4-FFF2-40B4-BE49-F238E27FC236}">
                <a16:creationId xmlns:a16="http://schemas.microsoft.com/office/drawing/2014/main" id="{EEF700C9-79D7-4C45-886D-01482EC800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Métodos Auxiliares</a:t>
            </a:r>
          </a:p>
        </p:txBody>
      </p:sp>
      <p:sp>
        <p:nvSpPr>
          <p:cNvPr id="644099" name="Rectangle 3">
            <a:extLst>
              <a:ext uri="{FF2B5EF4-FFF2-40B4-BE49-F238E27FC236}">
                <a16:creationId xmlns:a16="http://schemas.microsoft.com/office/drawing/2014/main" id="{CD58DE7F-EC43-45C3-9824-44095BF44E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O Método BeginForm</a:t>
            </a:r>
          </a:p>
          <a:p>
            <a:pPr lvl="1"/>
            <a:r>
              <a:rPr lang="pt-BR" altLang="pt-BR"/>
              <a:t>Permite flexibilizar a rota, passando apenas o nome do controlador e do action.</a:t>
            </a:r>
          </a:p>
        </p:txBody>
      </p:sp>
      <p:pic>
        <p:nvPicPr>
          <p:cNvPr id="644100" name="Picture 4">
            <a:extLst>
              <a:ext uri="{FF2B5EF4-FFF2-40B4-BE49-F238E27FC236}">
                <a16:creationId xmlns:a16="http://schemas.microsoft.com/office/drawing/2014/main" id="{E1AA449D-82AD-411B-9A16-3DF89CAE1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931" y="3297947"/>
            <a:ext cx="6009751" cy="1522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22" name="Rectangle 2">
            <a:extLst>
              <a:ext uri="{FF2B5EF4-FFF2-40B4-BE49-F238E27FC236}">
                <a16:creationId xmlns:a16="http://schemas.microsoft.com/office/drawing/2014/main" id="{92222FC7-7D04-49CC-9952-33FAF35D8B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Métodos Auxiliares</a:t>
            </a:r>
          </a:p>
        </p:txBody>
      </p:sp>
      <p:sp>
        <p:nvSpPr>
          <p:cNvPr id="645123" name="Rectangle 3">
            <a:extLst>
              <a:ext uri="{FF2B5EF4-FFF2-40B4-BE49-F238E27FC236}">
                <a16:creationId xmlns:a16="http://schemas.microsoft.com/office/drawing/2014/main" id="{73C03993-3BE2-4518-ADDB-DC22281ED9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Html.Label</a:t>
            </a:r>
          </a:p>
          <a:p>
            <a:r>
              <a:rPr lang="pt-BR" altLang="pt-BR"/>
              <a:t>Html.LabelFor</a:t>
            </a:r>
          </a:p>
          <a:p>
            <a:r>
              <a:rPr lang="pt-BR" altLang="pt-BR"/>
              <a:t>Html.LabelForModel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>
            <a:extLst>
              <a:ext uri="{FF2B5EF4-FFF2-40B4-BE49-F238E27FC236}">
                <a16:creationId xmlns:a16="http://schemas.microsoft.com/office/drawing/2014/main" id="{7F0668EF-90A5-45AF-AFB2-D601FC8EDD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Métodos Auxiliares</a:t>
            </a:r>
          </a:p>
        </p:txBody>
      </p:sp>
      <p:sp>
        <p:nvSpPr>
          <p:cNvPr id="652291" name="Rectangle 3">
            <a:extLst>
              <a:ext uri="{FF2B5EF4-FFF2-40B4-BE49-F238E27FC236}">
                <a16:creationId xmlns:a16="http://schemas.microsoft.com/office/drawing/2014/main" id="{80904ACD-25E2-4389-9617-5AB5693F74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71600" y="1577130"/>
            <a:ext cx="9601200" cy="4290270"/>
          </a:xfrm>
        </p:spPr>
        <p:txBody>
          <a:bodyPr/>
          <a:lstStyle/>
          <a:p>
            <a:r>
              <a:rPr lang="pt-BR" altLang="pt-BR" dirty="0"/>
              <a:t>Usados nos </a:t>
            </a:r>
            <a:r>
              <a:rPr lang="pt-BR" altLang="pt-BR" dirty="0" err="1"/>
              <a:t>templates</a:t>
            </a:r>
            <a:r>
              <a:rPr lang="pt-BR" altLang="pt-BR" dirty="0"/>
              <a:t> do Visual Studio</a:t>
            </a:r>
          </a:p>
        </p:txBody>
      </p:sp>
      <p:pic>
        <p:nvPicPr>
          <p:cNvPr id="652292" name="Picture 4">
            <a:extLst>
              <a:ext uri="{FF2B5EF4-FFF2-40B4-BE49-F238E27FC236}">
                <a16:creationId xmlns:a16="http://schemas.microsoft.com/office/drawing/2014/main" id="{0B49166E-F370-4DA4-AB79-4474C62BC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513" y="2122784"/>
            <a:ext cx="4703534" cy="4676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2293" name="AutoShape 5">
            <a:extLst>
              <a:ext uri="{FF2B5EF4-FFF2-40B4-BE49-F238E27FC236}">
                <a16:creationId xmlns:a16="http://schemas.microsoft.com/office/drawing/2014/main" id="{15A47C03-8C45-4720-9349-8FD97914A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3939" y="4016583"/>
            <a:ext cx="914496" cy="325474"/>
          </a:xfrm>
          <a:prstGeom prst="leftArrow">
            <a:avLst>
              <a:gd name="adj1" fmla="val 50000"/>
              <a:gd name="adj2" fmla="val 7024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633"/>
          </a:p>
        </p:txBody>
      </p:sp>
      <p:sp>
        <p:nvSpPr>
          <p:cNvPr id="652294" name="Text Box 6">
            <a:extLst>
              <a:ext uri="{FF2B5EF4-FFF2-40B4-BE49-F238E27FC236}">
                <a16:creationId xmlns:a16="http://schemas.microsoft.com/office/drawing/2014/main" id="{1540522E-2C0E-4C69-AF5E-9103F64F80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9489" y="3820722"/>
            <a:ext cx="1568325" cy="594906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altLang="pt-BR" sz="1633"/>
              <a:t>Template de edição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>
            <a:extLst>
              <a:ext uri="{FF2B5EF4-FFF2-40B4-BE49-F238E27FC236}">
                <a16:creationId xmlns:a16="http://schemas.microsoft.com/office/drawing/2014/main" id="{C34D0B36-E43A-4515-ACF1-888374832E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629"/>
              <a:t>Anatomia de um Projeto ASP.NET MVC</a:t>
            </a:r>
          </a:p>
        </p:txBody>
      </p:sp>
      <p:sp>
        <p:nvSpPr>
          <p:cNvPr id="579587" name="Rectangle 3">
            <a:extLst>
              <a:ext uri="{FF2B5EF4-FFF2-40B4-BE49-F238E27FC236}">
                <a16:creationId xmlns:a16="http://schemas.microsoft.com/office/drawing/2014/main" id="{F6AB3BBC-8C98-4DB0-89A5-F3EE5F7CFD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Por padrão, são criados 6 diretórios:</a:t>
            </a:r>
          </a:p>
          <a:p>
            <a:pPr lvl="1"/>
            <a:r>
              <a:rPr lang="pt-BR" altLang="pt-BR" i="1">
                <a:solidFill>
                  <a:srgbClr val="FF3300"/>
                </a:solidFill>
              </a:rPr>
              <a:t>App_Data</a:t>
            </a:r>
            <a:r>
              <a:rPr lang="pt-BR" altLang="pt-BR"/>
              <a:t>: guarda arquivos de dados como bancos de dados e XML.</a:t>
            </a:r>
          </a:p>
          <a:p>
            <a:pPr lvl="1"/>
            <a:r>
              <a:rPr lang="pt-BR" altLang="pt-BR" i="1">
                <a:solidFill>
                  <a:srgbClr val="FF3300"/>
                </a:solidFill>
              </a:rPr>
              <a:t>Content</a:t>
            </a:r>
            <a:r>
              <a:rPr lang="pt-BR" altLang="pt-BR" i="1"/>
              <a:t>: </a:t>
            </a:r>
            <a:r>
              <a:rPr lang="pt-BR" altLang="pt-BR"/>
              <a:t>usado para guardar conteúdos não dinâmicos, como arquivos CSS e imagens.</a:t>
            </a:r>
          </a:p>
          <a:p>
            <a:pPr lvl="1"/>
            <a:r>
              <a:rPr lang="pt-BR" altLang="pt-BR" i="1">
                <a:solidFill>
                  <a:srgbClr val="FF3300"/>
                </a:solidFill>
              </a:rPr>
              <a:t>Controllers</a:t>
            </a:r>
            <a:r>
              <a:rPr lang="pt-BR" altLang="pt-BR"/>
              <a:t>: usada para armazenar os controladores da aplicação, responsáveis por tratar os pedidos efetuados.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2" name="Rectangle 2">
            <a:extLst>
              <a:ext uri="{FF2B5EF4-FFF2-40B4-BE49-F238E27FC236}">
                <a16:creationId xmlns:a16="http://schemas.microsoft.com/office/drawing/2014/main" id="{D5BF2F62-D097-408E-BA22-959F99DF0E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Exercício</a:t>
            </a:r>
          </a:p>
        </p:txBody>
      </p:sp>
      <p:sp>
        <p:nvSpPr>
          <p:cNvPr id="650243" name="Rectangle 3">
            <a:extLst>
              <a:ext uri="{FF2B5EF4-FFF2-40B4-BE49-F238E27FC236}">
                <a16:creationId xmlns:a16="http://schemas.microsoft.com/office/drawing/2014/main" id="{025E0CA3-93CE-4AC5-AE05-FCC5AE6AB5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 typeface="Times New Roman" panose="02020603050405020304" pitchFamily="18" charset="0"/>
              <a:buNone/>
            </a:pPr>
            <a:r>
              <a:rPr lang="pt-BR" altLang="pt-BR"/>
              <a:t>Criar uma View Tipificada para Exibir os Detalhes do objeto UsuarioModel. Utilize o template do Visual Studio.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>
            <a:extLst>
              <a:ext uri="{FF2B5EF4-FFF2-40B4-BE49-F238E27FC236}">
                <a16:creationId xmlns:a16="http://schemas.microsoft.com/office/drawing/2014/main" id="{8284EB2B-8B90-4543-AFF2-61A7EC7CAB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Métodos Auxiliares</a:t>
            </a:r>
          </a:p>
        </p:txBody>
      </p:sp>
      <p:sp>
        <p:nvSpPr>
          <p:cNvPr id="646147" name="Rectangle 3">
            <a:extLst>
              <a:ext uri="{FF2B5EF4-FFF2-40B4-BE49-F238E27FC236}">
                <a16:creationId xmlns:a16="http://schemas.microsoft.com/office/drawing/2014/main" id="{5EF7462A-2AE9-4C9D-98BE-ECE50ABF63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0049" y="1604330"/>
            <a:ext cx="8216062" cy="4895074"/>
          </a:xfrm>
        </p:spPr>
        <p:txBody>
          <a:bodyPr/>
          <a:lstStyle/>
          <a:p>
            <a:pPr>
              <a:lnSpc>
                <a:spcPct val="97000"/>
              </a:lnSpc>
            </a:pPr>
            <a:r>
              <a:rPr lang="pt-BR" altLang="pt-BR" sz="2177"/>
              <a:t>Html.EditorFor</a:t>
            </a:r>
          </a:p>
          <a:p>
            <a:pPr>
              <a:lnSpc>
                <a:spcPct val="97000"/>
              </a:lnSpc>
            </a:pPr>
            <a:r>
              <a:rPr lang="pt-BR" altLang="pt-BR" sz="2177"/>
              <a:t>Html.TextAreaFor</a:t>
            </a:r>
          </a:p>
          <a:p>
            <a:pPr>
              <a:lnSpc>
                <a:spcPct val="97000"/>
              </a:lnSpc>
            </a:pPr>
            <a:r>
              <a:rPr lang="pt-BR" altLang="pt-BR" sz="2177"/>
              <a:t>Html.HiddenFor</a:t>
            </a:r>
          </a:p>
          <a:p>
            <a:pPr>
              <a:lnSpc>
                <a:spcPct val="97000"/>
              </a:lnSpc>
            </a:pPr>
            <a:r>
              <a:rPr lang="pt-BR" altLang="pt-BR" sz="2177"/>
              <a:t>Html.PasswordFor</a:t>
            </a:r>
          </a:p>
          <a:p>
            <a:pPr>
              <a:lnSpc>
                <a:spcPct val="97000"/>
              </a:lnSpc>
            </a:pPr>
            <a:r>
              <a:rPr lang="pt-BR" altLang="pt-BR" sz="2177"/>
              <a:t>Html.CheckBoxFor</a:t>
            </a:r>
          </a:p>
          <a:p>
            <a:pPr>
              <a:lnSpc>
                <a:spcPct val="97000"/>
              </a:lnSpc>
            </a:pPr>
            <a:r>
              <a:rPr lang="pt-BR" altLang="pt-BR" sz="2177"/>
              <a:t>Html.RadioButtonFor</a:t>
            </a:r>
          </a:p>
          <a:p>
            <a:pPr>
              <a:lnSpc>
                <a:spcPct val="97000"/>
              </a:lnSpc>
            </a:pPr>
            <a:r>
              <a:rPr lang="pt-BR" altLang="pt-BR" sz="2177"/>
              <a:t>Html. DropDownListFor</a:t>
            </a:r>
          </a:p>
          <a:p>
            <a:pPr>
              <a:lnSpc>
                <a:spcPct val="97000"/>
              </a:lnSpc>
            </a:pPr>
            <a:r>
              <a:rPr lang="pt-BR" altLang="pt-BR" sz="2177"/>
              <a:t>Html.LisBoxFor</a:t>
            </a:r>
          </a:p>
          <a:p>
            <a:pPr>
              <a:lnSpc>
                <a:spcPct val="97000"/>
              </a:lnSpc>
            </a:pPr>
            <a:r>
              <a:rPr lang="pt-BR" altLang="pt-BR" sz="2177"/>
              <a:t>Html.ValidationMessageFor</a:t>
            </a:r>
          </a:p>
          <a:p>
            <a:pPr>
              <a:lnSpc>
                <a:spcPct val="97000"/>
              </a:lnSpc>
            </a:pPr>
            <a:r>
              <a:rPr lang="pt-BR" altLang="pt-BR" sz="2177"/>
              <a:t>Html.ValidationSummary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0" name="Rectangle 2">
            <a:extLst>
              <a:ext uri="{FF2B5EF4-FFF2-40B4-BE49-F238E27FC236}">
                <a16:creationId xmlns:a16="http://schemas.microsoft.com/office/drawing/2014/main" id="{E4BDF98D-AD93-4FF2-BE34-18CBDE3370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Métodos Auxiliares</a:t>
            </a:r>
          </a:p>
        </p:txBody>
      </p:sp>
      <p:sp>
        <p:nvSpPr>
          <p:cNvPr id="647171" name="Rectangle 3">
            <a:extLst>
              <a:ext uri="{FF2B5EF4-FFF2-40B4-BE49-F238E27FC236}">
                <a16:creationId xmlns:a16="http://schemas.microsoft.com/office/drawing/2014/main" id="{F15A9CB4-806A-410C-9BD0-EC582E8C8C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  <p:pic>
        <p:nvPicPr>
          <p:cNvPr id="647172" name="Picture 4">
            <a:extLst>
              <a:ext uri="{FF2B5EF4-FFF2-40B4-BE49-F238E27FC236}">
                <a16:creationId xmlns:a16="http://schemas.microsoft.com/office/drawing/2014/main" id="{90BD1F84-116D-4296-B6C4-4A22FBDB0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242" y="1468955"/>
            <a:ext cx="6989054" cy="5403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>
            <a:extLst>
              <a:ext uri="{FF2B5EF4-FFF2-40B4-BE49-F238E27FC236}">
                <a16:creationId xmlns:a16="http://schemas.microsoft.com/office/drawing/2014/main" id="{EBCCE6B8-0B75-4D8B-B0C0-4F2BDA5025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Métodos Auxiliares</a:t>
            </a:r>
          </a:p>
        </p:txBody>
      </p:sp>
      <p:sp>
        <p:nvSpPr>
          <p:cNvPr id="648195" name="Rectangle 3">
            <a:extLst>
              <a:ext uri="{FF2B5EF4-FFF2-40B4-BE49-F238E27FC236}">
                <a16:creationId xmlns:a16="http://schemas.microsoft.com/office/drawing/2014/main" id="{7D3B79EB-9DBE-4396-8F1A-A6558B4DA6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Html.ActionLink</a:t>
            </a:r>
          </a:p>
        </p:txBody>
      </p:sp>
      <p:pic>
        <p:nvPicPr>
          <p:cNvPr id="648196" name="Picture 4">
            <a:extLst>
              <a:ext uri="{FF2B5EF4-FFF2-40B4-BE49-F238E27FC236}">
                <a16:creationId xmlns:a16="http://schemas.microsoft.com/office/drawing/2014/main" id="{0C511D0C-B6C0-4896-A20E-9E19C6A8E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963" y="2187591"/>
            <a:ext cx="7904990" cy="4648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Rectangle 2">
            <a:extLst>
              <a:ext uri="{FF2B5EF4-FFF2-40B4-BE49-F238E27FC236}">
                <a16:creationId xmlns:a16="http://schemas.microsoft.com/office/drawing/2014/main" id="{83A7F59A-244D-4E69-BF10-34D9895F5E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Exercício</a:t>
            </a:r>
          </a:p>
        </p:txBody>
      </p:sp>
      <p:sp>
        <p:nvSpPr>
          <p:cNvPr id="653315" name="Rectangle 3">
            <a:extLst>
              <a:ext uri="{FF2B5EF4-FFF2-40B4-BE49-F238E27FC236}">
                <a16:creationId xmlns:a16="http://schemas.microsoft.com/office/drawing/2014/main" id="{B53D4617-0118-4B9B-9CC1-CE539FBFD8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 typeface="Times New Roman" panose="02020603050405020304" pitchFamily="18" charset="0"/>
              <a:buNone/>
            </a:pPr>
            <a:r>
              <a:rPr lang="pt-BR" altLang="pt-BR"/>
              <a:t>Crie Views para fazer os métodos CRUD da classe UsuarioModel. Defina campos na classe model que permita a utilização de componentes Editor, Checkbox, Radio e Password nos formulários.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F960E8-D031-443C-9DA0-398E9169C3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.net</a:t>
            </a:r>
            <a:r>
              <a:rPr lang="pt-BR" dirty="0"/>
              <a:t> framework </a:t>
            </a:r>
            <a:r>
              <a:rPr lang="pt-BR" dirty="0" err="1"/>
              <a:t>mvc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EF965B-67D3-40B5-B3F1-F3D4174E48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227894898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Rectangle 2">
            <a:extLst>
              <a:ext uri="{FF2B5EF4-FFF2-40B4-BE49-F238E27FC236}">
                <a16:creationId xmlns:a16="http://schemas.microsoft.com/office/drawing/2014/main" id="{1D516674-4362-42E4-A55E-634C888CC1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Validação</a:t>
            </a:r>
          </a:p>
        </p:txBody>
      </p:sp>
      <p:sp>
        <p:nvSpPr>
          <p:cNvPr id="617475" name="Rectangle 3">
            <a:extLst>
              <a:ext uri="{FF2B5EF4-FFF2-40B4-BE49-F238E27FC236}">
                <a16:creationId xmlns:a16="http://schemas.microsoft.com/office/drawing/2014/main" id="{64DD1358-BDB6-44AE-938E-18FDAAE455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É uma das operações mais usuais e repetitivas em aplicações WEB.</a:t>
            </a:r>
          </a:p>
          <a:p>
            <a:r>
              <a:rPr lang="pt-BR" altLang="pt-BR"/>
              <a:t>Devem ser efetuadas em dois locais:</a:t>
            </a:r>
          </a:p>
          <a:p>
            <a:pPr lvl="1"/>
            <a:r>
              <a:rPr lang="pt-BR" altLang="pt-BR">
                <a:solidFill>
                  <a:srgbClr val="FF0000"/>
                </a:solidFill>
              </a:rPr>
              <a:t>Browser</a:t>
            </a:r>
            <a:r>
              <a:rPr lang="pt-BR" altLang="pt-BR"/>
              <a:t>: feedback rápido ao utilizador.</a:t>
            </a:r>
          </a:p>
          <a:p>
            <a:pPr lvl="1"/>
            <a:r>
              <a:rPr lang="pt-BR" altLang="pt-BR">
                <a:solidFill>
                  <a:srgbClr val="FF0000"/>
                </a:solidFill>
              </a:rPr>
              <a:t>Servidor</a:t>
            </a:r>
            <a:r>
              <a:rPr lang="pt-BR" altLang="pt-BR"/>
              <a:t>: garantir a correção dos dados recebidos.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>
            <a:extLst>
              <a:ext uri="{FF2B5EF4-FFF2-40B4-BE49-F238E27FC236}">
                <a16:creationId xmlns:a16="http://schemas.microsoft.com/office/drawing/2014/main" id="{9B290479-1FCA-4F2C-8EB7-FCA7788D5A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Validação no ASP.Net MVC</a:t>
            </a:r>
          </a:p>
        </p:txBody>
      </p:sp>
      <p:sp>
        <p:nvSpPr>
          <p:cNvPr id="618499" name="Rectangle 3">
            <a:extLst>
              <a:ext uri="{FF2B5EF4-FFF2-40B4-BE49-F238E27FC236}">
                <a16:creationId xmlns:a16="http://schemas.microsoft.com/office/drawing/2014/main" id="{9138D05A-6DC5-4CAC-A29E-A7783E5BCC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Realizados nos objetos utilizados para alimentar as visões.</a:t>
            </a:r>
          </a:p>
          <a:p>
            <a:r>
              <a:rPr lang="pt-BR" altLang="pt-BR"/>
              <a:t>Na maioria das validações serão realizadas através de atributos.</a:t>
            </a:r>
          </a:p>
          <a:p>
            <a:r>
              <a:rPr lang="pt-BR" altLang="pt-BR"/>
              <a:t>É possível criar validações específicas na plataforma.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>
            <a:extLst>
              <a:ext uri="{FF2B5EF4-FFF2-40B4-BE49-F238E27FC236}">
                <a16:creationId xmlns:a16="http://schemas.microsoft.com/office/drawing/2014/main" id="{EFC75D3F-A089-4AAD-B67E-EC838AB19A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Validação no ASP.Net MVC</a:t>
            </a:r>
          </a:p>
        </p:txBody>
      </p:sp>
      <p:sp>
        <p:nvSpPr>
          <p:cNvPr id="620547" name="Rectangle 3">
            <a:extLst>
              <a:ext uri="{FF2B5EF4-FFF2-40B4-BE49-F238E27FC236}">
                <a16:creationId xmlns:a16="http://schemas.microsoft.com/office/drawing/2014/main" id="{C71A446F-D4E2-46B3-948E-5DAEB4BB75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Para garantir a realização do lado cliente deve haver na página referências as bibliotecas javascript de validação.</a:t>
            </a:r>
          </a:p>
        </p:txBody>
      </p:sp>
      <p:pic>
        <p:nvPicPr>
          <p:cNvPr id="620548" name="Picture 4">
            <a:extLst>
              <a:ext uri="{FF2B5EF4-FFF2-40B4-BE49-F238E27FC236}">
                <a16:creationId xmlns:a16="http://schemas.microsoft.com/office/drawing/2014/main" id="{ACD37706-313D-4851-ABF3-BD7DA96ED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381" y="3820722"/>
            <a:ext cx="8688433" cy="541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Rectangle 2">
            <a:extLst>
              <a:ext uri="{FF2B5EF4-FFF2-40B4-BE49-F238E27FC236}">
                <a16:creationId xmlns:a16="http://schemas.microsoft.com/office/drawing/2014/main" id="{952FE2F9-AE33-4E47-8560-9AB822CC37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Atributos de Validação</a:t>
            </a:r>
          </a:p>
        </p:txBody>
      </p:sp>
      <p:sp>
        <p:nvSpPr>
          <p:cNvPr id="619523" name="Rectangle 3">
            <a:extLst>
              <a:ext uri="{FF2B5EF4-FFF2-40B4-BE49-F238E27FC236}">
                <a16:creationId xmlns:a16="http://schemas.microsoft.com/office/drawing/2014/main" id="{CBDAB6BE-E10F-406B-90BF-6B88211F6E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>
                <a:solidFill>
                  <a:srgbClr val="FF0000"/>
                </a:solidFill>
              </a:rPr>
              <a:t>Required</a:t>
            </a:r>
          </a:p>
          <a:p>
            <a:pPr lvl="1"/>
            <a:r>
              <a:rPr lang="pt-BR" altLang="pt-BR"/>
              <a:t>Garante que o campo será preenchido.</a:t>
            </a:r>
          </a:p>
          <a:p>
            <a:pPr lvl="1"/>
            <a:endParaRPr lang="pt-BR" altLang="pt-BR"/>
          </a:p>
        </p:txBody>
      </p:sp>
      <p:pic>
        <p:nvPicPr>
          <p:cNvPr id="619524" name="Picture 4">
            <a:extLst>
              <a:ext uri="{FF2B5EF4-FFF2-40B4-BE49-F238E27FC236}">
                <a16:creationId xmlns:a16="http://schemas.microsoft.com/office/drawing/2014/main" id="{C0668E91-22FD-43F5-91CE-89241AA22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544" y="3429001"/>
            <a:ext cx="6532526" cy="184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>
            <a:extLst>
              <a:ext uri="{FF2B5EF4-FFF2-40B4-BE49-F238E27FC236}">
                <a16:creationId xmlns:a16="http://schemas.microsoft.com/office/drawing/2014/main" id="{19B01A85-D633-4DA0-A2DD-2E2AAF3811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629"/>
              <a:t>Anatomia de um Projeto ASP.NET MVC</a:t>
            </a:r>
          </a:p>
        </p:txBody>
      </p:sp>
      <p:sp>
        <p:nvSpPr>
          <p:cNvPr id="580611" name="Rectangle 3">
            <a:extLst>
              <a:ext uri="{FF2B5EF4-FFF2-40B4-BE49-F238E27FC236}">
                <a16:creationId xmlns:a16="http://schemas.microsoft.com/office/drawing/2014/main" id="{8A445D6F-FF4F-466D-8D01-F8D1BA317B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Por padrão, são criados 6 diretórios:</a:t>
            </a:r>
          </a:p>
          <a:p>
            <a:pPr lvl="1"/>
            <a:r>
              <a:rPr lang="pt-BR" altLang="pt-BR" i="1">
                <a:solidFill>
                  <a:srgbClr val="FF3300"/>
                </a:solidFill>
              </a:rPr>
              <a:t>Models</a:t>
            </a:r>
            <a:r>
              <a:rPr lang="pt-BR" altLang="pt-BR"/>
              <a:t>: pasta onde são colocadas as classes que encapsulam que encapsulam dados e regras de negócio da aplicação.</a:t>
            </a:r>
          </a:p>
          <a:p>
            <a:pPr lvl="1"/>
            <a:r>
              <a:rPr lang="pt-BR" altLang="pt-BR" i="1">
                <a:solidFill>
                  <a:srgbClr val="FF3300"/>
                </a:solidFill>
              </a:rPr>
              <a:t>Scripts</a:t>
            </a:r>
            <a:r>
              <a:rPr lang="pt-BR" altLang="pt-BR" i="1"/>
              <a:t>: </a:t>
            </a:r>
            <a:r>
              <a:rPr lang="pt-BR" altLang="pt-BR"/>
              <a:t>usado para guardar os arquivos JavaScript usados pela aplicação.</a:t>
            </a:r>
          </a:p>
          <a:p>
            <a:pPr lvl="1"/>
            <a:r>
              <a:rPr lang="pt-BR" altLang="pt-BR" i="1">
                <a:solidFill>
                  <a:srgbClr val="FF3300"/>
                </a:solidFill>
              </a:rPr>
              <a:t>Views</a:t>
            </a:r>
            <a:r>
              <a:rPr lang="pt-BR" altLang="pt-BR"/>
              <a:t>: local onde são armazenadas as vistas que renderizam a interface exibida ao cliente.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0" name="Rectangle 2">
            <a:extLst>
              <a:ext uri="{FF2B5EF4-FFF2-40B4-BE49-F238E27FC236}">
                <a16:creationId xmlns:a16="http://schemas.microsoft.com/office/drawing/2014/main" id="{2F727901-871F-4C45-AFD9-344DCE3BD1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Exercício</a:t>
            </a:r>
          </a:p>
        </p:txBody>
      </p:sp>
      <p:sp>
        <p:nvSpPr>
          <p:cNvPr id="621571" name="Rectangle 3">
            <a:extLst>
              <a:ext uri="{FF2B5EF4-FFF2-40B4-BE49-F238E27FC236}">
                <a16:creationId xmlns:a16="http://schemas.microsoft.com/office/drawing/2014/main" id="{0FFE8906-E2B5-4BB5-BABF-32E01191E0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 typeface="Times New Roman" panose="02020603050405020304" pitchFamily="18" charset="0"/>
              <a:buNone/>
            </a:pPr>
            <a:r>
              <a:rPr lang="pt-BR" altLang="pt-BR"/>
              <a:t>Quais atributos do modelo biblioteca devem ser requeridos. Teste sua utilização ligando ao objeto a view correspondente.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>
            <a:extLst>
              <a:ext uri="{FF2B5EF4-FFF2-40B4-BE49-F238E27FC236}">
                <a16:creationId xmlns:a16="http://schemas.microsoft.com/office/drawing/2014/main" id="{8F8FEBCC-BB04-4854-BDDB-D20439AA47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Atributos de Validação</a:t>
            </a:r>
          </a:p>
        </p:txBody>
      </p:sp>
      <p:sp>
        <p:nvSpPr>
          <p:cNvPr id="622595" name="Rectangle 3">
            <a:extLst>
              <a:ext uri="{FF2B5EF4-FFF2-40B4-BE49-F238E27FC236}">
                <a16:creationId xmlns:a16="http://schemas.microsoft.com/office/drawing/2014/main" id="{78214CEE-4CAE-47BF-8010-EAC41C9706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84189" y="1600009"/>
            <a:ext cx="8688432" cy="4513434"/>
          </a:xfrm>
        </p:spPr>
        <p:txBody>
          <a:bodyPr/>
          <a:lstStyle/>
          <a:p>
            <a:r>
              <a:rPr lang="pt-BR" altLang="pt-BR">
                <a:solidFill>
                  <a:srgbClr val="FF0000"/>
                </a:solidFill>
              </a:rPr>
              <a:t>StringLength</a:t>
            </a:r>
          </a:p>
          <a:p>
            <a:pPr lvl="1"/>
            <a:r>
              <a:rPr lang="pt-BR" altLang="pt-BR"/>
              <a:t>Permite limitar o número de caracteres que deve ser atribuído a um campo string.</a:t>
            </a:r>
          </a:p>
          <a:p>
            <a:pPr lvl="1"/>
            <a:r>
              <a:rPr lang="pt-BR" altLang="pt-BR"/>
              <a:t>Se precisar delimitar um número mínimo de caracteres pode usar a propriedade MinimumLength</a:t>
            </a:r>
          </a:p>
        </p:txBody>
      </p:sp>
      <p:pic>
        <p:nvPicPr>
          <p:cNvPr id="622596" name="Picture 4">
            <a:extLst>
              <a:ext uri="{FF2B5EF4-FFF2-40B4-BE49-F238E27FC236}">
                <a16:creationId xmlns:a16="http://schemas.microsoft.com/office/drawing/2014/main" id="{94212F62-2433-4880-B0EF-83F763AB7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512" y="4474551"/>
            <a:ext cx="5226309" cy="2168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6" name="Rectangle 2">
            <a:extLst>
              <a:ext uri="{FF2B5EF4-FFF2-40B4-BE49-F238E27FC236}">
                <a16:creationId xmlns:a16="http://schemas.microsoft.com/office/drawing/2014/main" id="{DDD44DF3-62BB-450D-A218-C7FF7E5800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Exercício</a:t>
            </a:r>
          </a:p>
        </p:txBody>
      </p:sp>
      <p:sp>
        <p:nvSpPr>
          <p:cNvPr id="635907" name="Rectangle 3">
            <a:extLst>
              <a:ext uri="{FF2B5EF4-FFF2-40B4-BE49-F238E27FC236}">
                <a16:creationId xmlns:a16="http://schemas.microsoft.com/office/drawing/2014/main" id="{12FD2F6F-C322-4EFF-AB5D-818BBDDF55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 typeface="Times New Roman" panose="02020603050405020304" pitchFamily="18" charset="0"/>
              <a:buNone/>
            </a:pPr>
            <a:r>
              <a:rPr lang="pt-BR" altLang="pt-BR"/>
              <a:t>Quais atributos do modelo biblioteca possuem um tamanho a ser configurado? 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>
            <a:extLst>
              <a:ext uri="{FF2B5EF4-FFF2-40B4-BE49-F238E27FC236}">
                <a16:creationId xmlns:a16="http://schemas.microsoft.com/office/drawing/2014/main" id="{4A257081-2817-4EB4-A806-33C78D5434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Atributos de Validação</a:t>
            </a:r>
          </a:p>
        </p:txBody>
      </p:sp>
      <p:sp>
        <p:nvSpPr>
          <p:cNvPr id="623619" name="Rectangle 3">
            <a:extLst>
              <a:ext uri="{FF2B5EF4-FFF2-40B4-BE49-F238E27FC236}">
                <a16:creationId xmlns:a16="http://schemas.microsoft.com/office/drawing/2014/main" id="{ED891181-589E-4FD2-81BA-2A0D935C6C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>
                <a:solidFill>
                  <a:srgbClr val="FF0000"/>
                </a:solidFill>
              </a:rPr>
              <a:t>Range</a:t>
            </a:r>
          </a:p>
          <a:p>
            <a:pPr lvl="1"/>
            <a:r>
              <a:rPr lang="pt-BR" altLang="pt-BR"/>
              <a:t>Permite limitar um intervalo de valores numéricos válidos.</a:t>
            </a:r>
          </a:p>
        </p:txBody>
      </p:sp>
      <p:pic>
        <p:nvPicPr>
          <p:cNvPr id="623620" name="Picture 4">
            <a:extLst>
              <a:ext uri="{FF2B5EF4-FFF2-40B4-BE49-F238E27FC236}">
                <a16:creationId xmlns:a16="http://schemas.microsoft.com/office/drawing/2014/main" id="{0733E3E9-F95E-4F1A-BB02-58E715CCC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567" y="3429002"/>
            <a:ext cx="5420729" cy="3004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Rectangle 2">
            <a:extLst>
              <a:ext uri="{FF2B5EF4-FFF2-40B4-BE49-F238E27FC236}">
                <a16:creationId xmlns:a16="http://schemas.microsoft.com/office/drawing/2014/main" id="{4D84D5EE-970B-4A7F-932E-213E1C7FA5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Atributos de Validação</a:t>
            </a:r>
          </a:p>
        </p:txBody>
      </p:sp>
      <p:sp>
        <p:nvSpPr>
          <p:cNvPr id="624643" name="Rectangle 3">
            <a:extLst>
              <a:ext uri="{FF2B5EF4-FFF2-40B4-BE49-F238E27FC236}">
                <a16:creationId xmlns:a16="http://schemas.microsoft.com/office/drawing/2014/main" id="{D0869DC7-CBD6-45F9-AB31-2C8DDF2CC0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>
                <a:solidFill>
                  <a:srgbClr val="FF0000"/>
                </a:solidFill>
              </a:rPr>
              <a:t>Range</a:t>
            </a:r>
          </a:p>
          <a:p>
            <a:pPr lvl="1"/>
            <a:r>
              <a:rPr lang="pt-BR" altLang="pt-BR"/>
              <a:t>É possível também fazer a validação de intervalos de datas.</a:t>
            </a:r>
          </a:p>
          <a:p>
            <a:pPr lvl="1"/>
            <a:endParaRPr lang="pt-BR" altLang="pt-BR"/>
          </a:p>
          <a:p>
            <a:pPr lvl="1">
              <a:buFont typeface="Times New Roman" panose="02020603050405020304" pitchFamily="18" charset="0"/>
              <a:buNone/>
            </a:pPr>
            <a:r>
              <a:rPr lang="pt-BR" altLang="pt-BR" sz="2449"/>
              <a:t>[Range(typeof(DateTime), “1/2/2004”, “3/4/2004”]</a:t>
            </a:r>
          </a:p>
          <a:p>
            <a:pPr lvl="1"/>
            <a:endParaRPr lang="pt-BR" altLang="pt-BR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2">
            <a:extLst>
              <a:ext uri="{FF2B5EF4-FFF2-40B4-BE49-F238E27FC236}">
                <a16:creationId xmlns:a16="http://schemas.microsoft.com/office/drawing/2014/main" id="{11D59981-0FAF-453E-883A-A37B81847A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Exercício</a:t>
            </a:r>
          </a:p>
        </p:txBody>
      </p:sp>
      <p:sp>
        <p:nvSpPr>
          <p:cNvPr id="636931" name="Rectangle 3">
            <a:extLst>
              <a:ext uri="{FF2B5EF4-FFF2-40B4-BE49-F238E27FC236}">
                <a16:creationId xmlns:a16="http://schemas.microsoft.com/office/drawing/2014/main" id="{79CFD3D6-6020-4132-A652-9A31930301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 typeface="Times New Roman" panose="02020603050405020304" pitchFamily="18" charset="0"/>
              <a:buNone/>
            </a:pPr>
            <a:r>
              <a:rPr lang="pt-BR" altLang="pt-BR"/>
              <a:t>Quais atributos do modelo biblioteca possuem um intervalo de valores a ser configurado?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6" name="Rectangle 2">
            <a:extLst>
              <a:ext uri="{FF2B5EF4-FFF2-40B4-BE49-F238E27FC236}">
                <a16:creationId xmlns:a16="http://schemas.microsoft.com/office/drawing/2014/main" id="{A86D7772-DEA5-4A96-9D4D-4D322EBAE1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Atributos de Validação</a:t>
            </a:r>
          </a:p>
        </p:txBody>
      </p:sp>
      <p:sp>
        <p:nvSpPr>
          <p:cNvPr id="625667" name="Rectangle 3">
            <a:extLst>
              <a:ext uri="{FF2B5EF4-FFF2-40B4-BE49-F238E27FC236}">
                <a16:creationId xmlns:a16="http://schemas.microsoft.com/office/drawing/2014/main" id="{AB50D98A-5B02-4D3B-A34C-E60E17DBC0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54575" y="1604329"/>
            <a:ext cx="8949100" cy="4513434"/>
          </a:xfrm>
        </p:spPr>
        <p:txBody>
          <a:bodyPr/>
          <a:lstStyle/>
          <a:p>
            <a:r>
              <a:rPr lang="pt-BR" altLang="pt-BR">
                <a:solidFill>
                  <a:srgbClr val="FF0000"/>
                </a:solidFill>
              </a:rPr>
              <a:t>RegularExpression</a:t>
            </a:r>
          </a:p>
          <a:p>
            <a:pPr lvl="1"/>
            <a:r>
              <a:rPr lang="pt-BR" altLang="pt-BR"/>
              <a:t>Define uma expressão regular para validação de uma determinada string</a:t>
            </a:r>
          </a:p>
          <a:p>
            <a:pPr lvl="1"/>
            <a:endParaRPr lang="pt-BR" altLang="pt-BR" sz="2359"/>
          </a:p>
          <a:p>
            <a:pPr lvl="1">
              <a:buFont typeface="Times New Roman" panose="02020603050405020304" pitchFamily="18" charset="0"/>
              <a:buNone/>
            </a:pPr>
            <a:r>
              <a:rPr lang="pt-BR" altLang="pt-BR" sz="2359"/>
              <a:t>[RegularExpression(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pt-BR" altLang="pt-BR" sz="2359"/>
              <a:t>   @”[A-Za-z0-9._%+-]+@[A-Za-z0-9.-]+\. [A-Za-z]{2 , 4}”)]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0" name="Rectangle 2">
            <a:extLst>
              <a:ext uri="{FF2B5EF4-FFF2-40B4-BE49-F238E27FC236}">
                <a16:creationId xmlns:a16="http://schemas.microsoft.com/office/drawing/2014/main" id="{258F44FF-5ED2-4419-9774-30B4F064BD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Atributos de Validação</a:t>
            </a:r>
          </a:p>
        </p:txBody>
      </p:sp>
      <p:sp>
        <p:nvSpPr>
          <p:cNvPr id="626691" name="Rectangle 3">
            <a:extLst>
              <a:ext uri="{FF2B5EF4-FFF2-40B4-BE49-F238E27FC236}">
                <a16:creationId xmlns:a16="http://schemas.microsoft.com/office/drawing/2014/main" id="{1F687CED-B7F9-48DD-A337-3F34A4E0BD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>
                <a:solidFill>
                  <a:srgbClr val="FF0000"/>
                </a:solidFill>
              </a:rPr>
              <a:t>RemoteAttribute</a:t>
            </a:r>
          </a:p>
          <a:p>
            <a:pPr lvl="1"/>
            <a:r>
              <a:rPr lang="pt-BR" altLang="pt-BR"/>
              <a:t>Permite efetuar a validação do lado cliente, através da invocação de um método remoto no servidor.</a:t>
            </a:r>
          </a:p>
          <a:p>
            <a:pPr lvl="1"/>
            <a:r>
              <a:rPr lang="pt-BR" altLang="pt-BR"/>
              <a:t>Recebe duas Strings como parâmetros:</a:t>
            </a:r>
          </a:p>
          <a:p>
            <a:pPr lvl="2"/>
            <a:r>
              <a:rPr lang="pt-BR" altLang="pt-BR"/>
              <a:t>Nome do método de ação</a:t>
            </a:r>
          </a:p>
          <a:p>
            <a:pPr lvl="2"/>
            <a:r>
              <a:rPr lang="pt-BR" altLang="pt-BR"/>
              <a:t>Nome do controlador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Rectangle 2">
            <a:extLst>
              <a:ext uri="{FF2B5EF4-FFF2-40B4-BE49-F238E27FC236}">
                <a16:creationId xmlns:a16="http://schemas.microsoft.com/office/drawing/2014/main" id="{EFA1BE82-38D6-4C17-854B-A15EBC18F8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Atributos de Validação</a:t>
            </a:r>
          </a:p>
        </p:txBody>
      </p:sp>
      <p:sp>
        <p:nvSpPr>
          <p:cNvPr id="627715" name="Rectangle 3">
            <a:extLst>
              <a:ext uri="{FF2B5EF4-FFF2-40B4-BE49-F238E27FC236}">
                <a16:creationId xmlns:a16="http://schemas.microsoft.com/office/drawing/2014/main" id="{E1C92795-7270-442B-8C86-6D37E3E32A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>
                <a:solidFill>
                  <a:srgbClr val="FF0000"/>
                </a:solidFill>
              </a:rPr>
              <a:t>RemoteAttribute</a:t>
            </a:r>
          </a:p>
        </p:txBody>
      </p:sp>
      <p:pic>
        <p:nvPicPr>
          <p:cNvPr id="627716" name="Picture 4">
            <a:extLst>
              <a:ext uri="{FF2B5EF4-FFF2-40B4-BE49-F238E27FC236}">
                <a16:creationId xmlns:a16="http://schemas.microsoft.com/office/drawing/2014/main" id="{9414B7AC-6F6C-4B83-9C29-EDBA6CEB1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017" y="2383451"/>
            <a:ext cx="5226308" cy="1388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7717" name="Picture 5">
            <a:extLst>
              <a:ext uri="{FF2B5EF4-FFF2-40B4-BE49-F238E27FC236}">
                <a16:creationId xmlns:a16="http://schemas.microsoft.com/office/drawing/2014/main" id="{5885CC68-F5F8-4CB9-B063-ABC201935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009" y="4356458"/>
            <a:ext cx="6205611" cy="2338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>
            <a:extLst>
              <a:ext uri="{FF2B5EF4-FFF2-40B4-BE49-F238E27FC236}">
                <a16:creationId xmlns:a16="http://schemas.microsoft.com/office/drawing/2014/main" id="{FFFCEEFE-D32A-4050-BB25-D07598F922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Atributos de Validação</a:t>
            </a:r>
          </a:p>
        </p:txBody>
      </p:sp>
      <p:sp>
        <p:nvSpPr>
          <p:cNvPr id="628739" name="Rectangle 3">
            <a:extLst>
              <a:ext uri="{FF2B5EF4-FFF2-40B4-BE49-F238E27FC236}">
                <a16:creationId xmlns:a16="http://schemas.microsoft.com/office/drawing/2014/main" id="{83D1E3AA-D598-47BB-8C54-96212F7261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>
                <a:solidFill>
                  <a:srgbClr val="FF0000"/>
                </a:solidFill>
              </a:rPr>
              <a:t>Compare</a:t>
            </a:r>
          </a:p>
          <a:p>
            <a:pPr lvl="1"/>
            <a:r>
              <a:rPr lang="pt-BR" altLang="pt-BR"/>
              <a:t>Permite garantir que duas propriedades de um mesmo objeto possuem o mesmo valor.</a:t>
            </a:r>
          </a:p>
        </p:txBody>
      </p:sp>
      <p:pic>
        <p:nvPicPr>
          <p:cNvPr id="628740" name="Picture 4">
            <a:extLst>
              <a:ext uri="{FF2B5EF4-FFF2-40B4-BE49-F238E27FC236}">
                <a16:creationId xmlns:a16="http://schemas.microsoft.com/office/drawing/2014/main" id="{03BB16BC-A95F-4D72-8F27-06CA53316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599" y="3624861"/>
            <a:ext cx="6009750" cy="2350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>
            <a:extLst>
              <a:ext uri="{FF2B5EF4-FFF2-40B4-BE49-F238E27FC236}">
                <a16:creationId xmlns:a16="http://schemas.microsoft.com/office/drawing/2014/main" id="{B773FCE3-B3B6-4FF1-918B-31A98397BE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629"/>
              <a:t>Anatomia de um Projeto ASP.NET MVC</a:t>
            </a:r>
          </a:p>
        </p:txBody>
      </p:sp>
      <p:sp>
        <p:nvSpPr>
          <p:cNvPr id="581635" name="Rectangle 3">
            <a:extLst>
              <a:ext uri="{FF2B5EF4-FFF2-40B4-BE49-F238E27FC236}">
                <a16:creationId xmlns:a16="http://schemas.microsoft.com/office/drawing/2014/main" id="{C56A4407-CB86-435B-8E5D-F1922886C8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Porém a estrutura não é estática...</a:t>
            </a:r>
          </a:p>
          <a:p>
            <a:pPr lvl="1"/>
            <a:r>
              <a:rPr lang="pt-BR" altLang="pt-BR"/>
              <a:t>Em aplicações maiores é comum colocarmos as classes que representam o </a:t>
            </a:r>
            <a:r>
              <a:rPr lang="pt-BR" altLang="pt-BR">
                <a:solidFill>
                  <a:srgbClr val="FF3300"/>
                </a:solidFill>
              </a:rPr>
              <a:t>model numa assembly diferente</a:t>
            </a:r>
            <a:r>
              <a:rPr lang="pt-BR" altLang="pt-BR"/>
              <a:t>.</a:t>
            </a:r>
          </a:p>
          <a:p>
            <a:pPr lvl="1"/>
            <a:r>
              <a:rPr lang="pt-BR" altLang="pt-BR"/>
              <a:t>De qualquer forma, essa estrutura é suficientemente </a:t>
            </a:r>
            <a:r>
              <a:rPr lang="pt-BR" altLang="pt-BR">
                <a:solidFill>
                  <a:srgbClr val="FF3300"/>
                </a:solidFill>
              </a:rPr>
              <a:t>equilibrada para ser reutilizada</a:t>
            </a:r>
            <a:r>
              <a:rPr lang="pt-BR" altLang="pt-BR"/>
              <a:t> em muitos projetos.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2">
            <a:extLst>
              <a:ext uri="{FF2B5EF4-FFF2-40B4-BE49-F238E27FC236}">
                <a16:creationId xmlns:a16="http://schemas.microsoft.com/office/drawing/2014/main" id="{0A24E0E3-C9FC-47D2-B260-C5E80AACE8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Personalizar Mensagens</a:t>
            </a:r>
          </a:p>
        </p:txBody>
      </p:sp>
      <p:sp>
        <p:nvSpPr>
          <p:cNvPr id="629763" name="Rectangle 3">
            <a:extLst>
              <a:ext uri="{FF2B5EF4-FFF2-40B4-BE49-F238E27FC236}">
                <a16:creationId xmlns:a16="http://schemas.microsoft.com/office/drawing/2014/main" id="{C0842FE0-F3C8-4813-9337-BFB9BAA691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É possível personalizar as mensagens utilizando o atributo ErrorMessage.</a:t>
            </a:r>
          </a:p>
          <a:p>
            <a:endParaRPr lang="pt-BR" altLang="pt-BR"/>
          </a:p>
          <a:p>
            <a:endParaRPr lang="pt-BR" altLang="pt-BR"/>
          </a:p>
          <a:p>
            <a:endParaRPr lang="pt-BR" altLang="pt-BR"/>
          </a:p>
          <a:p>
            <a:endParaRPr lang="pt-BR" altLang="pt-BR"/>
          </a:p>
        </p:txBody>
      </p:sp>
      <p:pic>
        <p:nvPicPr>
          <p:cNvPr id="629764" name="Picture 4">
            <a:extLst>
              <a:ext uri="{FF2B5EF4-FFF2-40B4-BE49-F238E27FC236}">
                <a16:creationId xmlns:a16="http://schemas.microsoft.com/office/drawing/2014/main" id="{6A37F336-85FD-4000-9DF8-4C7D8B30B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017" y="3102086"/>
            <a:ext cx="7315968" cy="954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0" name="Rectangle 2">
            <a:extLst>
              <a:ext uri="{FF2B5EF4-FFF2-40B4-BE49-F238E27FC236}">
                <a16:creationId xmlns:a16="http://schemas.microsoft.com/office/drawing/2014/main" id="{B1DBC1A1-1FEF-4827-A9B2-0367B31551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Personalizar Mensagens</a:t>
            </a:r>
          </a:p>
        </p:txBody>
      </p:sp>
      <p:sp>
        <p:nvSpPr>
          <p:cNvPr id="631811" name="Rectangle 3">
            <a:extLst>
              <a:ext uri="{FF2B5EF4-FFF2-40B4-BE49-F238E27FC236}">
                <a16:creationId xmlns:a16="http://schemas.microsoft.com/office/drawing/2014/main" id="{CD849C21-FAAC-4B80-ABA1-D97B7BCCE0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3000"/>
              </a:lnSpc>
              <a:spcAft>
                <a:spcPct val="0"/>
              </a:spcAft>
            </a:pPr>
            <a:r>
              <a:rPr lang="pt-BR" altLang="pt-BR"/>
              <a:t>Strings para descrever erros podem ser parametrizadas que será substituído pelo nome da propriedade ou descrição contida no atributo DisplayName, caso esse exista na propriedade.</a:t>
            </a:r>
          </a:p>
          <a:p>
            <a:endParaRPr lang="pt-BR" altLang="pt-BR"/>
          </a:p>
          <a:p>
            <a:endParaRPr lang="pt-BR" altLang="pt-BR"/>
          </a:p>
          <a:p>
            <a:endParaRPr lang="pt-BR" altLang="pt-BR"/>
          </a:p>
        </p:txBody>
      </p:sp>
      <p:pic>
        <p:nvPicPr>
          <p:cNvPr id="631813" name="Picture 5">
            <a:extLst>
              <a:ext uri="{FF2B5EF4-FFF2-40B4-BE49-F238E27FC236}">
                <a16:creationId xmlns:a16="http://schemas.microsoft.com/office/drawing/2014/main" id="{F6DD91C8-2752-44D6-AD98-371CB0F1B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684" y="4147636"/>
            <a:ext cx="7120108" cy="1252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4" name="Rectangle 2">
            <a:extLst>
              <a:ext uri="{FF2B5EF4-FFF2-40B4-BE49-F238E27FC236}">
                <a16:creationId xmlns:a16="http://schemas.microsoft.com/office/drawing/2014/main" id="{39DEF25B-7B8A-4663-9D9C-8FD27DA306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Exercício</a:t>
            </a:r>
          </a:p>
        </p:txBody>
      </p:sp>
      <p:sp>
        <p:nvSpPr>
          <p:cNvPr id="637955" name="Rectangle 3">
            <a:extLst>
              <a:ext uri="{FF2B5EF4-FFF2-40B4-BE49-F238E27FC236}">
                <a16:creationId xmlns:a16="http://schemas.microsoft.com/office/drawing/2014/main" id="{9FC9DA79-2119-4AF1-98F6-1A62EAE86E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 typeface="Times New Roman" panose="02020603050405020304" pitchFamily="18" charset="0"/>
              <a:buNone/>
            </a:pPr>
            <a:r>
              <a:rPr lang="pt-BR" altLang="pt-BR"/>
              <a:t>Faça a personalização de algumas mensagens de erro.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4" name="Rectangle 2">
            <a:extLst>
              <a:ext uri="{FF2B5EF4-FFF2-40B4-BE49-F238E27FC236}">
                <a16:creationId xmlns:a16="http://schemas.microsoft.com/office/drawing/2014/main" id="{040BEE11-06E0-471B-ABD9-5C12F7FB47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629"/>
              <a:t>Mensagens em Ficheiros de Recursos</a:t>
            </a:r>
          </a:p>
        </p:txBody>
      </p:sp>
      <p:sp>
        <p:nvSpPr>
          <p:cNvPr id="632835" name="Rectangle 3">
            <a:extLst>
              <a:ext uri="{FF2B5EF4-FFF2-40B4-BE49-F238E27FC236}">
                <a16:creationId xmlns:a16="http://schemas.microsoft.com/office/drawing/2014/main" id="{09DACEDA-D0E9-4D15-9FD2-CF5B937438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Permite internacionalizar mensagens e concentrá-las num arquivo de recursos.</a:t>
            </a:r>
          </a:p>
        </p:txBody>
      </p:sp>
      <p:pic>
        <p:nvPicPr>
          <p:cNvPr id="632837" name="Picture 5">
            <a:extLst>
              <a:ext uri="{FF2B5EF4-FFF2-40B4-BE49-F238E27FC236}">
                <a16:creationId xmlns:a16="http://schemas.microsoft.com/office/drawing/2014/main" id="{56EB96A1-B67A-4424-A6D5-C812A5D19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328" y="2775172"/>
            <a:ext cx="9013906" cy="3685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>
            <a:extLst>
              <a:ext uri="{FF2B5EF4-FFF2-40B4-BE49-F238E27FC236}">
                <a16:creationId xmlns:a16="http://schemas.microsoft.com/office/drawing/2014/main" id="{3E29A5B9-46AF-4928-835E-3D31E06DEF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629"/>
              <a:t>Mensagens em Ficheiros de Recursos</a:t>
            </a:r>
          </a:p>
        </p:txBody>
      </p:sp>
      <p:sp>
        <p:nvSpPr>
          <p:cNvPr id="633859" name="Rectangle 3">
            <a:extLst>
              <a:ext uri="{FF2B5EF4-FFF2-40B4-BE49-F238E27FC236}">
                <a16:creationId xmlns:a16="http://schemas.microsoft.com/office/drawing/2014/main" id="{8485378B-4DE1-4B1E-BEF9-21CD8CFC00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Um arquivo de recurso para cada língua-cultura.</a:t>
            </a:r>
          </a:p>
          <a:p>
            <a:pPr lvl="1"/>
            <a:r>
              <a:rPr lang="pt-BR" altLang="pt-BR"/>
              <a:t>Mensagem.resx</a:t>
            </a:r>
          </a:p>
          <a:p>
            <a:pPr lvl="1"/>
            <a:r>
              <a:rPr lang="pt-BR" altLang="pt-BR"/>
              <a:t>Mensagem.pt.resx</a:t>
            </a:r>
          </a:p>
          <a:p>
            <a:pPr lvl="1"/>
            <a:r>
              <a:rPr lang="pt-BR" altLang="pt-BR"/>
              <a:t>Mensagem.en.resx</a:t>
            </a:r>
          </a:p>
          <a:p>
            <a:pPr lvl="1"/>
            <a:r>
              <a:rPr lang="pt-BR" altLang="pt-BR"/>
              <a:t>Mensagem.pt-br.resx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>
            <a:extLst>
              <a:ext uri="{FF2B5EF4-FFF2-40B4-BE49-F238E27FC236}">
                <a16:creationId xmlns:a16="http://schemas.microsoft.com/office/drawing/2014/main" id="{694B3E9C-63B3-4E02-888D-288AF9824C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629"/>
              <a:t>Mensagens em Ficheiros de Recursos</a:t>
            </a:r>
          </a:p>
        </p:txBody>
      </p:sp>
      <p:sp>
        <p:nvSpPr>
          <p:cNvPr id="634883" name="Rectangle 3">
            <a:extLst>
              <a:ext uri="{FF2B5EF4-FFF2-40B4-BE49-F238E27FC236}">
                <a16:creationId xmlns:a16="http://schemas.microsoft.com/office/drawing/2014/main" id="{E8B4F751-C458-402F-8733-E96308CF97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Referenciando nas classes Model</a:t>
            </a:r>
          </a:p>
        </p:txBody>
      </p:sp>
      <p:pic>
        <p:nvPicPr>
          <p:cNvPr id="634884" name="Picture 4">
            <a:extLst>
              <a:ext uri="{FF2B5EF4-FFF2-40B4-BE49-F238E27FC236}">
                <a16:creationId xmlns:a16="http://schemas.microsoft.com/office/drawing/2014/main" id="{C5FA5561-4BA4-4A6D-B9B2-103843F8A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242" y="2579312"/>
            <a:ext cx="8426325" cy="3382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2">
            <a:extLst>
              <a:ext uri="{FF2B5EF4-FFF2-40B4-BE49-F238E27FC236}">
                <a16:creationId xmlns:a16="http://schemas.microsoft.com/office/drawing/2014/main" id="{97A2E20B-2530-42F7-8343-8318C644A3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Exercício</a:t>
            </a:r>
          </a:p>
        </p:txBody>
      </p:sp>
      <p:sp>
        <p:nvSpPr>
          <p:cNvPr id="630787" name="Rectangle 3">
            <a:extLst>
              <a:ext uri="{FF2B5EF4-FFF2-40B4-BE49-F238E27FC236}">
                <a16:creationId xmlns:a16="http://schemas.microsoft.com/office/drawing/2014/main" id="{BFC3ED06-FF1E-4AFA-9239-4F5CE94109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 typeface="Times New Roman" panose="02020603050405020304" pitchFamily="18" charset="0"/>
              <a:buNone/>
            </a:pPr>
            <a:r>
              <a:rPr lang="pt-BR" altLang="pt-BR"/>
              <a:t>Configure as mensagens para utilizar aquelas que foram definidas nos ficheiros.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>
            <a:extLst>
              <a:ext uri="{FF2B5EF4-FFF2-40B4-BE49-F238E27FC236}">
                <a16:creationId xmlns:a16="http://schemas.microsoft.com/office/drawing/2014/main" id="{2805174F-6CEB-4DC6-929B-16A36312AB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629"/>
              <a:t>Anatomia de um Projeto ASP.NET MVC</a:t>
            </a:r>
          </a:p>
        </p:txBody>
      </p:sp>
      <p:sp>
        <p:nvSpPr>
          <p:cNvPr id="582659" name="Rectangle 3">
            <a:extLst>
              <a:ext uri="{FF2B5EF4-FFF2-40B4-BE49-F238E27FC236}">
                <a16:creationId xmlns:a16="http://schemas.microsoft.com/office/drawing/2014/main" id="{5528F1C4-6D26-48FC-962E-4A85ADB5ED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Na pasta Controllers encontramos:</a:t>
            </a:r>
          </a:p>
          <a:p>
            <a:pPr lvl="1"/>
            <a:r>
              <a:rPr lang="pt-BR" altLang="pt-BR">
                <a:solidFill>
                  <a:srgbClr val="FF3300"/>
                </a:solidFill>
              </a:rPr>
              <a:t>AccountController</a:t>
            </a:r>
            <a:r>
              <a:rPr lang="pt-BR" altLang="pt-BR"/>
              <a:t>: disponibiliza métodos relacionados à gestão de autenticação dos utilizadores.</a:t>
            </a:r>
          </a:p>
          <a:p>
            <a:pPr lvl="1"/>
            <a:r>
              <a:rPr lang="pt-BR" altLang="pt-BR">
                <a:solidFill>
                  <a:srgbClr val="FF3300"/>
                </a:solidFill>
              </a:rPr>
              <a:t>HomeController</a:t>
            </a:r>
            <a:r>
              <a:rPr lang="pt-BR" altLang="pt-BR"/>
              <a:t>: disponibilizam métodos simples que permitem ver o site funcionar imediatamente.</a:t>
            </a:r>
          </a:p>
        </p:txBody>
      </p:sp>
      <p:sp>
        <p:nvSpPr>
          <p:cNvPr id="582660" name="Text Box 4">
            <a:extLst>
              <a:ext uri="{FF2B5EF4-FFF2-40B4-BE49-F238E27FC236}">
                <a16:creationId xmlns:a16="http://schemas.microsoft.com/office/drawing/2014/main" id="{EF26FD85-4E8B-4B05-B28D-9622E40DE3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06" y="5193186"/>
            <a:ext cx="5943504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BR" altLang="pt-BR" sz="1633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rtar">
  <a:themeElements>
    <a:clrScheme name="Cortar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ortar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rtar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TM10001105[[fn=Cortar]]</Template>
  <TotalTime>143</TotalTime>
  <Words>2202</Words>
  <Application>Microsoft Office PowerPoint</Application>
  <PresentationFormat>Widescreen</PresentationFormat>
  <Paragraphs>279</Paragraphs>
  <Slides>86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86</vt:i4>
      </vt:variant>
    </vt:vector>
  </HeadingPairs>
  <TitlesOfParts>
    <vt:vector size="90" baseType="lpstr">
      <vt:lpstr>Calibri</vt:lpstr>
      <vt:lpstr>Franklin Gothic Book</vt:lpstr>
      <vt:lpstr>Times New Roman</vt:lpstr>
      <vt:lpstr>Cortar</vt:lpstr>
      <vt:lpstr>.net framework mvc</vt:lpstr>
      <vt:lpstr>.NET Framework</vt:lpstr>
      <vt:lpstr>O que é ASP.NET MVC?</vt:lpstr>
      <vt:lpstr>ASP.NET MVC</vt:lpstr>
      <vt:lpstr>Anatomia de um Projeto ASP.NET MVC</vt:lpstr>
      <vt:lpstr>Anatomia de um Projeto ASP.NET MVC</vt:lpstr>
      <vt:lpstr>Anatomia de um Projeto ASP.NET MVC</vt:lpstr>
      <vt:lpstr>Anatomia de um Projeto ASP.NET MVC</vt:lpstr>
      <vt:lpstr>Anatomia de um Projeto ASP.NET MVC</vt:lpstr>
      <vt:lpstr>Exercício</vt:lpstr>
      <vt:lpstr>Anatomia de um Projeto ASP.NET MVC</vt:lpstr>
      <vt:lpstr>Exercício</vt:lpstr>
      <vt:lpstr>.net framework mvc</vt:lpstr>
      <vt:lpstr>Roteamento ASP.NET MVC</vt:lpstr>
      <vt:lpstr>Roteamento ASP.NET MVC</vt:lpstr>
      <vt:lpstr>Roteamento ASP.NET MVC</vt:lpstr>
      <vt:lpstr>Criação de Rotas</vt:lpstr>
      <vt:lpstr>Criação de Rotas</vt:lpstr>
      <vt:lpstr>Criação de Rotas</vt:lpstr>
      <vt:lpstr>Exercício</vt:lpstr>
      <vt:lpstr>Parâmetros de Roteamento</vt:lpstr>
      <vt:lpstr>Exercício</vt:lpstr>
      <vt:lpstr>Valores Literais nas Rotas</vt:lpstr>
      <vt:lpstr>Exercício</vt:lpstr>
      <vt:lpstr>Ignorando Rotas</vt:lpstr>
      <vt:lpstr>Exercício</vt:lpstr>
      <vt:lpstr>.net framework mvc</vt:lpstr>
      <vt:lpstr>Controladores ASP.NET MVC</vt:lpstr>
      <vt:lpstr>Controladores ASP.NET MVC</vt:lpstr>
      <vt:lpstr>Controladores ASP.NET MVC</vt:lpstr>
      <vt:lpstr>Exercício</vt:lpstr>
      <vt:lpstr>Controladores ASP.NET MVC</vt:lpstr>
      <vt:lpstr>Exercício</vt:lpstr>
      <vt:lpstr>Controladores ASP.NET MVC</vt:lpstr>
      <vt:lpstr>Exercício</vt:lpstr>
      <vt:lpstr>Utilizando Parâmetros</vt:lpstr>
      <vt:lpstr>Exercício</vt:lpstr>
      <vt:lpstr>Utilizando vários Parâmetros</vt:lpstr>
      <vt:lpstr>Exercício</vt:lpstr>
      <vt:lpstr>Parâmetros de Tipos Complexos</vt:lpstr>
      <vt:lpstr>Exercício</vt:lpstr>
      <vt:lpstr>Overload de Métodos</vt:lpstr>
      <vt:lpstr>Exercício</vt:lpstr>
      <vt:lpstr>Controle da Invocação de Métodos</vt:lpstr>
      <vt:lpstr>Exercício</vt:lpstr>
      <vt:lpstr>.net framework mvc</vt:lpstr>
      <vt:lpstr>Views</vt:lpstr>
      <vt:lpstr>Exercício</vt:lpstr>
      <vt:lpstr>Views</vt:lpstr>
      <vt:lpstr>Exercício</vt:lpstr>
      <vt:lpstr>View Tipificada</vt:lpstr>
      <vt:lpstr>View Tipificada</vt:lpstr>
      <vt:lpstr>View Tipificada</vt:lpstr>
      <vt:lpstr>View Tipificada</vt:lpstr>
      <vt:lpstr>Exercício</vt:lpstr>
      <vt:lpstr>Métodos Auxiliares</vt:lpstr>
      <vt:lpstr>Métodos Auxiliares</vt:lpstr>
      <vt:lpstr>Métodos Auxiliares</vt:lpstr>
      <vt:lpstr>Métodos Auxiliares</vt:lpstr>
      <vt:lpstr>Exercício</vt:lpstr>
      <vt:lpstr>Métodos Auxiliares</vt:lpstr>
      <vt:lpstr>Métodos Auxiliares</vt:lpstr>
      <vt:lpstr>Métodos Auxiliares</vt:lpstr>
      <vt:lpstr>Exercício</vt:lpstr>
      <vt:lpstr>.net framework mvc</vt:lpstr>
      <vt:lpstr>Validação</vt:lpstr>
      <vt:lpstr>Validação no ASP.Net MVC</vt:lpstr>
      <vt:lpstr>Validação no ASP.Net MVC</vt:lpstr>
      <vt:lpstr>Atributos de Validação</vt:lpstr>
      <vt:lpstr>Exercício</vt:lpstr>
      <vt:lpstr>Atributos de Validação</vt:lpstr>
      <vt:lpstr>Exercício</vt:lpstr>
      <vt:lpstr>Atributos de Validação</vt:lpstr>
      <vt:lpstr>Atributos de Validação</vt:lpstr>
      <vt:lpstr>Exercício</vt:lpstr>
      <vt:lpstr>Atributos de Validação</vt:lpstr>
      <vt:lpstr>Atributos de Validação</vt:lpstr>
      <vt:lpstr>Atributos de Validação</vt:lpstr>
      <vt:lpstr>Atributos de Validação</vt:lpstr>
      <vt:lpstr>Personalizar Mensagens</vt:lpstr>
      <vt:lpstr>Personalizar Mensagens</vt:lpstr>
      <vt:lpstr>Exercício</vt:lpstr>
      <vt:lpstr>Mensagens em Ficheiros de Recursos</vt:lpstr>
      <vt:lpstr>Mensagens em Ficheiros de Recursos</vt:lpstr>
      <vt:lpstr>Mensagens em Ficheiros de Recursos</vt:lpstr>
      <vt:lpstr>Exercício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 End Básico</dc:title>
  <dc:creator>Andrés Menéndez</dc:creator>
  <cp:lastModifiedBy>Andrés Menéndez</cp:lastModifiedBy>
  <cp:revision>10</cp:revision>
  <dcterms:created xsi:type="dcterms:W3CDTF">2021-04-15T20:49:32Z</dcterms:created>
  <dcterms:modified xsi:type="dcterms:W3CDTF">2021-04-19T17:32:22Z</dcterms:modified>
</cp:coreProperties>
</file>