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60"/>
  </p:notesMasterIdLst>
  <p:sldIdLst>
    <p:sldId id="256" r:id="rId2"/>
    <p:sldId id="293" r:id="rId3"/>
    <p:sldId id="343" r:id="rId4"/>
    <p:sldId id="344" r:id="rId5"/>
    <p:sldId id="345" r:id="rId6"/>
    <p:sldId id="303" r:id="rId7"/>
    <p:sldId id="304" r:id="rId8"/>
    <p:sldId id="370" r:id="rId9"/>
    <p:sldId id="305" r:id="rId10"/>
    <p:sldId id="336" r:id="rId11"/>
    <p:sldId id="369" r:id="rId12"/>
    <p:sldId id="306" r:id="rId13"/>
    <p:sldId id="314" r:id="rId14"/>
    <p:sldId id="308" r:id="rId15"/>
    <p:sldId id="309" r:id="rId16"/>
    <p:sldId id="321" r:id="rId17"/>
    <p:sldId id="324" r:id="rId18"/>
    <p:sldId id="320" r:id="rId19"/>
    <p:sldId id="322" r:id="rId20"/>
    <p:sldId id="310" r:id="rId21"/>
    <p:sldId id="337" r:id="rId22"/>
    <p:sldId id="323" r:id="rId23"/>
    <p:sldId id="316" r:id="rId24"/>
    <p:sldId id="325" r:id="rId25"/>
    <p:sldId id="326" r:id="rId26"/>
    <p:sldId id="311" r:id="rId27"/>
    <p:sldId id="327" r:id="rId28"/>
    <p:sldId id="312" r:id="rId29"/>
    <p:sldId id="339" r:id="rId30"/>
    <p:sldId id="328" r:id="rId31"/>
    <p:sldId id="329" r:id="rId32"/>
    <p:sldId id="330" r:id="rId33"/>
    <p:sldId id="331" r:id="rId34"/>
    <p:sldId id="340" r:id="rId35"/>
    <p:sldId id="358" r:id="rId36"/>
    <p:sldId id="359" r:id="rId37"/>
    <p:sldId id="371" r:id="rId38"/>
    <p:sldId id="372" r:id="rId39"/>
    <p:sldId id="373" r:id="rId40"/>
    <p:sldId id="315" r:id="rId41"/>
    <p:sldId id="332" r:id="rId42"/>
    <p:sldId id="333" r:id="rId43"/>
    <p:sldId id="317" r:id="rId44"/>
    <p:sldId id="334" r:id="rId45"/>
    <p:sldId id="318" r:id="rId46"/>
    <p:sldId id="341" r:id="rId47"/>
    <p:sldId id="346" r:id="rId48"/>
    <p:sldId id="347" r:id="rId49"/>
    <p:sldId id="364" r:id="rId50"/>
    <p:sldId id="365" r:id="rId51"/>
    <p:sldId id="366" r:id="rId52"/>
    <p:sldId id="367" r:id="rId53"/>
    <p:sldId id="368" r:id="rId54"/>
    <p:sldId id="354" r:id="rId55"/>
    <p:sldId id="355" r:id="rId56"/>
    <p:sldId id="356" r:id="rId57"/>
    <p:sldId id="357" r:id="rId58"/>
    <p:sldId id="34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1D4D4-F484-48A1-8BCD-D8C382C1459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3ECEFE-96C8-45F5-BB2B-A31296A4CAE7}">
      <dgm:prSet/>
      <dgm:spPr/>
      <dgm:t>
        <a:bodyPr/>
        <a:lstStyle/>
        <a:p>
          <a:r>
            <a:rPr lang="en-US"/>
            <a:t>Ferramenta</a:t>
          </a:r>
        </a:p>
      </dgm:t>
    </dgm:pt>
    <dgm:pt modelId="{D69C37E4-1F02-4E9A-9FEC-9DF54EF3EF2B}" type="parTrans" cxnId="{92D621B7-30C6-43D5-AEFF-EC387116F349}">
      <dgm:prSet/>
      <dgm:spPr/>
      <dgm:t>
        <a:bodyPr/>
        <a:lstStyle/>
        <a:p>
          <a:endParaRPr lang="en-US"/>
        </a:p>
      </dgm:t>
    </dgm:pt>
    <dgm:pt modelId="{927AAEF3-4011-456C-BA74-E79E8C3CCA9A}" type="sibTrans" cxnId="{92D621B7-30C6-43D5-AEFF-EC387116F349}">
      <dgm:prSet/>
      <dgm:spPr/>
      <dgm:t>
        <a:bodyPr/>
        <a:lstStyle/>
        <a:p>
          <a:endParaRPr lang="en-US"/>
        </a:p>
      </dgm:t>
    </dgm:pt>
    <dgm:pt modelId="{2FD6DA0A-662D-49FA-8275-DD1B86439160}">
      <dgm:prSet/>
      <dgm:spPr/>
      <dgm:t>
        <a:bodyPr/>
        <a:lstStyle/>
        <a:p>
          <a:r>
            <a:rPr lang="en-US"/>
            <a:t>Visual Studio Community 2019</a:t>
          </a:r>
        </a:p>
      </dgm:t>
    </dgm:pt>
    <dgm:pt modelId="{3BCEC282-8D5D-4EB7-A69B-7ECB73747424}" type="parTrans" cxnId="{71E4620D-3141-432D-A853-A848C8D690D7}">
      <dgm:prSet/>
      <dgm:spPr/>
      <dgm:t>
        <a:bodyPr/>
        <a:lstStyle/>
        <a:p>
          <a:endParaRPr lang="en-US"/>
        </a:p>
      </dgm:t>
    </dgm:pt>
    <dgm:pt modelId="{001B8560-C636-4F5A-B306-CCF32A18DD1C}" type="sibTrans" cxnId="{71E4620D-3141-432D-A853-A848C8D690D7}">
      <dgm:prSet/>
      <dgm:spPr/>
      <dgm:t>
        <a:bodyPr/>
        <a:lstStyle/>
        <a:p>
          <a:endParaRPr lang="en-US"/>
        </a:p>
      </dgm:t>
    </dgm:pt>
    <dgm:pt modelId="{C5AC4BB9-FE48-4B6B-84DE-BF47C0A209C0}" type="pres">
      <dgm:prSet presAssocID="{E391D4D4-F484-48A1-8BCD-D8C382C1459B}" presName="linear" presStyleCnt="0">
        <dgm:presLayoutVars>
          <dgm:animLvl val="lvl"/>
          <dgm:resizeHandles val="exact"/>
        </dgm:presLayoutVars>
      </dgm:prSet>
      <dgm:spPr/>
    </dgm:pt>
    <dgm:pt modelId="{28C1DBBC-887E-4D37-9969-D1A99F97B06D}" type="pres">
      <dgm:prSet presAssocID="{703ECEFE-96C8-45F5-BB2B-A31296A4CA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B419E6-7F22-4395-B8D5-AE091EC0C67E}" type="pres">
      <dgm:prSet presAssocID="{927AAEF3-4011-456C-BA74-E79E8C3CCA9A}" presName="spacer" presStyleCnt="0"/>
      <dgm:spPr/>
    </dgm:pt>
    <dgm:pt modelId="{D969530D-7DD1-42DC-A0DA-7B3936EF1318}" type="pres">
      <dgm:prSet presAssocID="{2FD6DA0A-662D-49FA-8275-DD1B864391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E4620D-3141-432D-A853-A848C8D690D7}" srcId="{E391D4D4-F484-48A1-8BCD-D8C382C1459B}" destId="{2FD6DA0A-662D-49FA-8275-DD1B86439160}" srcOrd="1" destOrd="0" parTransId="{3BCEC282-8D5D-4EB7-A69B-7ECB73747424}" sibTransId="{001B8560-C636-4F5A-B306-CCF32A18DD1C}"/>
    <dgm:cxn modelId="{29A55C68-8ACB-4B54-A68B-1C186B60D187}" type="presOf" srcId="{703ECEFE-96C8-45F5-BB2B-A31296A4CAE7}" destId="{28C1DBBC-887E-4D37-9969-D1A99F97B06D}" srcOrd="0" destOrd="0" presId="urn:microsoft.com/office/officeart/2005/8/layout/vList2"/>
    <dgm:cxn modelId="{92D621B7-30C6-43D5-AEFF-EC387116F349}" srcId="{E391D4D4-F484-48A1-8BCD-D8C382C1459B}" destId="{703ECEFE-96C8-45F5-BB2B-A31296A4CAE7}" srcOrd="0" destOrd="0" parTransId="{D69C37E4-1F02-4E9A-9FEC-9DF54EF3EF2B}" sibTransId="{927AAEF3-4011-456C-BA74-E79E8C3CCA9A}"/>
    <dgm:cxn modelId="{DE5CA2D7-0FC4-48F3-8EC6-429AF28335F5}" type="presOf" srcId="{E391D4D4-F484-48A1-8BCD-D8C382C1459B}" destId="{C5AC4BB9-FE48-4B6B-84DE-BF47C0A209C0}" srcOrd="0" destOrd="0" presId="urn:microsoft.com/office/officeart/2005/8/layout/vList2"/>
    <dgm:cxn modelId="{FB2264EF-C341-4808-ACF0-09CE20264124}" type="presOf" srcId="{2FD6DA0A-662D-49FA-8275-DD1B86439160}" destId="{D969530D-7DD1-42DC-A0DA-7B3936EF1318}" srcOrd="0" destOrd="0" presId="urn:microsoft.com/office/officeart/2005/8/layout/vList2"/>
    <dgm:cxn modelId="{B42DDD15-4D6A-4AF9-BD02-60B32421C05B}" type="presParOf" srcId="{C5AC4BB9-FE48-4B6B-84DE-BF47C0A209C0}" destId="{28C1DBBC-887E-4D37-9969-D1A99F97B06D}" srcOrd="0" destOrd="0" presId="urn:microsoft.com/office/officeart/2005/8/layout/vList2"/>
    <dgm:cxn modelId="{EA787A70-131B-4948-8080-1ABCB9F11D2F}" type="presParOf" srcId="{C5AC4BB9-FE48-4B6B-84DE-BF47C0A209C0}" destId="{BBB419E6-7F22-4395-B8D5-AE091EC0C67E}" srcOrd="1" destOrd="0" presId="urn:microsoft.com/office/officeart/2005/8/layout/vList2"/>
    <dgm:cxn modelId="{CBA564FA-4749-477B-92D5-F206FBA389C8}" type="presParOf" srcId="{C5AC4BB9-FE48-4B6B-84DE-BF47C0A209C0}" destId="{D969530D-7DD1-42DC-A0DA-7B3936EF13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3BB4CF-EA43-4403-8D0B-1BFD9DB0AB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7403E0-1A5A-4443-B6F2-05C58DC92397}">
      <dgm:prSet/>
      <dgm:spPr/>
      <dgm:t>
        <a:bodyPr/>
        <a:lstStyle/>
        <a:p>
          <a:r>
            <a:rPr lang="pt-BR"/>
            <a:t>C# é uma linguagem fortemente tipada, ou seja, todas as variáveis e objetos devem ter um tipo declarado.</a:t>
          </a:r>
          <a:endParaRPr lang="en-US"/>
        </a:p>
      </dgm:t>
    </dgm:pt>
    <dgm:pt modelId="{9E76E08A-C23C-4EA6-ABA2-B2A20D6428BF}" type="parTrans" cxnId="{8C033C73-91A3-4E4D-A57D-9DF774288867}">
      <dgm:prSet/>
      <dgm:spPr/>
      <dgm:t>
        <a:bodyPr/>
        <a:lstStyle/>
        <a:p>
          <a:endParaRPr lang="en-US"/>
        </a:p>
      </dgm:t>
    </dgm:pt>
    <dgm:pt modelId="{08582B7A-3BE3-488D-965C-3D4087553198}" type="sibTrans" cxnId="{8C033C73-91A3-4E4D-A57D-9DF774288867}">
      <dgm:prSet/>
      <dgm:spPr/>
      <dgm:t>
        <a:bodyPr/>
        <a:lstStyle/>
        <a:p>
          <a:endParaRPr lang="en-US"/>
        </a:p>
      </dgm:t>
    </dgm:pt>
    <dgm:pt modelId="{FE4EDBCF-5462-47D4-9CE3-C013D780A31B}">
      <dgm:prSet/>
      <dgm:spPr/>
      <dgm:t>
        <a:bodyPr/>
        <a:lstStyle/>
        <a:p>
          <a:r>
            <a:rPr lang="pt-BR"/>
            <a:t>Podem ser classificados em dois tipos:</a:t>
          </a:r>
          <a:endParaRPr lang="en-US"/>
        </a:p>
      </dgm:t>
    </dgm:pt>
    <dgm:pt modelId="{5F2F7623-516C-4E67-8D06-0B3EE2655599}" type="parTrans" cxnId="{6E10DF3E-02FF-4875-AA8A-0BF5A3981111}">
      <dgm:prSet/>
      <dgm:spPr/>
      <dgm:t>
        <a:bodyPr/>
        <a:lstStyle/>
        <a:p>
          <a:endParaRPr lang="en-US"/>
        </a:p>
      </dgm:t>
    </dgm:pt>
    <dgm:pt modelId="{93823049-0160-4131-A5F4-357941DA6196}" type="sibTrans" cxnId="{6E10DF3E-02FF-4875-AA8A-0BF5A3981111}">
      <dgm:prSet/>
      <dgm:spPr/>
      <dgm:t>
        <a:bodyPr/>
        <a:lstStyle/>
        <a:p>
          <a:endParaRPr lang="en-US"/>
        </a:p>
      </dgm:t>
    </dgm:pt>
    <dgm:pt modelId="{B0848EE5-3B86-4E16-AF9F-01189D54657E}">
      <dgm:prSet/>
      <dgm:spPr/>
      <dgm:t>
        <a:bodyPr/>
        <a:lstStyle/>
        <a:p>
          <a:r>
            <a:rPr lang="pt-BR"/>
            <a:t>Value Types: possuem o valor da variável.</a:t>
          </a:r>
          <a:endParaRPr lang="en-US"/>
        </a:p>
      </dgm:t>
    </dgm:pt>
    <dgm:pt modelId="{584CD91A-9B05-486E-B5B9-5A6209077034}" type="parTrans" cxnId="{4339FF1F-3AC8-4376-8375-B689575C3505}">
      <dgm:prSet/>
      <dgm:spPr/>
      <dgm:t>
        <a:bodyPr/>
        <a:lstStyle/>
        <a:p>
          <a:endParaRPr lang="en-US"/>
        </a:p>
      </dgm:t>
    </dgm:pt>
    <dgm:pt modelId="{82F49796-1752-4E64-907E-326214D1DFC0}" type="sibTrans" cxnId="{4339FF1F-3AC8-4376-8375-B689575C3505}">
      <dgm:prSet/>
      <dgm:spPr/>
      <dgm:t>
        <a:bodyPr/>
        <a:lstStyle/>
        <a:p>
          <a:endParaRPr lang="en-US"/>
        </a:p>
      </dgm:t>
    </dgm:pt>
    <dgm:pt modelId="{D01554E5-CE41-4A5B-BAC9-FE1C2913228A}">
      <dgm:prSet/>
      <dgm:spPr/>
      <dgm:t>
        <a:bodyPr/>
        <a:lstStyle/>
        <a:p>
          <a:r>
            <a:rPr lang="pt-BR"/>
            <a:t>Reference Types: possuem uma referência para posição de memória onde o valor está alocado.</a:t>
          </a:r>
          <a:endParaRPr lang="en-US"/>
        </a:p>
      </dgm:t>
    </dgm:pt>
    <dgm:pt modelId="{FC4D9B0D-7D22-4D3D-87C7-D7AC9B9085B5}" type="parTrans" cxnId="{80FD9E08-A32C-4F21-AFAD-2FDD61E8A2F0}">
      <dgm:prSet/>
      <dgm:spPr/>
      <dgm:t>
        <a:bodyPr/>
        <a:lstStyle/>
        <a:p>
          <a:endParaRPr lang="en-US"/>
        </a:p>
      </dgm:t>
    </dgm:pt>
    <dgm:pt modelId="{74B0371A-F0D1-4DB4-8D88-E3F0CD010D52}" type="sibTrans" cxnId="{80FD9E08-A32C-4F21-AFAD-2FDD61E8A2F0}">
      <dgm:prSet/>
      <dgm:spPr/>
      <dgm:t>
        <a:bodyPr/>
        <a:lstStyle/>
        <a:p>
          <a:endParaRPr lang="en-US"/>
        </a:p>
      </dgm:t>
    </dgm:pt>
    <dgm:pt modelId="{207C7691-CFD8-4AEB-93DD-1B6CBB4F6896}" type="pres">
      <dgm:prSet presAssocID="{313BB4CF-EA43-4403-8D0B-1BFD9DB0AB94}" presName="linear" presStyleCnt="0">
        <dgm:presLayoutVars>
          <dgm:animLvl val="lvl"/>
          <dgm:resizeHandles val="exact"/>
        </dgm:presLayoutVars>
      </dgm:prSet>
      <dgm:spPr/>
    </dgm:pt>
    <dgm:pt modelId="{4861B3AB-D37F-453A-BE71-19829E78D308}" type="pres">
      <dgm:prSet presAssocID="{E17403E0-1A5A-4443-B6F2-05C58DC923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7F5FDC-5C74-4B42-B6FE-724AFB1A48CD}" type="pres">
      <dgm:prSet presAssocID="{08582B7A-3BE3-488D-965C-3D4087553198}" presName="spacer" presStyleCnt="0"/>
      <dgm:spPr/>
    </dgm:pt>
    <dgm:pt modelId="{14387654-AC57-4A3A-B366-E65BFCB5D93C}" type="pres">
      <dgm:prSet presAssocID="{FE4EDBCF-5462-47D4-9CE3-C013D780A3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A73B67-B028-447B-9C06-F365A5FF474C}" type="pres">
      <dgm:prSet presAssocID="{FE4EDBCF-5462-47D4-9CE3-C013D780A31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35A0A03-6DBE-4780-9C23-084EECDE8679}" type="presOf" srcId="{E17403E0-1A5A-4443-B6F2-05C58DC92397}" destId="{4861B3AB-D37F-453A-BE71-19829E78D308}" srcOrd="0" destOrd="0" presId="urn:microsoft.com/office/officeart/2005/8/layout/vList2"/>
    <dgm:cxn modelId="{80FD9E08-A32C-4F21-AFAD-2FDD61E8A2F0}" srcId="{FE4EDBCF-5462-47D4-9CE3-C013D780A31B}" destId="{D01554E5-CE41-4A5B-BAC9-FE1C2913228A}" srcOrd="1" destOrd="0" parTransId="{FC4D9B0D-7D22-4D3D-87C7-D7AC9B9085B5}" sibTransId="{74B0371A-F0D1-4DB4-8D88-E3F0CD010D52}"/>
    <dgm:cxn modelId="{4339FF1F-3AC8-4376-8375-B689575C3505}" srcId="{FE4EDBCF-5462-47D4-9CE3-C013D780A31B}" destId="{B0848EE5-3B86-4E16-AF9F-01189D54657E}" srcOrd="0" destOrd="0" parTransId="{584CD91A-9B05-486E-B5B9-5A6209077034}" sibTransId="{82F49796-1752-4E64-907E-326214D1DFC0}"/>
    <dgm:cxn modelId="{6E10DF3E-02FF-4875-AA8A-0BF5A3981111}" srcId="{313BB4CF-EA43-4403-8D0B-1BFD9DB0AB94}" destId="{FE4EDBCF-5462-47D4-9CE3-C013D780A31B}" srcOrd="1" destOrd="0" parTransId="{5F2F7623-516C-4E67-8D06-0B3EE2655599}" sibTransId="{93823049-0160-4131-A5F4-357941DA6196}"/>
    <dgm:cxn modelId="{8C033C73-91A3-4E4D-A57D-9DF774288867}" srcId="{313BB4CF-EA43-4403-8D0B-1BFD9DB0AB94}" destId="{E17403E0-1A5A-4443-B6F2-05C58DC92397}" srcOrd="0" destOrd="0" parTransId="{9E76E08A-C23C-4EA6-ABA2-B2A20D6428BF}" sibTransId="{08582B7A-3BE3-488D-965C-3D4087553198}"/>
    <dgm:cxn modelId="{0439B554-6E7E-489A-8D2E-8DF0A031CE8C}" type="presOf" srcId="{D01554E5-CE41-4A5B-BAC9-FE1C2913228A}" destId="{8DA73B67-B028-447B-9C06-F365A5FF474C}" srcOrd="0" destOrd="1" presId="urn:microsoft.com/office/officeart/2005/8/layout/vList2"/>
    <dgm:cxn modelId="{31445D85-3C43-4179-A864-C86176D9F358}" type="presOf" srcId="{B0848EE5-3B86-4E16-AF9F-01189D54657E}" destId="{8DA73B67-B028-447B-9C06-F365A5FF474C}" srcOrd="0" destOrd="0" presId="urn:microsoft.com/office/officeart/2005/8/layout/vList2"/>
    <dgm:cxn modelId="{3F02508F-4916-41E1-9DAD-DFC482087388}" type="presOf" srcId="{FE4EDBCF-5462-47D4-9CE3-C013D780A31B}" destId="{14387654-AC57-4A3A-B366-E65BFCB5D93C}" srcOrd="0" destOrd="0" presId="urn:microsoft.com/office/officeart/2005/8/layout/vList2"/>
    <dgm:cxn modelId="{30989DDE-2FC7-4F6D-8599-050030A93243}" type="presOf" srcId="{313BB4CF-EA43-4403-8D0B-1BFD9DB0AB94}" destId="{207C7691-CFD8-4AEB-93DD-1B6CBB4F6896}" srcOrd="0" destOrd="0" presId="urn:microsoft.com/office/officeart/2005/8/layout/vList2"/>
    <dgm:cxn modelId="{3F9C8BC1-863F-4A14-A273-2590C18815DF}" type="presParOf" srcId="{207C7691-CFD8-4AEB-93DD-1B6CBB4F6896}" destId="{4861B3AB-D37F-453A-BE71-19829E78D308}" srcOrd="0" destOrd="0" presId="urn:microsoft.com/office/officeart/2005/8/layout/vList2"/>
    <dgm:cxn modelId="{4B894C6D-5932-44A7-9E0A-D47ED520E708}" type="presParOf" srcId="{207C7691-CFD8-4AEB-93DD-1B6CBB4F6896}" destId="{257F5FDC-5C74-4B42-B6FE-724AFB1A48CD}" srcOrd="1" destOrd="0" presId="urn:microsoft.com/office/officeart/2005/8/layout/vList2"/>
    <dgm:cxn modelId="{B9196921-F455-47CE-8A2C-8C1F91644CAA}" type="presParOf" srcId="{207C7691-CFD8-4AEB-93DD-1B6CBB4F6896}" destId="{14387654-AC57-4A3A-B366-E65BFCB5D93C}" srcOrd="2" destOrd="0" presId="urn:microsoft.com/office/officeart/2005/8/layout/vList2"/>
    <dgm:cxn modelId="{7A570083-C4F7-461E-91ED-A6D8F698A977}" type="presParOf" srcId="{207C7691-CFD8-4AEB-93DD-1B6CBB4F6896}" destId="{8DA73B67-B028-447B-9C06-F365A5FF47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1DBBC-887E-4D37-9969-D1A99F97B06D}">
      <dsp:nvSpPr>
        <dsp:cNvPr id="0" name=""/>
        <dsp:cNvSpPr/>
      </dsp:nvSpPr>
      <dsp:spPr>
        <a:xfrm>
          <a:off x="0" y="356824"/>
          <a:ext cx="6506304" cy="23428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Ferramenta</a:t>
          </a:r>
        </a:p>
      </dsp:txBody>
      <dsp:txXfrm>
        <a:off x="114367" y="471191"/>
        <a:ext cx="6277570" cy="2114081"/>
      </dsp:txXfrm>
    </dsp:sp>
    <dsp:sp modelId="{D969530D-7DD1-42DC-A0DA-7B3936EF1318}">
      <dsp:nvSpPr>
        <dsp:cNvPr id="0" name=""/>
        <dsp:cNvSpPr/>
      </dsp:nvSpPr>
      <dsp:spPr>
        <a:xfrm>
          <a:off x="0" y="2878199"/>
          <a:ext cx="6506304" cy="2342815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Visual Studio Community 2019</a:t>
          </a:r>
        </a:p>
      </dsp:txBody>
      <dsp:txXfrm>
        <a:off x="114367" y="2992566"/>
        <a:ext cx="6277570" cy="2114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1B3AB-D37F-453A-BE71-19829E78D308}">
      <dsp:nvSpPr>
        <dsp:cNvPr id="0" name=""/>
        <dsp:cNvSpPr/>
      </dsp:nvSpPr>
      <dsp:spPr>
        <a:xfrm>
          <a:off x="0" y="46176"/>
          <a:ext cx="8216062" cy="189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C# é uma linguagem fortemente tipada, ou seja, todas as variáveis e objetos devem ter um tipo declarado.</a:t>
          </a:r>
          <a:endParaRPr lang="en-US" sz="3600" kern="1200"/>
        </a:p>
      </dsp:txBody>
      <dsp:txXfrm>
        <a:off x="92526" y="138702"/>
        <a:ext cx="8031010" cy="1710347"/>
      </dsp:txXfrm>
    </dsp:sp>
    <dsp:sp modelId="{14387654-AC57-4A3A-B366-E65BFCB5D93C}">
      <dsp:nvSpPr>
        <dsp:cNvPr id="0" name=""/>
        <dsp:cNvSpPr/>
      </dsp:nvSpPr>
      <dsp:spPr>
        <a:xfrm>
          <a:off x="0" y="2045256"/>
          <a:ext cx="8216062" cy="189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Podem ser classificados em dois tipos:</a:t>
          </a:r>
          <a:endParaRPr lang="en-US" sz="3600" kern="1200"/>
        </a:p>
      </dsp:txBody>
      <dsp:txXfrm>
        <a:off x="92526" y="2137782"/>
        <a:ext cx="8031010" cy="1710347"/>
      </dsp:txXfrm>
    </dsp:sp>
    <dsp:sp modelId="{8DA73B67-B028-447B-9C06-F365A5FF474C}">
      <dsp:nvSpPr>
        <dsp:cNvPr id="0" name=""/>
        <dsp:cNvSpPr/>
      </dsp:nvSpPr>
      <dsp:spPr>
        <a:xfrm>
          <a:off x="0" y="3940656"/>
          <a:ext cx="8216062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86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800" kern="1200"/>
            <a:t>Value Types: possuem o valor da variável.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800" kern="1200"/>
            <a:t>Reference Types: possuem uma referência para posição de memória onde o valor está alocado.</a:t>
          </a:r>
          <a:endParaRPr lang="en-US" sz="2800" kern="1200"/>
        </a:p>
      </dsp:txBody>
      <dsp:txXfrm>
        <a:off x="0" y="3940656"/>
        <a:ext cx="8216062" cy="1266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2091-FE7C-45DF-A13A-BF8305E1FE2E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C658-EB0A-4E4A-A8A6-9BAC5FFD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6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465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1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3C054-479E-4613-B4FC-B75EAEDC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133934"/>
            <a:ext cx="10953599" cy="142142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C316B-F4C7-424D-8907-E74A0191EF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8641" y="1604329"/>
            <a:ext cx="5383680" cy="4513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EC7F3F-0554-401A-A0ED-15DC6749D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641" y="1604329"/>
            <a:ext cx="5385599" cy="4513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C29AAA-FB6E-40E1-B718-3640B897B87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22400" cy="459409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C724A3-5D29-429F-9CDD-143408D10AF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47680" cy="459409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E4D7F5-6A6B-4DDF-B53A-C22BFFABBA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22400" cy="459409"/>
          </a:xfrm>
        </p:spPr>
        <p:txBody>
          <a:bodyPr/>
          <a:lstStyle>
            <a:lvl1pPr>
              <a:defRPr/>
            </a:lvl1pPr>
          </a:lstStyle>
          <a:p>
            <a:fld id="{B77C299A-77C0-49B8-BC82-2FB18B01DBB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84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33C28-3E4F-484E-A9B2-B67538D8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133934"/>
            <a:ext cx="10953599" cy="142142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1AF9BB82-258B-40F3-8736-098BE7170895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8641" y="1604329"/>
            <a:ext cx="10953599" cy="4513434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CC7DF-CC15-4576-87C9-10128050780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22400" cy="459409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69DA0-3679-44F9-A8CE-9D255A51C01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47680" cy="459409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E5AE4-2F7E-47A0-810D-BAD99219DF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22400" cy="459409"/>
          </a:xfrm>
        </p:spPr>
        <p:txBody>
          <a:bodyPr/>
          <a:lstStyle>
            <a:lvl1pPr>
              <a:defRPr/>
            </a:lvl1pPr>
          </a:lstStyle>
          <a:p>
            <a:fld id="{7D6AAC59-F6DF-4E3C-972E-CBDA153AAC8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553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361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1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4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5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c#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0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090" name="Rectangle 2">
            <a:extLst>
              <a:ext uri="{FF2B5EF4-FFF2-40B4-BE49-F238E27FC236}">
                <a16:creationId xmlns:a16="http://schemas.microsoft.com/office/drawing/2014/main" id="{74BAD995-2AAE-482A-820C-206C19603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pt-BR" altLang="pt-BR" sz="5400">
                <a:solidFill>
                  <a:schemeClr val="bg2"/>
                </a:solidFill>
              </a:rPr>
              <a:t>Exercício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C2B0639D-9516-48A0-9626-A6E98DE7B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sz="1800"/>
              <a:t>Alterar o programa para que seja solicitado o nome do usuário e em seguida insira o nome lido na mensagem impressa na tela.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090" name="Rectangle 2">
            <a:extLst>
              <a:ext uri="{FF2B5EF4-FFF2-40B4-BE49-F238E27FC236}">
                <a16:creationId xmlns:a16="http://schemas.microsoft.com/office/drawing/2014/main" id="{74BAD995-2AAE-482A-820C-206C19603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pt-BR" altLang="pt-BR" sz="5400">
                <a:solidFill>
                  <a:schemeClr val="bg2"/>
                </a:solidFill>
              </a:rPr>
              <a:t>Exercício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C2B0639D-9516-48A0-9626-A6E98DE7B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6720" y="83890"/>
            <a:ext cx="4892308" cy="5970070"/>
          </a:xfrm>
        </p:spPr>
        <p:txBody>
          <a:bodyPr anchor="ctr"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pt-BR" sz="1200" dirty="0"/>
              <a:t>Alterar o programa para que seja solicitado o nome do usuário e em seguida insira o nome lido na mensagem impressa na tela.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alt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</a:b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O método 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ReadLine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()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 da classe 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Console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 irá interromper a execução de uma aplicação console, até que o usuário insira um valor:</a:t>
            </a:r>
            <a:endParaRPr kumimoji="0" lang="pt-BR" altLang="pt-BR" sz="1100" b="0" i="0" u="none" strike="noStrike" kern="1200" cap="none" spc="0" normalizeH="0" baseline="0" noProof="0" dirty="0">
              <a:ln>
                <a:noFill/>
              </a:ln>
              <a:solidFill>
                <a:srgbClr val="A67F59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7F5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Console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.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7F5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ReadLine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O método 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ReadLine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()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 retorna o valor que o usuário digitou, então deseje guardar este valor, atribua o retorno do método à uma variável:</a:t>
            </a:r>
            <a:endParaRPr kumimoji="0" lang="pt-BR" altLang="pt-BR" sz="1100" b="0" i="0" u="none" strike="noStrike" kern="1200" cap="none" spc="0" normalizeH="0" baseline="0" noProof="0" dirty="0">
              <a:ln>
                <a:noFill/>
              </a:ln>
              <a:solidFill>
                <a:srgbClr val="0077AA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7AA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string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texto 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=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7F5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Console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.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7F5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ReadLine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Observe que este método retornará uma </a:t>
            </a:r>
            <a:r>
              <a:rPr kumimoji="0" lang="pt-BR" altLang="pt-BR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string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, então caso deseje trabalhar com números, </a:t>
            </a:r>
            <a:r>
              <a:rPr kumimoji="0" lang="pt-BR" altLang="pt-BR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int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 por exemplo, </a:t>
            </a:r>
            <a:r>
              <a:rPr kumimoji="0" lang="pt-BR" alt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Exercícioá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 fazer o </a:t>
            </a:r>
            <a:r>
              <a:rPr kumimoji="0" lang="pt-BR" altLang="pt-BR" sz="1600" b="0" i="1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casting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 (conversão) do valor que o usuário digitou:</a:t>
            </a:r>
            <a:endParaRPr kumimoji="0" lang="pt-BR" altLang="pt-BR" sz="1100" b="0" i="0" u="none" strike="noStrike" kern="1200" cap="none" spc="0" normalizeH="0" baseline="0" noProof="0" dirty="0">
              <a:ln>
                <a:noFill/>
              </a:ln>
              <a:solidFill>
                <a:srgbClr val="0077AA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7AA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int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numero 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=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A67F5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Int32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.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A67F5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Parse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7F5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Console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.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7F5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ReadLine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Por fim, outro detalhe importante é caso o usuário digite espaços em branco, eles serão salvos na sua variável. Para evitar problemas com uma variável começando ou terminando com espaços em branco, adicione o método </a:t>
            </a:r>
            <a:r>
              <a:rPr kumimoji="0" lang="pt-BR" alt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Trim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()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C555B"/>
                </a:solidFill>
                <a:effectLst/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 à sua variável. Assim você terá somente o conteúdo desejado.</a:t>
            </a:r>
            <a:endParaRPr kumimoji="0" lang="pt-BR" altLang="pt-BR" sz="1100" b="0" i="0" u="none" strike="noStrike" kern="1200" cap="none" spc="0" normalizeH="0" baseline="0" noProof="0" dirty="0">
              <a:ln>
                <a:noFill/>
              </a:ln>
              <a:solidFill>
                <a:srgbClr val="0077AA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77AA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string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texto 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=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7F5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Console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.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7F5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ReadLine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77AA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var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textoSemEspacos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=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numero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.</a:t>
            </a:r>
            <a:r>
              <a:rPr kumimoji="0" lang="pt-BR" alt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7F5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Trim</a:t>
            </a:r>
            <a:r>
              <a:rPr kumimoji="0" lang="pt-BR" alt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();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</a:t>
            </a: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37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AutoShape 2">
            <a:extLst>
              <a:ext uri="{FF2B5EF4-FFF2-40B4-BE49-F238E27FC236}">
                <a16:creationId xmlns:a16="http://schemas.microsoft.com/office/drawing/2014/main" id="{1455CC8A-30FF-4F18-9EA5-6D674186CAF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pt-BR" altLang="pt-BR"/>
              <a:t>Meu Primeiro Programa C#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2770E190-C55B-4B81-820C-19BFF602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pt-BR" altLang="pt-BR" sz="1800"/>
              <a:t>Um aplicativo console deve possui um método Main, no qual o controle inicia e termina.</a:t>
            </a:r>
          </a:p>
          <a:p>
            <a:r>
              <a:rPr lang="pt-BR" altLang="pt-BR" sz="1800"/>
              <a:t>É um método estático e pode retornar um void ou um inteiro.</a:t>
            </a:r>
          </a:p>
        </p:txBody>
      </p:sp>
      <p:pic>
        <p:nvPicPr>
          <p:cNvPr id="439300" name="Picture 4">
            <a:extLst>
              <a:ext uri="{FF2B5EF4-FFF2-40B4-BE49-F238E27FC236}">
                <a16:creationId xmlns:a16="http://schemas.microsoft.com/office/drawing/2014/main" id="{C3BC71B5-EA08-40CF-821F-E798A05F7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641" y="3065811"/>
            <a:ext cx="5105445" cy="21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CF49E4D2-312D-414C-B8CC-5E047369D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Regras de Sintaxe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062DD794-1D72-4BCA-96CD-FB631701B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Todas as instruções devem estar entre chaves e sempre ser finalizadas com um ponto e vírgula.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C# é case-sensitive.</a:t>
            </a:r>
          </a:p>
        </p:txBody>
      </p:sp>
      <p:pic>
        <p:nvPicPr>
          <p:cNvPr id="447492" name="Picture 4">
            <a:extLst>
              <a:ext uri="{FF2B5EF4-FFF2-40B4-BE49-F238E27FC236}">
                <a16:creationId xmlns:a16="http://schemas.microsoft.com/office/drawing/2014/main" id="{D79F7A15-F730-4B9F-BC1F-0FCD44FD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88" y="3518284"/>
            <a:ext cx="6009751" cy="190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346" name="Rectangle 2">
            <a:extLst>
              <a:ext uri="{FF2B5EF4-FFF2-40B4-BE49-F238E27FC236}">
                <a16:creationId xmlns:a16="http://schemas.microsoft.com/office/drawing/2014/main" id="{3C6D2C47-EEF9-4444-9187-42FC4AC03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pt-BR" altLang="pt-BR"/>
              <a:t>Variáveis</a:t>
            </a: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C3275D1F-2050-4E70-9422-CE23F5423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430" y="2739787"/>
            <a:ext cx="9325970" cy="2946779"/>
          </a:xfrm>
        </p:spPr>
        <p:txBody>
          <a:bodyPr>
            <a:normAutofit/>
          </a:bodyPr>
          <a:lstStyle/>
          <a:p>
            <a:r>
              <a:rPr lang="pt-BR" altLang="pt-BR"/>
              <a:t>Armazenam informações na memória e segue a convenção de nomes do Java.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/>
              <a:t>string nome;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/>
              <a:t>int idade = 50;</a:t>
            </a:r>
          </a:p>
          <a:p>
            <a:r>
              <a:rPr lang="pt-BR" altLang="pt-BR"/>
              <a:t>O tipo pode ser definido de forma implícita através do modificador var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/>
              <a:t>	var i = 5;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/>
              <a:t>    var str = “Olá Mundo”;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2" name="Picture 4">
            <a:extLst>
              <a:ext uri="{FF2B5EF4-FFF2-40B4-BE49-F238E27FC236}">
                <a16:creationId xmlns:a16="http://schemas.microsoft.com/office/drawing/2014/main" id="{C68D4CD3-E35F-46C8-BCCE-C840A48C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77" y="2971033"/>
            <a:ext cx="7251161" cy="164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2370" name="Rectangle 2">
            <a:extLst>
              <a:ext uri="{FF2B5EF4-FFF2-40B4-BE49-F238E27FC236}">
                <a16:creationId xmlns:a16="http://schemas.microsoft.com/office/drawing/2014/main" id="{D2366C3F-43B4-4D1D-AC9D-7B5CE7BDE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Dados</a:t>
            </a:r>
          </a:p>
        </p:txBody>
      </p:sp>
      <p:graphicFrame>
        <p:nvGraphicFramePr>
          <p:cNvPr id="442374" name="Rectangle 3">
            <a:extLst>
              <a:ext uri="{FF2B5EF4-FFF2-40B4-BE49-F238E27FC236}">
                <a16:creationId xmlns:a16="http://schemas.microsoft.com/office/drawing/2014/main" id="{BDBE261C-3E3D-4D94-A0FD-72B657E4B515}"/>
              </a:ext>
            </a:extLst>
          </p:cNvPr>
          <p:cNvGraphicFramePr/>
          <p:nvPr/>
        </p:nvGraphicFramePr>
        <p:xfrm>
          <a:off x="1980049" y="1468954"/>
          <a:ext cx="8216062" cy="5253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658" name="Rectangle 2">
            <a:extLst>
              <a:ext uri="{FF2B5EF4-FFF2-40B4-BE49-F238E27FC236}">
                <a16:creationId xmlns:a16="http://schemas.microsoft.com/office/drawing/2014/main" id="{58D882F2-107A-4756-B8E0-0793F7511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pt-BR" altLang="pt-BR"/>
              <a:t>Value Types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BFA0E9F5-5ECF-4E9F-A1B5-AE8F2B16A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430" y="2739787"/>
            <a:ext cx="9325970" cy="2946779"/>
          </a:xfrm>
        </p:spPr>
        <p:txBody>
          <a:bodyPr>
            <a:normAutofit/>
          </a:bodyPr>
          <a:lstStyle/>
          <a:p>
            <a:r>
              <a:rPr lang="pt-BR" altLang="pt-BR" sz="1700"/>
              <a:t>Estruturas</a:t>
            </a:r>
          </a:p>
          <a:p>
            <a:pPr lvl="1"/>
            <a:r>
              <a:rPr lang="pt-BR" altLang="pt-BR" sz="1700"/>
              <a:t>Tipos Numéricos</a:t>
            </a:r>
          </a:p>
          <a:p>
            <a:pPr lvl="2"/>
            <a:r>
              <a:rPr lang="pt-BR" altLang="pt-BR" sz="1700"/>
              <a:t>Integrais</a:t>
            </a:r>
          </a:p>
          <a:p>
            <a:pPr lvl="2"/>
            <a:r>
              <a:rPr lang="pt-BR" altLang="pt-BR" sz="1700"/>
              <a:t>Ponto Flutuante</a:t>
            </a:r>
          </a:p>
          <a:p>
            <a:pPr lvl="2"/>
            <a:r>
              <a:rPr lang="pt-BR" altLang="pt-BR" sz="1700"/>
              <a:t>decimal</a:t>
            </a:r>
          </a:p>
          <a:p>
            <a:pPr lvl="1"/>
            <a:r>
              <a:rPr lang="pt-BR" altLang="pt-BR" sz="1700"/>
              <a:t>bool</a:t>
            </a:r>
          </a:p>
          <a:p>
            <a:pPr lvl="1"/>
            <a:r>
              <a:rPr lang="pt-BR" altLang="pt-BR" sz="1700"/>
              <a:t>Estruturas Definidas pelo Usuário</a:t>
            </a:r>
          </a:p>
          <a:p>
            <a:r>
              <a:rPr lang="pt-BR" altLang="pt-BR" sz="1700"/>
              <a:t>Enumerações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8756" name="Picture 4">
            <a:extLst>
              <a:ext uri="{FF2B5EF4-FFF2-40B4-BE49-F238E27FC236}">
                <a16:creationId xmlns:a16="http://schemas.microsoft.com/office/drawing/2014/main" id="{592F2E62-34C4-4F70-B985-49C581A3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5420" y="640080"/>
            <a:ext cx="407808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8754" name="Rectangle 2">
            <a:extLst>
              <a:ext uri="{FF2B5EF4-FFF2-40B4-BE49-F238E27FC236}">
                <a16:creationId xmlns:a16="http://schemas.microsoft.com/office/drawing/2014/main" id="{98F70981-21AA-4DA2-839A-9F9CBAF0F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800" cap="all"/>
              <a:t>Palavras-Chave para Tipos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3637" name="Picture 5">
            <a:extLst>
              <a:ext uri="{FF2B5EF4-FFF2-40B4-BE49-F238E27FC236}">
                <a16:creationId xmlns:a16="http://schemas.microsoft.com/office/drawing/2014/main" id="{66CAE27B-03ED-4273-A65B-F9160A4F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262112"/>
            <a:ext cx="6900380" cy="43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3634" name="Rectangle 2">
            <a:extLst>
              <a:ext uri="{FF2B5EF4-FFF2-40B4-BE49-F238E27FC236}">
                <a16:creationId xmlns:a16="http://schemas.microsoft.com/office/drawing/2014/main" id="{62B103CC-1999-418E-8FF3-34C429ECD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800" cap="all"/>
              <a:t>Tipos Integrais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0E3FEBE9-E02E-4EFD-BF69-32041DB9E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pt-BR" altLang="pt-BR" dirty="0">
                <a:solidFill>
                  <a:schemeClr val="bg1"/>
                </a:solidFill>
              </a:rPr>
              <a:t>Ponto Flutuante e Decimais</a:t>
            </a:r>
          </a:p>
        </p:txBody>
      </p:sp>
      <p:sp>
        <p:nvSpPr>
          <p:cNvPr id="455686" name="Rectangle 6">
            <a:extLst>
              <a:ext uri="{FF2B5EF4-FFF2-40B4-BE49-F238E27FC236}">
                <a16:creationId xmlns:a16="http://schemas.microsoft.com/office/drawing/2014/main" id="{ED4283F9-59FE-4CCF-A9FC-E27A64373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pt-BR" altLang="pt-BR" sz="1500" dirty="0">
                <a:solidFill>
                  <a:schemeClr val="bg1"/>
                </a:solidFill>
              </a:rPr>
              <a:t>Os tipos decimais tem mais precisão e um intervalo pequeno, tornando-o ideal para cálculos financeiros e monetários.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5684" name="Picture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25945DE-DFB1-4A90-987D-27CD5A0B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458" y="1527173"/>
            <a:ext cx="6686008" cy="162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5685" name="Picture 5" descr="Tabela&#10;&#10;Descrição gerada automaticamente">
            <a:extLst>
              <a:ext uri="{FF2B5EF4-FFF2-40B4-BE49-F238E27FC236}">
                <a16:creationId xmlns:a16="http://schemas.microsoft.com/office/drawing/2014/main" id="{EA6AFC47-CDF2-4841-BC41-EB501E51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457" y="4222726"/>
            <a:ext cx="6478375" cy="110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8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FD7D26B2-1664-45EF-9393-34E1D2430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pt-BR" altLang="pt-BR"/>
              <a:t>Linguagem C#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CF5A099B-65B0-4894-8307-6F9FABF4C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430" y="2739787"/>
            <a:ext cx="9325970" cy="2946779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/>
              <a:t>A Microsoft desenvolveu a linguagem C# em conjunto com a arquitetura .NET, sendo uma linguagem de programação especialmente desenvolvida para esta plataforma.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6D499E57-30E2-4B14-A860-87454C631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pt-BR" sz="4200" cap="all"/>
              <a:t>Principais Operadores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A964826A-5510-4AD2-ACA3-57646D2EFE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pt-BR" sz="2300"/>
              <a:t>Mesma semântica dos operadores Java</a:t>
            </a:r>
          </a:p>
        </p:txBody>
      </p:sp>
      <p:sp>
        <p:nvSpPr>
          <p:cNvPr id="11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43435" name="Group 43">
            <a:extLst>
              <a:ext uri="{FF2B5EF4-FFF2-40B4-BE49-F238E27FC236}">
                <a16:creationId xmlns:a16="http://schemas.microsoft.com/office/drawing/2014/main" id="{F3755D97-63BE-4B98-9D91-CD52F133C0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5520323"/>
              </p:ext>
            </p:extLst>
          </p:nvPr>
        </p:nvGraphicFramePr>
        <p:xfrm>
          <a:off x="1811922" y="1340841"/>
          <a:ext cx="4793425" cy="4375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8376">
                  <a:extLst>
                    <a:ext uri="{9D8B030D-6E8A-4147-A177-3AD203B41FA5}">
                      <a16:colId xmlns:a16="http://schemas.microsoft.com/office/drawing/2014/main" val="3854394366"/>
                    </a:ext>
                  </a:extLst>
                </a:gridCol>
                <a:gridCol w="3245049">
                  <a:extLst>
                    <a:ext uri="{9D8B030D-6E8A-4147-A177-3AD203B41FA5}">
                      <a16:colId xmlns:a16="http://schemas.microsoft.com/office/drawing/2014/main" val="1574697731"/>
                    </a:ext>
                  </a:extLst>
                </a:gridCol>
              </a:tblGrid>
              <a:tr h="651890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Categoria</a:t>
                      </a:r>
                    </a:p>
                  </a:txBody>
                  <a:tcPr marL="92446" marR="66033" marT="132065" marB="13206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Operadores</a:t>
                      </a:r>
                    </a:p>
                  </a:txBody>
                  <a:tcPr marL="92446" marR="66033" marT="132065" marB="132065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05157"/>
                  </a:ext>
                </a:extLst>
              </a:tr>
              <a:tr h="531946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Primários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x.y, f(x), a[x], new, typeof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617683"/>
                  </a:ext>
                </a:extLst>
              </a:tr>
              <a:tr h="531946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Unários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+, -, !, ~, ++x, x++, true, false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74835"/>
                  </a:ext>
                </a:extLst>
              </a:tr>
              <a:tr h="531946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Aritméticos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*, /, %, +, -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680036"/>
                  </a:ext>
                </a:extLst>
              </a:tr>
              <a:tr h="531946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Relacionais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&gt;, &lt;, &gt;=, &lt;=, is, as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59260"/>
                  </a:ext>
                </a:extLst>
              </a:tr>
              <a:tr h="531946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Lógicos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==, !=, &amp;, |, &amp;&amp;, ||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007882"/>
                  </a:ext>
                </a:extLst>
              </a:tr>
              <a:tr h="531946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Condicional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?: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115559"/>
                  </a:ext>
                </a:extLst>
              </a:tr>
              <a:tr h="531946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Atribuição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17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=, +=, -=, *=, %=, </a:t>
                      </a:r>
                    </a:p>
                  </a:txBody>
                  <a:tcPr marL="92446" marR="66033" marT="59903" marB="132065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168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557A363A-D13E-44D6-83AE-622B184AE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8417FFE8-ACE6-4978-A137-3C8568805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Escreva um programa em C# que leia dois números e em seguida imprima a soma, subtração, o resto, a divisão e a multiplicação desses números.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57D34548-CD7A-4BE1-B08C-57EFFD661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pt-BR" altLang="pt-BR"/>
              <a:t>Tipo bool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6708" name="Picture 4">
            <a:extLst>
              <a:ext uri="{FF2B5EF4-FFF2-40B4-BE49-F238E27FC236}">
                <a16:creationId xmlns:a16="http://schemas.microsoft.com/office/drawing/2014/main" id="{AD0CE2EC-3713-49BB-83EC-12A0B11F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9802" y="645106"/>
            <a:ext cx="6464583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6707" name="Rectangle 3">
            <a:extLst>
              <a:ext uri="{FF2B5EF4-FFF2-40B4-BE49-F238E27FC236}">
                <a16:creationId xmlns:a16="http://schemas.microsoft.com/office/drawing/2014/main" id="{6AE17B85-23C7-4211-AC3E-1E3DE6460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pt-BR" altLang="pt-BR" dirty="0"/>
              <a:t>É um alias de </a:t>
            </a:r>
            <a:r>
              <a:rPr lang="pt-BR" altLang="pt-BR" dirty="0" err="1"/>
              <a:t>System.Boolean</a:t>
            </a:r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CAF9FE59-969E-44A5-9B45-77915F716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Structs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1731CEAF-D9A1-4C53-AE0B-94D597019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Usado para encapsular </a:t>
            </a:r>
            <a:r>
              <a:rPr lang="pt-BR" altLang="pt-BR">
                <a:solidFill>
                  <a:srgbClr val="FF0000"/>
                </a:solidFill>
              </a:rPr>
              <a:t>pequenos grupos de variáveis relacionadas</a:t>
            </a:r>
            <a:r>
              <a:rPr lang="pt-BR" altLang="pt-BR"/>
              <a:t>, como as coordenadas de um retângulo ou as características de um item em um inventário. </a:t>
            </a:r>
          </a:p>
        </p:txBody>
      </p:sp>
      <p:pic>
        <p:nvPicPr>
          <p:cNvPr id="449540" name="Picture 4">
            <a:extLst>
              <a:ext uri="{FF2B5EF4-FFF2-40B4-BE49-F238E27FC236}">
                <a16:creationId xmlns:a16="http://schemas.microsoft.com/office/drawing/2014/main" id="{81216494-382E-43C1-9120-B5F053526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73" y="3820722"/>
            <a:ext cx="4768341" cy="258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81D9BC75-84F7-47BC-8061-3C4D92A2D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 sz="4100"/>
              <a:t>Enumerações</a:t>
            </a:r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0954F90C-9ABF-4B40-A337-992BF291B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altLang="pt-BR"/>
              <a:t>Consiste em um conjunto de constantes nomeadas</a:t>
            </a:r>
          </a:p>
        </p:txBody>
      </p:sp>
      <p:pic>
        <p:nvPicPr>
          <p:cNvPr id="459780" name="Picture 4">
            <a:extLst>
              <a:ext uri="{FF2B5EF4-FFF2-40B4-BE49-F238E27FC236}">
                <a16:creationId xmlns:a16="http://schemas.microsoft.com/office/drawing/2014/main" id="{B0116C33-C955-4767-990F-157DD1667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661553"/>
            <a:ext cx="6517065" cy="321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826" name="Rectangle 2">
            <a:extLst>
              <a:ext uri="{FF2B5EF4-FFF2-40B4-BE49-F238E27FC236}">
                <a16:creationId xmlns:a16="http://schemas.microsoft.com/office/drawing/2014/main" id="{BA54E573-2E01-4E48-AB80-AB5C0503F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pt-BR" sz="6600" cap="all"/>
              <a:t>Principais Instruções</a:t>
            </a:r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61828" name="Picture 4">
            <a:extLst>
              <a:ext uri="{FF2B5EF4-FFF2-40B4-BE49-F238E27FC236}">
                <a16:creationId xmlns:a16="http://schemas.microsoft.com/office/drawing/2014/main" id="{C440E163-5638-4C7B-9D29-126D056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7868" y="3056705"/>
            <a:ext cx="9298449" cy="28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2C7ACF4C-3598-4535-AEB8-115E4381C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Instruções Condicionais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C3BC8E05-1882-4BF6-9C88-792CB595F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If-else</a:t>
            </a:r>
          </a:p>
        </p:txBody>
      </p:sp>
      <p:pic>
        <p:nvPicPr>
          <p:cNvPr id="444420" name="Picture 4">
            <a:extLst>
              <a:ext uri="{FF2B5EF4-FFF2-40B4-BE49-F238E27FC236}">
                <a16:creationId xmlns:a16="http://schemas.microsoft.com/office/drawing/2014/main" id="{D90F69DF-0B05-4235-B860-FD7034BF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88" y="2187591"/>
            <a:ext cx="2929268" cy="450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84ED9BA7-784F-4636-8F72-EC6892668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Instruções Condicionais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DB47BA9D-DD27-4C77-8043-761D4879B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altLang="pt-BR"/>
              <a:t>If-else</a:t>
            </a:r>
          </a:p>
        </p:txBody>
      </p:sp>
      <p:pic>
        <p:nvPicPr>
          <p:cNvPr id="462853" name="Picture 5">
            <a:extLst>
              <a:ext uri="{FF2B5EF4-FFF2-40B4-BE49-F238E27FC236}">
                <a16:creationId xmlns:a16="http://schemas.microsoft.com/office/drawing/2014/main" id="{D717D96F-FA2A-4EF6-84E2-B5F7423B7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945272"/>
            <a:ext cx="6517065" cy="464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3AC96EBA-9DDC-4A7C-A725-AD393B42F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Instruções Condicionais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33377AD2-39F2-4F90-A4E0-EB0D0D51B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altLang="pt-BR"/>
              <a:t>switch</a:t>
            </a:r>
          </a:p>
        </p:txBody>
      </p:sp>
      <p:pic>
        <p:nvPicPr>
          <p:cNvPr id="445444" name="Picture 4">
            <a:extLst>
              <a:ext uri="{FF2B5EF4-FFF2-40B4-BE49-F238E27FC236}">
                <a16:creationId xmlns:a16="http://schemas.microsoft.com/office/drawing/2014/main" id="{221FCBE4-7279-47EC-A769-9F0DC0F0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9155" y="645106"/>
            <a:ext cx="6341688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7FE27D8D-1990-44C6-99D7-A34465D70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6DCE7144-F9A7-462F-A065-350D2E513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Altere o programa passado verificando se pelo menos um dos números informados está dentro do intervalo entre 10 e 100.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FD7D26B2-1664-45EF-9393-34E1D2430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pt-BR" altLang="pt-BR" dirty="0"/>
              <a:t>Linguagem C#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CF5A099B-65B0-4894-8307-6F9FABF4C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430" y="2739787"/>
            <a:ext cx="9325970" cy="2946779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/>
              <a:t>Todos sabemos que a plataforma .NET suporta uma gama de linguagens de programação como C# (claro), VB.NET, J#, C++, Delphi for .NET entre outras, o que torna essa arquitetura produtiva e independente de linguagem, ou seja, o desenvolvedor pode escolher, dentre as linguagens disponíveis, a que mais o agrada. </a:t>
            </a:r>
          </a:p>
        </p:txBody>
      </p:sp>
    </p:spTree>
    <p:extLst>
      <p:ext uri="{BB962C8B-B14F-4D97-AF65-F5344CB8AC3E}">
        <p14:creationId xmlns:p14="http://schemas.microsoft.com/office/powerpoint/2010/main" val="1134239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41DDA4D4-971E-48A8-A00C-BFA8A7CDE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Instrução de Repetição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F3B99627-FCC6-4DCB-9996-5334D5680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altLang="pt-BR"/>
              <a:t>While</a:t>
            </a:r>
          </a:p>
        </p:txBody>
      </p:sp>
      <p:pic>
        <p:nvPicPr>
          <p:cNvPr id="463876" name="Picture 4">
            <a:extLst>
              <a:ext uri="{FF2B5EF4-FFF2-40B4-BE49-F238E27FC236}">
                <a16:creationId xmlns:a16="http://schemas.microsoft.com/office/drawing/2014/main" id="{A03D45F3-0888-4586-A9EE-B9363708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885817"/>
            <a:ext cx="6517065" cy="276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B8FFE5AA-1EBD-405F-80E7-997661F97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Instrução de Repetição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955DCF4F-D953-4E30-B983-658A012AA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altLang="pt-BR"/>
              <a:t>for</a:t>
            </a:r>
          </a:p>
        </p:txBody>
      </p:sp>
      <p:pic>
        <p:nvPicPr>
          <p:cNvPr id="464901" name="Picture 5">
            <a:extLst>
              <a:ext uri="{FF2B5EF4-FFF2-40B4-BE49-F238E27FC236}">
                <a16:creationId xmlns:a16="http://schemas.microsoft.com/office/drawing/2014/main" id="{9C0C8245-139D-4979-99E5-166160BA7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432352"/>
            <a:ext cx="6517065" cy="36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D252710F-254D-41CA-A8D2-6EEC6C8D7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Instrução de Repetição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19557E2E-8B38-4D72-AF95-1F8204A39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altLang="pt-BR"/>
              <a:t>foreach</a:t>
            </a:r>
          </a:p>
        </p:txBody>
      </p:sp>
      <p:pic>
        <p:nvPicPr>
          <p:cNvPr id="465925" name="Picture 5">
            <a:extLst>
              <a:ext uri="{FF2B5EF4-FFF2-40B4-BE49-F238E27FC236}">
                <a16:creationId xmlns:a16="http://schemas.microsoft.com/office/drawing/2014/main" id="{5BF91956-CA1D-49A1-8A32-582E09E1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2018103"/>
            <a:ext cx="6517065" cy="25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1A8E813A-4F69-48A8-AB19-39A8398E2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Instrução de Repetição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892B9F9E-B459-4734-98E6-F37ABD7DA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altLang="pt-BR"/>
              <a:t>do-while</a:t>
            </a:r>
          </a:p>
        </p:txBody>
      </p:sp>
      <p:pic>
        <p:nvPicPr>
          <p:cNvPr id="466949" name="Picture 5">
            <a:extLst>
              <a:ext uri="{FF2B5EF4-FFF2-40B4-BE49-F238E27FC236}">
                <a16:creationId xmlns:a16="http://schemas.microsoft.com/office/drawing/2014/main" id="{77D2CEAF-242A-45E5-8BA6-849385FE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467" y="1083710"/>
            <a:ext cx="6517065" cy="43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81791204-5EE1-4969-96CA-E232EC891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63A022C9-8EB5-4FCE-8A88-1E72F06AA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Altere o programa anterior para imprimir todos os números inteiros que estão no intervalo entre os dois números informados.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A815486A-3AC2-4A9A-A478-3D9771248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pt-BR" altLang="pt-BR" sz="5400">
                <a:solidFill>
                  <a:schemeClr val="bg2"/>
                </a:solidFill>
              </a:rPr>
              <a:t>Arrays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8FE4B3A2-D06E-4C9E-8902-296F2AED2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pt-BR" altLang="pt-BR" sz="1800" dirty="0"/>
              <a:t>O valor padrão dos elementos de matrizes numéricas é zero e elementos de referência são definidos como </a:t>
            </a:r>
            <a:r>
              <a:rPr lang="pt-BR" altLang="pt-BR" sz="1800" dirty="0" err="1"/>
              <a:t>null</a:t>
            </a:r>
            <a:r>
              <a:rPr lang="pt-BR" altLang="pt-BR" sz="1800" dirty="0"/>
              <a:t>.</a:t>
            </a:r>
          </a:p>
          <a:p>
            <a:r>
              <a:rPr lang="pt-BR" altLang="pt-BR" sz="1800" dirty="0"/>
              <a:t>As matrizes são indexado de zero: uma matriz com n elementos é indexada a partir de 0 para n-1.</a:t>
            </a:r>
          </a:p>
          <a:p>
            <a:r>
              <a:rPr lang="pt-BR" altLang="pt-BR" sz="1800" dirty="0"/>
              <a:t>Tipos de matriz são tipos de referência derivado do tipo base abstrato </a:t>
            </a:r>
            <a:r>
              <a:rPr lang="pt-BR" altLang="pt-BR" sz="1800" dirty="0" err="1"/>
              <a:t>Array</a:t>
            </a:r>
            <a:r>
              <a:rPr lang="pt-BR" altLang="pt-BR" sz="1800" dirty="0"/>
              <a:t>. Como esse tipo implementa </a:t>
            </a:r>
            <a:r>
              <a:rPr lang="pt-BR" altLang="pt-BR" sz="1800" dirty="0" err="1"/>
              <a:t>IEnumerable</a:t>
            </a:r>
            <a:r>
              <a:rPr lang="pt-BR" altLang="pt-BR" sz="1800" dirty="0"/>
              <a:t> pode-se usar </a:t>
            </a:r>
            <a:r>
              <a:rPr lang="pt-BR" altLang="pt-BR" sz="1800" dirty="0" err="1"/>
              <a:t>foreach</a:t>
            </a:r>
            <a:r>
              <a:rPr lang="pt-BR" altLang="pt-BR" sz="1800" dirty="0"/>
              <a:t> a iteração em todos os conjuntos em C#.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6644" name="Picture 4">
            <a:extLst>
              <a:ext uri="{FF2B5EF4-FFF2-40B4-BE49-F238E27FC236}">
                <a16:creationId xmlns:a16="http://schemas.microsoft.com/office/drawing/2014/main" id="{53E37562-5C2A-4B0C-888D-DA97C7D16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778854"/>
            <a:ext cx="6900380" cy="530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6BC4445C-CF2B-46B3-96C1-F1FBD192B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800" cap="all"/>
              <a:t>Arrays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6BC4445C-CF2B-46B3-96C1-F1FBD192B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800" cap="all" dirty="0"/>
              <a:t>List&lt;&gt;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BE3CC3C-C7CB-4AE6-979D-DA54775774BC}"/>
              </a:ext>
            </a:extLst>
          </p:cNvPr>
          <p:cNvSpPr txBox="1">
            <a:spLocks noChangeArrowheads="1"/>
          </p:cNvSpPr>
          <p:nvPr/>
        </p:nvSpPr>
        <p:spPr>
          <a:xfrm>
            <a:off x="1360880" y="965742"/>
            <a:ext cx="4892308" cy="5262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1800" dirty="0"/>
              <a:t>Usamos a classe </a:t>
            </a:r>
            <a:r>
              <a:rPr lang="pt-BR" altLang="pt-BR" sz="1800" dirty="0" err="1"/>
              <a:t>List</a:t>
            </a:r>
            <a:r>
              <a:rPr lang="pt-BR" altLang="pt-BR" sz="1800" dirty="0"/>
              <a:t>&lt;T&gt; que representa uma lista fortemente </a:t>
            </a:r>
            <a:r>
              <a:rPr lang="pt-BR" altLang="pt-BR" sz="1800" dirty="0" err="1"/>
              <a:t>tipada</a:t>
            </a:r>
            <a:r>
              <a:rPr lang="pt-BR" altLang="pt-BR" sz="1800" dirty="0"/>
              <a:t> de objetos do tipo Pessoa que podem ser acessados pelo seu índice, e, usei o método </a:t>
            </a:r>
            <a:r>
              <a:rPr lang="pt-BR" altLang="pt-BR" sz="1800" dirty="0" err="1"/>
              <a:t>Add</a:t>
            </a:r>
            <a:r>
              <a:rPr lang="pt-BR" altLang="pt-BR" sz="1800" dirty="0"/>
              <a:t>() para incluir objetos no fim da lista.</a:t>
            </a:r>
          </a:p>
          <a:p>
            <a:endParaRPr lang="pt-BR" altLang="pt-BR" sz="1800" dirty="0"/>
          </a:p>
          <a:p>
            <a:r>
              <a:rPr lang="pt-BR" altLang="pt-BR" sz="1800" dirty="0"/>
              <a:t>A classe </a:t>
            </a:r>
            <a:r>
              <a:rPr lang="pt-BR" altLang="pt-BR" sz="1800" dirty="0" err="1"/>
              <a:t>List</a:t>
            </a:r>
            <a:r>
              <a:rPr lang="pt-BR" altLang="pt-BR" sz="1800" dirty="0"/>
              <a:t>&lt;T&gt; também fornece uma série de métodos que vão facilitar muito sua vida. Dentre eles eu destaco os métodos : </a:t>
            </a:r>
            <a:r>
              <a:rPr lang="pt-BR" altLang="pt-BR" sz="1800" dirty="0" err="1"/>
              <a:t>ForEach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FindAll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Find</a:t>
            </a:r>
            <a:r>
              <a:rPr lang="pt-BR" altLang="pt-BR" sz="1800" dirty="0"/>
              <a:t> e </a:t>
            </a:r>
            <a:r>
              <a:rPr lang="pt-BR" altLang="pt-BR" sz="1800" dirty="0" err="1"/>
              <a:t>Sort</a:t>
            </a:r>
            <a:r>
              <a:rPr lang="pt-BR" altLang="pt-BR" sz="1800" dirty="0"/>
              <a:t>.</a:t>
            </a:r>
          </a:p>
          <a:p>
            <a:endParaRPr lang="pt-BR" altLang="pt-BR" sz="1800" dirty="0"/>
          </a:p>
          <a:p>
            <a:r>
              <a:rPr lang="pt-BR" altLang="pt-BR" sz="1800" dirty="0" err="1"/>
              <a:t>ForEach</a:t>
            </a:r>
            <a:r>
              <a:rPr lang="pt-BR" altLang="pt-BR" sz="1800" dirty="0"/>
              <a:t> nos permite acessar cada item na lista iterando sobre ele;</a:t>
            </a:r>
          </a:p>
          <a:p>
            <a:r>
              <a:rPr lang="pt-BR" altLang="pt-BR" sz="1800" dirty="0" err="1"/>
              <a:t>FindAll</a:t>
            </a:r>
            <a:r>
              <a:rPr lang="pt-BR" altLang="pt-BR" sz="1800" dirty="0"/>
              <a:t> permite procurar por objetos na lista que correspondem a uma condição específica;</a:t>
            </a:r>
          </a:p>
          <a:p>
            <a:r>
              <a:rPr lang="pt-BR" altLang="pt-BR" sz="1800" dirty="0" err="1"/>
              <a:t>Find</a:t>
            </a:r>
            <a:r>
              <a:rPr lang="pt-BR" altLang="pt-BR" sz="1800" dirty="0"/>
              <a:t> permite procurar por um elemento na lista que corresponde a uma condição específica retornando a primeira ocorrência;</a:t>
            </a:r>
          </a:p>
          <a:p>
            <a:r>
              <a:rPr lang="pt-BR" altLang="pt-BR" sz="1800" dirty="0" err="1"/>
              <a:t>Sort</a:t>
            </a:r>
            <a:r>
              <a:rPr lang="pt-BR" altLang="pt-BR" sz="1800" dirty="0"/>
              <a:t> permite classificar os objetos da lista;</a:t>
            </a:r>
          </a:p>
        </p:txBody>
      </p:sp>
    </p:spTree>
    <p:extLst>
      <p:ext uri="{BB962C8B-B14F-4D97-AF65-F5344CB8AC3E}">
        <p14:creationId xmlns:p14="http://schemas.microsoft.com/office/powerpoint/2010/main" val="3545382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47DC9F-2CC3-45BC-8626-43E16649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496894"/>
            <a:ext cx="6900380" cy="3864212"/>
          </a:xfrm>
          <a:prstGeom prst="rect">
            <a:avLst/>
          </a:prstGeom>
        </p:spPr>
      </p:pic>
      <p:sp>
        <p:nvSpPr>
          <p:cNvPr id="14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6BC4445C-CF2B-46B3-96C1-F1FBD192B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800" cap="all" dirty="0"/>
              <a:t>List&lt;&gt;</a:t>
            </a:r>
          </a:p>
        </p:txBody>
      </p:sp>
    </p:spTree>
    <p:extLst>
      <p:ext uri="{BB962C8B-B14F-4D97-AF65-F5344CB8AC3E}">
        <p14:creationId xmlns:p14="http://schemas.microsoft.com/office/powerpoint/2010/main" val="257844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6BC4445C-CF2B-46B3-96C1-F1FBD192B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800" cap="all" dirty="0"/>
              <a:t>List&lt;&gt;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24CBD51-111D-4690-8A52-9BE405E0CFD4}"/>
              </a:ext>
            </a:extLst>
          </p:cNvPr>
          <p:cNvSpPr txBox="1">
            <a:spLocks noChangeArrowheads="1"/>
          </p:cNvSpPr>
          <p:nvPr/>
        </p:nvSpPr>
        <p:spPr>
          <a:xfrm>
            <a:off x="1360880" y="965742"/>
            <a:ext cx="4892308" cy="5262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180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31CB6F0-096F-4CBA-A807-E362C64D56E1}"/>
              </a:ext>
            </a:extLst>
          </p:cNvPr>
          <p:cNvSpPr txBox="1">
            <a:spLocks noChangeArrowheads="1"/>
          </p:cNvSpPr>
          <p:nvPr/>
        </p:nvSpPr>
        <p:spPr>
          <a:xfrm>
            <a:off x="446088" y="1151720"/>
            <a:ext cx="7548073" cy="5262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pt-BR" sz="1800" dirty="0"/>
              <a:t>var nomes = new </a:t>
            </a:r>
            <a:r>
              <a:rPr lang="pt-BR" altLang="pt-BR" sz="1800" dirty="0" err="1"/>
              <a:t>List</a:t>
            </a:r>
            <a:r>
              <a:rPr lang="pt-BR" altLang="pt-BR" sz="1800" dirty="0"/>
              <a:t>&lt;</a:t>
            </a:r>
            <a:r>
              <a:rPr lang="pt-BR" altLang="pt-BR" sz="1800" dirty="0" err="1"/>
              <a:t>string</a:t>
            </a:r>
            <a:r>
              <a:rPr lang="pt-BR" altLang="pt-BR" sz="1800" dirty="0"/>
              <a:t>&gt;() { "Jose", "Tania", "Pedro", ......... , "Wilson" };</a:t>
            </a:r>
          </a:p>
          <a:p>
            <a:endParaRPr lang="pt-BR" altLang="pt-BR" sz="1800" dirty="0"/>
          </a:p>
          <a:p>
            <a:pPr marL="0" indent="0">
              <a:buNone/>
            </a:pPr>
            <a:r>
              <a:rPr lang="pt-BR" altLang="pt-BR" sz="1800" dirty="0" err="1"/>
              <a:t>foreach</a:t>
            </a:r>
            <a:r>
              <a:rPr lang="pt-BR" altLang="pt-BR" sz="1800" dirty="0"/>
              <a:t> (</a:t>
            </a:r>
            <a:r>
              <a:rPr lang="pt-BR" altLang="pt-BR" sz="1800" dirty="0" err="1"/>
              <a:t>string</a:t>
            </a:r>
            <a:r>
              <a:rPr lang="pt-BR" altLang="pt-BR" sz="1800" dirty="0"/>
              <a:t> nome in nomes)</a:t>
            </a:r>
          </a:p>
          <a:p>
            <a:pPr marL="0" indent="0">
              <a:buNone/>
            </a:pPr>
            <a:r>
              <a:rPr lang="pt-BR" altLang="pt-BR" sz="1800" dirty="0"/>
              <a:t>{</a:t>
            </a:r>
          </a:p>
          <a:p>
            <a:pPr marL="0" indent="0">
              <a:buNone/>
            </a:pPr>
            <a:r>
              <a:rPr lang="pt-BR" altLang="pt-BR" sz="1800" dirty="0"/>
              <a:t>   </a:t>
            </a:r>
            <a:r>
              <a:rPr lang="pt-BR" altLang="pt-BR" sz="1800" dirty="0" err="1"/>
              <a:t>Console.WriteLine</a:t>
            </a:r>
            <a:r>
              <a:rPr lang="pt-BR" altLang="pt-BR" sz="1800" dirty="0"/>
              <a:t>(nome);</a:t>
            </a:r>
          </a:p>
          <a:p>
            <a:pPr marL="0" indent="0">
              <a:buNone/>
            </a:pPr>
            <a:r>
              <a:rPr lang="pt-BR" altLang="pt-B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005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FD7D26B2-1664-45EF-9393-34E1D2430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pt-BR" altLang="pt-BR" dirty="0"/>
              <a:t>Linguagem C#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CF5A099B-65B0-4894-8307-6F9FABF4C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430" y="2739787"/>
            <a:ext cx="9325970" cy="2946779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/>
              <a:t>Essa liberdade de escolha da linguagem de programação também aumenta a produtividade de um time de desenvolvimento, pois enquanto parte dos desenvolvedores estão construindo a interface gráfica em VB .NET um outro grupo pode estar desenvolvendo as classes de negócio com C#, por exemplo.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/>
              <a:t>Depois é só integrar as duas partes do projeto.</a:t>
            </a:r>
          </a:p>
        </p:txBody>
      </p:sp>
    </p:spTree>
    <p:extLst>
      <p:ext uri="{BB962C8B-B14F-4D97-AF65-F5344CB8AC3E}">
        <p14:creationId xmlns:p14="http://schemas.microsoft.com/office/powerpoint/2010/main" val="277202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48520" name="Rectangle 7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8516" name="Picture 4">
            <a:extLst>
              <a:ext uri="{FF2B5EF4-FFF2-40B4-BE49-F238E27FC236}">
                <a16:creationId xmlns:a16="http://schemas.microsoft.com/office/drawing/2014/main" id="{AFA9A544-F934-461C-9B35-9AF2A55C9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369" y="640080"/>
            <a:ext cx="624819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852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9A831036-D346-42DE-B5B7-33481FAF0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800" cap="all"/>
              <a:t>Classes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7972" name="Picture 4">
            <a:extLst>
              <a:ext uri="{FF2B5EF4-FFF2-40B4-BE49-F238E27FC236}">
                <a16:creationId xmlns:a16="http://schemas.microsoft.com/office/drawing/2014/main" id="{C86BED56-BB9D-4A1A-AF94-1B9C02A8D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971295"/>
            <a:ext cx="6900380" cy="29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07376C63-CC3E-4479-971C-C5964437E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800" cap="all"/>
              <a:t>Herança de Classes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A4C50310-B717-4CBB-B41A-3A0E3E9E8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pt-BR"/>
              <a:t>Modificadores de Acesso</a:t>
            </a:r>
          </a:p>
        </p:txBody>
      </p:sp>
      <p:graphicFrame>
        <p:nvGraphicFramePr>
          <p:cNvPr id="469027" name="Group 35">
            <a:extLst>
              <a:ext uri="{FF2B5EF4-FFF2-40B4-BE49-F238E27FC236}">
                <a16:creationId xmlns:a16="http://schemas.microsoft.com/office/drawing/2014/main" id="{5430D6F2-6F70-44C5-8DFB-715152974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181955"/>
              </p:ext>
            </p:extLst>
          </p:nvPr>
        </p:nvGraphicFramePr>
        <p:xfrm>
          <a:off x="2017490" y="2286000"/>
          <a:ext cx="8309421" cy="3581402"/>
        </p:xfrm>
        <a:graphic>
          <a:graphicData uri="http://schemas.openxmlformats.org/drawingml/2006/table">
            <a:tbl>
              <a:tblPr firstRow="1" bandRow="1"/>
              <a:tblGrid>
                <a:gridCol w="2146393">
                  <a:extLst>
                    <a:ext uri="{9D8B030D-6E8A-4147-A177-3AD203B41FA5}">
                      <a16:colId xmlns:a16="http://schemas.microsoft.com/office/drawing/2014/main" val="1422690693"/>
                    </a:ext>
                  </a:extLst>
                </a:gridCol>
                <a:gridCol w="6163028">
                  <a:extLst>
                    <a:ext uri="{9D8B030D-6E8A-4147-A177-3AD203B41FA5}">
                      <a16:colId xmlns:a16="http://schemas.microsoft.com/office/drawing/2014/main" val="3521153556"/>
                    </a:ext>
                  </a:extLst>
                </a:gridCol>
              </a:tblGrid>
              <a:tr h="536864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Modificador</a:t>
                      </a:r>
                    </a:p>
                  </a:txBody>
                  <a:tcPr marL="83469" marR="83469" marT="41734" marB="41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Descrição</a:t>
                      </a:r>
                    </a:p>
                  </a:txBody>
                  <a:tcPr marL="83469" marR="83469" marT="41734" marB="41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01699"/>
                  </a:ext>
                </a:extLst>
              </a:tr>
              <a:tr h="536864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public</a:t>
                      </a:r>
                    </a:p>
                  </a:txBody>
                  <a:tcPr marL="83469" marR="83469" marT="41734" marB="41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Acessível em qualquer lugar.</a:t>
                      </a:r>
                    </a:p>
                  </a:txBody>
                  <a:tcPr marL="83469" marR="83469" marT="41734" marB="41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5796"/>
                  </a:ext>
                </a:extLst>
              </a:tr>
              <a:tr h="985405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private</a:t>
                      </a:r>
                    </a:p>
                  </a:txBody>
                  <a:tcPr marL="83469" marR="83469" marT="41734" marB="41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É o padrão. Acessível apenas no escopo onde foi declarado.</a:t>
                      </a:r>
                    </a:p>
                  </a:txBody>
                  <a:tcPr marL="83469" marR="83469" marT="41734" marB="41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076525"/>
                  </a:ext>
                </a:extLst>
              </a:tr>
              <a:tr h="536864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protected</a:t>
                      </a:r>
                    </a:p>
                  </a:txBody>
                  <a:tcPr marL="83469" marR="83469" marT="41734" marB="41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Acessível na classe e subclasses.</a:t>
                      </a:r>
                    </a:p>
                  </a:txBody>
                  <a:tcPr marL="83469" marR="83469" marT="41734" marB="41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501391"/>
                  </a:ext>
                </a:extLst>
              </a:tr>
              <a:tr h="985405"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internal</a:t>
                      </a:r>
                    </a:p>
                  </a:txBody>
                  <a:tcPr marL="83469" marR="83469" marT="41734" marB="41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7000"/>
                        </a:lnSpc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1pPr>
                      <a:lvl2pPr marL="457200">
                        <a:lnSpc>
                          <a:spcPct val="117000"/>
                        </a:lnSpc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2pPr>
                      <a:lvl3pPr marL="914400">
                        <a:lnSpc>
                          <a:spcPct val="117000"/>
                        </a:lnSpc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3pPr>
                      <a:lvl4pPr marL="1371600">
                        <a:lnSpc>
                          <a:spcPct val="117000"/>
                        </a:lnSpc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4pPr>
                      <a:lvl5pPr marL="1828800">
                        <a:lnSpc>
                          <a:spcPct val="117000"/>
                        </a:lnSpc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5pPr>
                      <a:lvl6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6pPr>
                      <a:lvl7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7pPr>
                      <a:lvl8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8pPr>
                      <a:lvl9pPr defTabSz="449263" fontAlgn="base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MS Gothic" panose="020B0609070205080204" pitchFamily="49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pt-BR" alt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MS Gothic" panose="020B0609070205080204" pitchFamily="49" charset="-128"/>
                        </a:rPr>
                        <a:t>Método acessível apenas no próprio exe/dll que a declarou.</a:t>
                      </a:r>
                    </a:p>
                  </a:txBody>
                  <a:tcPr marL="83469" marR="83469" marT="41734" marB="41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264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0564" name="Picture 4">
            <a:extLst>
              <a:ext uri="{FF2B5EF4-FFF2-40B4-BE49-F238E27FC236}">
                <a16:creationId xmlns:a16="http://schemas.microsoft.com/office/drawing/2014/main" id="{D7FCEFEA-E8EB-4174-82EF-C7B81D00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860737"/>
            <a:ext cx="6900380" cy="5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6F91F546-D43E-4CE1-B20B-ADE12DCEA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800" cap="all"/>
              <a:t>Métodos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6D338D1F-1116-4EA8-A9D9-2FB744D4D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pt-BR" altLang="pt-BR"/>
              <a:t>Métodos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24BE8864-51EA-4B79-8BFE-514CBED19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pt-BR" altLang="pt-BR"/>
              <a:t>Os parâmetros podem ser passados por:</a:t>
            </a:r>
          </a:p>
          <a:p>
            <a:pPr lvl="1"/>
            <a:r>
              <a:rPr lang="pt-BR" altLang="pt-BR"/>
              <a:t>Valor: não modifica o valor da variável passada.</a:t>
            </a:r>
          </a:p>
          <a:p>
            <a:pPr lvl="1"/>
            <a:r>
              <a:rPr lang="pt-BR" altLang="pt-BR"/>
              <a:t>Referência: modifica o valor da variável que foi passada.</a:t>
            </a:r>
          </a:p>
          <a:p>
            <a:r>
              <a:rPr lang="pt-BR" altLang="pt-BR"/>
              <a:t>Pode-se ainda usar a diretiva out para passar um parâmetro por referência sem precisar inicializar a variável passada.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707505A0-F835-4512-B48A-90D40E80B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Constantes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EE3EF88C-E2C2-43C2-8698-B443E9780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Valores imutáveis que não podem ser alterados durante a execução do programa.</a:t>
            </a:r>
          </a:p>
        </p:txBody>
      </p:sp>
      <p:pic>
        <p:nvPicPr>
          <p:cNvPr id="451588" name="Picture 4">
            <a:extLst>
              <a:ext uri="{FF2B5EF4-FFF2-40B4-BE49-F238E27FC236}">
                <a16:creationId xmlns:a16="http://schemas.microsoft.com/office/drawing/2014/main" id="{63EF4C8E-E395-46D6-9A93-BDE3FAA8C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39" y="3429001"/>
            <a:ext cx="6009750" cy="19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10BD3FF1-D6F6-4644-B648-FD9C81BA7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3171C199-02CD-46BE-A58A-6AA41BEE9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pt-BR" altLang="pt-BR" dirty="0"/>
              <a:t>Criar a classe Circulo que possui o atributo raio e métodos para calcular a área, o comprimento do circulo.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0260" name="Picture 4">
            <a:extLst>
              <a:ext uri="{FF2B5EF4-FFF2-40B4-BE49-F238E27FC236}">
                <a16:creationId xmlns:a16="http://schemas.microsoft.com/office/drawing/2014/main" id="{36252235-02D0-4E40-A0B0-785FAE32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6" y="2208388"/>
            <a:ext cx="4331976" cy="24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8884FE1B-6582-407A-853A-434AF10D2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6000" cap="all"/>
              <a:t>Propriedades</a:t>
            </a:r>
          </a:p>
        </p:txBody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0FEF4E92-2A74-4F72-B349-B405C00D0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pt-BR" sz="2100">
                <a:solidFill>
                  <a:srgbClr val="EFEDE3"/>
                </a:solidFill>
              </a:rPr>
              <a:t>Expõem de maneira pública a obtenção e definição de valores ocultando a implementação.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A0E221B4-F5E7-4417-A9B1-3388C4867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pt-BR" altLang="pt-BR"/>
              <a:t>Propriedades Autoimplementadas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F5FB084B-98ED-42D5-A598-1CC3A1EA1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pt-BR" altLang="pt-BR" sz="1800"/>
              <a:t>Permite fazer a declaração de propriedades de forma mais concisa quando nenhuma lógica adicional é necessária.</a:t>
            </a:r>
          </a:p>
        </p:txBody>
      </p:sp>
      <p:pic>
        <p:nvPicPr>
          <p:cNvPr id="481285" name="Picture 5">
            <a:extLst>
              <a:ext uri="{FF2B5EF4-FFF2-40B4-BE49-F238E27FC236}">
                <a16:creationId xmlns:a16="http://schemas.microsoft.com/office/drawing/2014/main" id="{A907BF75-CB5B-4DDF-94C4-D33F3DEC4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7083" y="3663746"/>
            <a:ext cx="7866528" cy="19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1C327AC0-C528-46CD-803C-061521795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pt-BR" altLang="pt-BR"/>
              <a:t>Namespaces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2A009952-52B6-4C31-B061-7D75E3AFA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pt-BR" altLang="pt-BR"/>
              <a:t>Organizam o código de grandes projetos.</a:t>
            </a:r>
          </a:p>
          <a:p>
            <a:r>
              <a:rPr lang="pt-BR" altLang="pt-BR"/>
              <a:t>São delimitados através do uso do operador ponto.</a:t>
            </a:r>
          </a:p>
          <a:p>
            <a:r>
              <a:rPr lang="pt-BR" altLang="pt-BR"/>
              <a:t>A diretiva using evita a necessidade de especificar o nome do namespace para cada classe.</a:t>
            </a:r>
          </a:p>
          <a:p>
            <a:r>
              <a:rPr lang="pt-BR" altLang="pt-BR"/>
              <a:t>O namespace global é o namespace "raíz": global::System sempre irá se referir ao namespace System do .NET Framework.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FD7D26B2-1664-45EF-9393-34E1D2430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pt-BR" altLang="pt-BR" dirty="0"/>
              <a:t>Linguagem C#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CF5A099B-65B0-4894-8307-6F9FABF4C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94430" y="2739787"/>
            <a:ext cx="9325970" cy="2946779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None/>
            </a:pPr>
            <a:r>
              <a:rPr lang="pt-BR" b="0" i="0">
                <a:effectLst/>
                <a:latin typeface="Arial" panose="020B0604020202020204" pitchFamily="34" charset="0"/>
              </a:rPr>
              <a:t>C# sofre influência de várias linguagens, mais notadamente do Delphi, C++ e Java. A linguagem C# na verdade é a reunião das principais vantagens dessas linguagens, corrigindo seus defeitos e/ou limitações e acrescentando alguns outros recursos, o que faz do C# uma linguagem muito poderosa e atrativa aos desenvolvedores que desejam migrar para a plataforma Microsoft .NET, pois é fácil de assimilar pelos novatos no mundo do desenvolvimento de softwares e proporciona uma baixa curva de aprendizagem para os mais experientes. 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2701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2788" name="Picture 4">
            <a:extLst>
              <a:ext uri="{FF2B5EF4-FFF2-40B4-BE49-F238E27FC236}">
                <a16:creationId xmlns:a16="http://schemas.microsoft.com/office/drawing/2014/main" id="{6B8E1FD7-4BEE-49E6-A23F-16441A591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778473"/>
            <a:ext cx="6900380" cy="33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9805C40E-89B2-40CD-87B5-B423C9533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3700" cap="all"/>
              <a:t>Namespaces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9DD57F58-5D65-4033-9F40-65143D554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69666" y="4458645"/>
            <a:ext cx="3176246" cy="1656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pt-BR">
                <a:solidFill>
                  <a:srgbClr val="EFEDE3"/>
                </a:solidFill>
              </a:rPr>
              <a:t>Exemplo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876E0E7F-4AB2-4534-9D8F-C1306EBD1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pt-BR" altLang="pt-BR" sz="5400">
                <a:solidFill>
                  <a:schemeClr val="bg2"/>
                </a:solidFill>
              </a:rPr>
              <a:t>Namespaces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B1469A20-0413-4A07-9039-AF9196750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pt-BR" altLang="pt-BR" sz="1800"/>
              <a:t>A documentação do .NET Framework recomendam o seguinte critério para nomear os espaços de nomes: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1800"/>
              <a:t>	&lt;Empresa&gt;.(&lt;Produto&gt;|&lt;Tecnologia&gt;)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pt-BR" altLang="pt-BR" sz="1800"/>
              <a:t>			[.&lt;Caracteristica&gt;].[.&lt;Subnamespace&gt;]</a:t>
            </a:r>
          </a:p>
          <a:p>
            <a:r>
              <a:rPr lang="pt-BR" altLang="pt-BR" sz="1800"/>
              <a:t>Exemplos:</a:t>
            </a:r>
          </a:p>
          <a:p>
            <a:pPr lvl="1"/>
            <a:r>
              <a:rPr lang="pt-BR" altLang="pt-BR" sz="1800"/>
              <a:t>Microsoft.WindowsMobile.DirectX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CF58B797-EB1B-437C-93B6-F1C492D8B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pt-BR" altLang="pt-BR" sz="2800"/>
              <a:t>Indexadores</a:t>
            </a:r>
          </a:p>
        </p:txBody>
      </p:sp>
      <p:pic>
        <p:nvPicPr>
          <p:cNvPr id="482308" name="Picture 4">
            <a:extLst>
              <a:ext uri="{FF2B5EF4-FFF2-40B4-BE49-F238E27FC236}">
                <a16:creationId xmlns:a16="http://schemas.microsoft.com/office/drawing/2014/main" id="{7A271608-079C-445E-B031-B8003208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985009"/>
            <a:ext cx="6900380" cy="488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2307" name="Rectangle 3">
            <a:extLst>
              <a:ext uri="{FF2B5EF4-FFF2-40B4-BE49-F238E27FC236}">
                <a16:creationId xmlns:a16="http://schemas.microsoft.com/office/drawing/2014/main" id="{4B73DDC0-182C-48B6-ACD8-0088D105E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pt-BR" altLang="pt-BR" sz="1600"/>
              <a:t>Permitem que as instâncias de uma classe ou estrutura sejam indexadas apenas como vetores. </a:t>
            </a: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id="{26F73C4F-82AB-4C43-B776-DA30C51C3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pt-BR" altLang="pt-BR" sz="2800"/>
              <a:t>Indexadores</a:t>
            </a:r>
          </a:p>
        </p:txBody>
      </p:sp>
      <p:pic>
        <p:nvPicPr>
          <p:cNvPr id="483333" name="Picture 5">
            <a:extLst>
              <a:ext uri="{FF2B5EF4-FFF2-40B4-BE49-F238E27FC236}">
                <a16:creationId xmlns:a16="http://schemas.microsoft.com/office/drawing/2014/main" id="{84E441F0-2566-42C7-BEE4-64376BC35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2230988"/>
            <a:ext cx="6900380" cy="239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3331" name="Rectangle 3">
            <a:extLst>
              <a:ext uri="{FF2B5EF4-FFF2-40B4-BE49-F238E27FC236}">
                <a16:creationId xmlns:a16="http://schemas.microsoft.com/office/drawing/2014/main" id="{1AE363F6-55C8-4367-A4A3-DBA25B5E3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pt-BR" altLang="pt-BR" sz="1600"/>
              <a:t>Permitem que as instâncias de uma classe ou estrutura sejam indexadas apenas como vetores. </a:t>
            </a:r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522" name="Rectangle 2">
            <a:extLst>
              <a:ext uri="{FF2B5EF4-FFF2-40B4-BE49-F238E27FC236}">
                <a16:creationId xmlns:a16="http://schemas.microsoft.com/office/drawing/2014/main" id="{F4ADAA4B-D2B9-493C-BAB9-C5A5FBBAF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pt-BR" altLang="pt-BR"/>
              <a:t>Generics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4780D99C-6A6B-4E3A-A031-6D038D9FF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pt-BR" altLang="pt-BR"/>
              <a:t>Parametrização de Tipos</a:t>
            </a:r>
          </a:p>
          <a:p>
            <a:r>
              <a:rPr lang="pt-BR" altLang="pt-BR"/>
              <a:t>Tornam possíveis a estruturação de classes e métodos que adiam a especificação de um ou mais tipos até que a classe ou método seja declarada e instanciada pelo código do cliente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546" name="Rectangle 2">
            <a:extLst>
              <a:ext uri="{FF2B5EF4-FFF2-40B4-BE49-F238E27FC236}">
                <a16:creationId xmlns:a16="http://schemas.microsoft.com/office/drawing/2014/main" id="{562A445E-A9C5-417A-A46A-68E211FF7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pt-BR" altLang="pt-BR" sz="2800"/>
              <a:t>Generics</a:t>
            </a:r>
          </a:p>
        </p:txBody>
      </p:sp>
      <p:pic>
        <p:nvPicPr>
          <p:cNvPr id="492548" name="Picture 4">
            <a:extLst>
              <a:ext uri="{FF2B5EF4-FFF2-40B4-BE49-F238E27FC236}">
                <a16:creationId xmlns:a16="http://schemas.microsoft.com/office/drawing/2014/main" id="{27EED3DA-0EE6-4D47-8267-16263991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290210"/>
            <a:ext cx="6900380" cy="427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2547" name="Rectangle 3">
            <a:extLst>
              <a:ext uri="{FF2B5EF4-FFF2-40B4-BE49-F238E27FC236}">
                <a16:creationId xmlns:a16="http://schemas.microsoft.com/office/drawing/2014/main" id="{9CD6585C-2F4E-4F6C-A55A-478CFE2DC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pt-BR" altLang="pt-BR" sz="1600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3572" name="Picture 4">
            <a:extLst>
              <a:ext uri="{FF2B5EF4-FFF2-40B4-BE49-F238E27FC236}">
                <a16:creationId xmlns:a16="http://schemas.microsoft.com/office/drawing/2014/main" id="{F257C6C0-EEF7-47A6-8B1A-F80C1CAA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028" y="926474"/>
            <a:ext cx="7552697" cy="46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3570" name="Rectangle 2">
            <a:extLst>
              <a:ext uri="{FF2B5EF4-FFF2-40B4-BE49-F238E27FC236}">
                <a16:creationId xmlns:a16="http://schemas.microsoft.com/office/drawing/2014/main" id="{EC8BD7CE-6C55-4774-90DC-A87907B93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3700" cap="all"/>
              <a:t>Collections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598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94599" name="Rectangle 7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4596" name="Picture 4">
            <a:extLst>
              <a:ext uri="{FF2B5EF4-FFF2-40B4-BE49-F238E27FC236}">
                <a16:creationId xmlns:a16="http://schemas.microsoft.com/office/drawing/2014/main" id="{3161D0F4-3C0E-4B75-8245-8C41BDA3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028" y="956228"/>
            <a:ext cx="7462919" cy="430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460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4594" name="Rectangle 2">
            <a:extLst>
              <a:ext uri="{FF2B5EF4-FFF2-40B4-BE49-F238E27FC236}">
                <a16:creationId xmlns:a16="http://schemas.microsoft.com/office/drawing/2014/main" id="{5994CB79-7B9F-4AAA-80B7-0A25D4D42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3700" cap="all"/>
              <a:t>Collections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C8A2369B-3EB4-4A59-8DF7-EA27EA7A5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A7711DEF-DCF2-4B25-BCB1-516ABF380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 dirty="0"/>
              <a:t>Criar uma classe que testa a utilização do </a:t>
            </a:r>
            <a:r>
              <a:rPr lang="pt-BR" altLang="pt-BR" dirty="0" err="1"/>
              <a:t>List</a:t>
            </a:r>
            <a:r>
              <a:rPr lang="pt-BR" altLang="pt-BR" dirty="0"/>
              <a:t>. A classe deve inserir os valores inteiros 5, 7, 9, 4, 5 e depois imprimir ou remover esses itens das coleções.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226" name="Rectangle 2">
            <a:extLst>
              <a:ext uri="{FF2B5EF4-FFF2-40B4-BE49-F238E27FC236}">
                <a16:creationId xmlns:a16="http://schemas.microsoft.com/office/drawing/2014/main" id="{85E288B6-25A6-4461-99AA-2255A2B5C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3864" y="685800"/>
            <a:ext cx="7705164" cy="1043848"/>
          </a:xfrm>
        </p:spPr>
        <p:txBody>
          <a:bodyPr>
            <a:normAutofit/>
          </a:bodyPr>
          <a:lstStyle/>
          <a:p>
            <a:pPr fontAlgn="base"/>
            <a:r>
              <a:rPr lang="pt-BR" sz="3400" b="0" i="0" dirty="0">
                <a:effectLst/>
                <a:latin typeface="Arial" panose="020B0604020202020204" pitchFamily="34" charset="0"/>
              </a:rPr>
              <a:t>Vejamos então algumas das características do C#: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FD15906-1DE6-4FFD-AF2F-B8A6C53D6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63864" y="1949986"/>
            <a:ext cx="7705164" cy="4759286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</a:rPr>
              <a:t>C# foi feita a partir do zero para funcionar especialmente na plataforma .NET, sem a necessidade de compatibilidade com código já existente;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</a:rPr>
              <a:t>A maior parte das classes do .NET Framework foram desenvolvidos em C#;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</a:rPr>
              <a:t>Primeira linguagem "orientada à componentes" da família C/C++;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</a:rPr>
              <a:t>Segue os padrões de POO, onde tudo deriva de um ancestral comum, no caso </a:t>
            </a:r>
            <a:r>
              <a:rPr lang="pt-BR" sz="1400" b="0" i="0" dirty="0" err="1">
                <a:effectLst/>
                <a:latin typeface="Arial" panose="020B0604020202020204" pitchFamily="34" charset="0"/>
              </a:rPr>
              <a:t>System.Object</a:t>
            </a:r>
            <a:r>
              <a:rPr lang="pt-BR" sz="1400" b="0" i="0" dirty="0">
                <a:effectLst/>
                <a:latin typeface="Arial" panose="020B0604020202020204" pitchFamily="34" charset="0"/>
              </a:rPr>
              <a:t>, não existem atributos e métodos stand-</a:t>
            </a:r>
            <a:r>
              <a:rPr lang="pt-BR" sz="1400" b="0" i="0" dirty="0" err="1">
                <a:effectLst/>
                <a:latin typeface="Arial" panose="020B0604020202020204" pitchFamily="34" charset="0"/>
              </a:rPr>
              <a:t>alone</a:t>
            </a:r>
            <a:r>
              <a:rPr lang="pt-BR" sz="1400" b="0" i="0" dirty="0">
                <a:effectLst/>
                <a:latin typeface="Arial" panose="020B0604020202020204" pitchFamily="34" charset="0"/>
              </a:rPr>
              <a:t>, tudo é declarado dentro do escopo da classe, contudo é possível declarar tipos </a:t>
            </a:r>
            <a:r>
              <a:rPr lang="pt-BR" sz="1400" b="0" i="0" dirty="0" err="1">
                <a:effectLst/>
                <a:latin typeface="Arial" panose="020B0604020202020204" pitchFamily="34" charset="0"/>
              </a:rPr>
              <a:t>struct</a:t>
            </a:r>
            <a:r>
              <a:rPr lang="pt-BR" sz="1400" b="0" i="0" dirty="0">
                <a:effectLst/>
                <a:latin typeface="Arial" panose="020B0604020202020204" pitchFamily="34" charset="0"/>
              </a:rPr>
              <a:t> e </a:t>
            </a:r>
            <a:r>
              <a:rPr lang="pt-BR" sz="1400" b="0" i="0" dirty="0" err="1">
                <a:effectLst/>
                <a:latin typeface="Arial" panose="020B0604020202020204" pitchFamily="34" charset="0"/>
              </a:rPr>
              <a:t>enum</a:t>
            </a:r>
            <a:r>
              <a:rPr lang="pt-BR" sz="1400" b="0" i="0" dirty="0">
                <a:effectLst/>
                <a:latin typeface="Arial" panose="020B0604020202020204" pitchFamily="34" charset="0"/>
              </a:rPr>
              <a:t> fora do escopo de classes;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</a:rPr>
              <a:t>Fortemente </a:t>
            </a:r>
            <a:r>
              <a:rPr lang="pt-BR" sz="1400" b="0" i="0" dirty="0" err="1">
                <a:effectLst/>
                <a:latin typeface="Arial" panose="020B0604020202020204" pitchFamily="34" charset="0"/>
              </a:rPr>
              <a:t>tipada</a:t>
            </a:r>
            <a:r>
              <a:rPr lang="pt-BR" sz="1400" b="0" i="0" dirty="0">
                <a:effectLst/>
                <a:latin typeface="Arial" panose="020B0604020202020204" pitchFamily="34" charset="0"/>
              </a:rPr>
              <a:t>, o que ajuda a evitar erros oriundos de uma manipulação imprópria de tipo e/ou atribuições;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</a:rPr>
              <a:t>É case-</a:t>
            </a:r>
            <a:r>
              <a:rPr lang="pt-BR" sz="1400" b="0" i="0" dirty="0" err="1">
                <a:effectLst/>
                <a:latin typeface="Arial" panose="020B0604020202020204" pitchFamily="34" charset="0"/>
              </a:rPr>
              <a:t>sensitive</a:t>
            </a:r>
            <a:r>
              <a:rPr lang="pt-BR" sz="1400" b="0" i="0" dirty="0">
                <a:effectLst/>
                <a:latin typeface="Arial" panose="020B0604020202020204" pitchFamily="34" charset="0"/>
              </a:rPr>
              <a:t>, ou seja, faz diferenciação entre maiúsculas e minúsculas;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</a:rPr>
              <a:t>Os programas escritos em C# rodam sob um ambiente gerenciável, o que significa que todo o controle de memória é feito pelo .NET Framework e não diretamente pelo programador, reduzindo assim falhas na programação enquanto a alocação e liberação de um objeto na memória.</a:t>
            </a:r>
          </a:p>
          <a:p>
            <a:endParaRPr lang="pt-BR" altLang="pt-BR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7254" name="Rectangle 74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250" name="Rectangle 2">
            <a:extLst>
              <a:ext uri="{FF2B5EF4-FFF2-40B4-BE49-F238E27FC236}">
                <a16:creationId xmlns:a16="http://schemas.microsoft.com/office/drawing/2014/main" id="{02610B4D-76D3-48D0-B88C-407419988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pt-BR" cap="all"/>
              <a:t>Meu Primeiro Programa C#</a:t>
            </a:r>
          </a:p>
        </p:txBody>
      </p:sp>
      <p:graphicFrame>
        <p:nvGraphicFramePr>
          <p:cNvPr id="437253" name="Rectangle 3">
            <a:extLst>
              <a:ext uri="{FF2B5EF4-FFF2-40B4-BE49-F238E27FC236}">
                <a16:creationId xmlns:a16="http://schemas.microsoft.com/office/drawing/2014/main" id="{C46D2CAC-BD4A-42CC-9501-E5939E537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09899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250" name="Rectangle 2">
            <a:extLst>
              <a:ext uri="{FF2B5EF4-FFF2-40B4-BE49-F238E27FC236}">
                <a16:creationId xmlns:a16="http://schemas.microsoft.com/office/drawing/2014/main" id="{02610B4D-76D3-48D0-B88C-407419988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pt-BR" sz="4700" cap="all"/>
              <a:t>Meu Primeiro Programa C#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2DF241AE-F9B9-41AF-BD65-37E452C64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pt-BR" sz="2300"/>
              <a:t>Criar um novo projeto Console</a:t>
            </a:r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37252" name="Picture 4">
            <a:extLst>
              <a:ext uri="{FF2B5EF4-FFF2-40B4-BE49-F238E27FC236}">
                <a16:creationId xmlns:a16="http://schemas.microsoft.com/office/drawing/2014/main" id="{321DBD92-0CFB-4FDC-86B6-08A75E28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1816681"/>
            <a:ext cx="5659222" cy="34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23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C3E70665-67B0-43A3-8C00-806A4123D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pt-BR" altLang="pt-BR" sz="2800"/>
              <a:t>Meu Primeiro Programa C#</a:t>
            </a:r>
          </a:p>
        </p:txBody>
      </p:sp>
      <p:pic>
        <p:nvPicPr>
          <p:cNvPr id="438277" name="Picture 5">
            <a:extLst>
              <a:ext uri="{FF2B5EF4-FFF2-40B4-BE49-F238E27FC236}">
                <a16:creationId xmlns:a16="http://schemas.microsoft.com/office/drawing/2014/main" id="{AE40804F-0405-4DE0-BF61-18DAA44C3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347933"/>
            <a:ext cx="6900380" cy="416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8275" name="Rectangle 3">
            <a:extLst>
              <a:ext uri="{FF2B5EF4-FFF2-40B4-BE49-F238E27FC236}">
                <a16:creationId xmlns:a16="http://schemas.microsoft.com/office/drawing/2014/main" id="{2DA312B5-D0A1-4DDE-9175-4F1DDB422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pt-BR" altLang="pt-BR" sz="1600"/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192</TotalTime>
  <Words>1743</Words>
  <Application>Microsoft Office PowerPoint</Application>
  <PresentationFormat>Widescreen</PresentationFormat>
  <Paragraphs>192</Paragraphs>
  <Slides>58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6" baseType="lpstr">
      <vt:lpstr>Arial</vt:lpstr>
      <vt:lpstr>Arial Unicode MS</vt:lpstr>
      <vt:lpstr>Calibri</vt:lpstr>
      <vt:lpstr>Comic Sans MS</vt:lpstr>
      <vt:lpstr>Franklin Gothic Book</vt:lpstr>
      <vt:lpstr>Source Serif Pro</vt:lpstr>
      <vt:lpstr>Times New Roman</vt:lpstr>
      <vt:lpstr>Cortar</vt:lpstr>
      <vt:lpstr>Introdução ao c#</vt:lpstr>
      <vt:lpstr>Linguagem C#</vt:lpstr>
      <vt:lpstr>Linguagem C#</vt:lpstr>
      <vt:lpstr>Linguagem C#</vt:lpstr>
      <vt:lpstr>Linguagem C#</vt:lpstr>
      <vt:lpstr>Vejamos então algumas das características do C#:</vt:lpstr>
      <vt:lpstr>Meu Primeiro Programa C#</vt:lpstr>
      <vt:lpstr>Meu Primeiro Programa C#</vt:lpstr>
      <vt:lpstr>Meu Primeiro Programa C#</vt:lpstr>
      <vt:lpstr>Exercício</vt:lpstr>
      <vt:lpstr>Exercício</vt:lpstr>
      <vt:lpstr>Meu Primeiro Programa C#</vt:lpstr>
      <vt:lpstr>Regras de Sintaxe</vt:lpstr>
      <vt:lpstr>Variáveis</vt:lpstr>
      <vt:lpstr>Tipos de Dados</vt:lpstr>
      <vt:lpstr>Value Types</vt:lpstr>
      <vt:lpstr>Palavras-Chave para Tipos</vt:lpstr>
      <vt:lpstr>Tipos Integrais</vt:lpstr>
      <vt:lpstr>Ponto Flutuante e Decimais</vt:lpstr>
      <vt:lpstr>Principais Operadores</vt:lpstr>
      <vt:lpstr>Exercício</vt:lpstr>
      <vt:lpstr>Tipo bool</vt:lpstr>
      <vt:lpstr>Structs</vt:lpstr>
      <vt:lpstr>Enumerações</vt:lpstr>
      <vt:lpstr>Principais Instruções</vt:lpstr>
      <vt:lpstr>Instruções Condicionais</vt:lpstr>
      <vt:lpstr>Instruções Condicionais</vt:lpstr>
      <vt:lpstr>Instruções Condicionais</vt:lpstr>
      <vt:lpstr>Exercício</vt:lpstr>
      <vt:lpstr>Instrução de Repetição</vt:lpstr>
      <vt:lpstr>Instrução de Repetição</vt:lpstr>
      <vt:lpstr>Instrução de Repetição</vt:lpstr>
      <vt:lpstr>Instrução de Repetição</vt:lpstr>
      <vt:lpstr>Exercício</vt:lpstr>
      <vt:lpstr>Arrays</vt:lpstr>
      <vt:lpstr>Arrays</vt:lpstr>
      <vt:lpstr>List&lt;&gt;</vt:lpstr>
      <vt:lpstr>List&lt;&gt;</vt:lpstr>
      <vt:lpstr>List&lt;&gt;</vt:lpstr>
      <vt:lpstr>Classes</vt:lpstr>
      <vt:lpstr>Herança de Classes</vt:lpstr>
      <vt:lpstr>Modificadores de Acesso</vt:lpstr>
      <vt:lpstr>Métodos</vt:lpstr>
      <vt:lpstr>Métodos</vt:lpstr>
      <vt:lpstr>Constantes</vt:lpstr>
      <vt:lpstr>Exercício</vt:lpstr>
      <vt:lpstr>Propriedades</vt:lpstr>
      <vt:lpstr>Propriedades Autoimplementadas</vt:lpstr>
      <vt:lpstr>Namespaces</vt:lpstr>
      <vt:lpstr>Namespaces</vt:lpstr>
      <vt:lpstr>Namespaces</vt:lpstr>
      <vt:lpstr>Indexadores</vt:lpstr>
      <vt:lpstr>Indexadores</vt:lpstr>
      <vt:lpstr>Generics</vt:lpstr>
      <vt:lpstr>Generics</vt:lpstr>
      <vt:lpstr>Collections</vt:lpstr>
      <vt:lpstr>Collections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Básico</dc:title>
  <dc:creator>Andrés Menéndez</dc:creator>
  <cp:lastModifiedBy>Andres Silva Menéndez</cp:lastModifiedBy>
  <cp:revision>18</cp:revision>
  <dcterms:created xsi:type="dcterms:W3CDTF">2021-04-15T20:49:32Z</dcterms:created>
  <dcterms:modified xsi:type="dcterms:W3CDTF">2021-04-29T20:57:33Z</dcterms:modified>
</cp:coreProperties>
</file>