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6" r:id="rId2"/>
    <p:sldId id="293" r:id="rId3"/>
    <p:sldId id="333" r:id="rId4"/>
    <p:sldId id="294" r:id="rId5"/>
    <p:sldId id="295" r:id="rId6"/>
    <p:sldId id="296" r:id="rId7"/>
    <p:sldId id="297" r:id="rId8"/>
    <p:sldId id="318" r:id="rId9"/>
    <p:sldId id="320" r:id="rId10"/>
    <p:sldId id="324" r:id="rId11"/>
    <p:sldId id="335" r:id="rId12"/>
    <p:sldId id="328" r:id="rId13"/>
    <p:sldId id="336" r:id="rId14"/>
    <p:sldId id="337" r:id="rId15"/>
    <p:sldId id="338" r:id="rId16"/>
    <p:sldId id="339" r:id="rId17"/>
    <p:sldId id="340" r:id="rId18"/>
    <p:sldId id="332" r:id="rId19"/>
    <p:sldId id="32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accounting/chapter/overview-of-receivabl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28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10629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12491F-670F-41DC-B161-BB5393FF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69126"/>
            <a:ext cx="6900380" cy="4519748"/>
          </a:xfrm>
          <a:prstGeom prst="rect">
            <a:avLst/>
          </a:prstGeom>
        </p:spPr>
      </p:pic>
      <p:sp>
        <p:nvSpPr>
          <p:cNvPr id="41063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F005A121-AC8E-47B7-B2B5-B8245A344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100" cap="all"/>
              <a:t>Executando o Visual Studio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F005A121-AC8E-47B7-B2B5-B8245A344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pt-BR" sz="4800" cap="all" dirty="0"/>
              <a:t>RECONHECENDO TIPOS DE PROJETOS NO VS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5F1AA2D-87C3-4DB7-8B44-5E3903B4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6" y="778862"/>
            <a:ext cx="3555130" cy="32009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99F6E9-0F91-49FF-8A91-F71078F2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00" y="786733"/>
            <a:ext cx="3561766" cy="3185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58414D-98A0-4987-A8A1-6C8D232B7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00" y="817419"/>
            <a:ext cx="3561766" cy="3123791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ADD5BA-4B1B-405C-A545-DFFC98B8DDBD}"/>
              </a:ext>
            </a:extLst>
          </p:cNvPr>
          <p:cNvSpPr txBox="1"/>
          <p:nvPr/>
        </p:nvSpPr>
        <p:spPr>
          <a:xfrm>
            <a:off x="1575342" y="4031522"/>
            <a:ext cx="66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310BEB-8DE8-4037-A09A-A59075F62294}"/>
              </a:ext>
            </a:extLst>
          </p:cNvPr>
          <p:cNvSpPr txBox="1"/>
          <p:nvPr/>
        </p:nvSpPr>
        <p:spPr>
          <a:xfrm>
            <a:off x="4927281" y="4010033"/>
            <a:ext cx="20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Programas Desktop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3D7AF0-F71D-4045-88B6-59386FF781D0}"/>
              </a:ext>
            </a:extLst>
          </p:cNvPr>
          <p:cNvSpPr txBox="1"/>
          <p:nvPr/>
        </p:nvSpPr>
        <p:spPr>
          <a:xfrm>
            <a:off x="9475820" y="4046954"/>
            <a:ext cx="105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Chatbots</a:t>
            </a:r>
            <a:endParaRPr lang="pt-BR" dirty="0"/>
          </a:p>
        </p:txBody>
      </p:sp>
      <p:pic>
        <p:nvPicPr>
          <p:cNvPr id="16" name="Gráfico 15" descr="Internet estrutura de tópicos">
            <a:extLst>
              <a:ext uri="{FF2B5EF4-FFF2-40B4-BE49-F238E27FC236}">
                <a16:creationId xmlns:a16="http://schemas.microsoft.com/office/drawing/2014/main" id="{186D72CE-7D03-48B9-B894-51391B5C2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265" y="-42215"/>
            <a:ext cx="914400" cy="914400"/>
          </a:xfrm>
          <a:prstGeom prst="rect">
            <a:avLst/>
          </a:prstGeom>
        </p:spPr>
      </p:pic>
      <p:pic>
        <p:nvPicPr>
          <p:cNvPr id="18" name="Gráfico 17" descr="Computador com preenchimento sólido">
            <a:extLst>
              <a:ext uri="{FF2B5EF4-FFF2-40B4-BE49-F238E27FC236}">
                <a16:creationId xmlns:a16="http://schemas.microsoft.com/office/drawing/2014/main" id="{C98BFD69-A369-43D1-BFEE-377DDE798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6000" y="-52999"/>
            <a:ext cx="914400" cy="914400"/>
          </a:xfrm>
          <a:prstGeom prst="rect">
            <a:avLst/>
          </a:prstGeom>
        </p:spPr>
      </p:pic>
      <p:pic>
        <p:nvPicPr>
          <p:cNvPr id="20" name="Gráfico 19" descr="Robô estrutura de tópicos">
            <a:extLst>
              <a:ext uri="{FF2B5EF4-FFF2-40B4-BE49-F238E27FC236}">
                <a16:creationId xmlns:a16="http://schemas.microsoft.com/office/drawing/2014/main" id="{A994DBE6-7A01-4E94-9A41-11166AE46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6072" y="-21481"/>
            <a:ext cx="838899" cy="8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DC9D7AA-48EA-4541-8E13-C13BF17C5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151875"/>
            <a:ext cx="6900380" cy="4554250"/>
          </a:xfrm>
          <a:prstGeom prst="rect">
            <a:avLst/>
          </a:prstGeom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4100" cap="all" dirty="0"/>
              <a:t>CRIANDO APLICAÇÃO WEB .NET FRAMEWORK MVC (SITES)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724" name="Rectangle 134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2200" cap="all"/>
              <a:t>Configuração nome projeto e versão framework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76F476-627D-42E7-B582-C174EA1B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34623"/>
            <a:ext cx="6900380" cy="4588753"/>
          </a:xfrm>
          <a:prstGeom prst="rect">
            <a:avLst/>
          </a:prstGeom>
        </p:spPr>
      </p:pic>
      <p:sp>
        <p:nvSpPr>
          <p:cNvPr id="414725" name="Espaço Reservado para Conteúdo 2">
            <a:extLst>
              <a:ext uri="{FF2B5EF4-FFF2-40B4-BE49-F238E27FC236}">
                <a16:creationId xmlns:a16="http://schemas.microsoft.com/office/drawing/2014/main" id="{D224BB59-1030-4F97-B721-166F824A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pt-BR" sz="1600"/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0135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pt-BR" sz="2400" cap="all" err="1"/>
              <a:t>Selecionando</a:t>
            </a:r>
            <a:r>
              <a:rPr lang="en-US" altLang="pt-BR" sz="2400" cap="all"/>
              <a:t> </a:t>
            </a:r>
            <a:r>
              <a:rPr lang="en-US" altLang="pt-BR" sz="2400" cap="all" err="1"/>
              <a:t>arquitetura</a:t>
            </a:r>
            <a:r>
              <a:rPr lang="en-US" altLang="pt-BR" sz="2400" cap="all"/>
              <a:t> </a:t>
            </a:r>
            <a:r>
              <a:rPr lang="en-US" altLang="pt-BR" sz="2400" cap="all" err="1"/>
              <a:t>mvc</a:t>
            </a:r>
            <a:r>
              <a:rPr lang="en-US" altLang="pt-BR" sz="2400" cap="all"/>
              <a:t> com </a:t>
            </a:r>
            <a:r>
              <a:rPr lang="en-US" altLang="pt-BR" sz="2400" cap="all" err="1"/>
              <a:t>autenticação</a:t>
            </a:r>
            <a:r>
              <a:rPr lang="en-US" altLang="pt-BR" sz="2400" cap="all"/>
              <a:t> propria do </a:t>
            </a:r>
            <a:r>
              <a:rPr lang="en-US" altLang="pt-BR" sz="2400" cap="all" err="1"/>
              <a:t>.net</a:t>
            </a:r>
            <a:r>
              <a:rPr lang="en-US" altLang="pt-BR" sz="2400" cap="all"/>
              <a:t> framework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BE6D58-A7BE-4065-843A-BBADA32F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004299"/>
            <a:ext cx="6517065" cy="4529360"/>
          </a:xfrm>
          <a:prstGeom prst="rect">
            <a:avLst/>
          </a:prstGeom>
        </p:spPr>
      </p:pic>
      <p:sp>
        <p:nvSpPr>
          <p:cNvPr id="414725" name="Espaço Reservado para Conteúdo 2">
            <a:extLst>
              <a:ext uri="{FF2B5EF4-FFF2-40B4-BE49-F238E27FC236}">
                <a16:creationId xmlns:a16="http://schemas.microsoft.com/office/drawing/2014/main" id="{D224BB59-1030-4F97-B721-166F824A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0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561" y="135179"/>
            <a:ext cx="74676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pt-BR" sz="2400" cap="all" dirty="0" err="1"/>
              <a:t>Selecionando</a:t>
            </a:r>
            <a:r>
              <a:rPr lang="en-US" altLang="pt-BR" sz="2400" cap="all" dirty="0"/>
              <a:t> </a:t>
            </a:r>
            <a:r>
              <a:rPr lang="en-US" altLang="pt-BR" sz="2400" cap="all" dirty="0" err="1"/>
              <a:t>arquitetura</a:t>
            </a:r>
            <a:r>
              <a:rPr lang="en-US" altLang="pt-BR" sz="2400" cap="all" dirty="0"/>
              <a:t> </a:t>
            </a:r>
            <a:r>
              <a:rPr lang="en-US" altLang="pt-BR" sz="2400" cap="all" dirty="0" err="1"/>
              <a:t>mvc</a:t>
            </a:r>
            <a:r>
              <a:rPr lang="en-US" altLang="pt-BR" sz="2400" cap="all" dirty="0"/>
              <a:t> com </a:t>
            </a:r>
            <a:r>
              <a:rPr lang="en-US" altLang="pt-BR" sz="2400" cap="all" dirty="0" err="1"/>
              <a:t>autenticação</a:t>
            </a:r>
            <a:r>
              <a:rPr lang="en-US" altLang="pt-BR" sz="2400" cap="all" dirty="0"/>
              <a:t> propria do </a:t>
            </a:r>
            <a:r>
              <a:rPr lang="en-US" altLang="pt-BR" sz="2400" cap="all" dirty="0" err="1"/>
              <a:t>.net</a:t>
            </a:r>
            <a:r>
              <a:rPr lang="en-US" altLang="pt-BR" sz="2400" cap="all" dirty="0"/>
              <a:t> framework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859C8-39A6-468C-BFCD-9C0CBA58B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" r="101" b="2196"/>
          <a:stretch/>
        </p:blipFill>
        <p:spPr>
          <a:xfrm>
            <a:off x="1023561" y="979452"/>
            <a:ext cx="10210496" cy="56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9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561" y="135179"/>
            <a:ext cx="746760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pt-BR" sz="2400" cap="all" dirty="0" err="1"/>
              <a:t>Selecionando</a:t>
            </a:r>
            <a:r>
              <a:rPr lang="en-US" altLang="pt-BR" sz="2400" cap="all" dirty="0"/>
              <a:t> </a:t>
            </a:r>
            <a:r>
              <a:rPr lang="en-US" altLang="pt-BR" sz="2400" cap="all" dirty="0" err="1"/>
              <a:t>arquitetura</a:t>
            </a:r>
            <a:r>
              <a:rPr lang="en-US" altLang="pt-BR" sz="2400" cap="all" dirty="0"/>
              <a:t> </a:t>
            </a:r>
            <a:r>
              <a:rPr lang="en-US" altLang="pt-BR" sz="2400" cap="all" dirty="0" err="1"/>
              <a:t>mvc</a:t>
            </a:r>
            <a:r>
              <a:rPr lang="en-US" altLang="pt-BR" sz="2400" cap="all" dirty="0"/>
              <a:t> com </a:t>
            </a:r>
            <a:r>
              <a:rPr lang="en-US" altLang="pt-BR" sz="2400" cap="all" dirty="0" err="1"/>
              <a:t>autenticação</a:t>
            </a:r>
            <a:r>
              <a:rPr lang="en-US" altLang="pt-BR" sz="2400" cap="all" dirty="0"/>
              <a:t> propria do </a:t>
            </a:r>
            <a:r>
              <a:rPr lang="en-US" altLang="pt-BR" sz="2400" cap="all" dirty="0" err="1"/>
              <a:t>.net</a:t>
            </a:r>
            <a:r>
              <a:rPr lang="en-US" altLang="pt-BR" sz="2400" cap="all" dirty="0"/>
              <a:t> framework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A859C8-39A6-468C-BFCD-9C0CBA58B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5" r="101" b="2196"/>
          <a:stretch/>
        </p:blipFill>
        <p:spPr>
          <a:xfrm>
            <a:off x="1023561" y="979452"/>
            <a:ext cx="10210496" cy="561729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143F1BC-F043-4D6B-A65F-D22FE0D8CB32}"/>
              </a:ext>
            </a:extLst>
          </p:cNvPr>
          <p:cNvSpPr/>
          <p:nvPr/>
        </p:nvSpPr>
        <p:spPr>
          <a:xfrm>
            <a:off x="3032449" y="1129004"/>
            <a:ext cx="1306286" cy="186612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5BB865-4B3A-46DC-B3C1-A0D1EAAF983D}"/>
              </a:ext>
            </a:extLst>
          </p:cNvPr>
          <p:cNvSpPr txBox="1"/>
          <p:nvPr/>
        </p:nvSpPr>
        <p:spPr>
          <a:xfrm>
            <a:off x="3413599" y="1436859"/>
            <a:ext cx="26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Executando o projeto web</a:t>
            </a:r>
          </a:p>
        </p:txBody>
      </p:sp>
    </p:spTree>
    <p:extLst>
      <p:ext uri="{BB962C8B-B14F-4D97-AF65-F5344CB8AC3E}">
        <p14:creationId xmlns:p14="http://schemas.microsoft.com/office/powerpoint/2010/main" val="41487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561" y="135179"/>
            <a:ext cx="10690344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pt-BR" sz="2400" cap="all" dirty="0" err="1"/>
              <a:t>Ao</a:t>
            </a:r>
            <a:r>
              <a:rPr lang="en-US" altLang="pt-BR" sz="2400" cap="all" dirty="0"/>
              <a:t> </a:t>
            </a:r>
            <a:r>
              <a:rPr lang="en-US" altLang="pt-BR" sz="2400" cap="all" dirty="0" err="1"/>
              <a:t>executar</a:t>
            </a:r>
            <a:r>
              <a:rPr lang="en-US" altLang="pt-BR" sz="2400" cap="all" dirty="0"/>
              <a:t> o </a:t>
            </a:r>
            <a:r>
              <a:rPr lang="en-US" altLang="pt-BR" sz="2400" cap="all" dirty="0" err="1"/>
              <a:t>projeto</a:t>
            </a:r>
            <a:r>
              <a:rPr lang="en-US" altLang="pt-BR" sz="2400" cap="all" dirty="0"/>
              <a:t>, é “</a:t>
            </a:r>
            <a:r>
              <a:rPr lang="en-US" altLang="pt-BR" sz="2400" cap="all" dirty="0" err="1"/>
              <a:t>gerado</a:t>
            </a:r>
            <a:r>
              <a:rPr lang="en-US" altLang="pt-BR" sz="2400" cap="all" dirty="0"/>
              <a:t>” um site </a:t>
            </a:r>
            <a:r>
              <a:rPr lang="en-US" altLang="pt-BR" sz="2400" cap="all" dirty="0" err="1"/>
              <a:t>rodando</a:t>
            </a:r>
            <a:r>
              <a:rPr lang="en-US" altLang="pt-BR" sz="2400" cap="all" dirty="0"/>
              <a:t> num server local com o </a:t>
            </a:r>
            <a:r>
              <a:rPr lang="en-US" altLang="pt-BR" sz="2400" cap="all" dirty="0" err="1"/>
              <a:t>objetivo</a:t>
            </a:r>
            <a:r>
              <a:rPr lang="en-US" altLang="pt-BR" sz="2400" cap="all" dirty="0"/>
              <a:t> de </a:t>
            </a:r>
            <a:r>
              <a:rPr lang="en-US" altLang="pt-BR" sz="2400" cap="all" dirty="0" err="1"/>
              <a:t>desenvolvimento</a:t>
            </a:r>
            <a:endParaRPr lang="en-US" altLang="pt-BR" sz="2400" cap="all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021F4A-5F17-456C-931E-AE48FAAE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211768"/>
            <a:ext cx="10310327" cy="50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6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62E15705-765F-48C4-976F-E8A679A50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 dirty="0"/>
              <a:t>Vantagens do WEB </a:t>
            </a:r>
            <a:r>
              <a:rPr lang="pt-BR" altLang="pt-BR" sz="3629" dirty="0" err="1"/>
              <a:t>Forms-Based</a:t>
            </a:r>
            <a:r>
              <a:rPr lang="pt-BR" altLang="pt-BR" sz="3629" dirty="0"/>
              <a:t> </a:t>
            </a:r>
            <a:r>
              <a:rPr lang="pt-BR" altLang="pt-BR" sz="3629" dirty="0" err="1"/>
              <a:t>Application</a:t>
            </a:r>
            <a:r>
              <a:rPr lang="pt-BR" altLang="pt-BR" sz="3629" dirty="0"/>
              <a:t> 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C62B731B-E345-4EDB-B471-5464716C7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Provê uma série de eventos suportados em vários servidores.</a:t>
            </a:r>
          </a:p>
          <a:p>
            <a:r>
              <a:rPr lang="pt-BR" altLang="pt-BR"/>
              <a:t>Facilidade para gerenciar o estado da informação.</a:t>
            </a:r>
          </a:p>
          <a:p>
            <a:r>
              <a:rPr lang="pt-BR" altLang="pt-BR"/>
              <a:t>Ideal para pequenos times de desenvolvimento que querem tomar vantagem do vasto número de componentes disponíveis.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379B5CF-C2F5-4C6E-875F-9116E6F8E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84435417-6856-426D-99D5-6AE2849DC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dirty="0"/>
              <a:t>Crie uma aplicação no Visual Studio utilizando o </a:t>
            </a:r>
            <a:r>
              <a:rPr lang="pt-BR" altLang="pt-BR" dirty="0" err="1"/>
              <a:t>template</a:t>
            </a:r>
            <a:r>
              <a:rPr lang="pt-BR" altLang="pt-BR" dirty="0"/>
              <a:t> exibido. Execute e analise a estrutura da aplicação que foi criada. </a:t>
            </a:r>
          </a:p>
          <a:p>
            <a:pPr algn="ctr">
              <a:buFont typeface="Times New Roman" panose="02020603050405020304" pitchFamily="18" charset="0"/>
              <a:buNone/>
            </a:pPr>
            <a:r>
              <a:rPr lang="pt-BR" altLang="pt-BR" dirty="0"/>
              <a:t>Em seguida tente alterar o nome das opções no menu.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FD7D26B2-1664-45EF-9393-34E1D243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 que é o .NET Framework?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F5A099B-65B0-4894-8307-6F9FABF4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2318644"/>
            <a:ext cx="8216062" cy="2678681"/>
          </a:xfrm>
          <a:solidFill>
            <a:srgbClr val="FFFFCC"/>
          </a:solidFill>
        </p:spPr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3629"/>
              <a:t>Componente integrado ao </a:t>
            </a:r>
            <a:r>
              <a:rPr lang="pt-BR" altLang="pt-BR" sz="3629">
                <a:solidFill>
                  <a:srgbClr val="FF0000"/>
                </a:solidFill>
              </a:rPr>
              <a:t>Windows</a:t>
            </a:r>
            <a:r>
              <a:rPr lang="pt-BR" altLang="pt-BR" sz="3629"/>
              <a:t> que dá suporte à </a:t>
            </a:r>
            <a:r>
              <a:rPr lang="pt-BR" altLang="pt-BR" sz="3629">
                <a:solidFill>
                  <a:srgbClr val="FF0000"/>
                </a:solidFill>
              </a:rPr>
              <a:t>execução</a:t>
            </a:r>
            <a:r>
              <a:rPr lang="pt-BR" altLang="pt-BR" sz="3629"/>
              <a:t> e ao </a:t>
            </a:r>
            <a:r>
              <a:rPr lang="pt-BR" altLang="pt-BR" sz="3629">
                <a:solidFill>
                  <a:srgbClr val="FF0000"/>
                </a:solidFill>
              </a:rPr>
              <a:t>desenvolvimento</a:t>
            </a:r>
            <a:r>
              <a:rPr lang="pt-BR" altLang="pt-BR" sz="3629"/>
              <a:t> de </a:t>
            </a:r>
            <a:r>
              <a:rPr lang="pt-BR" altLang="pt-BR" sz="3629">
                <a:solidFill>
                  <a:schemeClr val="tx1"/>
                </a:solidFill>
              </a:rPr>
              <a:t>aplicações e XML web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EFBB8-9AB1-4520-A197-E975273A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pt-BR" sz="6500" cap="all"/>
              <a:t>O que é o .NET Framework?</a:t>
            </a:r>
            <a:endParaRPr lang="en-US" sz="6500" cap="all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3C528-68B4-456D-A0D6-211FC022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4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Facilitador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D655ED8-823F-4E24-A243-EC7C30313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026" r="15835" b="2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F5CE58-6498-43F0-B2F4-E1B81EDC1AEE}"/>
              </a:ext>
            </a:extLst>
          </p:cNvPr>
          <p:cNvSpPr txBox="1"/>
          <p:nvPr/>
        </p:nvSpPr>
        <p:spPr>
          <a:xfrm>
            <a:off x="2532269" y="5511534"/>
            <a:ext cx="253787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courses.lumenlearning.com/boundless-accounting/chapter/overview-of-receivabl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0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32C5F85F-BA12-4C6A-BFB9-D4EFB821E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usar .NET Framework?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EBAE0CEA-E4C0-4728-A481-7E9E642F5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Ambiente consistente de programação OO para código que pode ser </a:t>
            </a:r>
            <a:r>
              <a:rPr lang="pt-BR" altLang="pt-BR">
                <a:solidFill>
                  <a:srgbClr val="FF0000"/>
                </a:solidFill>
              </a:rPr>
              <a:t>executado localmente</a:t>
            </a:r>
            <a:r>
              <a:rPr lang="pt-BR" altLang="pt-BR"/>
              <a:t> ou </a:t>
            </a:r>
            <a:r>
              <a:rPr lang="pt-BR" altLang="pt-BR">
                <a:solidFill>
                  <a:srgbClr val="FF0000"/>
                </a:solidFill>
              </a:rPr>
              <a:t>remotamente</a:t>
            </a:r>
            <a:r>
              <a:rPr lang="pt-BR" altLang="pt-BR"/>
              <a:t>.</a:t>
            </a:r>
          </a:p>
          <a:p>
            <a:r>
              <a:rPr lang="pt-BR" altLang="pt-BR"/>
              <a:t>Oferece </a:t>
            </a:r>
            <a:r>
              <a:rPr lang="pt-BR" altLang="pt-BR">
                <a:solidFill>
                  <a:srgbClr val="FF0000"/>
                </a:solidFill>
              </a:rPr>
              <a:t>ambiente de execução</a:t>
            </a:r>
            <a:r>
              <a:rPr lang="pt-BR" altLang="pt-BR"/>
              <a:t> que minimiza o desenvolvimento de software e conflito de versões.</a:t>
            </a:r>
          </a:p>
          <a:p>
            <a:r>
              <a:rPr lang="pt-BR" altLang="pt-BR"/>
              <a:t>Oferece ambiente que fornece </a:t>
            </a:r>
            <a:r>
              <a:rPr lang="pt-BR" altLang="pt-BR">
                <a:solidFill>
                  <a:srgbClr val="FF0000"/>
                </a:solidFill>
              </a:rPr>
              <a:t>execução segura de código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0FC01965-4D78-49B3-BA20-C9FA597C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usar .NET Framework?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2788B961-1C4D-4BA3-8365-4EF0F308F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Fornecer um ambiente de execução do código que elimine os </a:t>
            </a:r>
            <a:r>
              <a:rPr lang="pt-BR" altLang="pt-BR">
                <a:solidFill>
                  <a:srgbClr val="FF0000"/>
                </a:solidFill>
              </a:rPr>
              <a:t>problemas de desempenho</a:t>
            </a:r>
            <a:r>
              <a:rPr lang="pt-BR" altLang="pt-BR"/>
              <a:t> gerado por linguagens de scripts ou ambientes interpretados.</a:t>
            </a:r>
          </a:p>
          <a:p>
            <a:r>
              <a:rPr lang="pt-BR" altLang="pt-BR"/>
              <a:t>Uso de </a:t>
            </a:r>
            <a:r>
              <a:rPr lang="pt-BR" altLang="pt-BR">
                <a:solidFill>
                  <a:srgbClr val="FF0000"/>
                </a:solidFill>
              </a:rPr>
              <a:t>padrões reconhecidos pela indústria</a:t>
            </a:r>
            <a:r>
              <a:rPr lang="pt-BR" altLang="pt-BR"/>
              <a:t> para que o .NET possa se integrar com qualquer tipo de código.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40B8B075-0F9A-4394-9035-043D5361E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.NET Framework</a:t>
            </a:r>
          </a:p>
        </p:txBody>
      </p:sp>
      <p:pic>
        <p:nvPicPr>
          <p:cNvPr id="381956" name="Picture 4">
            <a:extLst>
              <a:ext uri="{FF2B5EF4-FFF2-40B4-BE49-F238E27FC236}">
                <a16:creationId xmlns:a16="http://schemas.microsoft.com/office/drawing/2014/main" id="{DB485C42-8F91-4486-90B5-9EAFE6E7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1468955"/>
            <a:ext cx="6009751" cy="53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862C4EB5-AAA1-4B4D-B343-18D37BDC0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Versões do .NET Framework</a:t>
            </a:r>
          </a:p>
        </p:txBody>
      </p:sp>
      <p:pic>
        <p:nvPicPr>
          <p:cNvPr id="382980" name="Picture 4">
            <a:extLst>
              <a:ext uri="{FF2B5EF4-FFF2-40B4-BE49-F238E27FC236}">
                <a16:creationId xmlns:a16="http://schemas.microsoft.com/office/drawing/2014/main" id="{6BC808D8-8BDD-4322-9EA8-EE6A19BB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07" y="1468955"/>
            <a:ext cx="4759699" cy="53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1549C89A-ACD5-426C-B981-3BC14622D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482545C9-3840-4F00-A7F6-3DA3809B1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6062" cy="5026128"/>
          </a:xfrm>
        </p:spPr>
        <p:txBody>
          <a:bodyPr/>
          <a:lstStyle/>
          <a:p>
            <a:r>
              <a:rPr lang="pt-BR" altLang="pt-BR" sz="2540"/>
              <a:t>É um </a:t>
            </a:r>
            <a:r>
              <a:rPr lang="pt-BR" altLang="pt-BR" sz="2540">
                <a:solidFill>
                  <a:srgbClr val="FF0000"/>
                </a:solidFill>
              </a:rPr>
              <a:t>modelo de desenvolvimento web</a:t>
            </a:r>
            <a:r>
              <a:rPr lang="pt-BR" altLang="pt-BR" sz="2540"/>
              <a:t> que inclui os recursos necessários para o desenvolvimento de </a:t>
            </a:r>
            <a:r>
              <a:rPr lang="pt-BR" altLang="pt-BR" sz="2540">
                <a:solidFill>
                  <a:srgbClr val="FF0000"/>
                </a:solidFill>
              </a:rPr>
              <a:t>websites dinâmicos</a:t>
            </a:r>
            <a:r>
              <a:rPr lang="pt-BR" altLang="pt-BR" sz="2540"/>
              <a:t>.</a:t>
            </a:r>
          </a:p>
          <a:p>
            <a:r>
              <a:rPr lang="pt-BR" altLang="pt-BR" sz="2540"/>
              <a:t>Disponibiliza </a:t>
            </a:r>
            <a:r>
              <a:rPr lang="pt-BR" altLang="pt-BR" sz="2540">
                <a:solidFill>
                  <a:srgbClr val="FF0000"/>
                </a:solidFill>
              </a:rPr>
              <a:t>web server controls</a:t>
            </a:r>
            <a:r>
              <a:rPr lang="pt-BR" altLang="pt-BR" sz="2540"/>
              <a:t> para construção de layouts complexos.</a:t>
            </a:r>
          </a:p>
          <a:p>
            <a:r>
              <a:rPr lang="pt-BR" altLang="pt-BR" sz="2540"/>
              <a:t>Implementa uma avançada estrutura de autenticação e autorização de acesso aos recursos.</a:t>
            </a:r>
          </a:p>
          <a:p>
            <a:r>
              <a:rPr lang="pt-BR" altLang="pt-BR" sz="2540"/>
              <a:t>Código da aplicação é </a:t>
            </a:r>
            <a:r>
              <a:rPr lang="pt-BR" altLang="pt-BR" sz="2540">
                <a:solidFill>
                  <a:srgbClr val="FF0000"/>
                </a:solidFill>
              </a:rPr>
              <a:t>compilado</a:t>
            </a:r>
            <a:r>
              <a:rPr lang="pt-BR" altLang="pt-BR" sz="2540"/>
              <a:t>, aumentando a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89F9A899-1884-4414-9FFA-C824E1195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4A378279-EABB-4B67-B8E8-8C69D423F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6062" cy="5026128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pt-BR" altLang="pt-BR" sz="2540">
                <a:solidFill>
                  <a:srgbClr val="FF0000"/>
                </a:solidFill>
              </a:rPr>
              <a:t>Gerenciamento do estado</a:t>
            </a:r>
            <a:r>
              <a:rPr lang="pt-BR" altLang="pt-BR" sz="2540"/>
              <a:t> da aplicação permite manter informações entre as páginas navegadas pelo usuário.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Utiliza arquivos de configuração em XML  para controlar o comportamento da aplicação.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Suporta uma sofisticada infraestrutura de </a:t>
            </a:r>
            <a:r>
              <a:rPr lang="pt-BR" altLang="pt-BR" sz="2540">
                <a:solidFill>
                  <a:srgbClr val="FF0000"/>
                </a:solidFill>
              </a:rPr>
              <a:t>depuração</a:t>
            </a:r>
            <a:r>
              <a:rPr lang="pt-BR" altLang="pt-BR" sz="2540"/>
              <a:t>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Suporta o XML </a:t>
            </a:r>
            <a:r>
              <a:rPr lang="pt-BR" altLang="pt-BR" sz="2540">
                <a:solidFill>
                  <a:srgbClr val="FF0000"/>
                </a:solidFill>
              </a:rPr>
              <a:t>Web Services</a:t>
            </a:r>
            <a:r>
              <a:rPr lang="pt-BR" altLang="pt-BR" sz="2540"/>
              <a:t>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Facilidade para o projeto do </a:t>
            </a:r>
            <a:r>
              <a:rPr lang="pt-BR" altLang="pt-BR" sz="2540">
                <a:solidFill>
                  <a:srgbClr val="FF0000"/>
                </a:solidFill>
              </a:rPr>
              <a:t>design da aplicação</a:t>
            </a:r>
            <a:r>
              <a:rPr lang="pt-BR" altLang="pt-BR" sz="2540"/>
              <a:t> através da ferramenta </a:t>
            </a:r>
            <a:r>
              <a:rPr lang="pt-BR" altLang="pt-BR" sz="2540">
                <a:solidFill>
                  <a:srgbClr val="FF0000"/>
                </a:solidFill>
              </a:rPr>
              <a:t>Visual Studio</a:t>
            </a:r>
            <a:r>
              <a:rPr lang="pt-BR" altLang="pt-BR" sz="254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380</TotalTime>
  <Words>422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Calibri</vt:lpstr>
      <vt:lpstr>Franklin Gothic Book</vt:lpstr>
      <vt:lpstr>Times New Roman</vt:lpstr>
      <vt:lpstr>Cortar</vt:lpstr>
      <vt:lpstr>.net framework</vt:lpstr>
      <vt:lpstr>O que é o .NET Framework?</vt:lpstr>
      <vt:lpstr>O que é o .NET Framework?</vt:lpstr>
      <vt:lpstr>Por que usar .NET Framework?</vt:lpstr>
      <vt:lpstr>Por que usar .NET Framework?</vt:lpstr>
      <vt:lpstr>.NET Framework</vt:lpstr>
      <vt:lpstr>Versões do .NET Framework</vt:lpstr>
      <vt:lpstr>ASP.NET</vt:lpstr>
      <vt:lpstr>ASP.NET</vt:lpstr>
      <vt:lpstr>Executando o Visual Studio</vt:lpstr>
      <vt:lpstr>RECONHECENDO TIPOS DE PROJETOS NO VS</vt:lpstr>
      <vt:lpstr>CRIANDO APLICAÇÃO WEB .NET FRAMEWORK MVC (SITES)</vt:lpstr>
      <vt:lpstr>Configuração nome projeto e versão framework</vt:lpstr>
      <vt:lpstr>Selecionando arquitetura mvc com autenticação propria do .net framework</vt:lpstr>
      <vt:lpstr>Selecionando arquitetura mvc com autenticação propria do .net framework</vt:lpstr>
      <vt:lpstr>Selecionando arquitetura mvc com autenticação propria do .net framework</vt:lpstr>
      <vt:lpstr>Ao executar o projeto, é “gerado” um site rodando num server local com o objetivo de desenvolvimento</vt:lpstr>
      <vt:lpstr>Vantagens do WEB Forms-Based Application 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Andres Silva Menéndez</cp:lastModifiedBy>
  <cp:revision>16</cp:revision>
  <dcterms:created xsi:type="dcterms:W3CDTF">2021-04-15T20:49:32Z</dcterms:created>
  <dcterms:modified xsi:type="dcterms:W3CDTF">2021-05-03T17:39:54Z</dcterms:modified>
</cp:coreProperties>
</file>