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1"/>
  </p:notesMasterIdLst>
  <p:sldIdLst>
    <p:sldId id="256" r:id="rId2"/>
    <p:sldId id="302" r:id="rId3"/>
    <p:sldId id="421" r:id="rId4"/>
    <p:sldId id="327" r:id="rId5"/>
    <p:sldId id="511" r:id="rId6"/>
    <p:sldId id="330" r:id="rId7"/>
    <p:sldId id="427" r:id="rId8"/>
    <p:sldId id="331" r:id="rId9"/>
    <p:sldId id="431" r:id="rId10"/>
    <p:sldId id="432" r:id="rId11"/>
    <p:sldId id="433" r:id="rId12"/>
    <p:sldId id="434" r:id="rId13"/>
    <p:sldId id="435" r:id="rId14"/>
    <p:sldId id="437" r:id="rId15"/>
    <p:sldId id="512" r:id="rId16"/>
    <p:sldId id="513" r:id="rId17"/>
    <p:sldId id="450" r:id="rId18"/>
    <p:sldId id="514" r:id="rId19"/>
    <p:sldId id="428" r:id="rId20"/>
    <p:sldId id="429" r:id="rId21"/>
    <p:sldId id="430" r:id="rId22"/>
    <p:sldId id="443" r:id="rId23"/>
    <p:sldId id="445" r:id="rId24"/>
    <p:sldId id="446" r:id="rId25"/>
    <p:sldId id="449" r:id="rId26"/>
    <p:sldId id="468" r:id="rId27"/>
    <p:sldId id="438" r:id="rId28"/>
    <p:sldId id="451" r:id="rId29"/>
    <p:sldId id="452" r:id="rId30"/>
    <p:sldId id="515" r:id="rId31"/>
    <p:sldId id="455" r:id="rId32"/>
    <p:sldId id="441" r:id="rId33"/>
    <p:sldId id="457" r:id="rId34"/>
    <p:sldId id="469" r:id="rId35"/>
    <p:sldId id="470" r:id="rId36"/>
    <p:sldId id="472" r:id="rId37"/>
    <p:sldId id="474" r:id="rId38"/>
    <p:sldId id="475" r:id="rId39"/>
    <p:sldId id="51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6EE64-3F02-46EC-97BE-44AFD22C0BB4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29F527A-0997-47E3-B4C8-09F9D1D33CD3}">
      <dgm:prSet/>
      <dgm:spPr/>
      <dgm:t>
        <a:bodyPr/>
        <a:lstStyle/>
        <a:p>
          <a:r>
            <a:rPr lang="pt-BR" baseline="0"/>
            <a:t>Classe responsável por interpretar os dados de uma requisição e preparar o modelo para enviar a View resultante.</a:t>
          </a:r>
          <a:endParaRPr lang="en-US"/>
        </a:p>
      </dgm:t>
    </dgm:pt>
    <dgm:pt modelId="{4DC00D72-48A9-4D81-9EF6-773C211D14FE}" type="parTrans" cxnId="{460AEB0A-DC3E-42E3-8BDE-606154E187EB}">
      <dgm:prSet/>
      <dgm:spPr/>
      <dgm:t>
        <a:bodyPr/>
        <a:lstStyle/>
        <a:p>
          <a:endParaRPr lang="en-US"/>
        </a:p>
      </dgm:t>
    </dgm:pt>
    <dgm:pt modelId="{F4E3F846-EFAC-4FE8-81E2-ACEE45CE3AEE}" type="sibTrans" cxnId="{460AEB0A-DC3E-42E3-8BDE-606154E187EB}">
      <dgm:prSet/>
      <dgm:spPr/>
      <dgm:t>
        <a:bodyPr/>
        <a:lstStyle/>
        <a:p>
          <a:endParaRPr lang="en-US"/>
        </a:p>
      </dgm:t>
    </dgm:pt>
    <dgm:pt modelId="{6D3ABFA8-8816-4595-ABEB-459E78F61D58}">
      <dgm:prSet/>
      <dgm:spPr/>
      <dgm:t>
        <a:bodyPr/>
        <a:lstStyle/>
        <a:p>
          <a:r>
            <a:rPr lang="pt-BR" baseline="0"/>
            <a:t>Quem intercepta a requisição e define qual controlador será utilizado é a estrutura de roteamento.</a:t>
          </a:r>
          <a:endParaRPr lang="en-US"/>
        </a:p>
      </dgm:t>
    </dgm:pt>
    <dgm:pt modelId="{B0F0D209-5143-4CE0-B428-EF0353CEF210}" type="parTrans" cxnId="{0D6E205D-6BA8-42A1-B1F2-CC35CEE5AEF4}">
      <dgm:prSet/>
      <dgm:spPr/>
      <dgm:t>
        <a:bodyPr/>
        <a:lstStyle/>
        <a:p>
          <a:endParaRPr lang="en-US"/>
        </a:p>
      </dgm:t>
    </dgm:pt>
    <dgm:pt modelId="{A7B33C98-B9C8-45D4-82AA-901F0429D3C7}" type="sibTrans" cxnId="{0D6E205D-6BA8-42A1-B1F2-CC35CEE5AEF4}">
      <dgm:prSet/>
      <dgm:spPr/>
      <dgm:t>
        <a:bodyPr/>
        <a:lstStyle/>
        <a:p>
          <a:endParaRPr lang="en-US"/>
        </a:p>
      </dgm:t>
    </dgm:pt>
    <dgm:pt modelId="{879D0225-EF65-418E-B366-4012A3C2F2FD}">
      <dgm:prSet/>
      <dgm:spPr/>
      <dgm:t>
        <a:bodyPr/>
        <a:lstStyle/>
        <a:p>
          <a:r>
            <a:rPr lang="pt-BR" baseline="0"/>
            <a:t>Por padrão, os controladores deve finalizar com o sufixo Controller.</a:t>
          </a:r>
          <a:endParaRPr lang="en-US"/>
        </a:p>
      </dgm:t>
    </dgm:pt>
    <dgm:pt modelId="{03C00DBD-5074-4614-9BFA-E18481D3F3E4}" type="parTrans" cxnId="{B25E82B9-CA13-43C2-A7FD-854110AE47D3}">
      <dgm:prSet/>
      <dgm:spPr/>
      <dgm:t>
        <a:bodyPr/>
        <a:lstStyle/>
        <a:p>
          <a:endParaRPr lang="en-US"/>
        </a:p>
      </dgm:t>
    </dgm:pt>
    <dgm:pt modelId="{9EBA9986-168D-4530-B887-3BF722F4DCF1}" type="sibTrans" cxnId="{B25E82B9-CA13-43C2-A7FD-854110AE47D3}">
      <dgm:prSet/>
      <dgm:spPr/>
      <dgm:t>
        <a:bodyPr/>
        <a:lstStyle/>
        <a:p>
          <a:endParaRPr lang="en-US"/>
        </a:p>
      </dgm:t>
    </dgm:pt>
    <dgm:pt modelId="{60C9F264-7136-4F56-BD13-5BEB1CF70080}" type="pres">
      <dgm:prSet presAssocID="{8706EE64-3F02-46EC-97BE-44AFD22C0BB4}" presName="linear" presStyleCnt="0">
        <dgm:presLayoutVars>
          <dgm:animLvl val="lvl"/>
          <dgm:resizeHandles val="exact"/>
        </dgm:presLayoutVars>
      </dgm:prSet>
      <dgm:spPr/>
    </dgm:pt>
    <dgm:pt modelId="{FF77B561-A7A2-49C9-8C0B-D357A9B13755}" type="pres">
      <dgm:prSet presAssocID="{F29F527A-0997-47E3-B4C8-09F9D1D33C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3EB99B-08AB-4525-8B60-D3D084907FE3}" type="pres">
      <dgm:prSet presAssocID="{F4E3F846-EFAC-4FE8-81E2-ACEE45CE3AEE}" presName="spacer" presStyleCnt="0"/>
      <dgm:spPr/>
    </dgm:pt>
    <dgm:pt modelId="{60053795-F205-4F8F-B9D5-6661E7FDE4DB}" type="pres">
      <dgm:prSet presAssocID="{6D3ABFA8-8816-4595-ABEB-459E78F61D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AF2A7E-E2EA-45B2-9486-A5DDA8502F28}" type="pres">
      <dgm:prSet presAssocID="{A7B33C98-B9C8-45D4-82AA-901F0429D3C7}" presName="spacer" presStyleCnt="0"/>
      <dgm:spPr/>
    </dgm:pt>
    <dgm:pt modelId="{4CE566BF-9DDF-4E4F-A4E9-48C9E8792823}" type="pres">
      <dgm:prSet presAssocID="{879D0225-EF65-418E-B366-4012A3C2F2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0AEB0A-DC3E-42E3-8BDE-606154E187EB}" srcId="{8706EE64-3F02-46EC-97BE-44AFD22C0BB4}" destId="{F29F527A-0997-47E3-B4C8-09F9D1D33CD3}" srcOrd="0" destOrd="0" parTransId="{4DC00D72-48A9-4D81-9EF6-773C211D14FE}" sibTransId="{F4E3F846-EFAC-4FE8-81E2-ACEE45CE3AEE}"/>
    <dgm:cxn modelId="{0D6E205D-6BA8-42A1-B1F2-CC35CEE5AEF4}" srcId="{8706EE64-3F02-46EC-97BE-44AFD22C0BB4}" destId="{6D3ABFA8-8816-4595-ABEB-459E78F61D58}" srcOrd="1" destOrd="0" parTransId="{B0F0D209-5143-4CE0-B428-EF0353CEF210}" sibTransId="{A7B33C98-B9C8-45D4-82AA-901F0429D3C7}"/>
    <dgm:cxn modelId="{2EB1657B-E3F7-4536-A71A-256891550100}" type="presOf" srcId="{F29F527A-0997-47E3-B4C8-09F9D1D33CD3}" destId="{FF77B561-A7A2-49C9-8C0B-D357A9B13755}" srcOrd="0" destOrd="0" presId="urn:microsoft.com/office/officeart/2005/8/layout/vList2"/>
    <dgm:cxn modelId="{30A8EB7C-45E4-4288-8B54-E0FDA9BF813C}" type="presOf" srcId="{8706EE64-3F02-46EC-97BE-44AFD22C0BB4}" destId="{60C9F264-7136-4F56-BD13-5BEB1CF70080}" srcOrd="0" destOrd="0" presId="urn:microsoft.com/office/officeart/2005/8/layout/vList2"/>
    <dgm:cxn modelId="{B25E82B9-CA13-43C2-A7FD-854110AE47D3}" srcId="{8706EE64-3F02-46EC-97BE-44AFD22C0BB4}" destId="{879D0225-EF65-418E-B366-4012A3C2F2FD}" srcOrd="2" destOrd="0" parTransId="{03C00DBD-5074-4614-9BFA-E18481D3F3E4}" sibTransId="{9EBA9986-168D-4530-B887-3BF722F4DCF1}"/>
    <dgm:cxn modelId="{FE217FBB-F3B7-4C02-814C-96E71D6491DC}" type="presOf" srcId="{6D3ABFA8-8816-4595-ABEB-459E78F61D58}" destId="{60053795-F205-4F8F-B9D5-6661E7FDE4DB}" srcOrd="0" destOrd="0" presId="urn:microsoft.com/office/officeart/2005/8/layout/vList2"/>
    <dgm:cxn modelId="{DFED63C7-BD71-4A65-9DC7-617AD718AB50}" type="presOf" srcId="{879D0225-EF65-418E-B366-4012A3C2F2FD}" destId="{4CE566BF-9DDF-4E4F-A4E9-48C9E8792823}" srcOrd="0" destOrd="0" presId="urn:microsoft.com/office/officeart/2005/8/layout/vList2"/>
    <dgm:cxn modelId="{AA6EF9E2-E01A-400A-8464-8F405AAF416E}" type="presParOf" srcId="{60C9F264-7136-4F56-BD13-5BEB1CF70080}" destId="{FF77B561-A7A2-49C9-8C0B-D357A9B13755}" srcOrd="0" destOrd="0" presId="urn:microsoft.com/office/officeart/2005/8/layout/vList2"/>
    <dgm:cxn modelId="{D2720F44-254A-43F5-B0F3-50B4485246AA}" type="presParOf" srcId="{60C9F264-7136-4F56-BD13-5BEB1CF70080}" destId="{AE3EB99B-08AB-4525-8B60-D3D084907FE3}" srcOrd="1" destOrd="0" presId="urn:microsoft.com/office/officeart/2005/8/layout/vList2"/>
    <dgm:cxn modelId="{755EE11C-4560-4AE8-B4BD-5B5F14DD5735}" type="presParOf" srcId="{60C9F264-7136-4F56-BD13-5BEB1CF70080}" destId="{60053795-F205-4F8F-B9D5-6661E7FDE4DB}" srcOrd="2" destOrd="0" presId="urn:microsoft.com/office/officeart/2005/8/layout/vList2"/>
    <dgm:cxn modelId="{20F09BF5-CB41-4086-B9A5-127CFF64FFCD}" type="presParOf" srcId="{60C9F264-7136-4F56-BD13-5BEB1CF70080}" destId="{A5AF2A7E-E2EA-45B2-9486-A5DDA8502F28}" srcOrd="3" destOrd="0" presId="urn:microsoft.com/office/officeart/2005/8/layout/vList2"/>
    <dgm:cxn modelId="{14D46DAF-B603-4A51-8149-7B3D3D681622}" type="presParOf" srcId="{60C9F264-7136-4F56-BD13-5BEB1CF70080}" destId="{4CE566BF-9DDF-4E4F-A4E9-48C9E87928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7B561-A7A2-49C9-8C0B-D357A9B13755}">
      <dsp:nvSpPr>
        <dsp:cNvPr id="0" name=""/>
        <dsp:cNvSpPr/>
      </dsp:nvSpPr>
      <dsp:spPr>
        <a:xfrm>
          <a:off x="0" y="578805"/>
          <a:ext cx="5959475" cy="14215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baseline="0"/>
            <a:t>Classe responsável por interpretar os dados de uma requisição e preparar o modelo para enviar a View resultante.</a:t>
          </a:r>
          <a:endParaRPr lang="en-US" sz="2700" kern="1200"/>
        </a:p>
      </dsp:txBody>
      <dsp:txXfrm>
        <a:off x="69394" y="648199"/>
        <a:ext cx="5820687" cy="1282762"/>
      </dsp:txXfrm>
    </dsp:sp>
    <dsp:sp modelId="{60053795-F205-4F8F-B9D5-6661E7FDE4DB}">
      <dsp:nvSpPr>
        <dsp:cNvPr id="0" name=""/>
        <dsp:cNvSpPr/>
      </dsp:nvSpPr>
      <dsp:spPr>
        <a:xfrm>
          <a:off x="0" y="2078115"/>
          <a:ext cx="5959475" cy="1421550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baseline="0"/>
            <a:t>Quem intercepta a requisição e define qual controlador será utilizado é a estrutura de roteamento.</a:t>
          </a:r>
          <a:endParaRPr lang="en-US" sz="2700" kern="1200"/>
        </a:p>
      </dsp:txBody>
      <dsp:txXfrm>
        <a:off x="69394" y="2147509"/>
        <a:ext cx="5820687" cy="1282762"/>
      </dsp:txXfrm>
    </dsp:sp>
    <dsp:sp modelId="{4CE566BF-9DDF-4E4F-A4E9-48C9E8792823}">
      <dsp:nvSpPr>
        <dsp:cNvPr id="0" name=""/>
        <dsp:cNvSpPr/>
      </dsp:nvSpPr>
      <dsp:spPr>
        <a:xfrm>
          <a:off x="0" y="3577425"/>
          <a:ext cx="5959475" cy="1421550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baseline="0"/>
            <a:t>Por padrão, os controladores deve finalizar com o sufixo Controller.</a:t>
          </a:r>
          <a:endParaRPr lang="en-US" sz="2700" kern="1200"/>
        </a:p>
      </dsp:txBody>
      <dsp:txXfrm>
        <a:off x="69394" y="3646819"/>
        <a:ext cx="5820687" cy="1282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2091-FE7C-45DF-A13A-BF8305E1FE2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C658-EB0A-4E4A-A8A6-9BAC5FFD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6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465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361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1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4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5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84296/model-view-controller-design-pattern-code-example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 </a:t>
            </a:r>
            <a:r>
              <a:rPr lang="pt-BR" dirty="0" err="1"/>
              <a:t>mvc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0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>
            <a:extLst>
              <a:ext uri="{FF2B5EF4-FFF2-40B4-BE49-F238E27FC236}">
                <a16:creationId xmlns:a16="http://schemas.microsoft.com/office/drawing/2014/main" id="{C34D0B36-E43A-4515-ACF1-888374832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Anatomia de um Projeto ASP.NET MVC</a:t>
            </a:r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F6AB3BBC-8C98-4DB0-89A5-F3EE5F7CF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Por padrão, são criados 6 diretórios:</a:t>
            </a:r>
          </a:p>
          <a:p>
            <a:pPr lvl="1"/>
            <a:r>
              <a:rPr lang="pt-BR" altLang="pt-BR" i="1" dirty="0" err="1">
                <a:solidFill>
                  <a:srgbClr val="FF3300"/>
                </a:solidFill>
              </a:rPr>
              <a:t>App_Data</a:t>
            </a:r>
            <a:r>
              <a:rPr lang="pt-BR" altLang="pt-BR" dirty="0"/>
              <a:t>: padrão vazio, mas dependendo da arquitetura empregada podem guardar arquivos de dados como bancos de dados e XML</a:t>
            </a:r>
          </a:p>
          <a:p>
            <a:pPr lvl="1"/>
            <a:r>
              <a:rPr lang="pt-BR" altLang="pt-BR" i="1" dirty="0" err="1">
                <a:solidFill>
                  <a:srgbClr val="FF3300"/>
                </a:solidFill>
              </a:rPr>
              <a:t>App_</a:t>
            </a:r>
            <a:r>
              <a:rPr lang="pt-BR" altLang="pt-BR" dirty="0" err="1">
                <a:solidFill>
                  <a:srgbClr val="FF3300"/>
                </a:solidFill>
              </a:rPr>
              <a:t>Start</a:t>
            </a:r>
            <a:r>
              <a:rPr lang="pt-BR" altLang="pt-BR" dirty="0"/>
              <a:t>: armazena classes referentes a inicialização do projeto </a:t>
            </a:r>
          </a:p>
          <a:p>
            <a:pPr lvl="1"/>
            <a:r>
              <a:rPr lang="pt-BR" altLang="pt-BR" i="1" dirty="0" err="1">
                <a:solidFill>
                  <a:srgbClr val="FF3300"/>
                </a:solidFill>
              </a:rPr>
              <a:t>Content</a:t>
            </a:r>
            <a:r>
              <a:rPr lang="pt-BR" altLang="pt-BR" i="1" dirty="0"/>
              <a:t>: </a:t>
            </a:r>
            <a:r>
              <a:rPr lang="pt-BR" altLang="pt-BR" dirty="0"/>
              <a:t>usado para guardar conteúdos não dinâmicos, como arquivos CSS e imagens.</a:t>
            </a:r>
          </a:p>
          <a:p>
            <a:pPr lvl="1"/>
            <a:r>
              <a:rPr lang="pt-BR" altLang="pt-BR" i="1" dirty="0" err="1">
                <a:solidFill>
                  <a:srgbClr val="FF3300"/>
                </a:solidFill>
              </a:rPr>
              <a:t>Controllers</a:t>
            </a:r>
            <a:r>
              <a:rPr lang="pt-BR" altLang="pt-BR" dirty="0"/>
              <a:t>: usada para armazenar os controladores da aplicação, responsáveis por tratar os pedidos efetuados.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19B01A85-D633-4DA0-A2DD-2E2AAF381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Anatomia de um Projeto ASP.NET MVC</a:t>
            </a:r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8A445D6F-FF4F-466D-8D01-F8D1BA317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Por padrão, são criados 8 diretórios:</a:t>
            </a:r>
          </a:p>
          <a:p>
            <a:endParaRPr lang="pt-BR" altLang="pt-BR" dirty="0"/>
          </a:p>
          <a:p>
            <a:pPr lvl="1"/>
            <a:r>
              <a:rPr lang="pt-BR" altLang="pt-BR" dirty="0" err="1">
                <a:solidFill>
                  <a:srgbClr val="FF3300"/>
                </a:solidFill>
              </a:rPr>
              <a:t>fonts</a:t>
            </a:r>
            <a:r>
              <a:rPr lang="pt-BR" altLang="pt-BR" dirty="0"/>
              <a:t>: usado para armazenar arquivos de fontes dos layouts</a:t>
            </a:r>
            <a:endParaRPr lang="pt-BR" altLang="pt-BR" i="1" dirty="0">
              <a:solidFill>
                <a:srgbClr val="FF3300"/>
              </a:solidFill>
            </a:endParaRPr>
          </a:p>
          <a:p>
            <a:pPr lvl="1"/>
            <a:r>
              <a:rPr lang="pt-BR" altLang="pt-BR" i="1" dirty="0">
                <a:solidFill>
                  <a:srgbClr val="FF3300"/>
                </a:solidFill>
              </a:rPr>
              <a:t>Models</a:t>
            </a:r>
            <a:r>
              <a:rPr lang="pt-BR" altLang="pt-BR" dirty="0"/>
              <a:t>: pasta onde são colocadas as classes dos objetos </a:t>
            </a:r>
            <a:r>
              <a:rPr lang="pt-BR" altLang="pt-BR" dirty="0" err="1"/>
              <a:t>table</a:t>
            </a:r>
            <a:r>
              <a:rPr lang="pt-BR" altLang="pt-BR" dirty="0"/>
              <a:t> que encapsulam que encapsulam dados e regras de negócio da aplicação.</a:t>
            </a:r>
          </a:p>
          <a:p>
            <a:pPr lvl="1"/>
            <a:r>
              <a:rPr lang="pt-BR" altLang="pt-BR" i="1" dirty="0">
                <a:solidFill>
                  <a:srgbClr val="FF3300"/>
                </a:solidFill>
              </a:rPr>
              <a:t>Scripts</a:t>
            </a:r>
            <a:r>
              <a:rPr lang="pt-BR" altLang="pt-BR" i="1" dirty="0"/>
              <a:t>: </a:t>
            </a:r>
            <a:r>
              <a:rPr lang="pt-BR" altLang="pt-BR" dirty="0"/>
              <a:t>usado para guardar os arquivos </a:t>
            </a:r>
            <a:r>
              <a:rPr lang="pt-BR" altLang="pt-BR" dirty="0" err="1"/>
              <a:t>JavaScript</a:t>
            </a:r>
            <a:r>
              <a:rPr lang="pt-BR" altLang="pt-BR" dirty="0"/>
              <a:t> usados pela aplicação.</a:t>
            </a:r>
          </a:p>
          <a:p>
            <a:pPr lvl="1"/>
            <a:r>
              <a:rPr lang="pt-BR" altLang="pt-BR" i="1" dirty="0" err="1">
                <a:solidFill>
                  <a:srgbClr val="FF3300"/>
                </a:solidFill>
              </a:rPr>
              <a:t>Views</a:t>
            </a:r>
            <a:r>
              <a:rPr lang="pt-BR" altLang="pt-BR" dirty="0"/>
              <a:t>: local onde são armazenadas as vistas que renderizam a interface exibida ao cliente.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>
            <a:extLst>
              <a:ext uri="{FF2B5EF4-FFF2-40B4-BE49-F238E27FC236}">
                <a16:creationId xmlns:a16="http://schemas.microsoft.com/office/drawing/2014/main" id="{B773FCE3-B3B6-4FF1-918B-31A98397B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Anatomia de um Projeto ASP.NET MVC</a:t>
            </a:r>
          </a:p>
        </p:txBody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C56A4407-CB86-435B-8E5D-F1922886C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Porém a estrutura não é estática...</a:t>
            </a:r>
          </a:p>
          <a:p>
            <a:pPr lvl="1"/>
            <a:r>
              <a:rPr lang="pt-BR" altLang="pt-BR"/>
              <a:t>Em aplicações maiores é comum colocarmos as classes que representam o </a:t>
            </a:r>
            <a:r>
              <a:rPr lang="pt-BR" altLang="pt-BR">
                <a:solidFill>
                  <a:srgbClr val="FF3300"/>
                </a:solidFill>
              </a:rPr>
              <a:t>model numa assembly diferente</a:t>
            </a:r>
            <a:r>
              <a:rPr lang="pt-BR" altLang="pt-BR"/>
              <a:t>.</a:t>
            </a:r>
          </a:p>
          <a:p>
            <a:pPr lvl="1"/>
            <a:r>
              <a:rPr lang="pt-BR" altLang="pt-BR"/>
              <a:t>De qualquer forma, essa estrutura é suficientemente </a:t>
            </a:r>
            <a:r>
              <a:rPr lang="pt-BR" altLang="pt-BR">
                <a:solidFill>
                  <a:srgbClr val="FF3300"/>
                </a:solidFill>
              </a:rPr>
              <a:t>equilibrada para ser reutilizada</a:t>
            </a:r>
            <a:r>
              <a:rPr lang="pt-BR" altLang="pt-BR"/>
              <a:t> em muitos projetos.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2805174F-6CEB-4DC6-929B-16A36312A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pt-BR" altLang="pt-BR" sz="4100"/>
              <a:t>Anatomia de um Projeto ASP.NET MVC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BD0405-483F-42A7-AA75-8DA03C53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27" y="645106"/>
            <a:ext cx="3508325" cy="5247747"/>
          </a:xfrm>
          <a:prstGeom prst="rect">
            <a:avLst/>
          </a:prstGeom>
        </p:spPr>
      </p:pic>
      <p:sp>
        <p:nvSpPr>
          <p:cNvPr id="582659" name="Rectangle 3">
            <a:extLst>
              <a:ext uri="{FF2B5EF4-FFF2-40B4-BE49-F238E27FC236}">
                <a16:creationId xmlns:a16="http://schemas.microsoft.com/office/drawing/2014/main" id="{5528F1C4-6D26-48FC-962E-4A85ADB5E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pt-BR" altLang="pt-BR" dirty="0"/>
              <a:t>Na pasta </a:t>
            </a:r>
            <a:r>
              <a:rPr lang="pt-BR" altLang="pt-BR" dirty="0" err="1"/>
              <a:t>Controllers</a:t>
            </a:r>
            <a:r>
              <a:rPr lang="pt-BR" altLang="pt-BR" dirty="0"/>
              <a:t> encontramos:</a:t>
            </a:r>
          </a:p>
          <a:p>
            <a:pPr lvl="1"/>
            <a:r>
              <a:rPr lang="pt-BR" altLang="pt-BR" dirty="0" err="1"/>
              <a:t>AccountController</a:t>
            </a:r>
            <a:r>
              <a:rPr lang="pt-BR" altLang="pt-BR" dirty="0"/>
              <a:t>: disponibiliza métodos relacionados à gestão de autenticação dos utilizadores.</a:t>
            </a:r>
          </a:p>
          <a:p>
            <a:pPr lvl="1"/>
            <a:r>
              <a:rPr lang="pt-BR" altLang="pt-BR" dirty="0" err="1"/>
              <a:t>HomeController</a:t>
            </a:r>
            <a:r>
              <a:rPr lang="pt-BR" altLang="pt-BR" dirty="0"/>
              <a:t>: disponibilizam métodos simples que permitem ver o site funcionar imediatamente.</a:t>
            </a:r>
          </a:p>
          <a:p>
            <a:pPr lvl="1"/>
            <a:r>
              <a:rPr lang="pt-BR" altLang="pt-BR" dirty="0" err="1"/>
              <a:t>ManageController</a:t>
            </a:r>
            <a:r>
              <a:rPr lang="pt-BR" altLang="pt-BR" dirty="0"/>
              <a:t>: disponibilizam métodos relacionados ao gerenciamento de autenticações dos usuários.</a:t>
            </a:r>
          </a:p>
          <a:p>
            <a:pPr lvl="1"/>
            <a:endParaRPr lang="pt-BR" altLang="pt-BR" dirty="0"/>
          </a:p>
        </p:txBody>
      </p:sp>
      <p:sp>
        <p:nvSpPr>
          <p:cNvPr id="582660" name="Text Box 4">
            <a:extLst>
              <a:ext uri="{FF2B5EF4-FFF2-40B4-BE49-F238E27FC236}">
                <a16:creationId xmlns:a16="http://schemas.microsoft.com/office/drawing/2014/main" id="{EF26FD85-4E8B-4B05-B28D-9622E40DE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06" y="5193186"/>
            <a:ext cx="594350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altLang="pt-BR" sz="1633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>
            <a:extLst>
              <a:ext uri="{FF2B5EF4-FFF2-40B4-BE49-F238E27FC236}">
                <a16:creationId xmlns:a16="http://schemas.microsoft.com/office/drawing/2014/main" id="{69B4C2AF-5443-4211-8E44-1B6164077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Anatomia de um Projeto ASP.NET MVC</a:t>
            </a: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F28E74A1-7920-4284-8D0E-F0D1FCD25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0435" y="1604329"/>
            <a:ext cx="8688432" cy="4513434"/>
          </a:xfrm>
        </p:spPr>
        <p:txBody>
          <a:bodyPr/>
          <a:lstStyle/>
          <a:p>
            <a:r>
              <a:rPr lang="pt-BR" altLang="pt-BR" dirty="0"/>
              <a:t>Na pasta Models encontramos:</a:t>
            </a:r>
          </a:p>
          <a:p>
            <a:pPr lvl="1"/>
            <a:r>
              <a:rPr lang="pt-BR" altLang="pt-BR" dirty="0" err="1">
                <a:solidFill>
                  <a:srgbClr val="FF3300"/>
                </a:solidFill>
              </a:rPr>
              <a:t>AccountViewModels.cs</a:t>
            </a:r>
            <a:r>
              <a:rPr lang="pt-BR" altLang="pt-BR" dirty="0"/>
              <a:t>: arquivo que contém várias classes usadas na autenticação, validação de credenciais e mudanças de palavra-chave de um utilizador.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>
            <a:extLst>
              <a:ext uri="{FF2B5EF4-FFF2-40B4-BE49-F238E27FC236}">
                <a16:creationId xmlns:a16="http://schemas.microsoft.com/office/drawing/2014/main" id="{69B4C2AF-5443-4211-8E44-1B6164077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pt-BR" altLang="pt-BR" sz="4100"/>
              <a:t>Anatomia de um Projeto ASP.NET MVC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C9D293-40D2-4314-A07C-B99CD7F8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58" y="645106"/>
            <a:ext cx="3740863" cy="5247747"/>
          </a:xfrm>
          <a:prstGeom prst="rect">
            <a:avLst/>
          </a:prstGeom>
        </p:spPr>
      </p:pic>
      <p:sp>
        <p:nvSpPr>
          <p:cNvPr id="584707" name="Rectangle 3">
            <a:extLst>
              <a:ext uri="{FF2B5EF4-FFF2-40B4-BE49-F238E27FC236}">
                <a16:creationId xmlns:a16="http://schemas.microsoft.com/office/drawing/2014/main" id="{F28E74A1-7920-4284-8D0E-F0D1FCD25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9914" y="2286000"/>
            <a:ext cx="5597954" cy="3581400"/>
          </a:xfrm>
        </p:spPr>
        <p:txBody>
          <a:bodyPr>
            <a:normAutofit fontScale="92500" lnSpcReduction="20000"/>
          </a:bodyPr>
          <a:lstStyle/>
          <a:p>
            <a:r>
              <a:rPr lang="pt-BR" altLang="pt-BR" dirty="0"/>
              <a:t>No diretório </a:t>
            </a:r>
            <a:r>
              <a:rPr lang="pt-BR" altLang="pt-BR" dirty="0" err="1"/>
              <a:t>Views</a:t>
            </a:r>
            <a:r>
              <a:rPr lang="pt-BR" altLang="pt-BR" dirty="0"/>
              <a:t> encontramos várias pastas referentes as </a:t>
            </a:r>
            <a:r>
              <a:rPr lang="pt-BR" altLang="pt-BR" dirty="0" err="1"/>
              <a:t>Controllers</a:t>
            </a:r>
            <a:r>
              <a:rPr lang="pt-BR" altLang="pt-BR" dirty="0"/>
              <a:t> criadas, assim como a pasta “</a:t>
            </a:r>
            <a:r>
              <a:rPr lang="pt-BR" altLang="pt-BR" dirty="0" err="1"/>
              <a:t>Shared</a:t>
            </a:r>
            <a:r>
              <a:rPr lang="pt-BR" altLang="pt-BR" dirty="0"/>
              <a:t>” que contém arquivos “.</a:t>
            </a:r>
            <a:r>
              <a:rPr lang="pt-BR" altLang="pt-BR" dirty="0" err="1"/>
              <a:t>cshtml</a:t>
            </a:r>
            <a:r>
              <a:rPr lang="pt-BR" altLang="pt-BR" dirty="0"/>
              <a:t>” do front </a:t>
            </a:r>
            <a:r>
              <a:rPr lang="pt-BR" altLang="pt-BR" dirty="0" err="1"/>
              <a:t>.net</a:t>
            </a:r>
            <a:r>
              <a:rPr lang="pt-BR" altLang="pt-BR" dirty="0"/>
              <a:t> framework :</a:t>
            </a:r>
          </a:p>
          <a:p>
            <a:pPr lvl="1"/>
            <a:r>
              <a:rPr lang="pt-BR" altLang="pt-BR" dirty="0"/>
              <a:t>_Layout: contém o front do HEAD e rodapé da Aplicação em todas as páginas referenciadas.</a:t>
            </a:r>
          </a:p>
          <a:p>
            <a:pPr lvl="1"/>
            <a:r>
              <a:rPr lang="pt-BR" altLang="pt-BR" dirty="0"/>
              <a:t>_</a:t>
            </a:r>
            <a:r>
              <a:rPr lang="pt-BR" altLang="pt-BR" dirty="0" err="1"/>
              <a:t>LoginPartial</a:t>
            </a:r>
            <a:r>
              <a:rPr lang="pt-BR" altLang="pt-BR" dirty="0"/>
              <a:t>: contém o front apenas do “pedaço” do código do login.</a:t>
            </a:r>
          </a:p>
          <a:p>
            <a:pPr lvl="1"/>
            <a:r>
              <a:rPr lang="pt-BR" altLang="pt-BR" dirty="0"/>
              <a:t>_</a:t>
            </a:r>
            <a:r>
              <a:rPr lang="pt-BR" altLang="pt-BR" dirty="0" err="1"/>
              <a:t>Error</a:t>
            </a:r>
            <a:r>
              <a:rPr lang="pt-BR" altLang="pt-BR" dirty="0"/>
              <a:t>: contém o front da página de erro genérica.</a:t>
            </a:r>
          </a:p>
          <a:p>
            <a:pPr lvl="1"/>
            <a:r>
              <a:rPr lang="pt-BR" altLang="pt-BR" dirty="0"/>
              <a:t>_Lockout: contém o front da página em caso de bloqueio de senha.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7597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706" name="Rectangle 2">
            <a:extLst>
              <a:ext uri="{FF2B5EF4-FFF2-40B4-BE49-F238E27FC236}">
                <a16:creationId xmlns:a16="http://schemas.microsoft.com/office/drawing/2014/main" id="{69B4C2AF-5443-4211-8E44-1B6164077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pt-BR" altLang="pt-BR" sz="2400" dirty="0"/>
              <a:t>WEB.CONFIG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296277-4E86-44F6-A6C6-5C4A8670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531396"/>
            <a:ext cx="6900380" cy="3795207"/>
          </a:xfrm>
          <a:prstGeom prst="rect">
            <a:avLst/>
          </a:prstGeom>
        </p:spPr>
      </p:pic>
      <p:sp>
        <p:nvSpPr>
          <p:cNvPr id="584707" name="Rectangle 3">
            <a:extLst>
              <a:ext uri="{FF2B5EF4-FFF2-40B4-BE49-F238E27FC236}">
                <a16:creationId xmlns:a16="http://schemas.microsoft.com/office/drawing/2014/main" id="{F28E74A1-7920-4284-8D0E-F0D1FCD25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pt-BR" altLang="pt-BR" sz="1200" dirty="0"/>
              <a:t>Nesse arquivo de configuração é possível ver todas as referencias de versões, </a:t>
            </a:r>
            <a:r>
              <a:rPr lang="pt-BR" altLang="pt-BR" sz="1200" dirty="0" err="1"/>
              <a:t>tags</a:t>
            </a:r>
            <a:r>
              <a:rPr lang="pt-BR" altLang="pt-BR" sz="1200" dirty="0"/>
              <a:t> de conexão e dependências.</a:t>
            </a:r>
          </a:p>
          <a:p>
            <a:r>
              <a:rPr lang="pt-BR" altLang="pt-BR" sz="1200" dirty="0"/>
              <a:t>Atenção para o </a:t>
            </a:r>
            <a:r>
              <a:rPr lang="pt-BR" altLang="pt-BR" sz="1200" dirty="0" err="1"/>
              <a:t>connectionString</a:t>
            </a:r>
            <a:r>
              <a:rPr lang="pt-BR" altLang="pt-BR" sz="1200" dirty="0"/>
              <a:t> que levam informações de conexão de banco de dados.</a:t>
            </a:r>
          </a:p>
          <a:p>
            <a:pPr lvl="1"/>
            <a:endParaRPr lang="pt-BR" altLang="pt-BR" sz="1200" dirty="0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082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 </a:t>
            </a:r>
            <a:r>
              <a:rPr lang="pt-BR" dirty="0" err="1"/>
              <a:t>mvc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ROTEAMENTO</a:t>
            </a:r>
          </a:p>
        </p:txBody>
      </p:sp>
    </p:spTree>
    <p:extLst>
      <p:ext uri="{BB962C8B-B14F-4D97-AF65-F5344CB8AC3E}">
        <p14:creationId xmlns:p14="http://schemas.microsoft.com/office/powerpoint/2010/main" val="348147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9162B-49BC-4973-A78C-70EA72D3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477" y="299301"/>
            <a:ext cx="3656419" cy="1485900"/>
          </a:xfrm>
        </p:spPr>
        <p:txBody>
          <a:bodyPr>
            <a:normAutofit/>
          </a:bodyPr>
          <a:lstStyle/>
          <a:p>
            <a:r>
              <a:rPr lang="pt-BR" altLang="pt-BR" dirty="0"/>
              <a:t>Roteamento ASP.NET MVC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6686689-9B7B-4116-82D3-D0EAC714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17" y="2171700"/>
            <a:ext cx="9213948" cy="4491798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3BB3870-141C-42A8-8E4D-6E2018D951FD}"/>
              </a:ext>
            </a:extLst>
          </p:cNvPr>
          <p:cNvSpPr/>
          <p:nvPr/>
        </p:nvSpPr>
        <p:spPr>
          <a:xfrm>
            <a:off x="1838227" y="2271860"/>
            <a:ext cx="3176833" cy="320511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2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:a16="http://schemas.microsoft.com/office/drawing/2014/main" id="{E780FB3C-566D-42F0-94E4-F701CD4C5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Roteamento ASP.NET MVC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660029EC-667B-47DA-A019-004936B29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/>
              <a:t>Intercepta e redirecionar pedidos HTTP.</a:t>
            </a:r>
          </a:p>
          <a:p>
            <a:r>
              <a:rPr lang="pt-BR" altLang="pt-BR"/>
              <a:t>A </a:t>
            </a:r>
            <a:r>
              <a:rPr lang="pt-BR" altLang="pt-BR">
                <a:solidFill>
                  <a:srgbClr val="FF0000"/>
                </a:solidFill>
              </a:rPr>
              <a:t>URL</a:t>
            </a:r>
            <a:r>
              <a:rPr lang="pt-BR" altLang="pt-BR"/>
              <a:t> (</a:t>
            </a:r>
            <a:r>
              <a:rPr lang="pt-BR" altLang="pt-BR" i="1"/>
              <a:t>Uniform Resource Locator</a:t>
            </a:r>
            <a:r>
              <a:rPr lang="pt-BR" altLang="pt-BR"/>
              <a:t>) representa um recurso disponível na rede.</a:t>
            </a:r>
          </a:p>
          <a:p>
            <a:r>
              <a:rPr lang="pt-BR" altLang="pt-BR"/>
              <a:t>Segue sempre a estrutura: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/>
              <a:t>       </a:t>
            </a:r>
            <a:r>
              <a:rPr lang="pt-BR" altLang="pt-BR">
                <a:solidFill>
                  <a:srgbClr val="008000"/>
                </a:solidFill>
              </a:rPr>
              <a:t>protocolo</a:t>
            </a:r>
            <a:r>
              <a:rPr lang="pt-BR" altLang="pt-BR">
                <a:solidFill>
                  <a:schemeClr val="accent2"/>
                </a:solidFill>
              </a:rPr>
              <a:t>://maquina/</a:t>
            </a:r>
            <a:r>
              <a:rPr lang="pt-BR" altLang="pt-BR">
                <a:solidFill>
                  <a:schemeClr val="tx1"/>
                </a:solidFill>
              </a:rPr>
              <a:t>caminho</a:t>
            </a:r>
            <a:r>
              <a:rPr lang="pt-BR" altLang="pt-BR">
                <a:solidFill>
                  <a:schemeClr val="accent2"/>
                </a:solidFill>
              </a:rPr>
              <a:t>/</a:t>
            </a:r>
            <a:r>
              <a:rPr lang="pt-BR" altLang="pt-BR">
                <a:solidFill>
                  <a:srgbClr val="FF0000"/>
                </a:solidFill>
              </a:rPr>
              <a:t>recurso</a:t>
            </a:r>
          </a:p>
          <a:p>
            <a:r>
              <a:rPr lang="pt-BR" altLang="pt-BR"/>
              <a:t>No mundo ASP.NET pré-MVC existia uma relacionamento entre a URL e o recurso físico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Ex</a:t>
            </a:r>
            <a:r>
              <a:rPr lang="pt-BR" altLang="pt-BR"/>
              <a:t>: </a:t>
            </a:r>
            <a:r>
              <a:rPr lang="pt-BR" altLang="pt-BR">
                <a:solidFill>
                  <a:srgbClr val="008000"/>
                </a:solidFill>
              </a:rPr>
              <a:t>http</a:t>
            </a:r>
            <a:r>
              <a:rPr lang="pt-BR" altLang="pt-BR"/>
              <a:t>://</a:t>
            </a:r>
            <a:r>
              <a:rPr lang="pt-BR" altLang="pt-BR">
                <a:solidFill>
                  <a:schemeClr val="accent2"/>
                </a:solidFill>
              </a:rPr>
              <a:t>www.ufs.br</a:t>
            </a:r>
            <a:r>
              <a:rPr lang="pt-BR" altLang="pt-BR"/>
              <a:t>/</a:t>
            </a:r>
            <a:r>
              <a:rPr lang="pt-BR" altLang="pt-BR">
                <a:solidFill>
                  <a:schemeClr val="tx1"/>
                </a:solidFill>
              </a:rPr>
              <a:t>alunos</a:t>
            </a:r>
            <a:r>
              <a:rPr lang="pt-BR" altLang="pt-BR"/>
              <a:t>/</a:t>
            </a:r>
            <a:r>
              <a:rPr lang="pt-BR" altLang="pt-BR">
                <a:solidFill>
                  <a:srgbClr val="FF0000"/>
                </a:solidFill>
              </a:rPr>
              <a:t>lista.aspx?curso=510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ABBBDA12-21AB-496C-B4FA-2434AD6C9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.NET Framework</a:t>
            </a:r>
          </a:p>
        </p:txBody>
      </p:sp>
      <p:pic>
        <p:nvPicPr>
          <p:cNvPr id="435203" name="Picture 3">
            <a:extLst>
              <a:ext uri="{FF2B5EF4-FFF2-40B4-BE49-F238E27FC236}">
                <a16:creationId xmlns:a16="http://schemas.microsoft.com/office/drawing/2014/main" id="{BC3175F8-41CD-4CCB-9EFE-01F7F08B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31" y="1468955"/>
            <a:ext cx="6009751" cy="53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204" name="Rectangle 4">
            <a:extLst>
              <a:ext uri="{FF2B5EF4-FFF2-40B4-BE49-F238E27FC236}">
                <a16:creationId xmlns:a16="http://schemas.microsoft.com/office/drawing/2014/main" id="{221FDDFA-CCB0-4D6B-A376-A4E4B4950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78" y="3037280"/>
            <a:ext cx="3789037" cy="1045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633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>
            <a:extLst>
              <a:ext uri="{FF2B5EF4-FFF2-40B4-BE49-F238E27FC236}">
                <a16:creationId xmlns:a16="http://schemas.microsoft.com/office/drawing/2014/main" id="{B15B4A07-11A0-4BD3-B90A-C9BE56BC8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Roteamento ASP.NET MVC</a:t>
            </a:r>
          </a:p>
        </p:txBody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5E381E3F-8488-4ED9-89F8-F6B0C9C25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 dirty="0"/>
              <a:t>No ASP.NET MVC esse relacionamento físico não existe. A URL é mapeada para um </a:t>
            </a:r>
            <a:r>
              <a:rPr lang="pt-BR" altLang="pt-BR" i="1" dirty="0">
                <a:solidFill>
                  <a:srgbClr val="FF0000"/>
                </a:solidFill>
              </a:rPr>
              <a:t>método de ação</a:t>
            </a:r>
            <a:r>
              <a:rPr lang="pt-BR" altLang="pt-BR" dirty="0"/>
              <a:t>. </a:t>
            </a:r>
          </a:p>
          <a:p>
            <a:pPr lvl="1"/>
            <a:r>
              <a:rPr lang="pt-BR" altLang="pt-BR" dirty="0" err="1">
                <a:solidFill>
                  <a:srgbClr val="FF0000"/>
                </a:solidFill>
              </a:rPr>
              <a:t>Ex</a:t>
            </a:r>
            <a:r>
              <a:rPr lang="pt-BR" altLang="pt-BR" dirty="0"/>
              <a:t>: http://www.universidade.br/alunos/curso/510</a:t>
            </a:r>
          </a:p>
          <a:p>
            <a:r>
              <a:rPr lang="pt-BR" altLang="pt-BR" dirty="0"/>
              <a:t>Esse novo formato melhora a </a:t>
            </a:r>
            <a:r>
              <a:rPr lang="pt-BR" altLang="pt-BR" dirty="0">
                <a:solidFill>
                  <a:srgbClr val="FF0000"/>
                </a:solidFill>
              </a:rPr>
              <a:t>usabilidade</a:t>
            </a:r>
            <a:r>
              <a:rPr lang="pt-BR" altLang="pt-BR" dirty="0"/>
              <a:t> da URL por facilitar a memorização e transmitir mais informação sobre o recurso requisitado.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1DAB01BF-6CFA-4018-B4B3-58E4433D4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Roteamento ASP.NET MVC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D07C1053-AF6E-4B1F-A9EB-390D69407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Principais objetivos: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Mapear a URL</a:t>
            </a:r>
            <a:r>
              <a:rPr lang="pt-BR" altLang="pt-BR"/>
              <a:t> de pedidos HTTP, através da definição de padrões, </a:t>
            </a:r>
            <a:r>
              <a:rPr lang="pt-BR" altLang="pt-BR">
                <a:solidFill>
                  <a:srgbClr val="FF0000"/>
                </a:solidFill>
              </a:rPr>
              <a:t>em métodos de ação</a:t>
            </a:r>
            <a:r>
              <a:rPr lang="pt-BR" altLang="pt-BR"/>
              <a:t> disponibilizado por um controlador.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Gerar URL</a:t>
            </a:r>
            <a:r>
              <a:rPr lang="pt-BR" altLang="pt-BR"/>
              <a:t> que, no futuro, produzam pedidos HTTP que sejam mapeados em um método de ação de um controlador.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>
            <a:extLst>
              <a:ext uri="{FF2B5EF4-FFF2-40B4-BE49-F238E27FC236}">
                <a16:creationId xmlns:a16="http://schemas.microsoft.com/office/drawing/2014/main" id="{330B27A9-6D98-4B39-9004-3EBDD8F63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1750" y="4531058"/>
            <a:ext cx="4913384" cy="1683474"/>
          </a:xfrm>
        </p:spPr>
        <p:txBody>
          <a:bodyPr>
            <a:normAutofit/>
          </a:bodyPr>
          <a:lstStyle/>
          <a:p>
            <a:r>
              <a:rPr lang="pt-BR" altLang="pt-BR"/>
              <a:t>Criação de Rotas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958D05-9BAC-4F67-A08F-B798D64E4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259"/>
          <a:stretch/>
        </p:blipFill>
        <p:spPr>
          <a:xfrm>
            <a:off x="1" y="10"/>
            <a:ext cx="6050279" cy="3732653"/>
          </a:xfrm>
          <a:prstGeom prst="rect">
            <a:avLst/>
          </a:prstGeom>
        </p:spPr>
      </p:pic>
      <p:sp>
        <p:nvSpPr>
          <p:cNvPr id="592899" name="Rectangle 3">
            <a:extLst>
              <a:ext uri="{FF2B5EF4-FFF2-40B4-BE49-F238E27FC236}">
                <a16:creationId xmlns:a16="http://schemas.microsoft.com/office/drawing/2014/main" id="{A0F8E18B-8ACB-4C6C-9203-A81EC57FF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53810" y="4531059"/>
            <a:ext cx="4718989" cy="1683474"/>
          </a:xfrm>
        </p:spPr>
        <p:txBody>
          <a:bodyPr>
            <a:normAutofit/>
          </a:bodyPr>
          <a:lstStyle/>
          <a:p>
            <a:r>
              <a:rPr lang="pt-BR" altLang="pt-BR" sz="1500"/>
              <a:t>As rotas devem ser sempre criadas e registradas no início de uma aplicação WEB.</a:t>
            </a:r>
          </a:p>
          <a:p>
            <a:r>
              <a:rPr lang="pt-BR" altLang="pt-BR" sz="1500"/>
              <a:t>No template disponibilizado pelo Visual Studio isso é realizado a partir do método Application_Start, situado no arquivo global.asax.cs, que invoca o método RegisterRoutes.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70EA6A-127E-452B-82A0-A2D8A22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-2022"/>
            <a:ext cx="6050279" cy="37549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933F34CB-BE3E-445F-88AA-8FA1C5FCF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Criação de Rotas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3886C060-D052-4F96-9D6A-7689D2986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Todas as rotas definidas no ASP.NET MVC deve definir pelo menos dois parâmetros: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controller</a:t>
            </a:r>
            <a:r>
              <a:rPr lang="pt-BR" altLang="pt-BR"/>
              <a:t>: Identifica a classe controladora que contém o método de ação. Por convenção não é necessário colocar o sufixo Controller.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action</a:t>
            </a:r>
            <a:r>
              <a:rPr lang="pt-BR" altLang="pt-BR"/>
              <a:t>: Nome do método de ação que será acionado na classe controladora.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D5B2C2-10A5-4F29-B9E2-82B8A433F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2" t="67979" r="1" b="11219"/>
          <a:stretch/>
        </p:blipFill>
        <p:spPr>
          <a:xfrm>
            <a:off x="1909997" y="4076700"/>
            <a:ext cx="8617160" cy="12871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>
            <a:extLst>
              <a:ext uri="{FF2B5EF4-FFF2-40B4-BE49-F238E27FC236}">
                <a16:creationId xmlns:a16="http://schemas.microsoft.com/office/drawing/2014/main" id="{D651454C-1B59-4D25-9D2B-FBA0F3300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C2E7F25C-D1A5-4910-A578-42EB6F054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Altere o nome dos parâmetros controller e action. Execute a aplicação e análise os resultados. Em seguida avalie outros valores para os parâmetros.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>
            <a:extLst>
              <a:ext uri="{FF2B5EF4-FFF2-40B4-BE49-F238E27FC236}">
                <a16:creationId xmlns:a16="http://schemas.microsoft.com/office/drawing/2014/main" id="{FB7683BE-92E3-4B13-8C32-68AD9D2C9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Valores Literais nas Rotas</a:t>
            </a:r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843F0A9B-A4D3-4E54-ACA5-A24CBB7C0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Podem ser utilizados para determinar valores fixos que devem ser adicionados à rota.</a:t>
            </a:r>
          </a:p>
          <a:p>
            <a:r>
              <a:rPr lang="pt-BR" altLang="pt-BR"/>
              <a:t>É possível colocar esses literais em qualquer ponto da rota.</a:t>
            </a:r>
          </a:p>
        </p:txBody>
      </p:sp>
      <p:pic>
        <p:nvPicPr>
          <p:cNvPr id="598020" name="Picture 4">
            <a:extLst>
              <a:ext uri="{FF2B5EF4-FFF2-40B4-BE49-F238E27FC236}">
                <a16:creationId xmlns:a16="http://schemas.microsoft.com/office/drawing/2014/main" id="{B89DA0DB-65EB-486A-8459-D249A733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3874007"/>
            <a:ext cx="8361518" cy="282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 </a:t>
            </a:r>
            <a:r>
              <a:rPr lang="pt-BR" dirty="0" err="1"/>
              <a:t>mvc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51621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2" name="Text Box 4">
            <a:extLst>
              <a:ext uri="{FF2B5EF4-FFF2-40B4-BE49-F238E27FC236}">
                <a16:creationId xmlns:a16="http://schemas.microsoft.com/office/drawing/2014/main" id="{1BC4FE0D-9A2D-4962-AFF3-29CD474A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859" y="1150322"/>
            <a:ext cx="6794633" cy="874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2540" i="1" dirty="0">
                <a:solidFill>
                  <a:srgbClr val="FF3300"/>
                </a:solidFill>
              </a:rPr>
              <a:t>Lembrete: </a:t>
            </a:r>
            <a:r>
              <a:rPr lang="pt-BR" altLang="pt-BR" sz="2540" i="1" dirty="0"/>
              <a:t>O </a:t>
            </a:r>
            <a:r>
              <a:rPr lang="pt-BR" altLang="pt-BR" sz="2540" i="1" dirty="0" err="1"/>
              <a:t>Controller</a:t>
            </a:r>
            <a:r>
              <a:rPr lang="pt-BR" altLang="pt-BR" sz="2540" i="1" dirty="0">
                <a:solidFill>
                  <a:srgbClr val="000000"/>
                </a:solidFill>
              </a:rPr>
              <a:t> é o responsável por gerir a interação entre a model e a </a:t>
            </a:r>
            <a:r>
              <a:rPr lang="pt-BR" altLang="pt-BR" sz="2540" i="1" dirty="0" err="1">
                <a:solidFill>
                  <a:srgbClr val="000000"/>
                </a:solidFill>
              </a:rPr>
              <a:t>view</a:t>
            </a:r>
            <a:r>
              <a:rPr lang="pt-BR" altLang="pt-BR" sz="2540" i="1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F2E3E2BA-710F-487A-91DB-5CEDA4F84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8901" y="2914849"/>
            <a:ext cx="6694591" cy="27350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:a16="http://schemas.microsoft.com/office/drawing/2014/main" id="{D76E93CF-6B4F-421C-BA1C-D2BA495D4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pt-BR" altLang="pt-BR" sz="4100"/>
              <a:t>Controladores ASP.NET MVC</a:t>
            </a:r>
          </a:p>
        </p:txBody>
      </p:sp>
      <p:graphicFrame>
        <p:nvGraphicFramePr>
          <p:cNvPr id="589829" name="Rectangle 3">
            <a:extLst>
              <a:ext uri="{FF2B5EF4-FFF2-40B4-BE49-F238E27FC236}">
                <a16:creationId xmlns:a16="http://schemas.microsoft.com/office/drawing/2014/main" id="{EB8C534A-1EE0-400F-B19F-D6AC1A0297DF}"/>
              </a:ext>
            </a:extLst>
          </p:cNvPr>
          <p:cNvGraphicFramePr/>
          <p:nvPr/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>
            <a:extLst>
              <a:ext uri="{FF2B5EF4-FFF2-40B4-BE49-F238E27FC236}">
                <a16:creationId xmlns:a16="http://schemas.microsoft.com/office/drawing/2014/main" id="{3AC672A2-7066-4D8B-865D-10671DFB8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Controladores ASP.NET MVC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768F627F-1860-49F9-A19D-B64356B3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 dirty="0"/>
              <a:t>Controladores devem implementar a classe base </a:t>
            </a:r>
            <a:r>
              <a:rPr lang="pt-BR" altLang="pt-BR" dirty="0" err="1">
                <a:solidFill>
                  <a:srgbClr val="FF0000"/>
                </a:solidFill>
              </a:rPr>
              <a:t>Controller</a:t>
            </a:r>
            <a:r>
              <a:rPr lang="pt-BR" altLang="pt-BR" dirty="0"/>
              <a:t> que responsável por interpretar os dados da estrutura de roteamento.</a:t>
            </a:r>
          </a:p>
          <a:p>
            <a:r>
              <a:rPr lang="pt-BR" altLang="pt-BR" dirty="0"/>
              <a:t>Todos os métodos </a:t>
            </a:r>
            <a:r>
              <a:rPr lang="pt-BR" altLang="pt-BR" dirty="0">
                <a:solidFill>
                  <a:srgbClr val="FF0000"/>
                </a:solidFill>
              </a:rPr>
              <a:t>públicos</a:t>
            </a:r>
            <a:r>
              <a:rPr lang="pt-BR" altLang="pt-BR" dirty="0"/>
              <a:t> de um controlador são </a:t>
            </a:r>
            <a:r>
              <a:rPr lang="pt-BR" altLang="pt-BR" dirty="0">
                <a:solidFill>
                  <a:srgbClr val="FF0000"/>
                </a:solidFill>
              </a:rPr>
              <a:t>métodos de ação</a:t>
            </a:r>
            <a:r>
              <a:rPr lang="pt-BR" altLang="pt-BR" dirty="0"/>
              <a:t>.</a:t>
            </a:r>
          </a:p>
          <a:p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1F6276-3273-4103-91A9-3F3E689C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214" y="2798208"/>
            <a:ext cx="491490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2CF7A694-93C4-47DB-911B-2042A329C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que é ASP.NET MVC?</a:t>
            </a:r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04F85D96-146F-472D-90B2-BDD460F59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É uma </a:t>
            </a:r>
            <a:r>
              <a:rPr lang="pt-BR" altLang="pt-BR">
                <a:solidFill>
                  <a:srgbClr val="FF0000"/>
                </a:solidFill>
              </a:rPr>
              <a:t>plataforma </a:t>
            </a:r>
            <a:r>
              <a:rPr lang="pt-BR" altLang="pt-BR"/>
              <a:t>que provê a aplicação do padrão </a:t>
            </a:r>
            <a:r>
              <a:rPr lang="pt-BR" altLang="pt-BR">
                <a:solidFill>
                  <a:srgbClr val="FF3300"/>
                </a:solidFill>
              </a:rPr>
              <a:t>MVC</a:t>
            </a:r>
            <a:r>
              <a:rPr lang="pt-BR" altLang="pt-BR"/>
              <a:t> (Model-View-Controller) à construção de aplicações WEB. </a:t>
            </a:r>
          </a:p>
        </p:txBody>
      </p:sp>
      <p:sp>
        <p:nvSpPr>
          <p:cNvPr id="560133" name="AutoShape 5">
            <a:extLst>
              <a:ext uri="{FF2B5EF4-FFF2-40B4-BE49-F238E27FC236}">
                <a16:creationId xmlns:a16="http://schemas.microsoft.com/office/drawing/2014/main" id="{97D19084-47AB-4320-A21C-D20C0BFBD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437" y="4800025"/>
            <a:ext cx="6793194" cy="914496"/>
          </a:xfrm>
          <a:prstGeom prst="cube">
            <a:avLst>
              <a:gd name="adj" fmla="val 25000"/>
            </a:avLst>
          </a:prstGeom>
          <a:solidFill>
            <a:srgbClr val="000080">
              <a:alpha val="3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2540" b="1"/>
              <a:t>ASP.NET</a:t>
            </a:r>
          </a:p>
        </p:txBody>
      </p:sp>
      <p:sp>
        <p:nvSpPr>
          <p:cNvPr id="560134" name="AutoShape 6">
            <a:extLst>
              <a:ext uri="{FF2B5EF4-FFF2-40B4-BE49-F238E27FC236}">
                <a16:creationId xmlns:a16="http://schemas.microsoft.com/office/drawing/2014/main" id="{563AFB3D-14EC-4009-8D44-50EED86C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245" y="4016582"/>
            <a:ext cx="3463563" cy="914496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99FFCC">
                  <a:alpha val="33000"/>
                </a:srgbClr>
              </a:gs>
              <a:gs pos="100000">
                <a:srgbClr val="99FF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2540" b="1" dirty="0"/>
              <a:t>ASP.NET 4</a:t>
            </a:r>
          </a:p>
        </p:txBody>
      </p:sp>
      <p:sp>
        <p:nvSpPr>
          <p:cNvPr id="560135" name="AutoShape 7">
            <a:extLst>
              <a:ext uri="{FF2B5EF4-FFF2-40B4-BE49-F238E27FC236}">
                <a16:creationId xmlns:a16="http://schemas.microsoft.com/office/drawing/2014/main" id="{F4C64B53-9152-40F1-BC46-C2FCF875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08" y="4016582"/>
            <a:ext cx="3463563" cy="914496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FF3300">
                  <a:alpha val="63000"/>
                </a:srgbClr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2540" b="1"/>
              <a:t>ASP.NET MVC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>
            <a:extLst>
              <a:ext uri="{FF2B5EF4-FFF2-40B4-BE49-F238E27FC236}">
                <a16:creationId xmlns:a16="http://schemas.microsoft.com/office/drawing/2014/main" id="{3AC672A2-7066-4D8B-865D-10671DFB8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VIEW e EXECUÇÃO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EC962DF-BCF2-41F0-9C28-DFBEED8D1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541" y="1498862"/>
            <a:ext cx="11140001" cy="4590853"/>
          </a:xfrm>
        </p:spPr>
      </p:pic>
    </p:spTree>
    <p:extLst>
      <p:ext uri="{BB962C8B-B14F-4D97-AF65-F5344CB8AC3E}">
        <p14:creationId xmlns:p14="http://schemas.microsoft.com/office/powerpoint/2010/main" val="3239641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>
            <a:extLst>
              <a:ext uri="{FF2B5EF4-FFF2-40B4-BE49-F238E27FC236}">
                <a16:creationId xmlns:a16="http://schemas.microsoft.com/office/drawing/2014/main" id="{7A8B8B2B-3772-4835-A645-A5A2B11BC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Controladores ASP.NET MVC</a:t>
            </a:r>
          </a:p>
        </p:txBody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E8F45A1C-F1F7-4C2F-B5D8-8FF9C6606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/>
              <a:t>Cada método de ação pode retornar um </a:t>
            </a:r>
            <a:r>
              <a:rPr lang="pt-BR" altLang="pt-BR" i="1">
                <a:solidFill>
                  <a:srgbClr val="FF0000"/>
                </a:solidFill>
              </a:rPr>
              <a:t>string</a:t>
            </a:r>
            <a:r>
              <a:rPr lang="pt-BR" altLang="pt-BR" i="1"/>
              <a:t> ou </a:t>
            </a:r>
            <a:r>
              <a:rPr lang="pt-BR" altLang="pt-BR"/>
              <a:t>um objeto do tipo </a:t>
            </a:r>
            <a:r>
              <a:rPr lang="pt-BR" altLang="pt-BR">
                <a:solidFill>
                  <a:srgbClr val="FF0000"/>
                </a:solidFill>
              </a:rPr>
              <a:t>ActionResult</a:t>
            </a:r>
            <a:r>
              <a:rPr lang="pt-BR" altLang="pt-BR" i="1"/>
              <a:t>.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 i="1"/>
          </a:p>
        </p:txBody>
      </p:sp>
      <p:pic>
        <p:nvPicPr>
          <p:cNvPr id="602117" name="Picture 5">
            <a:extLst>
              <a:ext uri="{FF2B5EF4-FFF2-40B4-BE49-F238E27FC236}">
                <a16:creationId xmlns:a16="http://schemas.microsoft.com/office/drawing/2014/main" id="{8A4F9385-9208-4CA1-976B-489C986FE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91" y="2626092"/>
            <a:ext cx="6270418" cy="170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>
            <a:extLst>
              <a:ext uri="{FF2B5EF4-FFF2-40B4-BE49-F238E27FC236}">
                <a16:creationId xmlns:a16="http://schemas.microsoft.com/office/drawing/2014/main" id="{AC2FE90D-E309-4C16-B6CE-FAB15F656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pt-BR" altLang="pt-BR" sz="3700"/>
              <a:t>Parâmetros de Tipos Complexos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A8AD6B-26CB-4589-A449-01F79429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5" y="645106"/>
            <a:ext cx="6301597" cy="5247747"/>
          </a:xfrm>
          <a:prstGeom prst="rect">
            <a:avLst/>
          </a:prstGeom>
        </p:spPr>
      </p:pic>
      <p:sp>
        <p:nvSpPr>
          <p:cNvPr id="612355" name="Rectangle 3">
            <a:extLst>
              <a:ext uri="{FF2B5EF4-FFF2-40B4-BE49-F238E27FC236}">
                <a16:creationId xmlns:a16="http://schemas.microsoft.com/office/drawing/2014/main" id="{39AF8F4A-9651-46FF-B582-E3A9287F2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pt-BR" altLang="pt-BR"/>
              <a:t>O </a:t>
            </a:r>
            <a:r>
              <a:rPr lang="pt-BR" altLang="pt-BR" i="1"/>
              <a:t>model binder </a:t>
            </a:r>
            <a:r>
              <a:rPr lang="pt-BR" altLang="pt-BR"/>
              <a:t>faz a conversão dos parâmetros enviados na URL para os atributos definidos na classe.</a:t>
            </a:r>
            <a:endParaRPr lang="pt-BR" altLang="pt-BR"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C0F52A82-F464-41D0-9149-FB0EA95F3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Controladores ASP.NET MVC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F4917919-A0EF-4492-9D1D-DC14A483C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4189" y="1604330"/>
            <a:ext cx="8688432" cy="4895074"/>
          </a:xfrm>
        </p:spPr>
        <p:txBody>
          <a:bodyPr/>
          <a:lstStyle/>
          <a:p>
            <a:r>
              <a:rPr lang="pt-BR" altLang="pt-BR" dirty="0"/>
              <a:t>A grande maioria dos métodos de ação vão retornar objetos do tipo </a:t>
            </a:r>
            <a:r>
              <a:rPr lang="pt-BR" altLang="pt-BR" dirty="0" err="1">
                <a:solidFill>
                  <a:srgbClr val="FF0000"/>
                </a:solidFill>
              </a:rPr>
              <a:t>ActionResult</a:t>
            </a:r>
            <a:r>
              <a:rPr lang="pt-BR" altLang="pt-BR" i="1" dirty="0"/>
              <a:t>.</a:t>
            </a:r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r>
              <a:rPr lang="pt-BR" altLang="pt-BR" dirty="0"/>
              <a:t>Os </a:t>
            </a:r>
            <a:r>
              <a:rPr lang="pt-BR" altLang="pt-BR" dirty="0" err="1"/>
              <a:t>ActionResult</a:t>
            </a:r>
            <a:r>
              <a:rPr lang="pt-BR" altLang="pt-BR" dirty="0"/>
              <a:t> são os verdadeiros responsáveis pela </a:t>
            </a:r>
            <a:r>
              <a:rPr lang="pt-BR" altLang="pt-BR" dirty="0">
                <a:solidFill>
                  <a:srgbClr val="FF0000"/>
                </a:solidFill>
              </a:rPr>
              <a:t>criação da resposta</a:t>
            </a:r>
            <a:r>
              <a:rPr lang="pt-BR" altLang="pt-BR" dirty="0"/>
              <a:t> que será enviada ao browser.</a:t>
            </a:r>
            <a:endParaRPr lang="pt-BR" altLang="pt-BR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 </a:t>
            </a:r>
            <a:r>
              <a:rPr lang="pt-BR" dirty="0" err="1"/>
              <a:t>mvc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595849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>
            <a:extLst>
              <a:ext uri="{FF2B5EF4-FFF2-40B4-BE49-F238E27FC236}">
                <a16:creationId xmlns:a16="http://schemas.microsoft.com/office/drawing/2014/main" id="{60FEC5B7-3D92-40D0-9B51-33F91FBC8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Views</a:t>
            </a:r>
          </a:p>
        </p:txBody>
      </p:sp>
      <p:sp>
        <p:nvSpPr>
          <p:cNvPr id="635907" name="Rectangle 3">
            <a:extLst>
              <a:ext uri="{FF2B5EF4-FFF2-40B4-BE49-F238E27FC236}">
                <a16:creationId xmlns:a16="http://schemas.microsoft.com/office/drawing/2014/main" id="{3477F044-6DA4-4290-B58A-0FB2CB455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Constrói a UI (User Interface) apresentadas ao utilizador, através de dados fornecidos pelo Modelo passados pelo controlador.</a:t>
            </a:r>
          </a:p>
          <a:p>
            <a:r>
              <a:rPr lang="pt-BR" altLang="pt-BR"/>
              <a:t>Para trafegar dados são usados: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ViewData[“chave”]</a:t>
            </a:r>
            <a:r>
              <a:rPr lang="pt-BR" altLang="pt-BR"/>
              <a:t>: referencia um dicionário através de uma chave  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ViewBag.chave</a:t>
            </a:r>
            <a:r>
              <a:rPr lang="pt-BR" altLang="pt-BR"/>
              <a:t>: propriedade dinâmica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>
            <a:extLst>
              <a:ext uri="{FF2B5EF4-FFF2-40B4-BE49-F238E27FC236}">
                <a16:creationId xmlns:a16="http://schemas.microsoft.com/office/drawing/2014/main" id="{039F1208-CBD2-4C8D-A950-0EAA6D75F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Views</a:t>
            </a:r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A37BD2F6-2A35-473B-B256-ACC6C03A6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altLang="pt-BR"/>
              <a:t>No ASP.NET MVC a criação de Views é realizada a partir dos controladores.</a:t>
            </a:r>
          </a:p>
        </p:txBody>
      </p:sp>
      <p:pic>
        <p:nvPicPr>
          <p:cNvPr id="638980" name="Picture 4">
            <a:extLst>
              <a:ext uri="{FF2B5EF4-FFF2-40B4-BE49-F238E27FC236}">
                <a16:creationId xmlns:a16="http://schemas.microsoft.com/office/drawing/2014/main" id="{8009B3DD-A72F-4B57-BD05-FA3341F9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140713"/>
            <a:ext cx="6517065" cy="425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id="{3317F51B-93EF-4070-953C-357F17520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pt-BR" altLang="pt-BR" sz="5400" dirty="0" err="1">
                <a:solidFill>
                  <a:schemeClr val="tx1"/>
                </a:solidFill>
              </a:rPr>
              <a:t>View</a:t>
            </a:r>
            <a:r>
              <a:rPr lang="pt-BR" altLang="pt-BR" sz="5400" dirty="0">
                <a:solidFill>
                  <a:schemeClr val="tx1"/>
                </a:solidFill>
              </a:rPr>
              <a:t> Tipificada</a:t>
            </a:r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512040B2-6F7F-4934-88D1-ED0547639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pt-BR" altLang="pt-BR" sz="1800" dirty="0"/>
              <a:t>É aquela que recebe do controlador um objeto de um determinado tipo predefinido.</a:t>
            </a:r>
          </a:p>
          <a:p>
            <a:r>
              <a:rPr lang="pt-BR" altLang="pt-BR" sz="1800" dirty="0"/>
              <a:t>O uso desse tipo de </a:t>
            </a:r>
            <a:r>
              <a:rPr lang="pt-BR" altLang="pt-BR" sz="1800" dirty="0" err="1"/>
              <a:t>View</a:t>
            </a:r>
            <a:r>
              <a:rPr lang="pt-BR" altLang="pt-BR" sz="1800" dirty="0"/>
              <a:t> não impede a passagem de valores pelo </a:t>
            </a:r>
            <a:r>
              <a:rPr lang="pt-BR" altLang="pt-BR" sz="1800" dirty="0" err="1"/>
              <a:t>ViewData</a:t>
            </a:r>
            <a:r>
              <a:rPr lang="pt-BR" altLang="pt-BR" sz="1800" dirty="0"/>
              <a:t> e </a:t>
            </a:r>
            <a:r>
              <a:rPr lang="pt-BR" altLang="pt-BR" sz="1800" dirty="0" err="1"/>
              <a:t>ViewBag</a:t>
            </a:r>
            <a:endParaRPr lang="pt-BR" altLang="pt-BR" sz="1800" dirty="0"/>
          </a:p>
          <a:p>
            <a:r>
              <a:rPr lang="pt-BR" altLang="pt-BR" sz="1800" dirty="0"/>
              <a:t>A vantagem de usar </a:t>
            </a:r>
            <a:r>
              <a:rPr lang="pt-BR" altLang="pt-BR" sz="1800" dirty="0" err="1"/>
              <a:t>Views</a:t>
            </a:r>
            <a:r>
              <a:rPr lang="pt-BR" altLang="pt-BR" sz="1800" dirty="0"/>
              <a:t> tipificadas é a configuração do Model para os tipos utilizados, sem necessidades de correções.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>
            <a:extLst>
              <a:ext uri="{FF2B5EF4-FFF2-40B4-BE49-F238E27FC236}">
                <a16:creationId xmlns:a16="http://schemas.microsoft.com/office/drawing/2014/main" id="{C075DD69-5E5F-4EF5-858F-F833856B8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pt-BR" sz="7200" cap="all"/>
              <a:t>View Tipificada</a:t>
            </a:r>
          </a:p>
        </p:txBody>
      </p:sp>
      <p:sp>
        <p:nvSpPr>
          <p:cNvPr id="640003" name="Rectangle 3">
            <a:extLst>
              <a:ext uri="{FF2B5EF4-FFF2-40B4-BE49-F238E27FC236}">
                <a16:creationId xmlns:a16="http://schemas.microsoft.com/office/drawing/2014/main" id="{6BCAF492-CFDA-4C15-8E59-D2208B2E6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pt-BR" sz="2300"/>
              <a:t>Criando um View </a:t>
            </a:r>
          </a:p>
        </p:txBody>
      </p:sp>
      <p:pic>
        <p:nvPicPr>
          <p:cNvPr id="640007" name="Picture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79DFCB-33C3-402E-8C98-06E66D8C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1154" y="1150341"/>
            <a:ext cx="8640589" cy="258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>
            <a:extLst>
              <a:ext uri="{FF2B5EF4-FFF2-40B4-BE49-F238E27FC236}">
                <a16:creationId xmlns:a16="http://schemas.microsoft.com/office/drawing/2014/main" id="{C075DD69-5E5F-4EF5-858F-F833856B8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pt-BR" sz="4800" cap="all"/>
              <a:t>View Tipificada</a:t>
            </a:r>
          </a:p>
        </p:txBody>
      </p:sp>
      <p:sp>
        <p:nvSpPr>
          <p:cNvPr id="640003" name="Rectangle 3">
            <a:extLst>
              <a:ext uri="{FF2B5EF4-FFF2-40B4-BE49-F238E27FC236}">
                <a16:creationId xmlns:a16="http://schemas.microsoft.com/office/drawing/2014/main" id="{6BCAF492-CFDA-4C15-8E59-D2208B2E6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pt-BR" dirty="0" err="1"/>
              <a:t>Escolhendo</a:t>
            </a:r>
            <a:r>
              <a:rPr lang="en-US" altLang="pt-BR" dirty="0"/>
              <a:t> um </a:t>
            </a:r>
            <a:r>
              <a:rPr lang="en-US" altLang="pt-BR" dirty="0" err="1"/>
              <a:t>modelo</a:t>
            </a:r>
            <a:r>
              <a:rPr lang="en-US" altLang="pt-BR" dirty="0"/>
              <a:t> de View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5C88B3-65E7-4489-8F64-B9BBFB00E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80" t="32089" r="61693" b="34931"/>
          <a:stretch/>
        </p:blipFill>
        <p:spPr>
          <a:xfrm>
            <a:off x="3284259" y="430693"/>
            <a:ext cx="6035886" cy="363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AB7F2378-5139-4413-AA07-E6CBB1A29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pt-BR" altLang="pt-BR"/>
              <a:t>ASP.NET MVC Framework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3700" name="Picture 4">
            <a:extLst>
              <a:ext uri="{FF2B5EF4-FFF2-40B4-BE49-F238E27FC236}">
                <a16:creationId xmlns:a16="http://schemas.microsoft.com/office/drawing/2014/main" id="{413B254A-FEE3-40E7-926E-4C30AFF87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2" y="1208325"/>
            <a:ext cx="5071256" cy="412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3699" name="Rectangle 3">
            <a:extLst>
              <a:ext uri="{FF2B5EF4-FFF2-40B4-BE49-F238E27FC236}">
                <a16:creationId xmlns:a16="http://schemas.microsoft.com/office/drawing/2014/main" id="{5F356B0E-87B6-497C-8640-3B160301C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pt-BR" altLang="pt-BR"/>
              <a:t>Provê uma alternativa ao padrão de ASP.NET Web Form para criar aplicações baseadas no padrão arquitetural MVC.</a:t>
            </a:r>
          </a:p>
          <a:p>
            <a:endParaRPr lang="pt-BR" altLang="pt-BR"/>
          </a:p>
          <a:p>
            <a:endParaRPr lang="pt-BR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AB7F2378-5139-4413-AA07-E6CBB1A29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5454"/>
            <a:ext cx="9601200" cy="1485900"/>
          </a:xfrm>
        </p:spPr>
        <p:txBody>
          <a:bodyPr/>
          <a:lstStyle/>
          <a:p>
            <a:r>
              <a:rPr lang="pt-BR" altLang="pt-BR" dirty="0"/>
              <a:t>ASP.NET MVC Framework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5F356B0E-87B6-497C-8640-3B160301C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045029"/>
            <a:ext cx="9601200" cy="4822371"/>
          </a:xfrm>
        </p:spPr>
        <p:txBody>
          <a:bodyPr/>
          <a:lstStyle/>
          <a:p>
            <a:r>
              <a:rPr lang="pt-BR" altLang="pt-BR" dirty="0"/>
              <a:t>Assimilando um DE/PARA</a:t>
            </a:r>
          </a:p>
          <a:p>
            <a:endParaRPr lang="pt-BR" altLang="pt-BR" dirty="0"/>
          </a:p>
          <a:p>
            <a:endParaRPr lang="pt-BR" altLang="pt-BR" dirty="0"/>
          </a:p>
        </p:txBody>
      </p:sp>
      <p:pic>
        <p:nvPicPr>
          <p:cNvPr id="413700" name="Picture 4">
            <a:extLst>
              <a:ext uri="{FF2B5EF4-FFF2-40B4-BE49-F238E27FC236}">
                <a16:creationId xmlns:a16="http://schemas.microsoft.com/office/drawing/2014/main" id="{413B254A-FEE3-40E7-926E-4C30AFF87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15" y="2912993"/>
            <a:ext cx="3208953" cy="260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Gráfico 2" descr="Banco de dados com preenchimento sólido">
            <a:extLst>
              <a:ext uri="{FF2B5EF4-FFF2-40B4-BE49-F238E27FC236}">
                <a16:creationId xmlns:a16="http://schemas.microsoft.com/office/drawing/2014/main" id="{D8380718-5717-44D3-8275-EC06DFE19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5511" y="1998593"/>
            <a:ext cx="914400" cy="914400"/>
          </a:xfrm>
          <a:prstGeom prst="rect">
            <a:avLst/>
          </a:prstGeom>
        </p:spPr>
      </p:pic>
      <p:pic>
        <p:nvPicPr>
          <p:cNvPr id="5" name="Gráfico 4" descr="Interface do Usuário/Experiência do Usuário com preenchimento sólido">
            <a:extLst>
              <a:ext uri="{FF2B5EF4-FFF2-40B4-BE49-F238E27FC236}">
                <a16:creationId xmlns:a16="http://schemas.microsoft.com/office/drawing/2014/main" id="{6A34ACE7-B7B3-4C2D-9FA4-79D97EE8E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9150" y="5410200"/>
            <a:ext cx="914400" cy="914400"/>
          </a:xfrm>
          <a:prstGeom prst="rect">
            <a:avLst/>
          </a:prstGeom>
        </p:spPr>
      </p:pic>
      <p:pic>
        <p:nvPicPr>
          <p:cNvPr id="7" name="Gráfico 6" descr="Cmd Terminal com preenchimento sólido">
            <a:extLst>
              <a:ext uri="{FF2B5EF4-FFF2-40B4-BE49-F238E27FC236}">
                <a16:creationId xmlns:a16="http://schemas.microsoft.com/office/drawing/2014/main" id="{CF7E894B-F8A5-42BA-B9D9-1E3E7CCCC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1252" y="5410200"/>
            <a:ext cx="914400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FD0E99-E4E3-467E-8E7B-F802ADA2659C}"/>
              </a:ext>
            </a:extLst>
          </p:cNvPr>
          <p:cNvSpPr txBox="1"/>
          <p:nvPr/>
        </p:nvSpPr>
        <p:spPr>
          <a:xfrm>
            <a:off x="4931261" y="1711354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B4296B-F6A4-413F-A037-6045A2B92747}"/>
              </a:ext>
            </a:extLst>
          </p:cNvPr>
          <p:cNvSpPr txBox="1"/>
          <p:nvPr/>
        </p:nvSpPr>
        <p:spPr>
          <a:xfrm>
            <a:off x="7437277" y="6263214"/>
            <a:ext cx="109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C3D113-98E2-46C9-9FD5-76F576A606BB}"/>
              </a:ext>
            </a:extLst>
          </p:cNvPr>
          <p:cNvSpPr txBox="1"/>
          <p:nvPr/>
        </p:nvSpPr>
        <p:spPr>
          <a:xfrm>
            <a:off x="3198761" y="6298982"/>
            <a:ext cx="11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2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CA4A4195-BC05-4222-A94A-A488B8B72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ASP.NET MVC Framework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6EF4066F-9A8F-46ED-BB76-68281B7BA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2181830"/>
            <a:ext cx="8216062" cy="4513434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</a:pPr>
            <a:endParaRPr lang="pt-BR" altLang="pt-BR" sz="2177" dirty="0"/>
          </a:p>
          <a:p>
            <a:pPr>
              <a:lnSpc>
                <a:spcPct val="107000"/>
              </a:lnSpc>
            </a:pPr>
            <a:endParaRPr lang="pt-BR" altLang="pt-BR" sz="2177" dirty="0"/>
          </a:p>
          <a:p>
            <a:pPr>
              <a:lnSpc>
                <a:spcPct val="107000"/>
              </a:lnSpc>
            </a:pPr>
            <a:endParaRPr lang="pt-BR" altLang="pt-BR" sz="2177" dirty="0"/>
          </a:p>
          <a:p>
            <a:pPr>
              <a:lnSpc>
                <a:spcPct val="107000"/>
              </a:lnSpc>
            </a:pPr>
            <a:endParaRPr lang="pt-BR" altLang="pt-BR" sz="2177" dirty="0"/>
          </a:p>
          <a:p>
            <a:pPr>
              <a:lnSpc>
                <a:spcPct val="107000"/>
              </a:lnSpc>
            </a:pPr>
            <a:endParaRPr lang="pt-BR" altLang="pt-BR" sz="2177" dirty="0"/>
          </a:p>
          <a:p>
            <a:pPr>
              <a:lnSpc>
                <a:spcPct val="107000"/>
              </a:lnSpc>
            </a:pPr>
            <a:r>
              <a:rPr lang="pt-BR" altLang="pt-BR" sz="2177" dirty="0">
                <a:solidFill>
                  <a:srgbClr val="FF0000"/>
                </a:solidFill>
              </a:rPr>
              <a:t>Model</a:t>
            </a:r>
            <a:r>
              <a:rPr lang="pt-BR" altLang="pt-BR" sz="2177" dirty="0"/>
              <a:t>: Validações relacionadas aos campos das </a:t>
            </a:r>
            <a:r>
              <a:rPr lang="pt-BR" altLang="pt-BR" sz="2177" dirty="0" err="1"/>
              <a:t>tables</a:t>
            </a:r>
            <a:r>
              <a:rPr lang="pt-BR" altLang="pt-BR" sz="2177" dirty="0"/>
              <a:t> referentes</a:t>
            </a:r>
          </a:p>
          <a:p>
            <a:pPr>
              <a:lnSpc>
                <a:spcPct val="107000"/>
              </a:lnSpc>
            </a:pPr>
            <a:r>
              <a:rPr lang="pt-BR" altLang="pt-BR" sz="2177" dirty="0" err="1">
                <a:solidFill>
                  <a:srgbClr val="FF0000"/>
                </a:solidFill>
              </a:rPr>
              <a:t>View</a:t>
            </a:r>
            <a:r>
              <a:rPr lang="pt-BR" altLang="pt-BR" sz="2177" dirty="0"/>
              <a:t>: Componentes que exibem a interface do usuário (UI). </a:t>
            </a:r>
          </a:p>
          <a:p>
            <a:pPr>
              <a:lnSpc>
                <a:spcPct val="107000"/>
              </a:lnSpc>
            </a:pPr>
            <a:r>
              <a:rPr lang="pt-BR" altLang="pt-BR" sz="2177" dirty="0" err="1">
                <a:solidFill>
                  <a:srgbClr val="FF0000"/>
                </a:solidFill>
              </a:rPr>
              <a:t>Contollers</a:t>
            </a:r>
            <a:r>
              <a:rPr lang="pt-BR" altLang="pt-BR" sz="2177" dirty="0"/>
              <a:t>: Classes que controlam as ações que manipulam os dados, seja pra alterações das informações, seja para a visualização pelo Usuário nas </a:t>
            </a:r>
            <a:r>
              <a:rPr lang="pt-BR" altLang="pt-BR" sz="2177" dirty="0" err="1"/>
              <a:t>views</a:t>
            </a:r>
            <a:r>
              <a:rPr lang="pt-BR" altLang="pt-BR" sz="2177" dirty="0"/>
              <a:t>.</a:t>
            </a:r>
          </a:p>
          <a:p>
            <a:pPr>
              <a:lnSpc>
                <a:spcPct val="107000"/>
              </a:lnSpc>
            </a:pPr>
            <a:endParaRPr lang="pt-BR" altLang="pt-BR" sz="2177" dirty="0"/>
          </a:p>
        </p:txBody>
      </p:sp>
      <p:pic>
        <p:nvPicPr>
          <p:cNvPr id="416772" name="Picture 4">
            <a:extLst>
              <a:ext uri="{FF2B5EF4-FFF2-40B4-BE49-F238E27FC236}">
                <a16:creationId xmlns:a16="http://schemas.microsoft.com/office/drawing/2014/main" id="{E11D5B28-87E1-4C1F-84FA-09FC87E5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49" y="1339342"/>
            <a:ext cx="4114512" cy="334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277" name="Picture 5">
            <a:extLst>
              <a:ext uri="{FF2B5EF4-FFF2-40B4-BE49-F238E27FC236}">
                <a16:creationId xmlns:a16="http://schemas.microsoft.com/office/drawing/2014/main" id="{09DBA27F-6CBD-4DE1-AD4A-3D8E3408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65" y="4323334"/>
            <a:ext cx="3004155" cy="253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6275" name="Rectangle 3">
            <a:extLst>
              <a:ext uri="{FF2B5EF4-FFF2-40B4-BE49-F238E27FC236}">
                <a16:creationId xmlns:a16="http://schemas.microsoft.com/office/drawing/2014/main" id="{6C134F18-1E6D-4277-A925-995098F90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16062" cy="5026128"/>
          </a:xfrm>
        </p:spPr>
        <p:txBody>
          <a:bodyPr/>
          <a:lstStyle/>
          <a:p>
            <a:r>
              <a:rPr lang="pt-BR" altLang="pt-BR"/>
              <a:t>Padrão MVC</a:t>
            </a:r>
          </a:p>
          <a:p>
            <a:pPr lvl="1"/>
            <a:r>
              <a:rPr lang="pt-BR" altLang="pt-BR">
                <a:solidFill>
                  <a:srgbClr val="FF3300"/>
                </a:solidFill>
              </a:rPr>
              <a:t>Model</a:t>
            </a:r>
            <a:r>
              <a:rPr lang="pt-BR" altLang="pt-BR"/>
              <a:t>: Conjunto de classes que encapsula dados e regras de negócio que lhe são aplicadas.</a:t>
            </a:r>
          </a:p>
          <a:p>
            <a:pPr lvl="1"/>
            <a:r>
              <a:rPr lang="pt-BR" altLang="pt-BR">
                <a:solidFill>
                  <a:srgbClr val="FF3300"/>
                </a:solidFill>
              </a:rPr>
              <a:t>View</a:t>
            </a:r>
            <a:r>
              <a:rPr lang="pt-BR" altLang="pt-BR"/>
              <a:t>: interface gráfica apresentada ao utilizador.</a:t>
            </a:r>
          </a:p>
          <a:p>
            <a:pPr lvl="1"/>
            <a:r>
              <a:rPr lang="pt-BR" altLang="pt-BR">
                <a:solidFill>
                  <a:srgbClr val="FF3300"/>
                </a:solidFill>
              </a:rPr>
              <a:t>Controller</a:t>
            </a:r>
            <a:r>
              <a:rPr lang="pt-BR" altLang="pt-BR"/>
              <a:t>: é o responsável por gerir a interação entre o model e o view.</a:t>
            </a:r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2469651D-0584-4AB2-8D34-037C4EFB3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ASP.NET MVC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5A3D0212-6ADF-4520-B83F-C9A51A2BE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Vantagens do ASP.NET MVC Framework</a:t>
            </a: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A881E27A-CD4F-4669-AD38-631F10179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pt-BR" altLang="pt-BR"/>
              <a:t>Melhor separação  das tarefas da aplicação.</a:t>
            </a:r>
          </a:p>
          <a:p>
            <a:pPr>
              <a:lnSpc>
                <a:spcPct val="107000"/>
              </a:lnSpc>
            </a:pPr>
            <a:r>
              <a:rPr lang="pt-BR" altLang="pt-BR"/>
              <a:t>Suporte para todas as características do ASP.NET, por exemplo, master pages.</a:t>
            </a:r>
          </a:p>
          <a:p>
            <a:pPr>
              <a:lnSpc>
                <a:spcPct val="107000"/>
              </a:lnSpc>
            </a:pPr>
            <a:r>
              <a:rPr lang="pt-BR" altLang="pt-BR"/>
              <a:t>Poderoso componente para mapeamento de URLs.</a:t>
            </a:r>
          </a:p>
          <a:p>
            <a:pPr>
              <a:lnSpc>
                <a:spcPct val="107000"/>
              </a:lnSpc>
            </a:pPr>
            <a:r>
              <a:rPr lang="pt-BR" altLang="pt-BR"/>
              <a:t>Extensível e plugável </a:t>
            </a:r>
            <a:r>
              <a:rPr lang="pt-BR" altLang="pt-BR" i="1"/>
              <a:t>framework</a:t>
            </a:r>
            <a:r>
              <a:rPr lang="pt-BR" altLang="pt-BR"/>
              <a:t> cujos componentes pode ser facilmente substituídos ou customizados.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8C5C25-D248-4760-B242-460A5C5E0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0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78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2D01E528-F7D2-45B3-8575-94E672EBF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7000" cap="all"/>
              <a:t>Anatomia de um Projeto ASP.NET MVC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8458A971-F2FE-4F0C-8811-724A91299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pt-BR" sz="2300" dirty="0"/>
              <a:t>Por </a:t>
            </a:r>
            <a:r>
              <a:rPr lang="en-US" altLang="pt-BR" sz="2300" dirty="0" err="1"/>
              <a:t>padrão</a:t>
            </a:r>
            <a:r>
              <a:rPr lang="en-US" altLang="pt-BR" sz="2300" dirty="0"/>
              <a:t>, </a:t>
            </a:r>
            <a:r>
              <a:rPr lang="en-US" altLang="pt-BR" sz="2300" dirty="0" err="1"/>
              <a:t>são</a:t>
            </a:r>
            <a:r>
              <a:rPr lang="en-US" altLang="pt-BR" sz="2300" dirty="0"/>
              <a:t> </a:t>
            </a:r>
            <a:r>
              <a:rPr lang="en-US" altLang="pt-BR" sz="2300" dirty="0" err="1"/>
              <a:t>criados</a:t>
            </a:r>
            <a:r>
              <a:rPr lang="en-US" altLang="pt-BR" sz="2300" dirty="0"/>
              <a:t> 8 </a:t>
            </a:r>
            <a:r>
              <a:rPr lang="en-US" altLang="pt-BR" sz="2300" dirty="0" err="1"/>
              <a:t>diretórios</a:t>
            </a:r>
            <a:r>
              <a:rPr lang="en-US" altLang="pt-BR" sz="2300" dirty="0"/>
              <a:t>/pastas: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7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2" grpId="0"/>
    </p:bldLst>
  </p:timing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271</TotalTime>
  <Words>1363</Words>
  <Application>Microsoft Office PowerPoint</Application>
  <PresentationFormat>Widescreen</PresentationFormat>
  <Paragraphs>145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Calibri</vt:lpstr>
      <vt:lpstr>Franklin Gothic Book</vt:lpstr>
      <vt:lpstr>Times New Roman</vt:lpstr>
      <vt:lpstr>Cortar</vt:lpstr>
      <vt:lpstr>.net framework mvc</vt:lpstr>
      <vt:lpstr>.NET Framework</vt:lpstr>
      <vt:lpstr>O que é ASP.NET MVC?</vt:lpstr>
      <vt:lpstr>ASP.NET MVC Framework</vt:lpstr>
      <vt:lpstr>ASP.NET MVC Framework</vt:lpstr>
      <vt:lpstr>ASP.NET MVC Framework</vt:lpstr>
      <vt:lpstr>ASP.NET MVC</vt:lpstr>
      <vt:lpstr>Vantagens do ASP.NET MVC Framework</vt:lpstr>
      <vt:lpstr>Anatomia de um Projeto ASP.NET MVC</vt:lpstr>
      <vt:lpstr>Anatomia de um Projeto ASP.NET MVC</vt:lpstr>
      <vt:lpstr>Anatomia de um Projeto ASP.NET MVC</vt:lpstr>
      <vt:lpstr>Anatomia de um Projeto ASP.NET MVC</vt:lpstr>
      <vt:lpstr>Anatomia de um Projeto ASP.NET MVC</vt:lpstr>
      <vt:lpstr>Anatomia de um Projeto ASP.NET MVC</vt:lpstr>
      <vt:lpstr>Anatomia de um Projeto ASP.NET MVC</vt:lpstr>
      <vt:lpstr>WEB.CONFIG</vt:lpstr>
      <vt:lpstr>.net framework mvc</vt:lpstr>
      <vt:lpstr>Roteamento ASP.NET MVC</vt:lpstr>
      <vt:lpstr>Roteamento ASP.NET MVC</vt:lpstr>
      <vt:lpstr>Roteamento ASP.NET MVC</vt:lpstr>
      <vt:lpstr>Roteamento ASP.NET MVC</vt:lpstr>
      <vt:lpstr>Criação de Rotas</vt:lpstr>
      <vt:lpstr>Criação de Rotas</vt:lpstr>
      <vt:lpstr>Exercício</vt:lpstr>
      <vt:lpstr>Valores Literais nas Rotas</vt:lpstr>
      <vt:lpstr>.net framework mvc</vt:lpstr>
      <vt:lpstr>Apresentação do PowerPoint</vt:lpstr>
      <vt:lpstr>Controladores ASP.NET MVC</vt:lpstr>
      <vt:lpstr>Controladores ASP.NET MVC</vt:lpstr>
      <vt:lpstr>VIEW e EXECUÇÃO</vt:lpstr>
      <vt:lpstr>Controladores ASP.NET MVC</vt:lpstr>
      <vt:lpstr>Parâmetros de Tipos Complexos</vt:lpstr>
      <vt:lpstr>Controladores ASP.NET MVC</vt:lpstr>
      <vt:lpstr>.net framework mvc</vt:lpstr>
      <vt:lpstr>Views</vt:lpstr>
      <vt:lpstr>Views</vt:lpstr>
      <vt:lpstr>View Tipificada</vt:lpstr>
      <vt:lpstr>View Tipificada</vt:lpstr>
      <vt:lpstr>View Tipificada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Básico</dc:title>
  <dc:creator>Andrés Menéndez</dc:creator>
  <cp:lastModifiedBy>Andres Silva Menéndez</cp:lastModifiedBy>
  <cp:revision>21</cp:revision>
  <dcterms:created xsi:type="dcterms:W3CDTF">2021-04-15T20:49:32Z</dcterms:created>
  <dcterms:modified xsi:type="dcterms:W3CDTF">2021-05-04T15:03:00Z</dcterms:modified>
</cp:coreProperties>
</file>