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0"/>
  </p:notesMasterIdLst>
  <p:sldIdLst>
    <p:sldId id="256" r:id="rId2"/>
    <p:sldId id="526" r:id="rId3"/>
    <p:sldId id="523" r:id="rId4"/>
    <p:sldId id="524" r:id="rId5"/>
    <p:sldId id="525" r:id="rId6"/>
    <p:sldId id="527" r:id="rId7"/>
    <p:sldId id="528" r:id="rId8"/>
    <p:sldId id="529" r:id="rId9"/>
    <p:sldId id="530" r:id="rId10"/>
    <p:sldId id="531" r:id="rId11"/>
    <p:sldId id="469" r:id="rId12"/>
    <p:sldId id="479" r:id="rId13"/>
    <p:sldId id="481" r:id="rId14"/>
    <p:sldId id="484" r:id="rId15"/>
    <p:sldId id="480" r:id="rId16"/>
    <p:sldId id="485" r:id="rId17"/>
    <p:sldId id="486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9" r:id="rId30"/>
    <p:sldId id="518" r:id="rId31"/>
    <p:sldId id="520" r:id="rId32"/>
    <p:sldId id="521" r:id="rId33"/>
    <p:sldId id="522" r:id="rId34"/>
    <p:sldId id="489" r:id="rId35"/>
    <p:sldId id="490" r:id="rId36"/>
    <p:sldId id="491" r:id="rId37"/>
    <p:sldId id="492" r:id="rId38"/>
    <p:sldId id="493" r:id="rId39"/>
    <p:sldId id="532" r:id="rId40"/>
    <p:sldId id="495" r:id="rId41"/>
    <p:sldId id="497" r:id="rId42"/>
    <p:sldId id="498" r:id="rId43"/>
    <p:sldId id="500" r:id="rId44"/>
    <p:sldId id="501" r:id="rId45"/>
    <p:sldId id="502" r:id="rId46"/>
    <p:sldId id="503" r:id="rId47"/>
    <p:sldId id="504" r:id="rId48"/>
    <p:sldId id="50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C66CB-23C2-4233-A662-7C5994F7EC0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4A7F4D-50F3-46BC-B90D-1F301D3D1D55}">
      <dgm:prSet/>
      <dgm:spPr/>
      <dgm:t>
        <a:bodyPr/>
        <a:lstStyle/>
        <a:p>
          <a:r>
            <a:rPr lang="pt-BR" baseline="0"/>
            <a:t>Ajudam na construção de HTML e URL que deverão ser injetados de forma dinâmica em uma Vista.</a:t>
          </a:r>
          <a:endParaRPr lang="en-US"/>
        </a:p>
      </dgm:t>
    </dgm:pt>
    <dgm:pt modelId="{26E7A40C-DEC4-41CC-830D-BC76AFD8D27A}" type="parTrans" cxnId="{FA5BD4F1-06BD-40BF-9998-68D8FF787246}">
      <dgm:prSet/>
      <dgm:spPr/>
      <dgm:t>
        <a:bodyPr/>
        <a:lstStyle/>
        <a:p>
          <a:endParaRPr lang="en-US"/>
        </a:p>
      </dgm:t>
    </dgm:pt>
    <dgm:pt modelId="{688006EE-0A01-4824-82B6-F9364E961A3A}" type="sibTrans" cxnId="{FA5BD4F1-06BD-40BF-9998-68D8FF787246}">
      <dgm:prSet/>
      <dgm:spPr/>
      <dgm:t>
        <a:bodyPr/>
        <a:lstStyle/>
        <a:p>
          <a:endParaRPr lang="en-US"/>
        </a:p>
      </dgm:t>
    </dgm:pt>
    <dgm:pt modelId="{5FDA6FC1-D18A-4450-BC10-A0BE9D1A0701}">
      <dgm:prSet/>
      <dgm:spPr/>
      <dgm:t>
        <a:bodyPr/>
        <a:lstStyle/>
        <a:p>
          <a:r>
            <a:rPr lang="pt-BR" baseline="0"/>
            <a:t>Simplifica a atualização de dados enviados pelos controladores nas Views.</a:t>
          </a:r>
          <a:endParaRPr lang="en-US"/>
        </a:p>
      </dgm:t>
    </dgm:pt>
    <dgm:pt modelId="{D6301272-26A4-434A-8763-A82A784E400B}" type="parTrans" cxnId="{7891A0CF-7E56-4125-96E5-290C51B3C265}">
      <dgm:prSet/>
      <dgm:spPr/>
      <dgm:t>
        <a:bodyPr/>
        <a:lstStyle/>
        <a:p>
          <a:endParaRPr lang="en-US"/>
        </a:p>
      </dgm:t>
    </dgm:pt>
    <dgm:pt modelId="{F8DA28A1-160B-45A5-813F-30BF7D957DAC}" type="sibTrans" cxnId="{7891A0CF-7E56-4125-96E5-290C51B3C265}">
      <dgm:prSet/>
      <dgm:spPr/>
      <dgm:t>
        <a:bodyPr/>
        <a:lstStyle/>
        <a:p>
          <a:endParaRPr lang="en-US"/>
        </a:p>
      </dgm:t>
    </dgm:pt>
    <dgm:pt modelId="{9D0ED4A6-E809-4CFA-A215-E8C1CF401348}" type="pres">
      <dgm:prSet presAssocID="{ED3C66CB-23C2-4233-A662-7C5994F7EC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AD0C3C-62DE-4F9B-989D-AFE07D921D42}" type="pres">
      <dgm:prSet presAssocID="{8E4A7F4D-50F3-46BC-B90D-1F301D3D1D55}" presName="hierRoot1" presStyleCnt="0"/>
      <dgm:spPr/>
    </dgm:pt>
    <dgm:pt modelId="{B9AC7DFB-2530-48E7-A3A6-8B4696853A14}" type="pres">
      <dgm:prSet presAssocID="{8E4A7F4D-50F3-46BC-B90D-1F301D3D1D55}" presName="composite" presStyleCnt="0"/>
      <dgm:spPr/>
    </dgm:pt>
    <dgm:pt modelId="{EECAE87A-9FB0-4D2F-81CA-B8402292CB8A}" type="pres">
      <dgm:prSet presAssocID="{8E4A7F4D-50F3-46BC-B90D-1F301D3D1D55}" presName="background" presStyleLbl="node0" presStyleIdx="0" presStyleCnt="2"/>
      <dgm:spPr/>
    </dgm:pt>
    <dgm:pt modelId="{6417BD5D-0301-4833-8D25-C9D9ACB7060C}" type="pres">
      <dgm:prSet presAssocID="{8E4A7F4D-50F3-46BC-B90D-1F301D3D1D55}" presName="text" presStyleLbl="fgAcc0" presStyleIdx="0" presStyleCnt="2">
        <dgm:presLayoutVars>
          <dgm:chPref val="3"/>
        </dgm:presLayoutVars>
      </dgm:prSet>
      <dgm:spPr/>
    </dgm:pt>
    <dgm:pt modelId="{DEA95647-FF3D-4624-847E-CE0C4FB5005C}" type="pres">
      <dgm:prSet presAssocID="{8E4A7F4D-50F3-46BC-B90D-1F301D3D1D55}" presName="hierChild2" presStyleCnt="0"/>
      <dgm:spPr/>
    </dgm:pt>
    <dgm:pt modelId="{A8502028-3A79-4545-A076-8B409F469476}" type="pres">
      <dgm:prSet presAssocID="{5FDA6FC1-D18A-4450-BC10-A0BE9D1A0701}" presName="hierRoot1" presStyleCnt="0"/>
      <dgm:spPr/>
    </dgm:pt>
    <dgm:pt modelId="{A982FF4B-3438-4C2C-8A18-7028371B33A8}" type="pres">
      <dgm:prSet presAssocID="{5FDA6FC1-D18A-4450-BC10-A0BE9D1A0701}" presName="composite" presStyleCnt="0"/>
      <dgm:spPr/>
    </dgm:pt>
    <dgm:pt modelId="{406AD076-4F2A-45F3-BC28-98ECF9E61BF2}" type="pres">
      <dgm:prSet presAssocID="{5FDA6FC1-D18A-4450-BC10-A0BE9D1A0701}" presName="background" presStyleLbl="node0" presStyleIdx="1" presStyleCnt="2"/>
      <dgm:spPr/>
    </dgm:pt>
    <dgm:pt modelId="{8B865810-9C50-4895-B4DD-51A82784567D}" type="pres">
      <dgm:prSet presAssocID="{5FDA6FC1-D18A-4450-BC10-A0BE9D1A0701}" presName="text" presStyleLbl="fgAcc0" presStyleIdx="1" presStyleCnt="2">
        <dgm:presLayoutVars>
          <dgm:chPref val="3"/>
        </dgm:presLayoutVars>
      </dgm:prSet>
      <dgm:spPr/>
    </dgm:pt>
    <dgm:pt modelId="{B7AFF9C8-6BFE-4947-92E1-7DDCD9FDE267}" type="pres">
      <dgm:prSet presAssocID="{5FDA6FC1-D18A-4450-BC10-A0BE9D1A0701}" presName="hierChild2" presStyleCnt="0"/>
      <dgm:spPr/>
    </dgm:pt>
  </dgm:ptLst>
  <dgm:cxnLst>
    <dgm:cxn modelId="{22B83321-A6E4-45E9-A599-13893E29FB22}" type="presOf" srcId="{8E4A7F4D-50F3-46BC-B90D-1F301D3D1D55}" destId="{6417BD5D-0301-4833-8D25-C9D9ACB7060C}" srcOrd="0" destOrd="0" presId="urn:microsoft.com/office/officeart/2005/8/layout/hierarchy1"/>
    <dgm:cxn modelId="{66095323-EFA9-4A6C-83B5-EA02AA01810E}" type="presOf" srcId="{5FDA6FC1-D18A-4450-BC10-A0BE9D1A0701}" destId="{8B865810-9C50-4895-B4DD-51A82784567D}" srcOrd="0" destOrd="0" presId="urn:microsoft.com/office/officeart/2005/8/layout/hierarchy1"/>
    <dgm:cxn modelId="{8BAC404F-8F07-43D1-A57E-E3E0BCF7D124}" type="presOf" srcId="{ED3C66CB-23C2-4233-A662-7C5994F7EC0F}" destId="{9D0ED4A6-E809-4CFA-A215-E8C1CF401348}" srcOrd="0" destOrd="0" presId="urn:microsoft.com/office/officeart/2005/8/layout/hierarchy1"/>
    <dgm:cxn modelId="{7891A0CF-7E56-4125-96E5-290C51B3C265}" srcId="{ED3C66CB-23C2-4233-A662-7C5994F7EC0F}" destId="{5FDA6FC1-D18A-4450-BC10-A0BE9D1A0701}" srcOrd="1" destOrd="0" parTransId="{D6301272-26A4-434A-8763-A82A784E400B}" sibTransId="{F8DA28A1-160B-45A5-813F-30BF7D957DAC}"/>
    <dgm:cxn modelId="{FA5BD4F1-06BD-40BF-9998-68D8FF787246}" srcId="{ED3C66CB-23C2-4233-A662-7C5994F7EC0F}" destId="{8E4A7F4D-50F3-46BC-B90D-1F301D3D1D55}" srcOrd="0" destOrd="0" parTransId="{26E7A40C-DEC4-41CC-830D-BC76AFD8D27A}" sibTransId="{688006EE-0A01-4824-82B6-F9364E961A3A}"/>
    <dgm:cxn modelId="{1C0D9D41-44AE-4C65-8A0C-262705EB4F57}" type="presParOf" srcId="{9D0ED4A6-E809-4CFA-A215-E8C1CF401348}" destId="{C6AD0C3C-62DE-4F9B-989D-AFE07D921D42}" srcOrd="0" destOrd="0" presId="urn:microsoft.com/office/officeart/2005/8/layout/hierarchy1"/>
    <dgm:cxn modelId="{DFA1CA2E-CE71-4DF0-9C7B-883BA84F52AB}" type="presParOf" srcId="{C6AD0C3C-62DE-4F9B-989D-AFE07D921D42}" destId="{B9AC7DFB-2530-48E7-A3A6-8B4696853A14}" srcOrd="0" destOrd="0" presId="urn:microsoft.com/office/officeart/2005/8/layout/hierarchy1"/>
    <dgm:cxn modelId="{6E2CDCDE-5B2A-48DD-A64D-26F78BE09E4B}" type="presParOf" srcId="{B9AC7DFB-2530-48E7-A3A6-8B4696853A14}" destId="{EECAE87A-9FB0-4D2F-81CA-B8402292CB8A}" srcOrd="0" destOrd="0" presId="urn:microsoft.com/office/officeart/2005/8/layout/hierarchy1"/>
    <dgm:cxn modelId="{4565940D-FC38-41FF-9C0F-8D2E2F17E926}" type="presParOf" srcId="{B9AC7DFB-2530-48E7-A3A6-8B4696853A14}" destId="{6417BD5D-0301-4833-8D25-C9D9ACB7060C}" srcOrd="1" destOrd="0" presId="urn:microsoft.com/office/officeart/2005/8/layout/hierarchy1"/>
    <dgm:cxn modelId="{C2D195EB-E0E3-4F56-B9BE-B53F39429415}" type="presParOf" srcId="{C6AD0C3C-62DE-4F9B-989D-AFE07D921D42}" destId="{DEA95647-FF3D-4624-847E-CE0C4FB5005C}" srcOrd="1" destOrd="0" presId="urn:microsoft.com/office/officeart/2005/8/layout/hierarchy1"/>
    <dgm:cxn modelId="{F0EF1C8F-7925-4A00-8778-E5D8F5CFDE11}" type="presParOf" srcId="{9D0ED4A6-E809-4CFA-A215-E8C1CF401348}" destId="{A8502028-3A79-4545-A076-8B409F469476}" srcOrd="1" destOrd="0" presId="urn:microsoft.com/office/officeart/2005/8/layout/hierarchy1"/>
    <dgm:cxn modelId="{4CBEA5D6-ADAD-40D1-A9BC-E620E3680551}" type="presParOf" srcId="{A8502028-3A79-4545-A076-8B409F469476}" destId="{A982FF4B-3438-4C2C-8A18-7028371B33A8}" srcOrd="0" destOrd="0" presId="urn:microsoft.com/office/officeart/2005/8/layout/hierarchy1"/>
    <dgm:cxn modelId="{541FFD6F-6C7A-4563-8449-260F22CE1EE6}" type="presParOf" srcId="{A982FF4B-3438-4C2C-8A18-7028371B33A8}" destId="{406AD076-4F2A-45F3-BC28-98ECF9E61BF2}" srcOrd="0" destOrd="0" presId="urn:microsoft.com/office/officeart/2005/8/layout/hierarchy1"/>
    <dgm:cxn modelId="{F75EBF7D-C997-4FB2-88F8-F5305248832B}" type="presParOf" srcId="{A982FF4B-3438-4C2C-8A18-7028371B33A8}" destId="{8B865810-9C50-4895-B4DD-51A82784567D}" srcOrd="1" destOrd="0" presId="urn:microsoft.com/office/officeart/2005/8/layout/hierarchy1"/>
    <dgm:cxn modelId="{EAAB634E-E2DE-4FD9-B0CB-1ED87132B660}" type="presParOf" srcId="{A8502028-3A79-4545-A076-8B409F469476}" destId="{B7AFF9C8-6BFE-4947-92E1-7DDCD9FDE2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AE87A-9FB0-4D2F-81CA-B8402292CB8A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7BD5D-0301-4833-8D25-C9D9ACB7060C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Ajudam na construção de HTML e URL que deverão ser injetados de forma dinâmica em uma Vista.</a:t>
          </a:r>
          <a:endParaRPr lang="en-US" sz="3100" kern="1200"/>
        </a:p>
      </dsp:txBody>
      <dsp:txXfrm>
        <a:off x="534770" y="778196"/>
        <a:ext cx="3960775" cy="2459240"/>
      </dsp:txXfrm>
    </dsp:sp>
    <dsp:sp modelId="{406AD076-4F2A-45F3-BC28-98ECF9E61BF2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65810-9C50-4895-B4DD-51A82784567D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baseline="0"/>
            <a:t>Simplifica a atualização de dados enviados pelos controladores nas Views.</a:t>
          </a:r>
          <a:endParaRPr lang="en-US" sz="3100" kern="120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2091-FE7C-45DF-A13A-BF8305E1FE2E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C658-EB0A-4E4A-A8A6-9BAC5FFDE6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6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74650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361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019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643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5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image" Target="../media/image2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unidademe.com/como-elegir-el-patron-de-diseno-de-interfaz-de-usuario-mas-adecuado/349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jayce-o.blogspot.com/2013/11/effectively-designed-cafe-menus.html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jayce-o.blogspot.com/2013/11/effectively-designed-cafe-menus.html" TargetMode="Externa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jayce-o.blogspot.com/2013/11/effectively-designed-cafe-menus.html" TargetMode="External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hyperlink" Target="https://pxhere.com/pt/photo/86060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hyperlink" Target="https://pxhere.com/pt/photo/86060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hyperlink" Target="http://www.avueltasconele.com/formulario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svg"/><Relationship Id="rId3" Type="http://schemas.openxmlformats.org/officeDocument/2006/relationships/hyperlink" Target="http://www.comunidademe.com/como-elegir-el-patron-de-diseno-de-interfaz-de-usuario-mas-adecuado/349/" TargetMode="External"/><Relationship Id="rId7" Type="http://schemas.openxmlformats.org/officeDocument/2006/relationships/hyperlink" Target="https://pxhere.com/pt/photo/860609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.jp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hyperlink" Target="http://www.avueltasconele.com/formularios/" TargetMode="External"/><Relationship Id="rId5" Type="http://schemas.openxmlformats.org/officeDocument/2006/relationships/image" Target="../media/image20.svg"/><Relationship Id="rId15" Type="http://schemas.openxmlformats.org/officeDocument/2006/relationships/image" Target="../media/image25.svg"/><Relationship Id="rId10" Type="http://schemas.openxmlformats.org/officeDocument/2006/relationships/image" Target="../media/image21.jpg"/><Relationship Id="rId4" Type="http://schemas.openxmlformats.org/officeDocument/2006/relationships/image" Target="../media/image19.png"/><Relationship Id="rId9" Type="http://schemas.openxmlformats.org/officeDocument/2006/relationships/image" Target="../media/image17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.net</a:t>
            </a:r>
            <a:r>
              <a:rPr lang="pt-BR" dirty="0"/>
              <a:t> framework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0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70900" y="3161951"/>
            <a:ext cx="4479173" cy="2239588"/>
          </a:xfrm>
        </p:spPr>
      </p:pic>
      <p:pic>
        <p:nvPicPr>
          <p:cNvPr id="4" name="Gráfico 3" descr="Marca de verificação do selo com preenchimento sólido">
            <a:extLst>
              <a:ext uri="{FF2B5EF4-FFF2-40B4-BE49-F238E27FC236}">
                <a16:creationId xmlns:a16="http://schemas.microsoft.com/office/drawing/2014/main" id="{4C75FC59-8B37-4474-A3EE-5BAF9BA10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901" y="3824544"/>
            <a:ext cx="914400" cy="914400"/>
          </a:xfrm>
          <a:prstGeom prst="rect">
            <a:avLst/>
          </a:prstGeom>
        </p:spPr>
      </p:pic>
      <p:pic>
        <p:nvPicPr>
          <p:cNvPr id="19" name="Gráfico 18" descr="Seta para Direita com preenchimento sólido">
            <a:extLst>
              <a:ext uri="{FF2B5EF4-FFF2-40B4-BE49-F238E27FC236}">
                <a16:creationId xmlns:a16="http://schemas.microsoft.com/office/drawing/2014/main" id="{DA08E2A4-55B8-4E02-9157-A9AD61985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447" y="3570091"/>
            <a:ext cx="1423307" cy="142330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B144A2-094C-4555-8D14-38FB7AD3886A}"/>
              </a:ext>
            </a:extLst>
          </p:cNvPr>
          <p:cNvSpPr txBox="1"/>
          <p:nvPr/>
        </p:nvSpPr>
        <p:spPr>
          <a:xfrm>
            <a:off x="1593856" y="1929925"/>
            <a:ext cx="999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do sistema manipular as informações e desejos do usuário, </a:t>
            </a:r>
          </a:p>
          <a:p>
            <a:r>
              <a:rPr lang="pt-BR" dirty="0"/>
              <a:t>o sistema faz a devolutiva final para usuário informando se os desejos foram atendidos com sucesso.</a:t>
            </a:r>
          </a:p>
        </p:txBody>
      </p:sp>
    </p:spTree>
    <p:extLst>
      <p:ext uri="{BB962C8B-B14F-4D97-AF65-F5344CB8AC3E}">
        <p14:creationId xmlns:p14="http://schemas.microsoft.com/office/powerpoint/2010/main" val="246969482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11" y="1528395"/>
            <a:ext cx="9527455" cy="209822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495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B340D1F8-6B1F-4F99-AE9B-786229CFD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 altLang="pt-BR"/>
              <a:t>Métodos Auxiliares</a:t>
            </a:r>
          </a:p>
        </p:txBody>
      </p:sp>
      <p:graphicFrame>
        <p:nvGraphicFramePr>
          <p:cNvPr id="643077" name="Rectangle 3">
            <a:extLst>
              <a:ext uri="{FF2B5EF4-FFF2-40B4-BE49-F238E27FC236}">
                <a16:creationId xmlns:a16="http://schemas.microsoft.com/office/drawing/2014/main" id="{E0DB103E-0FDC-4EEE-BD37-419E2024F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11304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5122" name="Rectangle 2">
            <a:extLst>
              <a:ext uri="{FF2B5EF4-FFF2-40B4-BE49-F238E27FC236}">
                <a16:creationId xmlns:a16="http://schemas.microsoft.com/office/drawing/2014/main" id="{92222FC7-7D04-49CC-9952-33FAF35D8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73C03993-3BE2-4518-ADDB-DC22281ED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pt-BR" altLang="pt-BR"/>
              <a:t>Html.Label</a:t>
            </a:r>
          </a:p>
          <a:p>
            <a:r>
              <a:rPr lang="pt-BR" altLang="pt-BR"/>
              <a:t>Html.LabelFor</a:t>
            </a:r>
          </a:p>
          <a:p>
            <a:r>
              <a:rPr lang="pt-BR" altLang="pt-BR"/>
              <a:t>Html.LabelForModel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8284EB2B-8B90-4543-AFF2-61A7EC7CA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5EF7462A-2AE9-4C9D-98BE-ECE50ABF6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pt-BR" altLang="pt-BR"/>
              <a:t>Html.EditorFor</a:t>
            </a:r>
          </a:p>
          <a:p>
            <a:r>
              <a:rPr lang="pt-BR" altLang="pt-BR"/>
              <a:t>Html.TextAreaFor</a:t>
            </a:r>
          </a:p>
          <a:p>
            <a:r>
              <a:rPr lang="pt-BR" altLang="pt-BR"/>
              <a:t>Html.HiddenFor</a:t>
            </a:r>
          </a:p>
          <a:p>
            <a:r>
              <a:rPr lang="pt-BR" altLang="pt-BR"/>
              <a:t>Html.PasswordFor</a:t>
            </a:r>
          </a:p>
          <a:p>
            <a:r>
              <a:rPr lang="pt-BR" altLang="pt-BR"/>
              <a:t>Html.CheckBoxFor</a:t>
            </a:r>
          </a:p>
          <a:p>
            <a:r>
              <a:rPr lang="pt-BR" altLang="pt-BR"/>
              <a:t>Html.RadioButtonFor</a:t>
            </a:r>
          </a:p>
          <a:p>
            <a:r>
              <a:rPr lang="pt-BR" altLang="pt-BR"/>
              <a:t>Html. DropDownListFor</a:t>
            </a:r>
          </a:p>
          <a:p>
            <a:r>
              <a:rPr lang="pt-BR" altLang="pt-BR"/>
              <a:t>Html.LisBoxFor</a:t>
            </a:r>
          </a:p>
          <a:p>
            <a:r>
              <a:rPr lang="pt-BR" altLang="pt-BR"/>
              <a:t>Html.ValidationMessageFor</a:t>
            </a:r>
          </a:p>
          <a:p>
            <a:r>
              <a:rPr lang="pt-BR" altLang="pt-BR"/>
              <a:t>Html.ValidationSummary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>
            <a:extLst>
              <a:ext uri="{FF2B5EF4-FFF2-40B4-BE49-F238E27FC236}">
                <a16:creationId xmlns:a16="http://schemas.microsoft.com/office/drawing/2014/main" id="{EEF700C9-79D7-4C45-886D-01482EC80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pt-BR" altLang="pt-BR"/>
              <a:t>Métodos Auxiliares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A0CBE9-E8E6-42F9-B5D2-65C4C336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49" y="2593480"/>
            <a:ext cx="3211495" cy="1269058"/>
          </a:xfrm>
          <a:prstGeom prst="rect">
            <a:avLst/>
          </a:prstGeom>
        </p:spPr>
      </p:pic>
      <p:pic>
        <p:nvPicPr>
          <p:cNvPr id="644100" name="Picture 4">
            <a:extLst>
              <a:ext uri="{FF2B5EF4-FFF2-40B4-BE49-F238E27FC236}">
                <a16:creationId xmlns:a16="http://schemas.microsoft.com/office/drawing/2014/main" id="{E1AA449D-82AD-411B-9A16-3DF89CA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649" y="4635158"/>
            <a:ext cx="3211495" cy="81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4099" name="Rectangle 3">
            <a:extLst>
              <a:ext uri="{FF2B5EF4-FFF2-40B4-BE49-F238E27FC236}">
                <a16:creationId xmlns:a16="http://schemas.microsoft.com/office/drawing/2014/main" id="{CD58DE7F-EC43-45C3-9824-44095BF44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pt-BR" altLang="pt-BR" dirty="0"/>
              <a:t>O Método </a:t>
            </a:r>
            <a:r>
              <a:rPr lang="pt-BR" altLang="pt-BR" dirty="0" err="1"/>
              <a:t>BeginForm</a:t>
            </a:r>
            <a:endParaRPr lang="pt-BR" altLang="pt-BR" dirty="0"/>
          </a:p>
          <a:p>
            <a:pPr lvl="1"/>
            <a:r>
              <a:rPr lang="pt-BR" altLang="pt-BR" dirty="0"/>
              <a:t>Permite flexibilizar a rota, passando apenas o nome do controlador e do </a:t>
            </a:r>
            <a:r>
              <a:rPr lang="pt-BR" altLang="pt-BR" dirty="0" err="1"/>
              <a:t>action</a:t>
            </a:r>
            <a:r>
              <a:rPr lang="pt-BR" altLang="pt-BR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7173" name="Rectangle 7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E4BDF98D-AD93-4FF2-BE34-18CBDE337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Métodos Auxiliares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385318-E89C-4786-A0E1-0121974D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30" y="640080"/>
            <a:ext cx="6062870" cy="5577840"/>
          </a:xfrm>
          <a:prstGeom prst="rect">
            <a:avLst/>
          </a:prstGeom>
        </p:spPr>
      </p:pic>
      <p:sp>
        <p:nvSpPr>
          <p:cNvPr id="647171" name="Rectangle 3">
            <a:extLst>
              <a:ext uri="{FF2B5EF4-FFF2-40B4-BE49-F238E27FC236}">
                <a16:creationId xmlns:a16="http://schemas.microsoft.com/office/drawing/2014/main" id="{F15A9CB4-806A-410C-9BD0-EC582E8C8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altLang="pt-BR" sz="1600" dirty="0" err="1"/>
              <a:t>BeginForm</a:t>
            </a:r>
            <a:endParaRPr lang="pt-BR" altLang="pt-BR" sz="1600" dirty="0"/>
          </a:p>
          <a:p>
            <a:endParaRPr lang="pt-BR" altLang="pt-BR" sz="1600" dirty="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EBCCE6B8-0B75-4D8B-B0C0-4F2BDA502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Métodos Auxiliares</a:t>
            </a:r>
          </a:p>
        </p:txBody>
      </p:sp>
      <p:sp>
        <p:nvSpPr>
          <p:cNvPr id="648195" name="Rectangle 3">
            <a:extLst>
              <a:ext uri="{FF2B5EF4-FFF2-40B4-BE49-F238E27FC236}">
                <a16:creationId xmlns:a16="http://schemas.microsoft.com/office/drawing/2014/main" id="{7D3B79EB-9DBE-4396-8F1A-A6558B4DA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Html.ActionLink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41432D-D0AF-41DD-A644-984522F4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25" y="645106"/>
            <a:ext cx="4368749" cy="52477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11" y="1528395"/>
            <a:ext cx="9527455" cy="2098226"/>
          </a:xfrm>
        </p:spPr>
        <p:txBody>
          <a:bodyPr/>
          <a:lstStyle/>
          <a:p>
            <a:r>
              <a:rPr lang="pt-BR" dirty="0" err="1"/>
              <a:t>controllers</a:t>
            </a:r>
            <a:r>
              <a:rPr lang="pt-BR" dirty="0"/>
              <a:t>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86348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011" y="1528395"/>
            <a:ext cx="9527455" cy="2098226"/>
          </a:xfrm>
        </p:spPr>
        <p:txBody>
          <a:bodyPr/>
          <a:lstStyle/>
          <a:p>
            <a:r>
              <a:rPr lang="pt-BR" sz="4800" dirty="0"/>
              <a:t>Por quê nas </a:t>
            </a:r>
            <a:r>
              <a:rPr lang="pt-BR" sz="4800" dirty="0" err="1"/>
              <a:t>controllers</a:t>
            </a:r>
            <a:r>
              <a:rPr lang="pt-BR" sz="4800" dirty="0"/>
              <a:t> temos métodos COM NOMES IGUAIS?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313" y="3956279"/>
            <a:ext cx="8905461" cy="166264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Para todas as telas (</a:t>
            </a:r>
            <a:r>
              <a:rPr lang="pt-BR" sz="2000" dirty="0" err="1"/>
              <a:t>views</a:t>
            </a:r>
            <a:r>
              <a:rPr lang="pt-BR" sz="2000" dirty="0"/>
              <a:t>), teremos pelo menos um método 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Porém, só teremos o método POST nas </a:t>
            </a:r>
            <a:r>
              <a:rPr lang="pt-BR" sz="2000" dirty="0" err="1"/>
              <a:t>controllers</a:t>
            </a:r>
            <a:r>
              <a:rPr lang="pt-BR" sz="2000" dirty="0"/>
              <a:t>, para todas as telas (</a:t>
            </a:r>
            <a:r>
              <a:rPr lang="pt-BR" sz="2000" dirty="0" err="1"/>
              <a:t>views</a:t>
            </a:r>
            <a:r>
              <a:rPr lang="pt-BR" sz="2000" dirty="0"/>
              <a:t>) que tenham “ações“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021545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96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AC0ED-728B-4DC0-BFCB-94A7897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73263"/>
            <a:ext cx="10424160" cy="2794137"/>
          </a:xfrm>
        </p:spPr>
        <p:txBody>
          <a:bodyPr/>
          <a:lstStyle/>
          <a:p>
            <a:r>
              <a:rPr lang="pt-BR" dirty="0"/>
              <a:t>Quando invocamos a URL acima, o .NET Framework direciona o sistema para o seguinte método: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6E42E8-3E0B-4E55-A19E-971236EC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5038"/>
            <a:ext cx="6419850" cy="619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EED628-07B9-4072-83F3-77E88B39C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3" y="3562350"/>
            <a:ext cx="4843463" cy="30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1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AC0ED-728B-4DC0-BFCB-94A7897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0239"/>
            <a:ext cx="9601200" cy="3967162"/>
          </a:xfrm>
        </p:spPr>
        <p:txBody>
          <a:bodyPr/>
          <a:lstStyle/>
          <a:p>
            <a:r>
              <a:rPr lang="pt-BR" dirty="0"/>
              <a:t>OK! Mas INDEX só tem UM! E CREATE, EDIT, DELETE???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EA883B-1FC2-4BED-BB02-B2F01A06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47912"/>
            <a:ext cx="94107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72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sz="3700"/>
              <a:t>Entendendo as </a:t>
            </a:r>
            <a:r>
              <a:rPr lang="pt-BR" sz="3700" err="1"/>
              <a:t>ActionsResults</a:t>
            </a:r>
            <a:endParaRPr lang="pt-BR" sz="37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AC0ED-728B-4DC0-BFCB-94A7897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dirty="0" err="1"/>
              <a:t>EDITs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EE6AC8-19BA-4987-AB42-D30D16E8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46" y="2024224"/>
            <a:ext cx="7104450" cy="43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862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8AAB90-A876-4417-AE0F-C76B820A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pt-BR" dirty="0"/>
              <a:t>TELA CREATE</a:t>
            </a:r>
          </a:p>
        </p:txBody>
      </p:sp>
      <p:pic>
        <p:nvPicPr>
          <p:cNvPr id="9" name="Espaço Reservado para Conteúdo 8" descr="Perguntas com preenchimento sólido">
            <a:extLst>
              <a:ext uri="{FF2B5EF4-FFF2-40B4-BE49-F238E27FC236}">
                <a16:creationId xmlns:a16="http://schemas.microsoft.com/office/drawing/2014/main" id="{1DDDA01A-F846-4CD4-B726-677787262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1654" y="556229"/>
            <a:ext cx="2110772" cy="2110772"/>
          </a:xfr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B9E8B4-AE9B-49D6-817F-130ABBC0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6" y="1545708"/>
            <a:ext cx="5384074" cy="26112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337D78-25E1-4CED-92D9-C01F42DF5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352" y="2851345"/>
            <a:ext cx="7622602" cy="35254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D7D178F-1B80-4302-9B49-E2AE70D78296}"/>
              </a:ext>
            </a:extLst>
          </p:cNvPr>
          <p:cNvSpPr txBox="1"/>
          <p:nvPr/>
        </p:nvSpPr>
        <p:spPr>
          <a:xfrm>
            <a:off x="5748277" y="1611615"/>
            <a:ext cx="3907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vez Invocada a URL da imagem. </a:t>
            </a:r>
          </a:p>
          <a:p>
            <a:r>
              <a:rPr lang="pt-BR" dirty="0"/>
              <a:t>Para </a:t>
            </a:r>
            <a:r>
              <a:rPr lang="pt-BR" dirty="0" err="1"/>
              <a:t>qualmétodo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 da </a:t>
            </a:r>
            <a:r>
              <a:rPr lang="pt-BR" dirty="0" err="1"/>
              <a:t>Controller</a:t>
            </a:r>
            <a:r>
              <a:rPr lang="pt-BR" dirty="0"/>
              <a:t> </a:t>
            </a:r>
          </a:p>
          <a:p>
            <a:r>
              <a:rPr lang="pt-BR" dirty="0"/>
              <a:t>o sistema será direcionado? 1 ou 2?</a:t>
            </a:r>
          </a:p>
        </p:txBody>
      </p:sp>
    </p:spTree>
    <p:extLst>
      <p:ext uri="{BB962C8B-B14F-4D97-AF65-F5344CB8AC3E}">
        <p14:creationId xmlns:p14="http://schemas.microsoft.com/office/powerpoint/2010/main" val="244733297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8AAB90-A876-4417-AE0F-C76B820A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pt-BR" dirty="0"/>
              <a:t>TELA CREATE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337D78-25E1-4CED-92D9-C01F42DF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6" y="1519511"/>
            <a:ext cx="6713428" cy="3104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3B9E8B4-AE9B-49D6-817F-130ABBC03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32" y="3103532"/>
            <a:ext cx="7588226" cy="3680288"/>
          </a:xfrm>
          <a:prstGeom prst="rect">
            <a:avLst/>
          </a:prstGeom>
        </p:spPr>
      </p:pic>
      <p:pic>
        <p:nvPicPr>
          <p:cNvPr id="8" name="Gráfico 7" descr="Selo 1 com preenchimento sólido">
            <a:extLst>
              <a:ext uri="{FF2B5EF4-FFF2-40B4-BE49-F238E27FC236}">
                <a16:creationId xmlns:a16="http://schemas.microsoft.com/office/drawing/2014/main" id="{9A7A4E3D-C5EB-410B-9B4C-9ADC1CD5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5087" y="3071991"/>
            <a:ext cx="732168" cy="732168"/>
          </a:xfrm>
          <a:prstGeom prst="rect">
            <a:avLst/>
          </a:prstGeom>
        </p:spPr>
      </p:pic>
      <p:pic>
        <p:nvPicPr>
          <p:cNvPr id="12" name="Gráfico 11" descr="Crachá com preenchimento sólido">
            <a:extLst>
              <a:ext uri="{FF2B5EF4-FFF2-40B4-BE49-F238E27FC236}">
                <a16:creationId xmlns:a16="http://schemas.microsoft.com/office/drawing/2014/main" id="{3651C196-ED28-446F-848F-881DB33F69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2441" y="5520747"/>
            <a:ext cx="637165" cy="6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5061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/>
              <a:t>Entendendo as </a:t>
            </a:r>
            <a:r>
              <a:rPr lang="pt-BR" err="1"/>
              <a:t>ActionsResults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AC0ED-728B-4DC0-BFCB-94A7897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pt-BR" dirty="0"/>
              <a:t>Para entender ainda melhor que direcionamento, do CREATE “1” sem PARÂMETROS (GET) é esse que estamos dizendo que o sistema faz. Vamos considerar uma demanda como exemplo. </a:t>
            </a:r>
          </a:p>
          <a:p>
            <a:r>
              <a:rPr lang="pt-BR" dirty="0"/>
              <a:t>Esta nova demanda consiste em, sempre que o </a:t>
            </a:r>
            <a:r>
              <a:rPr lang="pt-BR" dirty="0" err="1"/>
              <a:t>User</a:t>
            </a:r>
            <a:r>
              <a:rPr lang="pt-BR" dirty="0"/>
              <a:t> entrar na tela de cadastro de um novo Curso, o </a:t>
            </a:r>
            <a:r>
              <a:rPr lang="pt-BR" dirty="0" err="1"/>
              <a:t>checkbox</a:t>
            </a:r>
            <a:r>
              <a:rPr lang="pt-BR" dirty="0"/>
              <a:t> do campo Ativo, já deve vir marcado na tela por padrão. O </a:t>
            </a:r>
            <a:r>
              <a:rPr lang="pt-BR" dirty="0" err="1"/>
              <a:t>User</a:t>
            </a:r>
            <a:r>
              <a:rPr lang="pt-BR" dirty="0"/>
              <a:t> poderá ainda desmarcar, ou deixar marcado.</a:t>
            </a:r>
          </a:p>
        </p:txBody>
      </p:sp>
    </p:spTree>
    <p:extLst>
      <p:ext uri="{BB962C8B-B14F-4D97-AF65-F5344CB8AC3E}">
        <p14:creationId xmlns:p14="http://schemas.microsoft.com/office/powerpoint/2010/main" val="32140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AB90-A876-4417-AE0F-C76B820A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pt-BR" dirty="0"/>
              <a:t>TELA CREATE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5B3E70-AA85-4DFB-97E4-B4D3A96C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397452"/>
            <a:ext cx="9058275" cy="4829175"/>
          </a:xfrm>
          <a:prstGeom prst="rect">
            <a:avLst/>
          </a:prstGeom>
        </p:spPr>
      </p:pic>
      <p:pic>
        <p:nvPicPr>
          <p:cNvPr id="9" name="Gráfico 8" descr="Crachá estrutura de tópicos">
            <a:extLst>
              <a:ext uri="{FF2B5EF4-FFF2-40B4-BE49-F238E27FC236}">
                <a16:creationId xmlns:a16="http://schemas.microsoft.com/office/drawing/2014/main" id="{7F12E203-E1D3-4706-B94F-E7784706F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3921" y="3812039"/>
            <a:ext cx="526152" cy="526152"/>
          </a:xfrm>
          <a:prstGeom prst="rect">
            <a:avLst/>
          </a:prstGeom>
        </p:spPr>
      </p:pic>
      <p:pic>
        <p:nvPicPr>
          <p:cNvPr id="11" name="Gráfico 10" descr="Selo 1 estrutura de tópicos">
            <a:extLst>
              <a:ext uri="{FF2B5EF4-FFF2-40B4-BE49-F238E27FC236}">
                <a16:creationId xmlns:a16="http://schemas.microsoft.com/office/drawing/2014/main" id="{88856818-66C5-49DC-9226-55825C077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83921" y="1504744"/>
            <a:ext cx="531360" cy="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9318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AB90-A876-4417-AE0F-C76B820A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pt-BR" dirty="0"/>
              <a:t>TELA CREATE</a:t>
            </a:r>
          </a:p>
        </p:txBody>
      </p:sp>
      <p:pic>
        <p:nvPicPr>
          <p:cNvPr id="9" name="Gráfico 8" descr="Crachá estrutura de tópicos">
            <a:extLst>
              <a:ext uri="{FF2B5EF4-FFF2-40B4-BE49-F238E27FC236}">
                <a16:creationId xmlns:a16="http://schemas.microsoft.com/office/drawing/2014/main" id="{7F12E203-E1D3-4706-B94F-E7784706F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921" y="3812039"/>
            <a:ext cx="526152" cy="526152"/>
          </a:xfrm>
          <a:prstGeom prst="rect">
            <a:avLst/>
          </a:prstGeom>
        </p:spPr>
      </p:pic>
      <p:pic>
        <p:nvPicPr>
          <p:cNvPr id="11" name="Gráfico 10" descr="Selo 1 estrutura de tópicos">
            <a:extLst>
              <a:ext uri="{FF2B5EF4-FFF2-40B4-BE49-F238E27FC236}">
                <a16:creationId xmlns:a16="http://schemas.microsoft.com/office/drawing/2014/main" id="{88856818-66C5-49DC-9226-55825C077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3921" y="1504744"/>
            <a:ext cx="531360" cy="531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05D71D-4B0C-401B-BC00-18119F494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012" y="1649187"/>
            <a:ext cx="8220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872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AC0ED-728B-4DC0-BFCB-94A7897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pt-BR" dirty="0"/>
              <a:t>Para entender ainda melhor o direcionamento do método CREATE “2” com PARÂMETROS (POST). Vamos considerar outra demanda. </a:t>
            </a:r>
          </a:p>
          <a:p>
            <a:r>
              <a:rPr lang="pt-BR" dirty="0"/>
              <a:t>Esta demanda consiste acrescentar na descrição do curso a nomenclatura “CR-” antes de cada nome de descrição que o </a:t>
            </a:r>
            <a:r>
              <a:rPr lang="pt-BR" dirty="0" err="1"/>
              <a:t>User</a:t>
            </a:r>
            <a:r>
              <a:rPr lang="pt-BR" dirty="0"/>
              <a:t> digitar e armazenar com essa nova nomenclatura no banco de dados.</a:t>
            </a:r>
          </a:p>
          <a:p>
            <a:r>
              <a:rPr lang="pt-BR" dirty="0"/>
              <a:t>Exemplo: Descrição que o </a:t>
            </a:r>
            <a:r>
              <a:rPr lang="pt-BR" dirty="0" err="1"/>
              <a:t>User</a:t>
            </a:r>
            <a:r>
              <a:rPr lang="pt-BR" dirty="0"/>
              <a:t> digitou: “Programação .NET”. Será salvo no banco de dados: “CR-Programação .NET”.</a:t>
            </a:r>
          </a:p>
        </p:txBody>
      </p:sp>
    </p:spTree>
    <p:extLst>
      <p:ext uri="{BB962C8B-B14F-4D97-AF65-F5344CB8AC3E}">
        <p14:creationId xmlns:p14="http://schemas.microsoft.com/office/powerpoint/2010/main" val="410869125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5" y="31304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4E8FC9-88E5-4035-98C3-6D10C6E5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8E7D3B-6315-45A1-8642-F5986F2B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73104"/>
            <a:ext cx="9758363" cy="512560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04A305F-1B90-44AD-AE8B-BAC56D790BF7}"/>
              </a:ext>
            </a:extLst>
          </p:cNvPr>
          <p:cNvSpPr/>
          <p:nvPr/>
        </p:nvSpPr>
        <p:spPr>
          <a:xfrm>
            <a:off x="7558088" y="5029200"/>
            <a:ext cx="1214851" cy="457200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4119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7081" y="2356366"/>
            <a:ext cx="2817846" cy="140892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868287-1CAC-46B3-A3A4-8509075D292F}"/>
              </a:ext>
            </a:extLst>
          </p:cNvPr>
          <p:cNvSpPr txBox="1"/>
          <p:nvPr/>
        </p:nvSpPr>
        <p:spPr>
          <a:xfrm>
            <a:off x="2708365" y="1802368"/>
            <a:ext cx="489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deseja realizar alguma ação no sistema.</a:t>
            </a:r>
          </a:p>
        </p:txBody>
      </p:sp>
    </p:spTree>
    <p:extLst>
      <p:ext uri="{BB962C8B-B14F-4D97-AF65-F5344CB8AC3E}">
        <p14:creationId xmlns:p14="http://schemas.microsoft.com/office/powerpoint/2010/main" val="13875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5" y="31304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BC4BBE5-6658-4528-9326-701731C3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48" y="1473105"/>
            <a:ext cx="9279848" cy="5245975"/>
          </a:xfrm>
        </p:spPr>
      </p:pic>
    </p:spTree>
    <p:extLst>
      <p:ext uri="{BB962C8B-B14F-4D97-AF65-F5344CB8AC3E}">
        <p14:creationId xmlns:p14="http://schemas.microsoft.com/office/powerpoint/2010/main" val="38917458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5" y="31304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30C00A-DEEC-4AB0-9ACD-A95061CD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42" y="1714500"/>
            <a:ext cx="11191434" cy="4414838"/>
          </a:xfrm>
        </p:spPr>
      </p:pic>
    </p:spTree>
    <p:extLst>
      <p:ext uri="{BB962C8B-B14F-4D97-AF65-F5344CB8AC3E}">
        <p14:creationId xmlns:p14="http://schemas.microsoft.com/office/powerpoint/2010/main" val="8317458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5" y="31304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CA794F8-E2CB-4426-95A5-2A636074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14" y="1142999"/>
            <a:ext cx="8112865" cy="5514975"/>
          </a:xfrm>
        </p:spPr>
      </p:pic>
    </p:spTree>
    <p:extLst>
      <p:ext uri="{BB962C8B-B14F-4D97-AF65-F5344CB8AC3E}">
        <p14:creationId xmlns:p14="http://schemas.microsoft.com/office/powerpoint/2010/main" val="76317060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A2D5D-DA65-4112-8939-0423568D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015" y="313046"/>
            <a:ext cx="9325970" cy="1160059"/>
          </a:xfrm>
        </p:spPr>
        <p:txBody>
          <a:bodyPr>
            <a:normAutofit/>
          </a:bodyPr>
          <a:lstStyle/>
          <a:p>
            <a:r>
              <a:rPr lang="pt-BR" dirty="0"/>
              <a:t>Entendendo as </a:t>
            </a:r>
            <a:r>
              <a:rPr lang="pt-BR" dirty="0" err="1"/>
              <a:t>ActionsResults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48AD0C-2B31-4B8E-A2D4-6344F3C1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5863"/>
            <a:ext cx="9601200" cy="4681537"/>
          </a:xfrm>
        </p:spPr>
        <p:txBody>
          <a:bodyPr/>
          <a:lstStyle/>
          <a:p>
            <a:r>
              <a:rPr lang="pt-BR" dirty="0"/>
              <a:t>Como fica no INDEX: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95BFAD-F548-4737-A003-C23D13B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96302"/>
            <a:ext cx="10529888" cy="26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201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960E8-D031-443C-9DA0-398E9169C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validation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EF965B-67D3-40B5-B3F1-F3D4174E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94898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1D516674-4362-42E4-A55E-634C888CC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64DD1358-BDB6-44AE-938E-18FDAAE45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uma das operações mais usuais e repetitivas em aplicações WEB.</a:t>
            </a:r>
          </a:p>
          <a:p>
            <a:r>
              <a:rPr lang="pt-BR" altLang="pt-BR"/>
              <a:t>Devem ser efetuadas em dois locais: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Browser</a:t>
            </a:r>
            <a:r>
              <a:rPr lang="pt-BR" altLang="pt-BR"/>
              <a:t>: feedback rápido ao utilizador.</a:t>
            </a:r>
          </a:p>
          <a:p>
            <a:pPr lvl="1"/>
            <a:r>
              <a:rPr lang="pt-BR" altLang="pt-BR">
                <a:solidFill>
                  <a:srgbClr val="FF0000"/>
                </a:solidFill>
              </a:rPr>
              <a:t>Servidor</a:t>
            </a:r>
            <a:r>
              <a:rPr lang="pt-BR" altLang="pt-BR"/>
              <a:t>: garantir a correção dos dados recebidos.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>
            <a:extLst>
              <a:ext uri="{FF2B5EF4-FFF2-40B4-BE49-F238E27FC236}">
                <a16:creationId xmlns:a16="http://schemas.microsoft.com/office/drawing/2014/main" id="{9B290479-1FCA-4F2C-8EB7-FCA7788D5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 no ASP.Net MVC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9138D05A-6DC5-4CAC-A29E-A7783E5BC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Realizados nos objetos utilizados para alimentar as visões.</a:t>
            </a:r>
          </a:p>
          <a:p>
            <a:r>
              <a:rPr lang="pt-BR" altLang="pt-BR"/>
              <a:t>Na maioria das validações serão realizadas através de atributos.</a:t>
            </a:r>
          </a:p>
          <a:p>
            <a:r>
              <a:rPr lang="pt-BR" altLang="pt-BR"/>
              <a:t>É possível criar validações específicas na plataforma.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>
            <a:extLst>
              <a:ext uri="{FF2B5EF4-FFF2-40B4-BE49-F238E27FC236}">
                <a16:creationId xmlns:a16="http://schemas.microsoft.com/office/drawing/2014/main" id="{EFC75D3F-A089-4AAD-B67E-EC838AB19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Validação no ASP.Net MVC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C71A446F-D4E2-46B3-948E-5DAEB4BB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Para garantir a realização do lado cliente deve haver na página referências as bibliotecas </a:t>
            </a:r>
            <a:r>
              <a:rPr lang="pt-BR" altLang="pt-BR" dirty="0" err="1"/>
              <a:t>javascript</a:t>
            </a:r>
            <a:r>
              <a:rPr lang="pt-BR" altLang="pt-BR" dirty="0"/>
              <a:t> de validação.</a:t>
            </a:r>
          </a:p>
          <a:p>
            <a:r>
              <a:rPr lang="pt-BR" altLang="pt-BR" dirty="0"/>
              <a:t>Exemplos:</a:t>
            </a:r>
          </a:p>
        </p:txBody>
      </p:sp>
      <p:pic>
        <p:nvPicPr>
          <p:cNvPr id="620548" name="Picture 4">
            <a:extLst>
              <a:ext uri="{FF2B5EF4-FFF2-40B4-BE49-F238E27FC236}">
                <a16:creationId xmlns:a16="http://schemas.microsoft.com/office/drawing/2014/main" id="{ACD37706-313D-4851-ABF3-BD7DA96E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93" y="5192322"/>
            <a:ext cx="8688433" cy="54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07CBC5-3FA8-4CED-9B37-BD1A3E925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3" y="3729037"/>
            <a:ext cx="3924300" cy="695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952FE2F9-AE33-4E47-8560-9AB822CC3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19AF16-7D79-4ADE-BFE4-35D2E21D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dirty="0"/>
              <a:t>Executando: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586CE4-796F-484A-94B2-329D8402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21" y="2171700"/>
            <a:ext cx="8008571" cy="42845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>
            <a:extLst>
              <a:ext uri="{FF2B5EF4-FFF2-40B4-BE49-F238E27FC236}">
                <a16:creationId xmlns:a16="http://schemas.microsoft.com/office/drawing/2014/main" id="{952FE2F9-AE33-4E47-8560-9AB822CC3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CBDAB6BE-E10F-406B-90BF-6B88211F6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/>
              <a:t>Required</a:t>
            </a:r>
          </a:p>
          <a:p>
            <a:pPr lvl="1"/>
            <a:r>
              <a:rPr lang="pt-BR" altLang="pt-BR"/>
              <a:t>Garante que o campo será preenchido.</a:t>
            </a:r>
          </a:p>
          <a:p>
            <a:pPr lvl="1"/>
            <a:endParaRPr lang="pt-BR" alt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9B665-410A-48DD-97A6-3613C11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887013"/>
            <a:ext cx="6517065" cy="27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49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7081" y="2356366"/>
            <a:ext cx="2817846" cy="1408923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5868287-1CAC-46B3-A3A4-8509075D292F}"/>
              </a:ext>
            </a:extLst>
          </p:cNvPr>
          <p:cNvSpPr txBox="1"/>
          <p:nvPr/>
        </p:nvSpPr>
        <p:spPr>
          <a:xfrm>
            <a:off x="2708365" y="1802368"/>
            <a:ext cx="489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deseja realizar alguma ação no sistema.</a:t>
            </a:r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EBB8F1F3-A549-44EC-9215-D06E16E3D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42345" y="2171700"/>
            <a:ext cx="3013010" cy="2259758"/>
          </a:xfrm>
          <a:prstGeom prst="rect">
            <a:avLst/>
          </a:prstGeom>
        </p:spPr>
      </p:pic>
      <p:pic>
        <p:nvPicPr>
          <p:cNvPr id="9" name="Gráfico 8" descr="Seta: curva ligeira com preenchimento sólido">
            <a:extLst>
              <a:ext uri="{FF2B5EF4-FFF2-40B4-BE49-F238E27FC236}">
                <a16:creationId xmlns:a16="http://schemas.microsoft.com/office/drawing/2014/main" id="{9EB3CB30-8AFB-460B-A168-068CD5722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457" y="3084154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02B859-E73A-4C8B-AED5-ECC60BA664DA}"/>
              </a:ext>
            </a:extLst>
          </p:cNvPr>
          <p:cNvSpPr txBox="1"/>
          <p:nvPr/>
        </p:nvSpPr>
        <p:spPr>
          <a:xfrm>
            <a:off x="8934978" y="4646646"/>
            <a:ext cx="184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prepara </a:t>
            </a:r>
          </a:p>
          <a:p>
            <a:r>
              <a:rPr lang="pt-BR" dirty="0"/>
              <a:t>Menu de Opções</a:t>
            </a:r>
          </a:p>
        </p:txBody>
      </p:sp>
    </p:spTree>
    <p:extLst>
      <p:ext uri="{BB962C8B-B14F-4D97-AF65-F5344CB8AC3E}">
        <p14:creationId xmlns:p14="http://schemas.microsoft.com/office/powerpoint/2010/main" val="124652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>
            <a:extLst>
              <a:ext uri="{FF2B5EF4-FFF2-40B4-BE49-F238E27FC236}">
                <a16:creationId xmlns:a16="http://schemas.microsoft.com/office/drawing/2014/main" id="{8F8FEBCC-BB04-4854-BDDB-D20439AA4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78214CEE-4CAE-47BF-8010-EAC41C970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pt-BR" altLang="pt-BR" sz="1900"/>
              <a:t>StringLength</a:t>
            </a:r>
          </a:p>
          <a:p>
            <a:pPr lvl="1"/>
            <a:r>
              <a:rPr lang="pt-BR" altLang="pt-BR" sz="1900"/>
              <a:t>Permite limitar o número de caracteres que deve ser atribuído a um campo string.</a:t>
            </a:r>
          </a:p>
          <a:p>
            <a:pPr lvl="1"/>
            <a:r>
              <a:rPr lang="pt-BR" altLang="pt-BR" sz="1900"/>
              <a:t>Se precisar delimitar um número mínimo de caracteres pode usar a propriedade MinimumLength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A8ED8A-5828-4F00-96F8-53F4B38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23546"/>
            <a:ext cx="6517065" cy="309086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>
            <a:extLst>
              <a:ext uri="{FF2B5EF4-FFF2-40B4-BE49-F238E27FC236}">
                <a16:creationId xmlns:a16="http://schemas.microsoft.com/office/drawing/2014/main" id="{4A257081-2817-4EB4-A806-33C78D54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ED891181-589E-4FD2-81BA-2A0D935C6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Range</a:t>
            </a:r>
          </a:p>
          <a:p>
            <a:pPr lvl="1"/>
            <a:r>
              <a:rPr lang="pt-BR" altLang="pt-BR"/>
              <a:t>Permite limitar um intervalo de valores numéricos válidos.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1267A1-E4B9-4B7D-9A7D-D42C9629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02" y="3857625"/>
            <a:ext cx="7409536" cy="138795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>
            <a:extLst>
              <a:ext uri="{FF2B5EF4-FFF2-40B4-BE49-F238E27FC236}">
                <a16:creationId xmlns:a16="http://schemas.microsoft.com/office/drawing/2014/main" id="{4D84D5EE-970B-4A7F-932E-213E1C7FA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D0869DC7-CBD6-45F9-AB31-2C8DDF2CC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Range</a:t>
            </a:r>
          </a:p>
          <a:p>
            <a:pPr lvl="1"/>
            <a:r>
              <a:rPr lang="pt-BR" altLang="pt-BR"/>
              <a:t>É possível também fazer a validação de intervalos de datas.</a:t>
            </a:r>
          </a:p>
          <a:p>
            <a:pPr lvl="1"/>
            <a:endParaRPr lang="pt-BR" altLang="pt-BR"/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449"/>
              <a:t>[Range(typeof(DateTime), “1/2/2004”, “3/4/2004”]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A86D7772-DEA5-4A96-9D4D-4D322EBA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AB50D98A-5B02-4D3B-A34C-E60E17DBC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4575" y="1604329"/>
            <a:ext cx="8949100" cy="4513434"/>
          </a:xfrm>
        </p:spPr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RegularExpression</a:t>
            </a:r>
          </a:p>
          <a:p>
            <a:pPr lvl="1"/>
            <a:r>
              <a:rPr lang="pt-BR" altLang="pt-BR"/>
              <a:t>Define uma expressão regular para validação de uma determinada string</a:t>
            </a:r>
          </a:p>
          <a:p>
            <a:pPr lvl="1"/>
            <a:endParaRPr lang="pt-BR" altLang="pt-BR" sz="2359"/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359"/>
              <a:t>[RegularExpression(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pt-BR" altLang="pt-BR" sz="2359"/>
              <a:t>   @”[A-Za-z0-9._%+-]+@[A-Za-z0-9.-]+\. [A-Za-z]{2 , 4}”)]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258F44FF-5ED2-4419-9774-30B4F064B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1F687CED-B7F9-48DD-A337-3F34A4E0B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RemoteAttribute</a:t>
            </a:r>
          </a:p>
          <a:p>
            <a:pPr lvl="1"/>
            <a:r>
              <a:rPr lang="pt-BR" altLang="pt-BR"/>
              <a:t>Permite efetuar a validação do lado cliente, através da invocação de um método remoto no servidor.</a:t>
            </a:r>
          </a:p>
          <a:p>
            <a:pPr lvl="1"/>
            <a:r>
              <a:rPr lang="pt-BR" altLang="pt-BR"/>
              <a:t>Recebe duas Strings como parâmetros:</a:t>
            </a:r>
          </a:p>
          <a:p>
            <a:pPr lvl="2"/>
            <a:r>
              <a:rPr lang="pt-BR" altLang="pt-BR"/>
              <a:t>Nome do método de ação</a:t>
            </a:r>
          </a:p>
          <a:p>
            <a:pPr lvl="2"/>
            <a:r>
              <a:rPr lang="pt-BR" altLang="pt-BR"/>
              <a:t>Nome do controlador</a:t>
            </a: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714" name="Rectangle 2">
            <a:extLst>
              <a:ext uri="{FF2B5EF4-FFF2-40B4-BE49-F238E27FC236}">
                <a16:creationId xmlns:a16="http://schemas.microsoft.com/office/drawing/2014/main" id="{EFA1BE82-38D6-4C17-854B-A15EBC18F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pt-BR" sz="4800" cap="all"/>
              <a:t>Atributos de Validação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E1C92795-7270-442B-8C86-6D37E3E3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857" y="5673730"/>
            <a:ext cx="10731565" cy="509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pt-BR"/>
              <a:t>RemoteAttribute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3EB5A7-AD65-45E8-9D09-D466E308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3" y="849658"/>
            <a:ext cx="4371447" cy="274723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E3A126-974B-458B-ADE9-DD620E5F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81" y="588020"/>
            <a:ext cx="7067166" cy="3639590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>
            <a:extLst>
              <a:ext uri="{FF2B5EF4-FFF2-40B4-BE49-F238E27FC236}">
                <a16:creationId xmlns:a16="http://schemas.microsoft.com/office/drawing/2014/main" id="{FFFCEEFE-D32A-4050-BB25-D07598F92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Atributos de Validação</a:t>
            </a:r>
          </a:p>
        </p:txBody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83D1E3AA-D598-47BB-8C54-96212F726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rgbClr val="FF0000"/>
                </a:solidFill>
              </a:rPr>
              <a:t>Compare</a:t>
            </a:r>
          </a:p>
          <a:p>
            <a:pPr lvl="1"/>
            <a:r>
              <a:rPr lang="pt-BR" altLang="pt-BR"/>
              <a:t>Permite garantir que duas propriedades de um mesmo objeto possuem o mesmo valor.</a:t>
            </a:r>
          </a:p>
        </p:txBody>
      </p:sp>
      <p:pic>
        <p:nvPicPr>
          <p:cNvPr id="628740" name="Picture 4">
            <a:extLst>
              <a:ext uri="{FF2B5EF4-FFF2-40B4-BE49-F238E27FC236}">
                <a16:creationId xmlns:a16="http://schemas.microsoft.com/office/drawing/2014/main" id="{03BB16BC-A95F-4D72-8F27-06CA5331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99" y="3624861"/>
            <a:ext cx="6009750" cy="235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762" name="Rectangle 2">
            <a:extLst>
              <a:ext uri="{FF2B5EF4-FFF2-40B4-BE49-F238E27FC236}">
                <a16:creationId xmlns:a16="http://schemas.microsoft.com/office/drawing/2014/main" id="{0A24E0E3-C9FC-47D2-B260-C5E80AAC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pt-BR" altLang="pt-BR" sz="2800"/>
              <a:t>Personalizar Mensagens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3F07C4-12C2-4EE6-B28C-49809AD4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27612"/>
            <a:ext cx="6900380" cy="5002776"/>
          </a:xfrm>
          <a:prstGeom prst="rect">
            <a:avLst/>
          </a:prstGeom>
        </p:spPr>
      </p:pic>
      <p:sp>
        <p:nvSpPr>
          <p:cNvPr id="629763" name="Rectangle 3">
            <a:extLst>
              <a:ext uri="{FF2B5EF4-FFF2-40B4-BE49-F238E27FC236}">
                <a16:creationId xmlns:a16="http://schemas.microsoft.com/office/drawing/2014/main" id="{C0842FE0-F3C8-4813-9337-BFB9BAA69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pt-BR" altLang="pt-BR" sz="1600"/>
              <a:t>É possível personalizar as mensagens utilizando o atributo ErrorMessage.</a:t>
            </a:r>
          </a:p>
          <a:p>
            <a:endParaRPr lang="pt-BR" altLang="pt-BR" sz="1600"/>
          </a:p>
          <a:p>
            <a:endParaRPr lang="pt-BR" altLang="pt-BR" sz="1600"/>
          </a:p>
          <a:p>
            <a:endParaRPr lang="pt-BR" altLang="pt-BR" sz="1600"/>
          </a:p>
          <a:p>
            <a:endParaRPr lang="pt-BR" altLang="pt-BR" sz="1600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>
            <a:extLst>
              <a:ext uri="{FF2B5EF4-FFF2-40B4-BE49-F238E27FC236}">
                <a16:creationId xmlns:a16="http://schemas.microsoft.com/office/drawing/2014/main" id="{B1DBC1A1-1FEF-4827-A9B2-0367B3155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pt-BR" altLang="pt-BR"/>
              <a:t>Personalizar Mensagens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CD849C21-FAAC-4B80-ABA1-D97B7BCCE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</a:pPr>
            <a:r>
              <a:rPr lang="pt-BR" altLang="pt-BR"/>
              <a:t>Strings para descrever erros podem ser parametrizadas que será substituído pelo nome da propriedade ou descrição contida no atributo DisplayName, caso esse exista na propriedade.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6C7031-54FD-4227-BE9B-5F674015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906543"/>
            <a:ext cx="6517065" cy="472487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5044" y="557080"/>
            <a:ext cx="1479033" cy="739517"/>
          </a:xfrm>
        </p:spPr>
      </p:pic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EBB8F1F3-A549-44EC-9215-D06E16E3D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42345" y="2171700"/>
            <a:ext cx="3013010" cy="2259758"/>
          </a:xfrm>
          <a:prstGeom prst="rect">
            <a:avLst/>
          </a:prstGeom>
        </p:spPr>
      </p:pic>
      <p:pic>
        <p:nvPicPr>
          <p:cNvPr id="9" name="Gráfico 8" descr="Seta: curva ligeira com preenchimento sólido">
            <a:extLst>
              <a:ext uri="{FF2B5EF4-FFF2-40B4-BE49-F238E27FC236}">
                <a16:creationId xmlns:a16="http://schemas.microsoft.com/office/drawing/2014/main" id="{9EB3CB30-8AFB-460B-A168-068CD5722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201887">
            <a:off x="7215673" y="2844379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02B859-E73A-4C8B-AED5-ECC60BA664DA}"/>
              </a:ext>
            </a:extLst>
          </p:cNvPr>
          <p:cNvSpPr txBox="1"/>
          <p:nvPr/>
        </p:nvSpPr>
        <p:spPr>
          <a:xfrm>
            <a:off x="8934978" y="4646646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 de Opções</a:t>
            </a:r>
          </a:p>
        </p:txBody>
      </p:sp>
      <p:pic>
        <p:nvPicPr>
          <p:cNvPr id="11" name="Gráfico 10" descr="Seta: curva ligeira com preenchimento sólido">
            <a:extLst>
              <a:ext uri="{FF2B5EF4-FFF2-40B4-BE49-F238E27FC236}">
                <a16:creationId xmlns:a16="http://schemas.microsoft.com/office/drawing/2014/main" id="{D484882F-3CA0-481E-BF94-3BA5F8F6A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49743">
            <a:off x="9822089" y="1216318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BE7E37-7EC0-4FAC-8C9C-6FED385A6F06}"/>
              </a:ext>
            </a:extLst>
          </p:cNvPr>
          <p:cNvSpPr txBox="1"/>
          <p:nvPr/>
        </p:nvSpPr>
        <p:spPr>
          <a:xfrm>
            <a:off x="1285808" y="2278908"/>
            <a:ext cx="619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Essas opções, são ações referentes a um determinado Objeto</a:t>
            </a:r>
          </a:p>
        </p:txBody>
      </p:sp>
      <p:pic>
        <p:nvPicPr>
          <p:cNvPr id="13" name="Gráfico 12" descr="Fechar com preenchimento sólido">
            <a:extLst>
              <a:ext uri="{FF2B5EF4-FFF2-40B4-BE49-F238E27FC236}">
                <a16:creationId xmlns:a16="http://schemas.microsoft.com/office/drawing/2014/main" id="{1671C254-8B8B-4643-AF72-332F659F9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2834" y="2971800"/>
            <a:ext cx="914400" cy="914400"/>
          </a:xfrm>
          <a:prstGeom prst="rect">
            <a:avLst/>
          </a:prstGeom>
        </p:spPr>
      </p:pic>
      <p:pic>
        <p:nvPicPr>
          <p:cNvPr id="15" name="Gráfico 14" descr="Seguir com preenchimento sólido">
            <a:extLst>
              <a:ext uri="{FF2B5EF4-FFF2-40B4-BE49-F238E27FC236}">
                <a16:creationId xmlns:a16="http://schemas.microsoft.com/office/drawing/2014/main" id="{2209FFF8-944A-4372-A1F8-8200473E3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2857" y="2995748"/>
            <a:ext cx="914400" cy="914400"/>
          </a:xfrm>
          <a:prstGeom prst="rect">
            <a:avLst/>
          </a:prstGeom>
        </p:spPr>
      </p:pic>
      <p:pic>
        <p:nvPicPr>
          <p:cNvPr id="17" name="Gráfico 16" descr="Lista de Verificação com preenchimento sólido">
            <a:extLst>
              <a:ext uri="{FF2B5EF4-FFF2-40B4-BE49-F238E27FC236}">
                <a16:creationId xmlns:a16="http://schemas.microsoft.com/office/drawing/2014/main" id="{8595DC23-A6E8-4E9F-9067-3E217575B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2391" y="2995748"/>
            <a:ext cx="914400" cy="914400"/>
          </a:xfrm>
          <a:prstGeom prst="rect">
            <a:avLst/>
          </a:prstGeom>
        </p:spPr>
      </p:pic>
      <p:pic>
        <p:nvPicPr>
          <p:cNvPr id="19" name="Gráfico 18" descr="Lápis estrutura de tópicos">
            <a:extLst>
              <a:ext uri="{FF2B5EF4-FFF2-40B4-BE49-F238E27FC236}">
                <a16:creationId xmlns:a16="http://schemas.microsoft.com/office/drawing/2014/main" id="{36C37542-4993-4043-983F-EC9C67A444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98079" y="2995748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D2D7FF-F23B-4D4C-9DC5-60695F8E2A4B}"/>
              </a:ext>
            </a:extLst>
          </p:cNvPr>
          <p:cNvSpPr txBox="1"/>
          <p:nvPr/>
        </p:nvSpPr>
        <p:spPr>
          <a:xfrm>
            <a:off x="1526350" y="39702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4074CB-FF72-4CD5-BA5F-FD7284081B5D}"/>
              </a:ext>
            </a:extLst>
          </p:cNvPr>
          <p:cNvSpPr txBox="1"/>
          <p:nvPr/>
        </p:nvSpPr>
        <p:spPr>
          <a:xfrm>
            <a:off x="2796799" y="3970273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BF64D3E-3B61-4BFC-8795-791DAE05F7DF}"/>
              </a:ext>
            </a:extLst>
          </p:cNvPr>
          <p:cNvSpPr txBox="1"/>
          <p:nvPr/>
        </p:nvSpPr>
        <p:spPr>
          <a:xfrm>
            <a:off x="4525759" y="39702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Editar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747A571-A9CF-48A5-B627-C753BB90D087}"/>
              </a:ext>
            </a:extLst>
          </p:cNvPr>
          <p:cNvSpPr txBox="1"/>
          <p:nvPr/>
        </p:nvSpPr>
        <p:spPr>
          <a:xfrm>
            <a:off x="5648994" y="3970273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</p:spTree>
    <p:extLst>
      <p:ext uri="{BB962C8B-B14F-4D97-AF65-F5344CB8AC3E}">
        <p14:creationId xmlns:p14="http://schemas.microsoft.com/office/powerpoint/2010/main" val="57301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3893" y="3543106"/>
            <a:ext cx="3705033" cy="1852518"/>
          </a:xfrm>
        </p:spPr>
      </p:pic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EBB8F1F3-A549-44EC-9215-D06E16E3D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65695" y="850543"/>
            <a:ext cx="1541884" cy="11564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02B859-E73A-4C8B-AED5-ECC60BA664DA}"/>
              </a:ext>
            </a:extLst>
          </p:cNvPr>
          <p:cNvSpPr txBox="1"/>
          <p:nvPr/>
        </p:nvSpPr>
        <p:spPr>
          <a:xfrm>
            <a:off x="8522765" y="481211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Menu de Opções</a:t>
            </a:r>
          </a:p>
        </p:txBody>
      </p:sp>
      <p:pic>
        <p:nvPicPr>
          <p:cNvPr id="11" name="Gráfico 10" descr="Seta: curva ligeira com preenchimento sólido">
            <a:extLst>
              <a:ext uri="{FF2B5EF4-FFF2-40B4-BE49-F238E27FC236}">
                <a16:creationId xmlns:a16="http://schemas.microsoft.com/office/drawing/2014/main" id="{D484882F-3CA0-481E-BF94-3BA5F8F6A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61830">
            <a:off x="6886073" y="4189446"/>
            <a:ext cx="914400" cy="914400"/>
          </a:xfrm>
          <a:prstGeom prst="rect">
            <a:avLst/>
          </a:prstGeom>
        </p:spPr>
      </p:pic>
      <p:pic>
        <p:nvPicPr>
          <p:cNvPr id="13" name="Gráfico 12" descr="Fechar com preenchimento sólido">
            <a:extLst>
              <a:ext uri="{FF2B5EF4-FFF2-40B4-BE49-F238E27FC236}">
                <a16:creationId xmlns:a16="http://schemas.microsoft.com/office/drawing/2014/main" id="{1671C254-8B8B-4643-AF72-332F659F9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2834" y="2971800"/>
            <a:ext cx="914400" cy="914400"/>
          </a:xfrm>
          <a:prstGeom prst="rect">
            <a:avLst/>
          </a:prstGeom>
        </p:spPr>
      </p:pic>
      <p:pic>
        <p:nvPicPr>
          <p:cNvPr id="15" name="Gráfico 14" descr="Seguir com preenchimento sólido">
            <a:extLst>
              <a:ext uri="{FF2B5EF4-FFF2-40B4-BE49-F238E27FC236}">
                <a16:creationId xmlns:a16="http://schemas.microsoft.com/office/drawing/2014/main" id="{2209FFF8-944A-4372-A1F8-8200473E3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2857" y="2995748"/>
            <a:ext cx="914400" cy="914400"/>
          </a:xfrm>
          <a:prstGeom prst="rect">
            <a:avLst/>
          </a:prstGeom>
        </p:spPr>
      </p:pic>
      <p:pic>
        <p:nvPicPr>
          <p:cNvPr id="17" name="Gráfico 16" descr="Lista de Verificação com preenchimento sólido">
            <a:extLst>
              <a:ext uri="{FF2B5EF4-FFF2-40B4-BE49-F238E27FC236}">
                <a16:creationId xmlns:a16="http://schemas.microsoft.com/office/drawing/2014/main" id="{8595DC23-A6E8-4E9F-9067-3E217575B3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2391" y="2995748"/>
            <a:ext cx="914400" cy="914400"/>
          </a:xfrm>
          <a:prstGeom prst="rect">
            <a:avLst/>
          </a:prstGeom>
        </p:spPr>
      </p:pic>
      <p:pic>
        <p:nvPicPr>
          <p:cNvPr id="19" name="Gráfico 18" descr="Lápis estrutura de tópicos">
            <a:extLst>
              <a:ext uri="{FF2B5EF4-FFF2-40B4-BE49-F238E27FC236}">
                <a16:creationId xmlns:a16="http://schemas.microsoft.com/office/drawing/2014/main" id="{36C37542-4993-4043-983F-EC9C67A444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98079" y="2995748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D2D7FF-F23B-4D4C-9DC5-60695F8E2A4B}"/>
              </a:ext>
            </a:extLst>
          </p:cNvPr>
          <p:cNvSpPr txBox="1"/>
          <p:nvPr/>
        </p:nvSpPr>
        <p:spPr>
          <a:xfrm>
            <a:off x="1526350" y="39702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Listar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4074CB-FF72-4CD5-BA5F-FD7284081B5D}"/>
              </a:ext>
            </a:extLst>
          </p:cNvPr>
          <p:cNvSpPr txBox="1"/>
          <p:nvPr/>
        </p:nvSpPr>
        <p:spPr>
          <a:xfrm>
            <a:off x="2796799" y="3970273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BF64D3E-3B61-4BFC-8795-791DAE05F7DF}"/>
              </a:ext>
            </a:extLst>
          </p:cNvPr>
          <p:cNvSpPr txBox="1"/>
          <p:nvPr/>
        </p:nvSpPr>
        <p:spPr>
          <a:xfrm>
            <a:off x="4525759" y="39702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Editar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747A571-A9CF-48A5-B627-C753BB90D087}"/>
              </a:ext>
            </a:extLst>
          </p:cNvPr>
          <p:cNvSpPr txBox="1"/>
          <p:nvPr/>
        </p:nvSpPr>
        <p:spPr>
          <a:xfrm>
            <a:off x="5648994" y="3970273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pic>
        <p:nvPicPr>
          <p:cNvPr id="6" name="Gráfico 5" descr="Seta: girar para a direita com preenchimento sólido">
            <a:extLst>
              <a:ext uri="{FF2B5EF4-FFF2-40B4-BE49-F238E27FC236}">
                <a16:creationId xmlns:a16="http://schemas.microsoft.com/office/drawing/2014/main" id="{BA8294C6-3C93-4234-B865-7C458B078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810854">
            <a:off x="8252339" y="1975822"/>
            <a:ext cx="914400" cy="9144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A71FB1-CC8E-4C45-B678-9CA69466D249}"/>
              </a:ext>
            </a:extLst>
          </p:cNvPr>
          <p:cNvSpPr txBox="1"/>
          <p:nvPr/>
        </p:nvSpPr>
        <p:spPr>
          <a:xfrm>
            <a:off x="7745570" y="5668216"/>
            <a:ext cx="40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escolhe uma determinada ação</a:t>
            </a:r>
          </a:p>
        </p:txBody>
      </p:sp>
    </p:spTree>
    <p:extLst>
      <p:ext uri="{BB962C8B-B14F-4D97-AF65-F5344CB8AC3E}">
        <p14:creationId xmlns:p14="http://schemas.microsoft.com/office/powerpoint/2010/main" val="222389829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65" y="3160763"/>
            <a:ext cx="2530824" cy="1265413"/>
          </a:xfr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4074CB-FF72-4CD5-BA5F-FD7284081B5D}"/>
              </a:ext>
            </a:extLst>
          </p:cNvPr>
          <p:cNvSpPr txBox="1"/>
          <p:nvPr/>
        </p:nvSpPr>
        <p:spPr>
          <a:xfrm>
            <a:off x="4221192" y="3291075"/>
            <a:ext cx="374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processa esse desejo inicial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A71FB1-CC8E-4C45-B678-9CA69466D249}"/>
              </a:ext>
            </a:extLst>
          </p:cNvPr>
          <p:cNvSpPr txBox="1"/>
          <p:nvPr/>
        </p:nvSpPr>
        <p:spPr>
          <a:xfrm>
            <a:off x="809233" y="2791431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escolhe uma ação</a:t>
            </a:r>
          </a:p>
        </p:txBody>
      </p:sp>
      <p:pic>
        <p:nvPicPr>
          <p:cNvPr id="8" name="Gráfico 7" descr="Seta para Direita com preenchimento sólido">
            <a:extLst>
              <a:ext uri="{FF2B5EF4-FFF2-40B4-BE49-F238E27FC236}">
                <a16:creationId xmlns:a16="http://schemas.microsoft.com/office/drawing/2014/main" id="{3E81C367-4326-49E1-B3B2-2F2C6097D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19951">
            <a:off x="3563662" y="2611002"/>
            <a:ext cx="914400" cy="914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27B1732-6931-442F-8CDE-342A46610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45663" y="1482316"/>
            <a:ext cx="2627640" cy="17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67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65" y="3160763"/>
            <a:ext cx="2530824" cy="1265413"/>
          </a:xfr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D2D7FF-F23B-4D4C-9DC5-60695F8E2A4B}"/>
              </a:ext>
            </a:extLst>
          </p:cNvPr>
          <p:cNvSpPr txBox="1"/>
          <p:nvPr/>
        </p:nvSpPr>
        <p:spPr>
          <a:xfrm>
            <a:off x="8759684" y="3475741"/>
            <a:ext cx="326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Devolutiva para o Usuário “agir”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4074CB-FF72-4CD5-BA5F-FD7284081B5D}"/>
              </a:ext>
            </a:extLst>
          </p:cNvPr>
          <p:cNvSpPr txBox="1"/>
          <p:nvPr/>
        </p:nvSpPr>
        <p:spPr>
          <a:xfrm>
            <a:off x="4221192" y="3291075"/>
            <a:ext cx="374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Sistema processa esse desejo inicial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A71FB1-CC8E-4C45-B678-9CA69466D249}"/>
              </a:ext>
            </a:extLst>
          </p:cNvPr>
          <p:cNvSpPr txBox="1"/>
          <p:nvPr/>
        </p:nvSpPr>
        <p:spPr>
          <a:xfrm>
            <a:off x="809233" y="2791431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 escolhe uma ação</a:t>
            </a:r>
          </a:p>
        </p:txBody>
      </p:sp>
      <p:pic>
        <p:nvPicPr>
          <p:cNvPr id="8" name="Gráfico 7" descr="Seta para Direita com preenchimento sólido">
            <a:extLst>
              <a:ext uri="{FF2B5EF4-FFF2-40B4-BE49-F238E27FC236}">
                <a16:creationId xmlns:a16="http://schemas.microsoft.com/office/drawing/2014/main" id="{3E81C367-4326-49E1-B3B2-2F2C6097D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319951">
            <a:off x="3563662" y="2611002"/>
            <a:ext cx="914400" cy="914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27B1732-6931-442F-8CDE-342A46610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45663" y="1482316"/>
            <a:ext cx="2627640" cy="1751760"/>
          </a:xfrm>
          <a:prstGeom prst="rect">
            <a:avLst/>
          </a:prstGeom>
        </p:spPr>
      </p:pic>
      <p:pic>
        <p:nvPicPr>
          <p:cNvPr id="25" name="Gráfico 24" descr="Seta para Direita com preenchimento sólido">
            <a:extLst>
              <a:ext uri="{FF2B5EF4-FFF2-40B4-BE49-F238E27FC236}">
                <a16:creationId xmlns:a16="http://schemas.microsoft.com/office/drawing/2014/main" id="{5E4D4022-BF0F-405A-87DC-3A4FFB06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19193">
            <a:off x="7936731" y="2833874"/>
            <a:ext cx="914400" cy="914400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F2031A3-4318-4624-B20C-3048E736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05335" y="3845073"/>
            <a:ext cx="3569462" cy="28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93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0E2E-1B42-44BE-9CD6-8A780E8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INFORMAÇÕES</a:t>
            </a:r>
          </a:p>
        </p:txBody>
      </p:sp>
      <p:pic>
        <p:nvPicPr>
          <p:cNvPr id="5" name="Espaço Reservado para Conteúdo 4" descr="Uma imagem contendo homem, segurando, jovem, mulher&#10;&#10;Descrição gerada automaticamente">
            <a:extLst>
              <a:ext uri="{FF2B5EF4-FFF2-40B4-BE49-F238E27FC236}">
                <a16:creationId xmlns:a16="http://schemas.microsoft.com/office/drawing/2014/main" id="{48FEE9F9-1723-4D77-8628-FC8D3037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4929" y="335204"/>
            <a:ext cx="1650273" cy="825137"/>
          </a:xfrm>
        </p:spPr>
      </p:pic>
      <p:pic>
        <p:nvPicPr>
          <p:cNvPr id="8" name="Gráfico 7" descr="Seta para Direita com preenchimento sólido">
            <a:extLst>
              <a:ext uri="{FF2B5EF4-FFF2-40B4-BE49-F238E27FC236}">
                <a16:creationId xmlns:a16="http://schemas.microsoft.com/office/drawing/2014/main" id="{3E81C367-4326-49E1-B3B2-2F2C6097D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209559" y="2837910"/>
            <a:ext cx="536998" cy="5369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27B1732-6931-442F-8CDE-342A46610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06427" y="1812362"/>
            <a:ext cx="1343262" cy="895508"/>
          </a:xfrm>
          <a:prstGeom prst="rect">
            <a:avLst/>
          </a:prstGeom>
        </p:spPr>
      </p:pic>
      <p:pic>
        <p:nvPicPr>
          <p:cNvPr id="25" name="Gráfico 24" descr="Seta para Direita com preenchimento sólido">
            <a:extLst>
              <a:ext uri="{FF2B5EF4-FFF2-40B4-BE49-F238E27FC236}">
                <a16:creationId xmlns:a16="http://schemas.microsoft.com/office/drawing/2014/main" id="{5E4D4022-BF0F-405A-87DC-3A4FFB06A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656967">
            <a:off x="7350667" y="4194044"/>
            <a:ext cx="914400" cy="914400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F2031A3-4318-4624-B20C-3048E736D4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605335" y="3845073"/>
            <a:ext cx="3569462" cy="2866812"/>
          </a:xfrm>
          <a:prstGeom prst="rect">
            <a:avLst/>
          </a:prstGeom>
        </p:spPr>
      </p:pic>
      <p:pic>
        <p:nvPicPr>
          <p:cNvPr id="11" name="Gráfico 10" descr="Seta para Direita com preenchimento sólido">
            <a:extLst>
              <a:ext uri="{FF2B5EF4-FFF2-40B4-BE49-F238E27FC236}">
                <a16:creationId xmlns:a16="http://schemas.microsoft.com/office/drawing/2014/main" id="{2DEC1C57-3F62-4286-A048-74B7E27E5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0209559" y="1242438"/>
            <a:ext cx="536998" cy="536998"/>
          </a:xfrm>
          <a:prstGeom prst="rect">
            <a:avLst/>
          </a:prstGeom>
        </p:spPr>
      </p:pic>
      <p:pic>
        <p:nvPicPr>
          <p:cNvPr id="4" name="Gráfico 3" descr="Marca de verificação do selo com preenchimento sólido">
            <a:extLst>
              <a:ext uri="{FF2B5EF4-FFF2-40B4-BE49-F238E27FC236}">
                <a16:creationId xmlns:a16="http://schemas.microsoft.com/office/drawing/2014/main" id="{4C75FC59-8B37-4474-A3EE-5BAF9BA10F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6342" y="3374908"/>
            <a:ext cx="914400" cy="914400"/>
          </a:xfrm>
          <a:prstGeom prst="rect">
            <a:avLst/>
          </a:prstGeom>
        </p:spPr>
      </p:pic>
      <p:pic>
        <p:nvPicPr>
          <p:cNvPr id="7" name="Gráfico 6" descr="Área de transferência Mista com preenchimento sólido">
            <a:extLst>
              <a:ext uri="{FF2B5EF4-FFF2-40B4-BE49-F238E27FC236}">
                <a16:creationId xmlns:a16="http://schemas.microsoft.com/office/drawing/2014/main" id="{2A4C76EC-D1A0-40E7-8E7D-77D65D5723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6000" y="3429000"/>
            <a:ext cx="914400" cy="914400"/>
          </a:xfrm>
          <a:prstGeom prst="rect">
            <a:avLst/>
          </a:prstGeom>
        </p:spPr>
      </p:pic>
      <p:pic>
        <p:nvPicPr>
          <p:cNvPr id="10" name="Gráfico 9" descr="Melhoria contínua estrutura de tópicos">
            <a:extLst>
              <a:ext uri="{FF2B5EF4-FFF2-40B4-BE49-F238E27FC236}">
                <a16:creationId xmlns:a16="http://schemas.microsoft.com/office/drawing/2014/main" id="{12D7890B-7812-4CBB-9753-7380FF5AC4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15409" y="3374908"/>
            <a:ext cx="914400" cy="914400"/>
          </a:xfrm>
          <a:prstGeom prst="rect">
            <a:avLst/>
          </a:prstGeom>
        </p:spPr>
      </p:pic>
      <p:pic>
        <p:nvPicPr>
          <p:cNvPr id="18" name="Gráfico 17" descr="Seta para Direita com preenchimento sólido">
            <a:extLst>
              <a:ext uri="{FF2B5EF4-FFF2-40B4-BE49-F238E27FC236}">
                <a16:creationId xmlns:a16="http://schemas.microsoft.com/office/drawing/2014/main" id="{18EA474D-0B86-46D8-8323-BBF55D1AC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388769" y="3563609"/>
            <a:ext cx="536998" cy="536998"/>
          </a:xfrm>
          <a:prstGeom prst="rect">
            <a:avLst/>
          </a:prstGeom>
        </p:spPr>
      </p:pic>
      <p:pic>
        <p:nvPicPr>
          <p:cNvPr id="19" name="Gráfico 18" descr="Seta para Direita com preenchimento sólido">
            <a:extLst>
              <a:ext uri="{FF2B5EF4-FFF2-40B4-BE49-F238E27FC236}">
                <a16:creationId xmlns:a16="http://schemas.microsoft.com/office/drawing/2014/main" id="{DA08E2A4-55B8-4E02-9157-A9AD61985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324796" y="3563609"/>
            <a:ext cx="536998" cy="53699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5E876AA-FE1B-4987-B5E1-D4212AB1C368}"/>
              </a:ext>
            </a:extLst>
          </p:cNvPr>
          <p:cNvSpPr txBox="1"/>
          <p:nvPr/>
        </p:nvSpPr>
        <p:spPr>
          <a:xfrm>
            <a:off x="6160358" y="4396293"/>
            <a:ext cx="85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Validar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628CE7-BB1D-4D4F-95ED-B5F985593774}"/>
              </a:ext>
            </a:extLst>
          </p:cNvPr>
          <p:cNvSpPr txBox="1"/>
          <p:nvPr/>
        </p:nvSpPr>
        <p:spPr>
          <a:xfrm>
            <a:off x="4142606" y="4390696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7DC662-84D1-42C1-81CE-93043CFA3602}"/>
              </a:ext>
            </a:extLst>
          </p:cNvPr>
          <p:cNvSpPr txBox="1"/>
          <p:nvPr/>
        </p:nvSpPr>
        <p:spPr>
          <a:xfrm>
            <a:off x="2042139" y="4391875"/>
            <a:ext cx="122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Manipular </a:t>
            </a:r>
          </a:p>
          <a:p>
            <a:r>
              <a:rPr lang="pt-BR" dirty="0"/>
              <a:t>Banco de </a:t>
            </a:r>
          </a:p>
          <a:p>
            <a:r>
              <a:rPr lang="pt-BR" dirty="0"/>
              <a:t>dados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DB144A2-094C-4555-8D14-38FB7AD3886A}"/>
              </a:ext>
            </a:extLst>
          </p:cNvPr>
          <p:cNvSpPr txBox="1"/>
          <p:nvPr/>
        </p:nvSpPr>
        <p:spPr>
          <a:xfrm>
            <a:off x="2046342" y="2637443"/>
            <a:ext cx="596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o usuário confirmar a ação e os dados, o sistema vai:</a:t>
            </a:r>
          </a:p>
        </p:txBody>
      </p:sp>
    </p:spTree>
    <p:extLst>
      <p:ext uri="{BB962C8B-B14F-4D97-AF65-F5344CB8AC3E}">
        <p14:creationId xmlns:p14="http://schemas.microsoft.com/office/powerpoint/2010/main" val="38736316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430</TotalTime>
  <Words>882</Words>
  <Application>Microsoft Office PowerPoint</Application>
  <PresentationFormat>Widescreen</PresentationFormat>
  <Paragraphs>150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Franklin Gothic Book</vt:lpstr>
      <vt:lpstr>Times New Roman</vt:lpstr>
      <vt:lpstr>Cortar</vt:lpstr>
      <vt:lpstr>.net framework avançado</vt:lpstr>
      <vt:lpstr>Recapitulando</vt:lpstr>
      <vt:lpstr>FLUXO DE INFORMAÇÕES</vt:lpstr>
      <vt:lpstr>FLUXO DE INFORMAÇÕES</vt:lpstr>
      <vt:lpstr>FLUXO DE INFORMAÇÕES</vt:lpstr>
      <vt:lpstr>FLUXO DE INFORMAÇÕES</vt:lpstr>
      <vt:lpstr>FLUXO DE INFORMAÇÕES</vt:lpstr>
      <vt:lpstr>FLUXO DE INFORMAÇÕES</vt:lpstr>
      <vt:lpstr>FLUXO DE INFORMAÇÕES</vt:lpstr>
      <vt:lpstr>FLUXO DE INFORMAÇÕES</vt:lpstr>
      <vt:lpstr>Views avançado</vt:lpstr>
      <vt:lpstr>Métodos Auxiliares</vt:lpstr>
      <vt:lpstr>Métodos Auxiliares</vt:lpstr>
      <vt:lpstr>Métodos Auxiliares</vt:lpstr>
      <vt:lpstr>Métodos Auxiliares</vt:lpstr>
      <vt:lpstr>Métodos Auxiliares</vt:lpstr>
      <vt:lpstr>Métodos Auxiliares</vt:lpstr>
      <vt:lpstr>controllers avançado</vt:lpstr>
      <vt:lpstr>Por quê nas controllers temos métodos COM NOMES IGUAIS?</vt:lpstr>
      <vt:lpstr>Entendendo as ActionsResults</vt:lpstr>
      <vt:lpstr>Entendendo as ActionsResults</vt:lpstr>
      <vt:lpstr>Entendendo as ActionsResults</vt:lpstr>
      <vt:lpstr>TELA CREATE</vt:lpstr>
      <vt:lpstr>TELA CREATE</vt:lpstr>
      <vt:lpstr>Entendendo as ActionsResults</vt:lpstr>
      <vt:lpstr>TELA CREATE</vt:lpstr>
      <vt:lpstr>TELA CREATE</vt:lpstr>
      <vt:lpstr>Entendendo as ActionsResults</vt:lpstr>
      <vt:lpstr>Entendendo as ActionsResults</vt:lpstr>
      <vt:lpstr>Entendendo as ActionsResults</vt:lpstr>
      <vt:lpstr>Entendendo as ActionsResults</vt:lpstr>
      <vt:lpstr>Entendendo as ActionsResults</vt:lpstr>
      <vt:lpstr>Entendendo as ActionsResults</vt:lpstr>
      <vt:lpstr>validation</vt:lpstr>
      <vt:lpstr>Validação</vt:lpstr>
      <vt:lpstr>Validação no ASP.Net MVC</vt:lpstr>
      <vt:lpstr>Validação no ASP.Net MVC</vt:lpstr>
      <vt:lpstr>Atributos de Validação</vt:lpstr>
      <vt:lpstr>Atributos de Validação</vt:lpstr>
      <vt:lpstr>Atributos de Validação</vt:lpstr>
      <vt:lpstr>Atributos de Validação</vt:lpstr>
      <vt:lpstr>Atributos de Validação</vt:lpstr>
      <vt:lpstr>Atributos de Validação</vt:lpstr>
      <vt:lpstr>Atributos de Validação</vt:lpstr>
      <vt:lpstr>Atributos de Validação</vt:lpstr>
      <vt:lpstr>Atributos de Validação</vt:lpstr>
      <vt:lpstr>Personalizar Mensagens</vt:lpstr>
      <vt:lpstr>Personalizar Mensagens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Básico</dc:title>
  <dc:creator>Andrés Menéndez</dc:creator>
  <cp:lastModifiedBy>Andres Silva Menéndez</cp:lastModifiedBy>
  <cp:revision>47</cp:revision>
  <dcterms:created xsi:type="dcterms:W3CDTF">2021-04-15T20:49:32Z</dcterms:created>
  <dcterms:modified xsi:type="dcterms:W3CDTF">2021-05-07T16:12:54Z</dcterms:modified>
</cp:coreProperties>
</file>