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00B3D9-AB31-44B6-9D3A-E2C5E2D3026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AAC5E1-17A0-421B-81BA-BADF46C4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1483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9600" dirty="0">
              <a:latin typeface="Rockwell Condensed" panose="02060603050405020104" pitchFamily="18" charset="0"/>
              <a:ea typeface="+mj-ea"/>
              <a:cs typeface="+mj-cs"/>
              <a:sym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read </a:t>
            </a:r>
            <a:r>
              <a:rPr lang="en-US" dirty="0" err="1" smtClean="0"/>
              <a:t>goodbooks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 - Data Science Class #49</a:t>
            </a:r>
          </a:p>
          <a:p>
            <a:r>
              <a:rPr lang="en-US" dirty="0" smtClean="0"/>
              <a:t>Athena 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9237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Rockwell Condensed" panose="02060603050405020104" pitchFamily="18" charset="0"/>
              <a:ea typeface="+mj-ea"/>
              <a:cs typeface="+mj-cs"/>
              <a:sym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25 features are the best predictors of average rating?</a:t>
            </a:r>
          </a:p>
          <a:p>
            <a:r>
              <a:rPr lang="en-US" dirty="0" smtClean="0"/>
              <a:t>Using this dataset, how accurately can we predict average rating of a book?</a:t>
            </a:r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Title Length</a:t>
            </a:r>
          </a:p>
          <a:p>
            <a:pPr lvl="1"/>
            <a:r>
              <a:rPr lang="en-US" dirty="0" smtClean="0"/>
              <a:t>Ratings Count</a:t>
            </a:r>
          </a:p>
          <a:p>
            <a:pPr lvl="1"/>
            <a:r>
              <a:rPr lang="en-US" dirty="0" smtClean="0"/>
              <a:t>Series – Yes/No</a:t>
            </a:r>
          </a:p>
          <a:p>
            <a:pPr lvl="1"/>
            <a:r>
              <a:rPr lang="en-US" dirty="0" smtClean="0"/>
              <a:t>Book Edition Count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2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4406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Rockwell Condensed" panose="02060603050405020104" pitchFamily="18" charset="0"/>
              <a:ea typeface="+mj-ea"/>
              <a:cs typeface="+mj-cs"/>
              <a:sym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78" y="484234"/>
            <a:ext cx="10058400" cy="1609344"/>
          </a:xfrm>
        </p:spPr>
        <p:txBody>
          <a:bodyPr/>
          <a:lstStyle/>
          <a:p>
            <a:r>
              <a:rPr lang="en-US" dirty="0" smtClean="0"/>
              <a:t>Get to know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578" y="1797070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Source </a:t>
            </a:r>
            <a:r>
              <a:rPr lang="en-US" sz="2400" dirty="0"/>
              <a:t>– </a:t>
            </a:r>
            <a:r>
              <a:rPr lang="en-US" sz="2400" dirty="0" err="1"/>
              <a:t>Goodbooks</a:t>
            </a:r>
            <a:endParaRPr lang="en-US" sz="2400" dirty="0"/>
          </a:p>
          <a:p>
            <a:pPr lvl="1"/>
            <a:r>
              <a:rPr lang="en-US" sz="2000" dirty="0" smtClean="0"/>
              <a:t>10K most </a:t>
            </a:r>
            <a:r>
              <a:rPr lang="en-US" sz="2000" dirty="0"/>
              <a:t>popular books with 6 </a:t>
            </a:r>
            <a:r>
              <a:rPr lang="en-US" sz="2000" dirty="0" smtClean="0"/>
              <a:t>mil. </a:t>
            </a:r>
            <a:r>
              <a:rPr lang="en-US" sz="2000" dirty="0"/>
              <a:t>ratings </a:t>
            </a:r>
          </a:p>
          <a:p>
            <a:pPr lvl="1"/>
            <a:r>
              <a:rPr lang="en-US" sz="2000" dirty="0"/>
              <a:t>Source is a site similar to goodreads.com </a:t>
            </a:r>
          </a:p>
          <a:p>
            <a:r>
              <a:rPr lang="en-US" sz="2400" dirty="0" smtClean="0"/>
              <a:t>53,434 unique users</a:t>
            </a:r>
          </a:p>
          <a:p>
            <a:r>
              <a:rPr lang="en-US" sz="2400" dirty="0" smtClean="0"/>
              <a:t>25 Total Features</a:t>
            </a:r>
          </a:p>
          <a:p>
            <a:pPr lvl="1"/>
            <a:r>
              <a:rPr lang="en-US" sz="2000" dirty="0" smtClean="0"/>
              <a:t>23 from original dataset</a:t>
            </a:r>
          </a:p>
          <a:p>
            <a:pPr lvl="1"/>
            <a:r>
              <a:rPr lang="en-US" sz="2000" dirty="0" smtClean="0"/>
              <a:t>2 added</a:t>
            </a:r>
          </a:p>
          <a:p>
            <a:pPr lvl="2"/>
            <a:r>
              <a:rPr lang="en-US" sz="1800" dirty="0" err="1" smtClean="0"/>
              <a:t>Series_Y_N</a:t>
            </a:r>
            <a:r>
              <a:rPr lang="en-US" sz="1800" dirty="0" smtClean="0"/>
              <a:t> – Is the book part of a series</a:t>
            </a:r>
          </a:p>
          <a:p>
            <a:pPr lvl="2"/>
            <a:r>
              <a:rPr lang="en-US" sz="1800" dirty="0" err="1" smtClean="0"/>
              <a:t>Title_Length</a:t>
            </a:r>
            <a:r>
              <a:rPr lang="en-US" sz="1800" dirty="0" smtClean="0"/>
              <a:t> – # of characters in a title</a:t>
            </a:r>
          </a:p>
          <a:p>
            <a:pPr marL="548640" lvl="2" indent="0">
              <a:buNone/>
            </a:pPr>
            <a:endParaRPr lang="en-US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802" y="484632"/>
            <a:ext cx="4912689" cy="2910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3071" y="3601933"/>
            <a:ext cx="4444150" cy="2672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0379" y="1047823"/>
            <a:ext cx="21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4.06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0379" y="3992431"/>
            <a:ext cx="21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3.95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0721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Rockwell Condensed" panose="02060603050405020104" pitchFamily="18" charset="0"/>
              <a:ea typeface="+mj-ea"/>
              <a:cs typeface="+mj-cs"/>
              <a:sym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a subset of data that only looks at books within a series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Creates base assumption that predicting book is part of a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Features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Title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Ratings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Rating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6423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Rockwell Condensed" panose="02060603050405020104" pitchFamily="18" charset="0"/>
              <a:ea typeface="+mj-ea"/>
              <a:cs typeface="+mj-cs"/>
              <a:sym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03" y="161465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Model – Linear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155" y="1983365"/>
            <a:ext cx="5885457" cy="3469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241" y="2042839"/>
            <a:ext cx="5505450" cy="3409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6332" y="1317582"/>
            <a:ext cx="401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TRAIN/TEST/SPLIT – LINEAR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71413" y="1317582"/>
            <a:ext cx="401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K-FOLD </a:t>
            </a:r>
          </a:p>
          <a:p>
            <a:pPr algn="ctr"/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6332" y="5387631"/>
            <a:ext cx="42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ACCURACY SCORE: </a:t>
            </a:r>
            <a:r>
              <a:rPr lang="en-US" dirty="0" smtClean="0">
                <a:solidFill>
                  <a:srgbClr val="92D050"/>
                </a:solidFill>
              </a:rPr>
              <a:t>0.31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6304" y="5387631"/>
            <a:ext cx="42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ACCURACY SCORE: </a:t>
            </a:r>
            <a:r>
              <a:rPr lang="en-US" dirty="0" smtClean="0">
                <a:solidFill>
                  <a:srgbClr val="FF0000"/>
                </a:solidFill>
              </a:rPr>
              <a:t>0.12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3189" y="5834365"/>
            <a:ext cx="964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overall higher accuracy score in the single model indicates we have high bias in the </a:t>
            </a:r>
            <a:r>
              <a:rPr lang="en-US" dirty="0" smtClean="0"/>
              <a:t>model (our </a:t>
            </a:r>
            <a:r>
              <a:rPr lang="en-US" dirty="0" smtClean="0"/>
              <a:t>predicted values will </a:t>
            </a:r>
            <a:r>
              <a:rPr lang="en-US" dirty="0" smtClean="0"/>
              <a:t>vary </a:t>
            </a:r>
            <a:r>
              <a:rPr lang="en-US" dirty="0" smtClean="0"/>
              <a:t>greatly from the true </a:t>
            </a:r>
            <a:r>
              <a:rPr lang="en-US" dirty="0" smtClean="0"/>
              <a:t>values).</a:t>
            </a:r>
            <a:endParaRPr lang="en-US" dirty="0" smtClean="0"/>
          </a:p>
          <a:p>
            <a:pPr algn="ctr"/>
            <a:r>
              <a:rPr lang="en-US" dirty="0" smtClean="0"/>
              <a:t> In other words, this is not a very good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875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Rockwell Condensed" panose="02060603050405020104" pitchFamily="18" charset="0"/>
              <a:ea typeface="+mj-ea"/>
              <a:cs typeface="+mj-cs"/>
              <a:sym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with </a:t>
            </a:r>
            <a:r>
              <a:rPr lang="en-US" dirty="0" smtClean="0"/>
              <a:t>more uncorrelated features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large number of the features in this data set are highly correlated – not good for 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Additional features from other datasets via </a:t>
            </a:r>
            <a:r>
              <a:rPr lang="en-US" dirty="0" smtClean="0"/>
              <a:t>Joins/Merges</a:t>
            </a:r>
            <a:endParaRPr lang="en-US" dirty="0" smtClean="0"/>
          </a:p>
          <a:p>
            <a:pPr lvl="1"/>
            <a:r>
              <a:rPr lang="en-US" dirty="0" smtClean="0"/>
              <a:t>Incorporate </a:t>
            </a:r>
            <a:r>
              <a:rPr lang="en-US" dirty="0" smtClean="0"/>
              <a:t>features like </a:t>
            </a:r>
            <a:r>
              <a:rPr lang="en-US" dirty="0" smtClean="0"/>
              <a:t>genre</a:t>
            </a:r>
            <a:r>
              <a:rPr lang="en-US" dirty="0" smtClean="0"/>
              <a:t>, </a:t>
            </a:r>
            <a:r>
              <a:rPr lang="en-US" dirty="0" smtClean="0"/>
              <a:t>movie </a:t>
            </a:r>
            <a:r>
              <a:rPr lang="en-US" dirty="0" smtClean="0"/>
              <a:t>adaptions, </a:t>
            </a:r>
            <a:r>
              <a:rPr lang="en-US" dirty="0" smtClean="0"/>
              <a:t>target </a:t>
            </a:r>
            <a:r>
              <a:rPr lang="en-US" dirty="0" smtClean="0"/>
              <a:t>groups</a:t>
            </a:r>
            <a:endParaRPr lang="en-US" dirty="0" smtClean="0"/>
          </a:p>
          <a:p>
            <a:pPr lvl="1"/>
            <a:r>
              <a:rPr lang="en-US" dirty="0" smtClean="0"/>
              <a:t>Web-scraping techniques covered in the last class would be an interesting way to get </a:t>
            </a:r>
            <a:r>
              <a:rPr lang="en-US" dirty="0" smtClean="0"/>
              <a:t>a better data set</a:t>
            </a:r>
            <a:endParaRPr lang="en-US" dirty="0" smtClean="0"/>
          </a:p>
          <a:p>
            <a:r>
              <a:rPr lang="en-US" dirty="0"/>
              <a:t>Classification Model </a:t>
            </a:r>
          </a:p>
          <a:p>
            <a:pPr lvl="1"/>
            <a:r>
              <a:rPr lang="en-US" dirty="0"/>
              <a:t>Perhaps using the data to classify whether a rating will be &gt;4 or &lt;4 would be more reliable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6263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Rockwell Condensed" panose="02060603050405020104" pitchFamily="18" charset="0"/>
              <a:ea typeface="+mj-ea"/>
              <a:cs typeface="+mj-cs"/>
              <a:sym typeface="Rockwell Condensed" panose="020606030504050201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Findings through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4/10 of the highest rated books are Calvin and Hobbes related</a:t>
            </a:r>
          </a:p>
          <a:p>
            <a:pPr lvl="1"/>
            <a:r>
              <a:rPr lang="en-US" dirty="0" smtClean="0"/>
              <a:t>The Hunger Games, Harry Potter and the Philosopher Stone, and Twilight are the most rated books in the dataset</a:t>
            </a:r>
          </a:p>
          <a:p>
            <a:pPr lvl="1"/>
            <a:r>
              <a:rPr lang="en-US" dirty="0" smtClean="0"/>
              <a:t>Title length matters, to an extent: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067" y="3390628"/>
            <a:ext cx="2581932" cy="3314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218" y="2884224"/>
            <a:ext cx="4693112" cy="36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fOTQmCTzmEjtd9X7EwR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Tje48cQW2gNB4bUYtV8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xMcDnHSTyyVhQ5DPuQs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RQmlj2Rdy1IBou0wM3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57eaHSQLuUo9wQpakt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FBI71QS6Cm1dwFfPTd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uMm8DVQUykaHmj4dUL6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433</TotalTime>
  <Words>340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think-cell Slide</vt:lpstr>
      <vt:lpstr>Let’s read goodbooks!</vt:lpstr>
      <vt:lpstr>Problem Statement</vt:lpstr>
      <vt:lpstr>Get to know the data</vt:lpstr>
      <vt:lpstr>Feature Selection</vt:lpstr>
      <vt:lpstr>Model – Linear regression</vt:lpstr>
      <vt:lpstr>Model Improvement</vt:lpstr>
      <vt:lpstr>Fun Findings through Exploratory Analysis</vt:lpstr>
    </vt:vector>
  </TitlesOfParts>
  <Company>PayPal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Book Sales</dc:title>
  <dc:creator>Hu, Athena</dc:creator>
  <cp:lastModifiedBy>Hu, Athena</cp:lastModifiedBy>
  <cp:revision>26</cp:revision>
  <dcterms:created xsi:type="dcterms:W3CDTF">2018-10-28T21:01:02Z</dcterms:created>
  <dcterms:modified xsi:type="dcterms:W3CDTF">2018-10-29T05:21:43Z</dcterms:modified>
</cp:coreProperties>
</file>