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Lst>
  <p:sldSz cy="6858000" cx="12192000"/>
  <p:notesSz cx="6858000" cy="9144000"/>
  <p:embeddedFontLst>
    <p:embeddedFont>
      <p:font typeface="Garamond"/>
      <p:regular r:id="rId42"/>
      <p:bold r:id="rId43"/>
      <p:italic r:id="rId44"/>
      <p:boldItalic r:id="rId4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6" roundtripDataSignature="AMtx7mjA1PbpGLSHBH/YBt1rdQ60+mWhn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A5A2577-26F7-46F5-A5CA-BB8B4DAAA321}">
  <a:tblStyle styleId="{CA5A2577-26F7-46F5-A5CA-BB8B4DAAA321}" styleName="Table_0">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9525">
              <a:solidFill>
                <a:srgbClr val="000000">
                  <a:alpha val="0"/>
                </a:srgbClr>
              </a:solidFill>
              <a:prstDash val="solid"/>
              <a:round/>
              <a:headEnd len="sm" w="sm" type="none"/>
              <a:tailEnd len="sm" w="sm" type="none"/>
            </a:ln>
          </a:top>
          <a:bottom>
            <a:ln cap="flat" cmpd="sng" w="9525">
              <a:solidFill>
                <a:srgbClr val="000000">
                  <a:alpha val="0"/>
                </a:srgbClr>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 styleId="{4F880864-5892-47B9-87B9-45F1373DA064}" styleName="Table_1">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127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DE7DD8EB-6C52-4AA8-BFE4-90065D680D21}" styleName="Table_2">
    <a:wholeTbl>
      <a:tcTxStyle b="off" i="off">
        <a:font>
          <a:latin typeface="Calibri"/>
          <a:ea typeface="Calibri"/>
          <a:cs typeface="Calibri"/>
        </a:font>
        <a:schemeClr val="dk1"/>
      </a:tcTxStyle>
      <a:tcStyle>
        <a:tcBdr>
          <a:left>
            <a:ln cap="flat" cmpd="sng" w="9525">
              <a:solidFill>
                <a:srgbClr val="000000">
                  <a:alpha val="0"/>
                </a:srgbClr>
              </a:solidFill>
              <a:prstDash val="solid"/>
              <a:round/>
              <a:headEnd len="sm" w="sm" type="none"/>
              <a:tailEnd len="sm" w="sm" type="none"/>
            </a:ln>
          </a:left>
          <a:right>
            <a:ln cap="flat" cmpd="sng" w="9525">
              <a:solidFill>
                <a:srgbClr val="000000">
                  <a:alpha val="0"/>
                </a:srgbClr>
              </a:solidFill>
              <a:prstDash val="solid"/>
              <a:round/>
              <a:headEnd len="sm" w="sm" type="none"/>
              <a:tailEnd len="sm" w="sm" type="none"/>
            </a:ln>
          </a:right>
          <a:top>
            <a:ln cap="flat" cmpd="sng" w="12700">
              <a:solidFill>
                <a:schemeClr val="accent1"/>
              </a:solidFill>
              <a:prstDash val="solid"/>
              <a:round/>
              <a:headEnd len="sm" w="sm" type="none"/>
              <a:tailEnd len="sm" w="sm" type="none"/>
            </a:ln>
          </a:top>
          <a:bottom>
            <a:ln cap="flat" cmpd="sng" w="12700">
              <a:solidFill>
                <a:schemeClr val="accent1"/>
              </a:solidFill>
              <a:prstDash val="solid"/>
              <a:round/>
              <a:headEnd len="sm" w="sm" type="none"/>
              <a:tailEnd len="sm" w="sm" type="none"/>
            </a:ln>
          </a:bottom>
          <a:insideH>
            <a:ln cap="flat" cmpd="sng" w="9525">
              <a:solidFill>
                <a:srgbClr val="000000">
                  <a:alpha val="0"/>
                </a:srgbClr>
              </a:solidFill>
              <a:prstDash val="solid"/>
              <a:round/>
              <a:headEnd len="sm" w="sm" type="none"/>
              <a:tailEnd len="sm" w="sm" type="none"/>
            </a:ln>
          </a:insideH>
          <a:insideV>
            <a:ln cap="flat" cmpd="sng" w="9525">
              <a:solidFill>
                <a:srgbClr val="000000">
                  <a:alpha val="0"/>
                </a:srgbClr>
              </a:solidFill>
              <a:prstDash val="solid"/>
              <a:round/>
              <a:headEnd len="sm" w="sm" type="none"/>
              <a:tailEnd len="sm" w="sm" type="none"/>
            </a:ln>
          </a:insideV>
        </a:tcBdr>
        <a:fill>
          <a:solidFill>
            <a:srgbClr val="FFFFFF">
              <a:alpha val="0"/>
            </a:srgbClr>
          </a:solidFill>
        </a:fill>
      </a:tcStyle>
    </a:wholeTbl>
    <a:band1H>
      <a:tcTxStyle/>
      <a:tcStyle>
        <a:fill>
          <a:solidFill>
            <a:schemeClr val="accent1">
              <a:alpha val="20000"/>
            </a:schemeClr>
          </a:solidFill>
        </a:fill>
      </a:tcStyle>
    </a:band1H>
    <a:band2H>
      <a:tcTxStyle/>
    </a:band2H>
    <a:band1V>
      <a:tcTxStyle/>
      <a:tcStyle>
        <a:fill>
          <a:solidFill>
            <a:schemeClr val="accent1">
              <a:alpha val="20000"/>
            </a:schemeClr>
          </a:solidFill>
        </a:fill>
      </a:tcStyle>
    </a:band1V>
    <a:band2V>
      <a:tcTxStyle/>
    </a:band2V>
    <a:lastCol>
      <a:tcTxStyle b="on" i="off"/>
    </a:lastCol>
    <a:firstCol>
      <a:tcTxStyle b="on" i="off"/>
    </a:firstCol>
    <a:lastRow>
      <a:tcTxStyle b="on" i="off"/>
      <a:tcStyle>
        <a:tcBdr>
          <a:top>
            <a:ln cap="flat" cmpd="sng" w="12700">
              <a:solidFill>
                <a:schemeClr val="accent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12700">
              <a:solidFill>
                <a:schemeClr val="accent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8647B53C-A210-41DD-B715-6CB945C663BD}" styleName="Table_3">
    <a:wholeTbl>
      <a:tcTxStyle b="off" i="off">
        <a:font>
          <a:latin typeface="Calibri"/>
          <a:ea typeface="Calibri"/>
          <a:cs typeface="Calibri"/>
        </a:font>
        <a:schemeClr val="dk1"/>
      </a:tcTxStyle>
      <a:tcStyle>
        <a:tcBdr>
          <a:left>
            <a:ln cap="flat" cmpd="sng" w="12700">
              <a:solidFill>
                <a:schemeClr val="dk1"/>
              </a:solidFill>
              <a:prstDash val="solid"/>
              <a:round/>
              <a:headEnd len="sm" w="sm" type="none"/>
              <a:tailEnd len="sm" w="sm" type="none"/>
            </a:ln>
          </a:left>
          <a:right>
            <a:ln cap="flat" cmpd="sng" w="12700">
              <a:solidFill>
                <a:schemeClr val="dk1"/>
              </a:solidFill>
              <a:prstDash val="solid"/>
              <a:round/>
              <a:headEnd len="sm" w="sm" type="none"/>
              <a:tailEnd len="sm" w="sm" type="none"/>
            </a:ln>
          </a:right>
          <a:top>
            <a:ln cap="flat" cmpd="sng" w="12700">
              <a:solidFill>
                <a:schemeClr val="dk1"/>
              </a:solidFill>
              <a:prstDash val="solid"/>
              <a:round/>
              <a:headEnd len="sm" w="sm" type="none"/>
              <a:tailEnd len="sm" w="sm" type="none"/>
            </a:ln>
          </a:top>
          <a:bottom>
            <a:ln cap="flat" cmpd="sng" w="12700">
              <a:solidFill>
                <a:schemeClr val="dk1"/>
              </a:solidFill>
              <a:prstDash val="solid"/>
              <a:round/>
              <a:headEnd len="sm" w="sm" type="none"/>
              <a:tailEnd len="sm" w="sm" type="none"/>
            </a:ln>
          </a:bottom>
          <a:insideH>
            <a:ln cap="flat" cmpd="sng" w="12700">
              <a:solidFill>
                <a:schemeClr val="dk1"/>
              </a:solidFill>
              <a:prstDash val="solid"/>
              <a:round/>
              <a:headEnd len="sm" w="sm" type="none"/>
              <a:tailEnd len="sm" w="sm" type="none"/>
            </a:ln>
          </a:insideH>
          <a:insideV>
            <a:ln cap="flat" cmpd="sng" w="12700">
              <a:solidFill>
                <a:schemeClr val="dk1"/>
              </a:solidFill>
              <a:prstDash val="solid"/>
              <a:round/>
              <a:headEnd len="sm" w="sm" type="none"/>
              <a:tailEnd len="sm" w="sm" type="none"/>
            </a:ln>
          </a:insideV>
        </a:tcBdr>
        <a:fill>
          <a:solidFill>
            <a:srgbClr val="FFFFFF">
              <a:alpha val="0"/>
            </a:srgbClr>
          </a:solidFill>
        </a:fill>
      </a:tcStyle>
    </a:wholeTbl>
    <a:band1H>
      <a:tcTxStyle/>
      <a:tcStyle>
        <a:fill>
          <a:solidFill>
            <a:schemeClr val="dk1">
              <a:alpha val="20000"/>
            </a:schemeClr>
          </a:solidFill>
        </a:fill>
      </a:tcStyle>
    </a:band1H>
    <a:band2H>
      <a:tcTxStyle/>
    </a:band2H>
    <a:band1V>
      <a:tcTxStyle/>
      <a:tcStyle>
        <a:fill>
          <a:solidFill>
            <a:schemeClr val="dk1">
              <a:alpha val="20000"/>
            </a:schemeClr>
          </a:solidFill>
        </a:fill>
      </a:tcStyle>
    </a:band1V>
    <a:band2V>
      <a:tcTxStyle/>
    </a:band2V>
    <a:lastCol>
      <a:tcTxStyle b="on" i="off"/>
    </a:lastCol>
    <a:firstCol>
      <a:tcTxStyle b="on" i="off"/>
    </a:firstCol>
    <a:lastRow>
      <a:tcTxStyle b="on" i="off"/>
      <a:tcStyle>
        <a:tcBdr>
          <a:top>
            <a:ln cap="flat" cmpd="sng" w="50800">
              <a:solidFill>
                <a:schemeClr val="dk1"/>
              </a:solidFill>
              <a:prstDash val="solid"/>
              <a:round/>
              <a:headEnd len="sm" w="sm" type="none"/>
              <a:tailEnd len="sm" w="sm" type="none"/>
            </a:ln>
          </a:top>
        </a:tcBdr>
        <a:fill>
          <a:solidFill>
            <a:srgbClr val="FFFFFF">
              <a:alpha val="0"/>
            </a:srgbClr>
          </a:solidFill>
        </a:fill>
      </a:tcStyle>
    </a:lastRow>
    <a:seCell>
      <a:tcTxStyle/>
    </a:seCell>
    <a:swCell>
      <a:tcTxStyle/>
    </a:swCell>
    <a:firstRow>
      <a:tcTxStyle b="on" i="off"/>
      <a:tcStyle>
        <a:tcBdr>
          <a:bottom>
            <a:ln cap="flat" cmpd="sng" w="25400">
              <a:solidFill>
                <a:schemeClr val="dk1"/>
              </a:solidFill>
              <a:prstDash val="solid"/>
              <a:round/>
              <a:headEnd len="sm" w="sm" type="none"/>
              <a:tailEnd len="sm" w="sm" type="none"/>
            </a:ln>
          </a:bottom>
        </a:tcBdr>
        <a:fill>
          <a:solidFill>
            <a:srgbClr val="FFFFFF">
              <a:alpha val="0"/>
            </a:srgbClr>
          </a:solidFill>
        </a:fill>
      </a:tcStyle>
    </a:firstRow>
    <a:neCell>
      <a:tcTxStyle/>
    </a:neCell>
    <a:nwCell>
      <a:tcTxStyle/>
    </a:nwCell>
  </a:tblStyle>
  <a:tblStyle styleId="{7E2F2475-AC17-4244-8198-F21471016B57}" styleName="Table_4">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FFF5E6"/>
          </a:solidFill>
        </a:fill>
      </a:tcStyle>
    </a:wholeTbl>
    <a:band1H>
      <a:tcTxStyle/>
      <a:tcStyle>
        <a:fill>
          <a:solidFill>
            <a:srgbClr val="FFECCA"/>
          </a:solidFill>
        </a:fill>
      </a:tcStyle>
    </a:band1H>
    <a:band2H>
      <a:tcTxStyle/>
    </a:band2H>
    <a:band1V>
      <a:tcTxStyle/>
      <a:tcStyle>
        <a:fill>
          <a:solidFill>
            <a:srgbClr val="FFECCA"/>
          </a:solidFill>
        </a:fill>
      </a:tcStyle>
    </a:band1V>
    <a:band2V>
      <a:tcTxStyle/>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a:seCell>
    <a:swCell>
      <a:tcTxStyle/>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font" Target="fonts/Garamond-regular.fntdata"/><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Garamond-italic.fntdata"/><Relationship Id="rId21" Type="http://schemas.openxmlformats.org/officeDocument/2006/relationships/slide" Target="slides/slide16.xml"/><Relationship Id="rId43" Type="http://schemas.openxmlformats.org/officeDocument/2006/relationships/font" Target="fonts/Garamond-bold.fntdata"/><Relationship Id="rId24" Type="http://schemas.openxmlformats.org/officeDocument/2006/relationships/slide" Target="slides/slide19.xml"/><Relationship Id="rId46" Type="http://customschemas.google.com/relationships/presentationmetadata" Target="metadata"/><Relationship Id="rId23" Type="http://schemas.openxmlformats.org/officeDocument/2006/relationships/slide" Target="slides/slide18.xml"/><Relationship Id="rId45" Type="http://schemas.openxmlformats.org/officeDocument/2006/relationships/font" Target="fonts/Garamond-boldItalic.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Hi everyone. My name is Amelia. I’m a rising senior at Mount Holyoke College where I major in Statistics. I’m calling in from Vietnam. This summer, I work under the supervision of Dr. Audrey Mauguen in the Department of Epidemiology and Biostatistics. Our project studies the association between Bilirubin and survival in primary biliary cirrhosis.</a:t>
            </a:r>
            <a:endParaRPr b="0"/>
          </a:p>
          <a:p>
            <a:pPr indent="0" lvl="0" marL="0" rtl="0" algn="l">
              <a:spcBef>
                <a:spcPts val="0"/>
              </a:spcBef>
              <a:spcAft>
                <a:spcPts val="0"/>
              </a:spcAft>
              <a:buNone/>
            </a:pPr>
            <a:br>
              <a:rPr lang="en-US"/>
            </a:br>
            <a:br>
              <a:rPr lang="en-US"/>
            </a:br>
            <a:endParaRPr sz="1200">
              <a:solidFill>
                <a:schemeClr val="dk1"/>
              </a:solidFill>
              <a:latin typeface="Calibri"/>
              <a:ea typeface="Calibri"/>
              <a:cs typeface="Calibri"/>
              <a:sym typeface="Calibri"/>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3" name="Google Shape;203;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Dataset at the first glance: The patients were randomized almost equally (with 51% of the patients in) the treatment group and 49% in the placebo group. The median age was 50. The majority of this study was female patients. The median baseline bilirubin is 1.4 mg/dl. The median follow up duration is 6.3 years. At the end of the study, 172 patients were alive or had livers transplanted, the rest died. </a:t>
            </a:r>
            <a:endParaRPr b="0"/>
          </a:p>
          <a:p>
            <a:pPr indent="0" lvl="0" marL="0" rtl="0" algn="l">
              <a:spcBef>
                <a:spcPts val="0"/>
              </a:spcBef>
              <a:spcAft>
                <a:spcPts val="0"/>
              </a:spcAft>
              <a:buNone/>
            </a:pPr>
            <a:br>
              <a:rPr lang="en-US"/>
            </a:br>
            <a:endParaRPr/>
          </a:p>
        </p:txBody>
      </p:sp>
      <p:sp>
        <p:nvSpPr>
          <p:cNvPr id="204" name="Google Shape;204;p1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5" name="Google Shape;215;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this figure, each line represents one patient and they are the levels of bilirubin over time. We can see on the right side, patients who died seem to have higher levels of bilirubin and we will come back to this later.</a:t>
            </a:r>
            <a:endParaRPr b="0"/>
          </a:p>
          <a:p>
            <a:pPr indent="0" lvl="0" marL="0" rtl="0" algn="l">
              <a:spcBef>
                <a:spcPts val="0"/>
              </a:spcBef>
              <a:spcAft>
                <a:spcPts val="0"/>
              </a:spcAft>
              <a:buNone/>
            </a:pPr>
            <a:br>
              <a:rPr lang="en-US"/>
            </a:br>
            <a:br>
              <a:rPr lang="en-US"/>
            </a:br>
            <a:endParaRPr/>
          </a:p>
        </p:txBody>
      </p:sp>
      <p:sp>
        <p:nvSpPr>
          <p:cNvPr id="216" name="Google Shape;216;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6" name="Google Shape;22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 explore the data a little more before doing the analysis. I use Kaplan-Meier curve to visualize the survival probability. The median survival time is 9.5 years. After 6 years since the initiation of the study, there were 166 patients at risk.</a:t>
            </a:r>
            <a:endParaRPr b="0"/>
          </a:p>
          <a:p>
            <a:pPr indent="0" lvl="0" marL="0" rtl="0" algn="l">
              <a:spcBef>
                <a:spcPts val="0"/>
              </a:spcBef>
              <a:spcAft>
                <a:spcPts val="0"/>
              </a:spcAft>
              <a:buNone/>
            </a:pPr>
            <a:br>
              <a:rPr lang="en-US"/>
            </a:br>
            <a:endParaRPr/>
          </a:p>
        </p:txBody>
      </p:sp>
      <p:sp>
        <p:nvSpPr>
          <p:cNvPr id="227" name="Google Shape;227;p1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5" name="Shape 235"/>
        <p:cNvGrpSpPr/>
        <p:nvPr/>
      </p:nvGrpSpPr>
      <p:grpSpPr>
        <a:xfrm>
          <a:off x="0" y="0"/>
          <a:ext cx="0" cy="0"/>
          <a:chOff x="0" y="0"/>
          <a:chExt cx="0" cy="0"/>
        </a:xfrm>
      </p:grpSpPr>
      <p:sp>
        <p:nvSpPr>
          <p:cNvPr id="236" name="Google Shape;236;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7" name="Google Shape;237;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This is the KM plot of baseline bilirubin. I use the </a:t>
            </a:r>
            <a:r>
              <a:rPr b="1" i="0" lang="en-US" sz="1200" u="none" strike="noStrike">
                <a:solidFill>
                  <a:schemeClr val="dk1"/>
                </a:solidFill>
                <a:latin typeface="Calibri"/>
                <a:ea typeface="Calibri"/>
                <a:cs typeface="Calibri"/>
                <a:sym typeface="Calibri"/>
              </a:rPr>
              <a:t>clinical</a:t>
            </a:r>
            <a:r>
              <a:rPr b="0" i="0" lang="en-US" sz="1200" u="none" strike="noStrike">
                <a:solidFill>
                  <a:schemeClr val="dk1"/>
                </a:solidFill>
                <a:latin typeface="Calibri"/>
                <a:ea typeface="Calibri"/>
                <a:cs typeface="Calibri"/>
                <a:sym typeface="Calibri"/>
              </a:rPr>
              <a:t> cutoff 1.2 [ mg/dl (deciliter) ] to classify high and normal levels of bilirubin. From the curve, high bilirubin worsens survival. The small p-value from log-rank based test for group difference also confirms this observation.</a:t>
            </a:r>
            <a:endParaRPr b="0"/>
          </a:p>
          <a:p>
            <a:pPr indent="0" lvl="0" marL="0" rtl="0" algn="l">
              <a:spcBef>
                <a:spcPts val="0"/>
              </a:spcBef>
              <a:spcAft>
                <a:spcPts val="0"/>
              </a:spcAft>
              <a:buNone/>
            </a:pPr>
            <a:r>
              <a:t/>
            </a:r>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(We don't know how high matters. I use it to illustrate survival curves. It’s interesting to look at continuous measurements over time to dichotomize at every time point in the future)</a:t>
            </a:r>
            <a:endParaRPr b="0"/>
          </a:p>
          <a:p>
            <a:pPr indent="0" lvl="0" marL="0" rtl="0" algn="l">
              <a:spcBef>
                <a:spcPts val="0"/>
              </a:spcBef>
              <a:spcAft>
                <a:spcPts val="0"/>
              </a:spcAft>
              <a:buNone/>
            </a:pPr>
            <a:br>
              <a:rPr lang="en-US"/>
            </a:br>
            <a:br>
              <a:rPr lang="en-US"/>
            </a:br>
            <a:endParaRPr/>
          </a:p>
        </p:txBody>
      </p:sp>
      <p:sp>
        <p:nvSpPr>
          <p:cNvPr id="238" name="Google Shape;238;p1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3" name="Google Shape;253;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1" i="0" lang="en-US" sz="1200" u="none" strike="noStrike">
                <a:solidFill>
                  <a:schemeClr val="dk1"/>
                </a:solidFill>
                <a:latin typeface="Calibri"/>
                <a:ea typeface="Calibri"/>
                <a:cs typeface="Calibri"/>
                <a:sym typeface="Calibri"/>
              </a:rPr>
              <a:t>Now we look at the results from three models we want to compare</a:t>
            </a:r>
            <a:r>
              <a:rPr b="0" i="0" lang="en-US" sz="1200" u="none" strike="noStrike">
                <a:solidFill>
                  <a:schemeClr val="dk1"/>
                </a:solidFill>
                <a:latin typeface="Calibri"/>
                <a:ea typeface="Calibri"/>
                <a:cs typeface="Calibri"/>
                <a:sym typeface="Calibri"/>
              </a:rPr>
              <a:t>. We first start out looking at the variables at  baseline values to understand the data more. </a:t>
            </a:r>
            <a:br>
              <a:rPr lang="en-US"/>
            </a:br>
            <a:endParaRPr/>
          </a:p>
        </p:txBody>
      </p:sp>
      <p:sp>
        <p:nvSpPr>
          <p:cNvPr id="254" name="Google Shape;254;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br>
              <a:rPr lang="en-US"/>
            </a:br>
            <a:r>
              <a:rPr b="0" i="0" lang="en-US" sz="1200" u="none" strike="noStrike">
                <a:solidFill>
                  <a:schemeClr val="dk1"/>
                </a:solidFill>
                <a:latin typeface="Calibri"/>
                <a:ea typeface="Calibri"/>
                <a:cs typeface="Calibri"/>
                <a:sym typeface="Calibri"/>
              </a:rPr>
              <a:t>This is the output with longitudinal biomarkers. Since we’re interested in the association between bilirubin and survival, I use the baseline values for all the other biomarkers. All of them are statistically significant at 0.10. </a:t>
            </a:r>
            <a:endParaRPr/>
          </a:p>
        </p:txBody>
      </p:sp>
      <p:sp>
        <p:nvSpPr>
          <p:cNvPr id="264" name="Google Shape;264;p1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2" name="Google Shape;272;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This is the output from univariable analysis for three models with Bilirubin as the only covariate. Cox PH and time-dependent Cox have the same HR. But the Ci for time-dependent Cox is smaller. It’s because I use the bilirubin with repeated measurements. More information reduces the uncertainty. </a:t>
            </a:r>
            <a:endParaRPr b="0"/>
          </a:p>
          <a:p>
            <a:pPr indent="0" lvl="0" marL="0" rtl="0" algn="l">
              <a:spcBef>
                <a:spcPts val="0"/>
              </a:spcBef>
              <a:spcAft>
                <a:spcPts val="0"/>
              </a:spcAft>
              <a:buNone/>
            </a:pPr>
            <a:r>
              <a:t/>
            </a:r>
            <a:endParaRPr/>
          </a:p>
        </p:txBody>
      </p:sp>
      <p:sp>
        <p:nvSpPr>
          <p:cNvPr id="273" name="Google Shape;273;p1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2" name="Google Shape;282;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This is the output from multivariable analysis. The HR’s are different. But the key point is the same: high bilirubin worsens survival. However, they have different adjusting covariates for each model from the stepwise selection.  </a:t>
            </a:r>
            <a:br>
              <a:rPr lang="en-US"/>
            </a:br>
            <a:br>
              <a:rPr lang="en-US"/>
            </a:br>
            <a:endParaRPr/>
          </a:p>
        </p:txBody>
      </p:sp>
      <p:sp>
        <p:nvSpPr>
          <p:cNvPr id="283" name="Google Shape;283;p1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3" name="Google Shape;293;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 measured the association between bilirubin and survival from three different models. They have different HR's. This is because, cox PH uses the baseline values of bilirubin. Time-dependent Cox accounts for the progression of bilirubin. And the joint model captures the progression of bilirubin and measurement error. </a:t>
            </a:r>
            <a:endParaRPr b="0"/>
          </a:p>
          <a:p>
            <a:pPr indent="0" lvl="0" marL="0" rtl="0" algn="l">
              <a:spcBef>
                <a:spcPts val="0"/>
              </a:spcBef>
              <a:spcAft>
                <a:spcPts val="0"/>
              </a:spcAft>
              <a:buNone/>
            </a:pPr>
            <a:br>
              <a:rPr lang="en-US"/>
            </a:br>
            <a:br>
              <a:rPr lang="en-US"/>
            </a:br>
            <a:endParaRPr/>
          </a:p>
        </p:txBody>
      </p:sp>
      <p:sp>
        <p:nvSpPr>
          <p:cNvPr id="294" name="Google Shape;294;p1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2" name="Google Shape;302;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Personally, I prefer the JM because it accommodates what the other two Cox models are unable to.</a:t>
            </a:r>
            <a:endParaRPr b="0"/>
          </a:p>
          <a:p>
            <a:pPr indent="0" lvl="0" marL="0" rtl="0" algn="l">
              <a:spcBef>
                <a:spcPts val="0"/>
              </a:spcBef>
              <a:spcAft>
                <a:spcPts val="0"/>
              </a:spcAft>
              <a:buNone/>
            </a:pPr>
            <a:br>
              <a:rPr lang="en-US"/>
            </a:br>
            <a:endParaRPr/>
          </a:p>
        </p:txBody>
      </p:sp>
      <p:sp>
        <p:nvSpPr>
          <p:cNvPr id="303" name="Google Shape;303;p1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7" name="Google Shape;97;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Primary biliary cirrhosis is a chronic liver disease. When someone’s immune system attacks the liver, it causes slow, progressive damage to the bile ducts in the liver. Overtime, it will lead to fibrosis and </a:t>
            </a:r>
            <a:r>
              <a:rPr b="1" i="0" lang="en-US" sz="1200" u="none" strike="noStrike">
                <a:solidFill>
                  <a:schemeClr val="dk1"/>
                </a:solidFill>
                <a:latin typeface="Calibri"/>
                <a:ea typeface="Calibri"/>
                <a:cs typeface="Calibri"/>
                <a:sym typeface="Calibri"/>
              </a:rPr>
              <a:t>cirrhosis</a:t>
            </a:r>
            <a:r>
              <a:rPr b="0" i="0" lang="en-US" sz="1200" u="none" strike="noStrike">
                <a:solidFill>
                  <a:schemeClr val="dk1"/>
                </a:solidFill>
                <a:latin typeface="Calibri"/>
                <a:ea typeface="Calibri"/>
                <a:cs typeface="Calibri"/>
                <a:sym typeface="Calibri"/>
              </a:rPr>
              <a:t> of the liver. Complications of cirrhosis include swelling of the body or even liver cancer. It is a relatively rare disease (1/3000) and very common in women.</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Common symptoms of PBC include yellowing of the skin, fatigue, and loss of appetite. Some patients may have no symptoms at all. Possible treatment includes medications and liver transplantation.</a:t>
            </a:r>
            <a:endParaRPr b="0"/>
          </a:p>
          <a:p>
            <a:pPr indent="0" lvl="0" marL="0" rtl="0" algn="l">
              <a:spcBef>
                <a:spcPts val="0"/>
              </a:spcBef>
              <a:spcAft>
                <a:spcPts val="0"/>
              </a:spcAft>
              <a:buNone/>
            </a:pPr>
            <a:br>
              <a:rPr lang="en-US"/>
            </a:br>
            <a:endParaRPr sz="1200">
              <a:solidFill>
                <a:schemeClr val="dk1"/>
              </a:solidFill>
              <a:latin typeface="Calibri"/>
              <a:ea typeface="Calibri"/>
              <a:cs typeface="Calibri"/>
              <a:sym typeface="Calibri"/>
            </a:endParaRPr>
          </a:p>
        </p:txBody>
      </p:sp>
      <p:sp>
        <p:nvSpPr>
          <p:cNvPr id="98" name="Google Shape;98;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1" name="Google Shape;311;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There are a few benefits and drawbacks of using the Joint Model. Imagine that this is bilirubin measured repeatedly over 10 years. Time-dependent Cox assumes it to remain constant in the time interval in between the visits. Time-dependent Cox has a step function for longitudinal trajectory. This may result in very biased parameter estimates. While JM uses the true value of bilirubin by including the measurement error. The longitudinal trajectory is much smoother, which reduce bias.</a:t>
            </a:r>
            <a:endParaRPr b="0"/>
          </a:p>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The disadvantages are that this model is very complex and has many parameters p to estimate. It also requires a large sample size to avoid convergence issues. When these conditions are not met, it’s recommended to use a time-dependent Cox model. The trade-off is that HR estimates will be biased. </a:t>
            </a:r>
            <a:endParaRPr b="0"/>
          </a:p>
        </p:txBody>
      </p:sp>
      <p:sp>
        <p:nvSpPr>
          <p:cNvPr id="312" name="Google Shape;312;p2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5" name="Shape 325"/>
        <p:cNvGrpSpPr/>
        <p:nvPr/>
      </p:nvGrpSpPr>
      <p:grpSpPr>
        <a:xfrm>
          <a:off x="0" y="0"/>
          <a:ext cx="0" cy="0"/>
          <a:chOff x="0" y="0"/>
          <a:chExt cx="0" cy="0"/>
        </a:xfrm>
      </p:grpSpPr>
      <p:sp>
        <p:nvSpPr>
          <p:cNvPr id="326" name="Google Shape;326;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7" name="Google Shape;327;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Use competing risk models to separate these two different events.</a:t>
            </a:r>
            <a:endParaRPr b="0"/>
          </a:p>
          <a:p>
            <a:pPr indent="0" lvl="0" marL="0" rtl="0" algn="l">
              <a:spcBef>
                <a:spcPts val="0"/>
              </a:spcBef>
              <a:spcAft>
                <a:spcPts val="0"/>
              </a:spcAft>
              <a:buNone/>
            </a:pPr>
            <a:br>
              <a:rPr lang="en-US"/>
            </a:br>
            <a:endParaRPr/>
          </a:p>
        </p:txBody>
      </p:sp>
      <p:sp>
        <p:nvSpPr>
          <p:cNvPr id="328" name="Google Shape;328;p2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9" name="Google Shape;339;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0" name="Google Shape;340;p2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2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0" name="Google Shape;350;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6" name="Shape 356"/>
        <p:cNvGrpSpPr/>
        <p:nvPr/>
      </p:nvGrpSpPr>
      <p:grpSpPr>
        <a:xfrm>
          <a:off x="0" y="0"/>
          <a:ext cx="0" cy="0"/>
          <a:chOff x="0" y="0"/>
          <a:chExt cx="0" cy="0"/>
        </a:xfrm>
      </p:grpSpPr>
      <p:sp>
        <p:nvSpPr>
          <p:cNvPr id="357" name="Google Shape;357;p2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p2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0" name="Shape 370"/>
        <p:cNvGrpSpPr/>
        <p:nvPr/>
      </p:nvGrpSpPr>
      <p:grpSpPr>
        <a:xfrm>
          <a:off x="0" y="0"/>
          <a:ext cx="0" cy="0"/>
          <a:chOff x="0" y="0"/>
          <a:chExt cx="0" cy="0"/>
        </a:xfrm>
      </p:grpSpPr>
      <p:sp>
        <p:nvSpPr>
          <p:cNvPr id="371" name="Google Shape;371;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2" name="Google Shape;372;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3" name="Google Shape;373;p2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2" name="Google Shape;38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3" name="Google Shape;383;p2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2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p2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3" name="Google Shape;403;p2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4" name="Google Shape;404;p2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0" name="Google Shape;110;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The study data is a PBC clinical trial conducted by the Mayo Clinic for 10 years period. It included 312 patients with 154 in the placebo group and the rest in the treatment group. The dataset has covariates age, drug and sex and longitudinal markers which were repeatedly measured at specified visits at six months, one year, and annually thereafter. The outcome of the patients was alive, had liver transplanted or died. </a:t>
            </a:r>
            <a:endParaRPr b="0"/>
          </a:p>
          <a:p>
            <a:pPr indent="0" lvl="0" marL="0" rtl="0" algn="l">
              <a:spcBef>
                <a:spcPts val="0"/>
              </a:spcBef>
              <a:spcAft>
                <a:spcPts val="0"/>
              </a:spcAft>
              <a:buNone/>
            </a:pPr>
            <a:br>
              <a:rPr lang="en-US"/>
            </a:br>
            <a:endParaRPr/>
          </a:p>
        </p:txBody>
      </p:sp>
      <p:sp>
        <p:nvSpPr>
          <p:cNvPr id="111" name="Google Shape;111;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p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5" name="Google Shape;415;p3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3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3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8" name="Google Shape;428;p3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9" name="Google Shape;429;p3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p3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1" name="Google Shape;441;p3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p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1" name="Google Shape;451;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Survival probability seems roughly similar between placebo and treatment groups in the plot. Females have higher survival probability than males generally. The log-rank based test for survivorship between groups also confirms the observation. P-value of 0.99 indicates that drug is not significant. P-value 0.0024 indicates that sex is statistically significant. </a:t>
            </a:r>
            <a:endParaRPr b="0"/>
          </a:p>
          <a:p>
            <a:pPr indent="0" lvl="0" marL="0" rtl="0" algn="l">
              <a:spcBef>
                <a:spcPts val="0"/>
              </a:spcBef>
              <a:spcAft>
                <a:spcPts val="0"/>
              </a:spcAft>
              <a:buNone/>
            </a:pPr>
            <a:br>
              <a:rPr lang="en-US"/>
            </a:br>
            <a:endParaRPr/>
          </a:p>
        </p:txBody>
      </p:sp>
      <p:sp>
        <p:nvSpPr>
          <p:cNvPr id="452" name="Google Shape;452;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0" name="Google Shape;47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Survival probability seems roughly similar between placebo and treatment groups in the plot. Females have higher survival probability than males generally. The log-rank based test for survivorship between groups also confirms the observation. P-value of 0.99 indicates that drug is not significant. P-value 0.0024 indicates that sex is statistically significant. </a:t>
            </a:r>
            <a:endParaRPr b="0"/>
          </a:p>
          <a:p>
            <a:pPr indent="0" lvl="0" marL="0" rtl="0" algn="l">
              <a:spcBef>
                <a:spcPts val="0"/>
              </a:spcBef>
              <a:spcAft>
                <a:spcPts val="0"/>
              </a:spcAft>
              <a:buNone/>
            </a:pPr>
            <a:br>
              <a:rPr lang="en-US"/>
            </a:br>
            <a:endParaRPr/>
          </a:p>
        </p:txBody>
      </p:sp>
      <p:sp>
        <p:nvSpPr>
          <p:cNvPr id="471" name="Google Shape;47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p3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6" name="Google Shape;496;p3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7" name="Google Shape;497;p3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8" name="Google Shape;508;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9" name="Google Shape;509;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primary aim of this clinical trial was to study the treatment effect of D-penicillin on survival of these patients. My main objective is to study how serum bilirubin is in the association with survival. When the liver fails to excrete bilirubin, high levels of this serum can cause yellow of the skin, which is a common symptom of cirrhosis. It’s interesting to study this relationship. I do this with three different approaches and compare the results from these models.</a:t>
            </a:r>
            <a:endParaRPr b="0"/>
          </a:p>
          <a:p>
            <a:pPr indent="0" lvl="0" marL="0" rtl="0" algn="l">
              <a:spcBef>
                <a:spcPts val="0"/>
              </a:spcBef>
              <a:spcAft>
                <a:spcPts val="0"/>
              </a:spcAft>
              <a:buNone/>
            </a:pPr>
            <a:br>
              <a:rPr lang="en-US"/>
            </a:br>
            <a:br>
              <a:rPr lang="en-US"/>
            </a:br>
            <a:endParaRPr/>
          </a:p>
        </p:txBody>
      </p:sp>
      <p:sp>
        <p:nvSpPr>
          <p:cNvPr id="122" name="Google Shape;122;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In this project, I use 3 models to analyze the data. They are Cox Proportional Hazard Model, time-dependent Cox model, and Joint Model. There are differences between these models. </a:t>
            </a:r>
            <a:endParaRPr b="0"/>
          </a:p>
          <a:p>
            <a:pPr indent="0" lvl="0" marL="0" rtl="0" algn="l">
              <a:spcBef>
                <a:spcPts val="0"/>
              </a:spcBef>
              <a:spcAft>
                <a:spcPts val="0"/>
              </a:spcAft>
              <a:buNone/>
            </a:pPr>
            <a:br>
              <a:rPr lang="en-US"/>
            </a:br>
            <a:endParaRPr b="0"/>
          </a:p>
          <a:p>
            <a:pPr indent="0" lvl="0" marL="0" rtl="0" algn="l">
              <a:spcBef>
                <a:spcPts val="0"/>
              </a:spcBef>
              <a:spcAft>
                <a:spcPts val="0"/>
              </a:spcAft>
              <a:buNone/>
            </a:pPr>
            <a:br>
              <a:rPr lang="en-US"/>
            </a:br>
            <a:endParaRPr b="0"/>
          </a:p>
        </p:txBody>
      </p:sp>
      <p:sp>
        <p:nvSpPr>
          <p:cNvPr id="131" name="Google Shape;131;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8" name="Google Shape;148;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   Cox PH model measures the association between the baseline level of biomarker and survival. Here is the formula. W is a vector of covariates. Gamma is a vector of regression coefficients. The problem is that the Cox PH model can only handle baseline biomarker. However, bilirubin changes over time. This model cannot accommodate that.</a:t>
            </a:r>
            <a:endParaRPr b="0"/>
          </a:p>
          <a:p>
            <a:pPr indent="0" lvl="0" marL="0" rtl="0" algn="l">
              <a:spcBef>
                <a:spcPts val="0"/>
              </a:spcBef>
              <a:spcAft>
                <a:spcPts val="0"/>
              </a:spcAft>
              <a:buNone/>
            </a:pPr>
            <a:br>
              <a:rPr lang="en-US"/>
            </a:br>
            <a:endParaRPr/>
          </a:p>
        </p:txBody>
      </p:sp>
      <p:sp>
        <p:nvSpPr>
          <p:cNvPr id="149" name="Google Shape;149;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8" name="Google Shape;158;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Time -dependent Cox takes into account the progression of longitudinal biomarker. New term y_i(t) in the formula is the value of biomarker at time t for subject i. Because of it, this model captures the longitudinal history up to time t. There’s one problem that it assumes Bilirubin exogenous.</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Exogenous covariates are time-dependent and predictable such as age. If we know the age now, we know the age in five years from now and it doesn’t change by the status of patients. However, Bilirubin is endogenous, which means that it is unpredictable. It is generated itself and affected by true failure time. So we use the 3rd model. Joint Model. </a:t>
            </a:r>
            <a:endParaRPr b="0"/>
          </a:p>
          <a:p>
            <a:pPr indent="0" lvl="0" marL="0" rtl="0" algn="l">
              <a:spcBef>
                <a:spcPts val="0"/>
              </a:spcBef>
              <a:spcAft>
                <a:spcPts val="0"/>
              </a:spcAft>
              <a:buNone/>
            </a:pPr>
            <a:br>
              <a:rPr lang="en-US"/>
            </a:br>
            <a:endParaRPr/>
          </a:p>
        </p:txBody>
      </p:sp>
      <p:sp>
        <p:nvSpPr>
          <p:cNvPr id="159" name="Google Shape;159;p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br>
              <a:rPr lang="en-US"/>
            </a:br>
            <a:r>
              <a:rPr b="0" i="0" lang="en-US" sz="1200" u="none" strike="noStrike">
                <a:solidFill>
                  <a:schemeClr val="dk1"/>
                </a:solidFill>
                <a:latin typeface="Calibri"/>
                <a:ea typeface="Calibri"/>
                <a:cs typeface="Calibri"/>
                <a:sym typeface="Calibri"/>
              </a:rPr>
              <a:t>It handles the internal progression of the biomarker by accounting for measurement error which is biological variation induced by the patient. </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It has two sub-models. </a:t>
            </a:r>
            <a:r>
              <a:rPr b="1" i="0" lang="en-US" sz="1200" u="none" strike="noStrike">
                <a:solidFill>
                  <a:schemeClr val="dk1"/>
                </a:solidFill>
                <a:latin typeface="Calibri"/>
                <a:ea typeface="Calibri"/>
                <a:cs typeface="Calibri"/>
                <a:sym typeface="Calibri"/>
              </a:rPr>
              <a:t>Longitudinal submodel:</a:t>
            </a:r>
            <a:r>
              <a:rPr b="0" i="0" lang="en-US" sz="1200" u="none" strike="noStrike">
                <a:solidFill>
                  <a:schemeClr val="dk1"/>
                </a:solidFill>
                <a:latin typeface="Calibri"/>
                <a:ea typeface="Calibri"/>
                <a:cs typeface="Calibri"/>
                <a:sym typeface="Calibri"/>
              </a:rPr>
              <a:t>  new term mi(t): true and unobserved value and the measurement error. </a:t>
            </a:r>
            <a:r>
              <a:rPr b="1" i="0" lang="en-US" sz="1200" u="none" strike="noStrike">
                <a:solidFill>
                  <a:schemeClr val="dk1"/>
                </a:solidFill>
                <a:latin typeface="Calibri"/>
                <a:ea typeface="Calibri"/>
                <a:cs typeface="Calibri"/>
                <a:sym typeface="Calibri"/>
              </a:rPr>
              <a:t>Survival submodel:</a:t>
            </a:r>
            <a:r>
              <a:rPr b="0" i="0" lang="en-US" sz="1200" u="none" strike="noStrike">
                <a:solidFill>
                  <a:schemeClr val="dk1"/>
                </a:solidFill>
                <a:latin typeface="Calibri"/>
                <a:ea typeface="Calibri"/>
                <a:cs typeface="Calibri"/>
                <a:sym typeface="Calibri"/>
              </a:rPr>
              <a:t> we use m(t) instead of y(t).</a:t>
            </a:r>
            <a:endParaRPr/>
          </a:p>
          <a:p>
            <a:pPr indent="0" lvl="0" marL="0" rtl="0" algn="l">
              <a:spcBef>
                <a:spcPts val="0"/>
              </a:spcBef>
              <a:spcAft>
                <a:spcPts val="0"/>
              </a:spcAft>
              <a:buNone/>
            </a:pPr>
            <a:r>
              <a:t/>
            </a:r>
            <a:endParaRPr b="0" i="0" sz="1200" u="none" strike="noStrike">
              <a:solidFill>
                <a:schemeClr val="dk1"/>
              </a:solidFill>
              <a:latin typeface="Calibri"/>
              <a:ea typeface="Calibri"/>
              <a:cs typeface="Calibri"/>
              <a:sym typeface="Calibri"/>
            </a:endParaRPr>
          </a:p>
          <a:p>
            <a:pPr indent="0" lvl="0" marL="0" marR="0" rtl="0" algn="l">
              <a:lnSpc>
                <a:spcPct val="100000"/>
              </a:lnSpc>
              <a:spcBef>
                <a:spcPts val="0"/>
              </a:spcBef>
              <a:spcAft>
                <a:spcPts val="0"/>
              </a:spcAft>
              <a:buClr>
                <a:schemeClr val="dk1"/>
              </a:buClr>
              <a:buSzPts val="1200"/>
              <a:buFont typeface="Calibri"/>
              <a:buNone/>
            </a:pPr>
            <a:r>
              <a:rPr b="0" i="0" lang="en-US" sz="1200" u="none" strike="noStrike">
                <a:solidFill>
                  <a:schemeClr val="dk1"/>
                </a:solidFill>
                <a:latin typeface="Calibri"/>
                <a:ea typeface="Calibri"/>
                <a:cs typeface="Calibri"/>
                <a:sym typeface="Calibri"/>
              </a:rPr>
              <a:t>These two submodels are modeled at the same time jointly. That's why we call it Joint Model. </a:t>
            </a:r>
            <a:r>
              <a:rPr lang="en-US"/>
              <a:t>These are the differences among the three models</a:t>
            </a:r>
            <a:endParaRPr/>
          </a:p>
          <a:p>
            <a:pPr indent="0" lvl="0" marL="0" rtl="0" algn="l">
              <a:spcBef>
                <a:spcPts val="0"/>
              </a:spcBef>
              <a:spcAft>
                <a:spcPts val="0"/>
              </a:spcAft>
              <a:buNone/>
            </a:pPr>
            <a:r>
              <a:t/>
            </a:r>
            <a:endParaRPr/>
          </a:p>
        </p:txBody>
      </p:sp>
      <p:sp>
        <p:nvSpPr>
          <p:cNvPr id="172" name="Google Shape;172;p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3" name="Google Shape;183;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rPr b="0" i="0" lang="en-US" sz="1200" u="none" strike="noStrike">
                <a:solidFill>
                  <a:schemeClr val="dk1"/>
                </a:solidFill>
                <a:latin typeface="Calibri"/>
                <a:ea typeface="Calibri"/>
                <a:cs typeface="Calibri"/>
                <a:sym typeface="Calibri"/>
              </a:rPr>
              <a:t>The methodology of the project: Each model follows this procedure: I select covariates from univariable analysis at the significance level of 0.10, do the stepwise variable selection with those covariates, and choose ones at significance level of 0.05 to include in the multivariable analysis. </a:t>
            </a:r>
            <a:endParaRPr b="0"/>
          </a:p>
          <a:p>
            <a:pPr indent="0" lvl="0" marL="0" rtl="0" algn="l">
              <a:spcBef>
                <a:spcPts val="0"/>
              </a:spcBef>
              <a:spcAft>
                <a:spcPts val="0"/>
              </a:spcAft>
              <a:buNone/>
            </a:pPr>
            <a:br>
              <a:rPr lang="en-US"/>
            </a:br>
            <a:endParaRPr b="0"/>
          </a:p>
        </p:txBody>
      </p:sp>
      <p:sp>
        <p:nvSpPr>
          <p:cNvPr id="184" name="Google Shape;184;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3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3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4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4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4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4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4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4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4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4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4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4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4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4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4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4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4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4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1" name="Google Shape;51;p4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4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4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4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4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4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4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4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4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4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4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4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6"/>
          <p:cNvSpPr/>
          <p:nvPr>
            <p:ph idx="2" type="pic"/>
          </p:nvPr>
        </p:nvSpPr>
        <p:spPr>
          <a:xfrm>
            <a:off x="5183188" y="987425"/>
            <a:ext cx="6172200" cy="4873625"/>
          </a:xfrm>
          <a:prstGeom prst="rect">
            <a:avLst/>
          </a:prstGeom>
          <a:noFill/>
          <a:ln>
            <a:noFill/>
          </a:ln>
        </p:spPr>
      </p:sp>
      <p:sp>
        <p:nvSpPr>
          <p:cNvPr id="68" name="Google Shape;68;p4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4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3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png"/><Relationship Id="rId4" Type="http://schemas.openxmlformats.org/officeDocument/2006/relationships/image" Target="../media/image1.png"/><Relationship Id="rId5"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4.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6.png"/><Relationship Id="rId4" Type="http://schemas.openxmlformats.org/officeDocument/2006/relationships/image" Target="../media/image4.png"/><Relationship Id="rId5" Type="http://schemas.openxmlformats.org/officeDocument/2006/relationships/image" Target="../media/image2.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 Id="rId4" Type="http://schemas.openxmlformats.org/officeDocument/2006/relationships/image" Target="../media/image2.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4.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4.png"/><Relationship Id="rId4" Type="http://schemas.openxmlformats.org/officeDocument/2006/relationships/image" Target="../media/image2.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4.png"/><Relationship Id="rId4" Type="http://schemas.openxmlformats.org/officeDocument/2006/relationships/image" Target="../media/image2.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4.png"/><Relationship Id="rId4"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4.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6.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3.png"/><Relationship Id="rId6" Type="http://schemas.openxmlformats.org/officeDocument/2006/relationships/image" Target="../media/image9.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4.png"/><Relationship Id="rId4" Type="http://schemas.openxmlformats.org/officeDocument/2006/relationships/image" Target="../media/image2.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png"/><Relationship Id="rId4" Type="http://schemas.openxmlformats.org/officeDocument/2006/relationships/image" Target="../media/image8.png"/><Relationship Id="rId5" Type="http://schemas.openxmlformats.org/officeDocument/2006/relationships/image" Target="../media/image18.png"/><Relationship Id="rId6"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4.png"/><Relationship Id="rId4" Type="http://schemas.openxmlformats.org/officeDocument/2006/relationships/image" Target="../media/image2.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4.png"/><Relationship Id="rId4" Type="http://schemas.openxmlformats.org/officeDocument/2006/relationships/image" Target="../media/image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4.png"/><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5.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23.png"/><Relationship Id="rId6" Type="http://schemas.openxmlformats.org/officeDocument/2006/relationships/image" Target="../media/image2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png"/><Relationship Id="rId4" Type="http://schemas.openxmlformats.org/officeDocument/2006/relationships/image" Target="../media/image29.png"/><Relationship Id="rId5" Type="http://schemas.openxmlformats.org/officeDocument/2006/relationships/image" Target="../media/image20.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4.png"/><Relationship Id="rId4" Type="http://schemas.openxmlformats.org/officeDocument/2006/relationships/image" Target="../media/image2.png"/><Relationship Id="rId5" Type="http://schemas.openxmlformats.org/officeDocument/2006/relationships/image" Target="../media/image11.png"/><Relationship Id="rId6" Type="http://schemas.openxmlformats.org/officeDocument/2006/relationships/image" Target="../media/image10.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4.png"/><Relationship Id="rId4" Type="http://schemas.openxmlformats.org/officeDocument/2006/relationships/image" Target="../media/image2.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4.png"/><Relationship Id="rId4" Type="http://schemas.openxmlformats.org/officeDocument/2006/relationships/image" Target="../media/image2.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4.png"/><Relationship Id="rId4"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2.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9.png"/><Relationship Id="rId4" Type="http://schemas.openxmlformats.org/officeDocument/2006/relationships/image" Target="../media/image27.png"/><Relationship Id="rId5" Type="http://schemas.openxmlformats.org/officeDocument/2006/relationships/image" Target="../media/image4.png"/><Relationship Id="rId6" Type="http://schemas.openxmlformats.org/officeDocument/2006/relationships/image" Target="../media/image2.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2.png"/><Relationship Id="rId4" Type="http://schemas.openxmlformats.org/officeDocument/2006/relationships/image" Target="../media/image24.png"/><Relationship Id="rId5" Type="http://schemas.openxmlformats.org/officeDocument/2006/relationships/image" Target="../media/image30.png"/><Relationship Id="rId6" Type="http://schemas.openxmlformats.org/officeDocument/2006/relationships/image" Target="../media/image22.png"/><Relationship Id="rId7" Type="http://schemas.openxmlformats.org/officeDocument/2006/relationships/image" Target="../media/image2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4.png"/><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4.png"/><Relationship Id="rId4" Type="http://schemas.openxmlformats.org/officeDocument/2006/relationships/image" Target="../media/image2.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4.png"/><Relationship Id="rId4"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4.png"/><Relationship Id="rId4"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 Id="rId4"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png"/><Relationship Id="rId4"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108751" y="1437909"/>
            <a:ext cx="9144000" cy="1655762"/>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chemeClr val="dk1"/>
              </a:buClr>
              <a:buSzPts val="3700"/>
              <a:buFont typeface="Garamond"/>
              <a:buNone/>
            </a:pPr>
            <a:r>
              <a:rPr b="1" lang="en-US" sz="3700">
                <a:latin typeface="Garamond"/>
                <a:ea typeface="Garamond"/>
                <a:cs typeface="Garamond"/>
                <a:sym typeface="Garamond"/>
              </a:rPr>
              <a:t>Association between Bilirubin and Survival in Primary Biliary Cirrhosis</a:t>
            </a:r>
            <a:endParaRPr b="1" sz="3700"/>
          </a:p>
        </p:txBody>
      </p:sp>
      <p:sp>
        <p:nvSpPr>
          <p:cNvPr id="90" name="Google Shape;90;p1"/>
          <p:cNvSpPr txBox="1"/>
          <p:nvPr>
            <p:ph idx="1" type="subTitle"/>
          </p:nvPr>
        </p:nvSpPr>
        <p:spPr>
          <a:xfrm>
            <a:off x="1119303" y="3864207"/>
            <a:ext cx="6814352" cy="232410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2800"/>
              <a:buNone/>
            </a:pPr>
            <a:r>
              <a:rPr b="1" lang="en-US" sz="2800">
                <a:latin typeface="Garamond"/>
                <a:ea typeface="Garamond"/>
                <a:cs typeface="Garamond"/>
                <a:sym typeface="Garamond"/>
              </a:rPr>
              <a:t>Amelia Tran</a:t>
            </a:r>
            <a:endParaRPr/>
          </a:p>
          <a:p>
            <a:pPr indent="0" lvl="0" marL="0" rtl="0" algn="l">
              <a:lnSpc>
                <a:spcPct val="90000"/>
              </a:lnSpc>
              <a:spcBef>
                <a:spcPts val="1000"/>
              </a:spcBef>
              <a:spcAft>
                <a:spcPts val="0"/>
              </a:spcAft>
              <a:buClr>
                <a:schemeClr val="dk1"/>
              </a:buClr>
              <a:buSzPts val="2800"/>
              <a:buNone/>
            </a:pPr>
            <a:r>
              <a:rPr lang="en-US" sz="2800">
                <a:latin typeface="Garamond"/>
                <a:ea typeface="Garamond"/>
                <a:cs typeface="Garamond"/>
                <a:sym typeface="Garamond"/>
              </a:rPr>
              <a:t>Mount Holyoke College ’21</a:t>
            </a:r>
            <a:endParaRPr b="1" sz="2800">
              <a:latin typeface="Garamond"/>
              <a:ea typeface="Garamond"/>
              <a:cs typeface="Garamond"/>
              <a:sym typeface="Garamond"/>
            </a:endParaRPr>
          </a:p>
          <a:p>
            <a:pPr indent="0" lvl="0" marL="0" rtl="0" algn="l">
              <a:lnSpc>
                <a:spcPct val="90000"/>
              </a:lnSpc>
              <a:spcBef>
                <a:spcPts val="1000"/>
              </a:spcBef>
              <a:spcAft>
                <a:spcPts val="0"/>
              </a:spcAft>
              <a:buClr>
                <a:schemeClr val="dk1"/>
              </a:buClr>
              <a:buSzPts val="2800"/>
              <a:buNone/>
            </a:pPr>
            <a:r>
              <a:rPr b="1" lang="en-US" sz="2800">
                <a:latin typeface="Garamond"/>
                <a:ea typeface="Garamond"/>
                <a:cs typeface="Garamond"/>
                <a:sym typeface="Garamond"/>
              </a:rPr>
              <a:t>Mentor: Dr. Audrey Mauguen</a:t>
            </a:r>
            <a:endParaRPr b="1" sz="2800">
              <a:latin typeface="Garamond"/>
              <a:ea typeface="Garamond"/>
              <a:cs typeface="Garamond"/>
              <a:sym typeface="Garamond"/>
            </a:endParaRPr>
          </a:p>
          <a:p>
            <a:pPr indent="0" lvl="0" marL="0" rtl="0" algn="l">
              <a:lnSpc>
                <a:spcPct val="90000"/>
              </a:lnSpc>
              <a:spcBef>
                <a:spcPts val="1000"/>
              </a:spcBef>
              <a:spcAft>
                <a:spcPts val="0"/>
              </a:spcAft>
              <a:buClr>
                <a:schemeClr val="dk1"/>
              </a:buClr>
              <a:buSzPts val="2800"/>
              <a:buNone/>
            </a:pPr>
            <a:r>
              <a:rPr lang="en-US" sz="2800">
                <a:latin typeface="Garamond"/>
                <a:ea typeface="Garamond"/>
                <a:cs typeface="Garamond"/>
                <a:sym typeface="Garamond"/>
              </a:rPr>
              <a:t>Department of Epidemiology and Biostatistics</a:t>
            </a:r>
            <a:endParaRPr/>
          </a:p>
          <a:p>
            <a:pPr indent="0" lvl="0" marL="0" rtl="0" algn="l">
              <a:lnSpc>
                <a:spcPct val="90000"/>
              </a:lnSpc>
              <a:spcBef>
                <a:spcPts val="1000"/>
              </a:spcBef>
              <a:spcAft>
                <a:spcPts val="0"/>
              </a:spcAft>
              <a:buClr>
                <a:schemeClr val="dk1"/>
              </a:buClr>
              <a:buSzPts val="2400"/>
              <a:buNone/>
            </a:pPr>
            <a:r>
              <a:t/>
            </a:r>
            <a:endParaRPr/>
          </a:p>
        </p:txBody>
      </p:sp>
      <p:pic>
        <p:nvPicPr>
          <p:cNvPr descr="A close up of a logo&#10;&#10;Description automatically generated" id="91" name="Google Shape;91;p1"/>
          <p:cNvPicPr preferRelativeResize="0"/>
          <p:nvPr/>
        </p:nvPicPr>
        <p:blipFill rotWithShape="1">
          <a:blip r:embed="rId3">
            <a:alphaModFix/>
          </a:blip>
          <a:srcRect b="0" l="0" r="0" t="0"/>
          <a:stretch/>
        </p:blipFill>
        <p:spPr>
          <a:xfrm>
            <a:off x="797627" y="672696"/>
            <a:ext cx="3728852" cy="865093"/>
          </a:xfrm>
          <a:prstGeom prst="rect">
            <a:avLst/>
          </a:prstGeom>
          <a:noFill/>
          <a:ln>
            <a:noFill/>
          </a:ln>
        </p:spPr>
      </p:pic>
      <p:pic>
        <p:nvPicPr>
          <p:cNvPr descr="A close up of a sign&#10;&#10;Description automatically generated" id="92" name="Google Shape;92;p1"/>
          <p:cNvPicPr preferRelativeResize="0"/>
          <p:nvPr/>
        </p:nvPicPr>
        <p:blipFill rotWithShape="1">
          <a:blip r:embed="rId4">
            <a:alphaModFix/>
          </a:blip>
          <a:srcRect b="0" l="0" r="0" t="0"/>
          <a:stretch/>
        </p:blipFill>
        <p:spPr>
          <a:xfrm>
            <a:off x="8458199" y="3428999"/>
            <a:ext cx="2461921" cy="2461921"/>
          </a:xfrm>
          <a:prstGeom prst="rect">
            <a:avLst/>
          </a:prstGeom>
          <a:noFill/>
          <a:ln>
            <a:noFill/>
          </a:ln>
        </p:spPr>
      </p:pic>
      <p:pic>
        <p:nvPicPr>
          <p:cNvPr id="93" name="Google Shape;93;p1"/>
          <p:cNvPicPr preferRelativeResize="0"/>
          <p:nvPr/>
        </p:nvPicPr>
        <p:blipFill rotWithShape="1">
          <a:blip r:embed="rId5">
            <a:alphaModFix/>
          </a:blip>
          <a:srcRect b="0" l="0" r="0" t="0"/>
          <a:stretch/>
        </p:blipFill>
        <p:spPr>
          <a:xfrm flipH="1">
            <a:off x="0" y="869749"/>
            <a:ext cx="209550" cy="5021179"/>
          </a:xfrm>
          <a:prstGeom prst="rect">
            <a:avLst/>
          </a:prstGeom>
          <a:noFill/>
          <a:ln>
            <a:noFill/>
          </a:ln>
        </p:spPr>
      </p:pic>
      <p:cxnSp>
        <p:nvCxnSpPr>
          <p:cNvPr id="94" name="Google Shape;94;p1"/>
          <p:cNvCxnSpPr/>
          <p:nvPr/>
        </p:nvCxnSpPr>
        <p:spPr>
          <a:xfrm rot="10800000">
            <a:off x="1229523" y="3428999"/>
            <a:ext cx="5505450" cy="0"/>
          </a:xfrm>
          <a:prstGeom prst="straightConnector1">
            <a:avLst/>
          </a:prstGeom>
          <a:noFill/>
          <a:ln cap="flat" cmpd="sng" w="9525">
            <a:solidFill>
              <a:schemeClr val="accent2"/>
            </a:solidFill>
            <a:prstDash val="solid"/>
            <a:miter lim="800000"/>
            <a:headEnd len="sm" w="sm" type="none"/>
            <a:tailEnd len="sm" w="sm" type="none"/>
          </a:ln>
        </p:spPr>
      </p:cxn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5" name="Shape 205"/>
        <p:cNvGrpSpPr/>
        <p:nvPr/>
      </p:nvGrpSpPr>
      <p:grpSpPr>
        <a:xfrm>
          <a:off x="0" y="0"/>
          <a:ext cx="0" cy="0"/>
          <a:chOff x="0" y="0"/>
          <a:chExt cx="0" cy="0"/>
        </a:xfrm>
      </p:grpSpPr>
      <p:sp>
        <p:nvSpPr>
          <p:cNvPr id="206" name="Google Shape;206;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Summary Statistics</a:t>
            </a:r>
            <a:endParaRPr/>
          </a:p>
        </p:txBody>
      </p:sp>
      <p:pic>
        <p:nvPicPr>
          <p:cNvPr descr="A close up of a logo&#10;&#10;Description automatically generated" id="207" name="Google Shape;207;p10"/>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08" name="Google Shape;208;p10"/>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09" name="Google Shape;209;p10"/>
          <p:cNvSpPr txBox="1"/>
          <p:nvPr/>
        </p:nvSpPr>
        <p:spPr>
          <a:xfrm>
            <a:off x="360122" y="1634555"/>
            <a:ext cx="6155352" cy="33641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age: 50 (IQR: 42 – 57) </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Sex: 88.5% females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baseline bilirubin: 1.4 (IQR: 0.8 – 3.4)</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follow-up duration: 6.3 years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Patients: 172 alive/transplanted</a:t>
            </a:r>
            <a:endParaRPr/>
          </a:p>
          <a:p>
            <a:pPr indent="0" lvl="3" marL="1371600" marR="0" rtl="0" algn="l">
              <a:lnSpc>
                <a:spcPct val="150000"/>
              </a:lnSpc>
              <a:spcBef>
                <a:spcPts val="0"/>
              </a:spcBef>
              <a:spcAft>
                <a:spcPts val="0"/>
              </a:spcAft>
              <a:buNone/>
            </a:pPr>
            <a:r>
              <a:rPr b="0" i="0" lang="en-US" sz="2400" u="none" cap="none" strike="noStrike">
                <a:solidFill>
                  <a:schemeClr val="dk1"/>
                </a:solidFill>
                <a:latin typeface="Garamond"/>
                <a:ea typeface="Garamond"/>
                <a:cs typeface="Garamond"/>
                <a:sym typeface="Garamond"/>
              </a:rPr>
              <a:t>140 died</a:t>
            </a:r>
            <a:endParaRPr/>
          </a:p>
        </p:txBody>
      </p:sp>
      <p:pic>
        <p:nvPicPr>
          <p:cNvPr descr="A screenshot of a cell phone&#10;&#10;Description automatically generated" id="210" name="Google Shape;210;p10"/>
          <p:cNvPicPr preferRelativeResize="0"/>
          <p:nvPr/>
        </p:nvPicPr>
        <p:blipFill rotWithShape="1">
          <a:blip r:embed="rId5">
            <a:alphaModFix/>
          </a:blip>
          <a:srcRect b="0" l="0" r="0" t="0"/>
          <a:stretch/>
        </p:blipFill>
        <p:spPr>
          <a:xfrm>
            <a:off x="6300483" y="1501550"/>
            <a:ext cx="5726842" cy="3508699"/>
          </a:xfrm>
          <a:prstGeom prst="rect">
            <a:avLst/>
          </a:prstGeom>
          <a:noFill/>
          <a:ln>
            <a:noFill/>
          </a:ln>
        </p:spPr>
      </p:pic>
      <p:sp>
        <p:nvSpPr>
          <p:cNvPr id="211" name="Google Shape;211;p10"/>
          <p:cNvSpPr/>
          <p:nvPr/>
        </p:nvSpPr>
        <p:spPr>
          <a:xfrm>
            <a:off x="7164664" y="1171037"/>
            <a:ext cx="4090972" cy="58499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12" name="Google Shape;212;p10"/>
          <p:cNvSpPr txBox="1"/>
          <p:nvPr/>
        </p:nvSpPr>
        <p:spPr>
          <a:xfrm>
            <a:off x="7127969" y="1351195"/>
            <a:ext cx="4090972" cy="400110"/>
          </a:xfrm>
          <a:prstGeom prst="rect">
            <a:avLst/>
          </a:prstGeom>
          <a:noFill/>
          <a:ln>
            <a:noFill/>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2000">
                <a:solidFill>
                  <a:schemeClr val="dk1"/>
                </a:solidFill>
                <a:latin typeface="Garamond"/>
                <a:ea typeface="Garamond"/>
                <a:cs typeface="Garamond"/>
                <a:sym typeface="Garamond"/>
              </a:rPr>
              <a:t>Histogram of Baseline Bilirubin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7" name="Shape 217"/>
        <p:cNvGrpSpPr/>
        <p:nvPr/>
      </p:nvGrpSpPr>
      <p:grpSpPr>
        <a:xfrm>
          <a:off x="0" y="0"/>
          <a:ext cx="0" cy="0"/>
          <a:chOff x="0" y="0"/>
          <a:chExt cx="0" cy="0"/>
        </a:xfrm>
      </p:grpSpPr>
      <p:sp>
        <p:nvSpPr>
          <p:cNvPr id="218" name="Google Shape;2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Spaghetti plot of longitudinal bilirubin</a:t>
            </a:r>
            <a:endParaRPr/>
          </a:p>
        </p:txBody>
      </p:sp>
      <p:pic>
        <p:nvPicPr>
          <p:cNvPr descr="A close up of a logo&#10;&#10;Description automatically generated" id="219" name="Google Shape;219;p11"/>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20" name="Google Shape;220;p11"/>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21" name="Google Shape;221;p11"/>
          <p:cNvSpPr txBox="1"/>
          <p:nvPr/>
        </p:nvSpPr>
        <p:spPr>
          <a:xfrm>
            <a:off x="9590567" y="-89313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close up of text on a white background&#10;&#10;Description automatically generated" id="222" name="Google Shape;222;p11"/>
          <p:cNvPicPr preferRelativeResize="0"/>
          <p:nvPr/>
        </p:nvPicPr>
        <p:blipFill rotWithShape="1">
          <a:blip r:embed="rId5">
            <a:alphaModFix/>
          </a:blip>
          <a:srcRect b="0" l="0" r="0" t="0"/>
          <a:stretch/>
        </p:blipFill>
        <p:spPr>
          <a:xfrm>
            <a:off x="1008097" y="1690688"/>
            <a:ext cx="5753308" cy="4577449"/>
          </a:xfrm>
          <a:prstGeom prst="rect">
            <a:avLst/>
          </a:prstGeom>
          <a:noFill/>
          <a:ln>
            <a:noFill/>
          </a:ln>
        </p:spPr>
      </p:pic>
      <p:sp>
        <p:nvSpPr>
          <p:cNvPr id="223" name="Google Shape;223;p11"/>
          <p:cNvSpPr txBox="1"/>
          <p:nvPr/>
        </p:nvSpPr>
        <p:spPr>
          <a:xfrm>
            <a:off x="6931302" y="2579616"/>
            <a:ext cx="4525360" cy="1568058"/>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Median follow-up duration: 6.3 years</a:t>
            </a:r>
            <a:endParaRPr/>
          </a:p>
          <a:p>
            <a:pPr indent="-342900" lvl="0" marL="342900" marR="0" rtl="0" algn="l">
              <a:lnSpc>
                <a:spcPct val="150000"/>
              </a:lnSpc>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Patients who died seemed to have higher level of bilirubin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8" name="Shape 228"/>
        <p:cNvGrpSpPr/>
        <p:nvPr/>
      </p:nvGrpSpPr>
      <p:grpSpPr>
        <a:xfrm>
          <a:off x="0" y="0"/>
          <a:ext cx="0" cy="0"/>
          <a:chOff x="0" y="0"/>
          <a:chExt cx="0" cy="0"/>
        </a:xfrm>
      </p:grpSpPr>
      <p:pic>
        <p:nvPicPr>
          <p:cNvPr descr="A close up of a map&#10;&#10;Description automatically generated" id="229" name="Google Shape;229;p12"/>
          <p:cNvPicPr preferRelativeResize="0"/>
          <p:nvPr/>
        </p:nvPicPr>
        <p:blipFill rotWithShape="1">
          <a:blip r:embed="rId3">
            <a:alphaModFix/>
          </a:blip>
          <a:srcRect b="0" l="0" r="0" t="0"/>
          <a:stretch/>
        </p:blipFill>
        <p:spPr>
          <a:xfrm>
            <a:off x="528328" y="1690688"/>
            <a:ext cx="6741152" cy="4113733"/>
          </a:xfrm>
          <a:prstGeom prst="rect">
            <a:avLst/>
          </a:prstGeom>
          <a:noFill/>
          <a:ln>
            <a:noFill/>
          </a:ln>
        </p:spPr>
      </p:pic>
      <p:sp>
        <p:nvSpPr>
          <p:cNvPr id="230" name="Google Shape;230;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Kaplan-Meier Plots</a:t>
            </a:r>
            <a:endParaRPr/>
          </a:p>
        </p:txBody>
      </p:sp>
      <p:pic>
        <p:nvPicPr>
          <p:cNvPr descr="A close up of a logo&#10;&#10;Description automatically generated" id="231" name="Google Shape;231;p12"/>
          <p:cNvPicPr preferRelativeResize="0"/>
          <p:nvPr>
            <p:ph idx="1" type="body"/>
          </p:nvPr>
        </p:nvPicPr>
        <p:blipFill rotWithShape="1">
          <a:blip r:embed="rId4">
            <a:alphaModFix/>
          </a:blip>
          <a:srcRect b="0" l="0" r="0" t="0"/>
          <a:stretch/>
        </p:blipFill>
        <p:spPr>
          <a:xfrm>
            <a:off x="8307250" y="6000934"/>
            <a:ext cx="3694250" cy="857066"/>
          </a:xfrm>
          <a:prstGeom prst="rect">
            <a:avLst/>
          </a:prstGeom>
          <a:noFill/>
          <a:ln>
            <a:noFill/>
          </a:ln>
        </p:spPr>
      </p:pic>
      <p:pic>
        <p:nvPicPr>
          <p:cNvPr id="232" name="Google Shape;232;p12"/>
          <p:cNvPicPr preferRelativeResize="0"/>
          <p:nvPr/>
        </p:nvPicPr>
        <p:blipFill rotWithShape="1">
          <a:blip r:embed="rId5">
            <a:alphaModFix/>
          </a:blip>
          <a:srcRect b="0" l="0" r="0" t="0"/>
          <a:stretch/>
        </p:blipFill>
        <p:spPr>
          <a:xfrm flipH="1">
            <a:off x="0" y="869749"/>
            <a:ext cx="209550" cy="5021179"/>
          </a:xfrm>
          <a:prstGeom prst="rect">
            <a:avLst/>
          </a:prstGeom>
          <a:noFill/>
          <a:ln>
            <a:noFill/>
          </a:ln>
        </p:spPr>
      </p:pic>
      <p:sp>
        <p:nvSpPr>
          <p:cNvPr id="233" name="Google Shape;233;p12"/>
          <p:cNvSpPr txBox="1"/>
          <p:nvPr/>
        </p:nvSpPr>
        <p:spPr>
          <a:xfrm>
            <a:off x="7465808" y="2496065"/>
            <a:ext cx="4535692" cy="1148199"/>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survival time: 9.5 years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After 6 years: 166 patients at risk</a:t>
            </a:r>
            <a:endParaRPr/>
          </a:p>
        </p:txBody>
      </p:sp>
      <p:sp>
        <p:nvSpPr>
          <p:cNvPr id="234" name="Google Shape;234;p12"/>
          <p:cNvSpPr/>
          <p:nvPr/>
        </p:nvSpPr>
        <p:spPr>
          <a:xfrm>
            <a:off x="3608791" y="2125362"/>
            <a:ext cx="1149178" cy="37070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pic>
        <p:nvPicPr>
          <p:cNvPr descr="A close up of a logo&#10;&#10;Description automatically generated" id="240" name="Google Shape;240;p13"/>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41" name="Google Shape;241;p13"/>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42" name="Google Shape;242;p13"/>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Garamond"/>
              <a:buNone/>
            </a:pPr>
            <a:r>
              <a:rPr lang="en-US" sz="4400">
                <a:solidFill>
                  <a:schemeClr val="dk1"/>
                </a:solidFill>
                <a:latin typeface="Garamond"/>
                <a:ea typeface="Garamond"/>
                <a:cs typeface="Garamond"/>
                <a:sym typeface="Garamond"/>
              </a:rPr>
              <a:t>Baseline bilirubin</a:t>
            </a:r>
            <a:endParaRPr/>
          </a:p>
        </p:txBody>
      </p:sp>
      <p:sp>
        <p:nvSpPr>
          <p:cNvPr id="243" name="Google Shape;243;p13"/>
          <p:cNvSpPr txBox="1"/>
          <p:nvPr/>
        </p:nvSpPr>
        <p:spPr>
          <a:xfrm>
            <a:off x="7797907" y="2057996"/>
            <a:ext cx="3694251" cy="1702197"/>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Clinical cutoff: 1.2 mg/dl</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Normal baseline bilirubin</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High baseline bilirubin</a:t>
            </a:r>
            <a:endParaRPr/>
          </a:p>
        </p:txBody>
      </p:sp>
      <p:pic>
        <p:nvPicPr>
          <p:cNvPr descr="A close up of a map&#10;&#10;Description automatically generated" id="244" name="Google Shape;244;p13"/>
          <p:cNvPicPr preferRelativeResize="0"/>
          <p:nvPr/>
        </p:nvPicPr>
        <p:blipFill rotWithShape="1">
          <a:blip r:embed="rId5">
            <a:alphaModFix/>
          </a:blip>
          <a:srcRect b="0" l="0" r="0" t="0"/>
          <a:stretch/>
        </p:blipFill>
        <p:spPr>
          <a:xfrm>
            <a:off x="772978" y="1690688"/>
            <a:ext cx="6461501" cy="4007766"/>
          </a:xfrm>
          <a:prstGeom prst="rect">
            <a:avLst/>
          </a:prstGeom>
          <a:noFill/>
          <a:ln>
            <a:noFill/>
          </a:ln>
        </p:spPr>
      </p:pic>
      <p:sp>
        <p:nvSpPr>
          <p:cNvPr id="245" name="Google Shape;245;p13"/>
          <p:cNvSpPr txBox="1"/>
          <p:nvPr/>
        </p:nvSpPr>
        <p:spPr>
          <a:xfrm>
            <a:off x="6444089" y="2708474"/>
            <a:ext cx="158078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Normal &lt;= 1.2</a:t>
            </a:r>
            <a:endParaRPr/>
          </a:p>
        </p:txBody>
      </p:sp>
      <p:sp>
        <p:nvSpPr>
          <p:cNvPr id="246" name="Google Shape;246;p13"/>
          <p:cNvSpPr txBox="1"/>
          <p:nvPr/>
        </p:nvSpPr>
        <p:spPr>
          <a:xfrm>
            <a:off x="6894035" y="3556558"/>
            <a:ext cx="1081110"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High &gt; 1.2</a:t>
            </a:r>
            <a:endParaRPr/>
          </a:p>
        </p:txBody>
      </p:sp>
      <p:sp>
        <p:nvSpPr>
          <p:cNvPr id="247" name="Google Shape;247;p13"/>
          <p:cNvSpPr/>
          <p:nvPr/>
        </p:nvSpPr>
        <p:spPr>
          <a:xfrm>
            <a:off x="2885291" y="3431538"/>
            <a:ext cx="893479" cy="255851"/>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248" name="Google Shape;248;p13"/>
          <p:cNvSpPr/>
          <p:nvPr/>
        </p:nvSpPr>
        <p:spPr>
          <a:xfrm>
            <a:off x="2557454" y="1395881"/>
            <a:ext cx="4164573" cy="97390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49" name="Google Shape;249;p13"/>
          <p:cNvCxnSpPr/>
          <p:nvPr/>
        </p:nvCxnSpPr>
        <p:spPr>
          <a:xfrm flipH="1" rot="10800000">
            <a:off x="3778770" y="2057996"/>
            <a:ext cx="1076387" cy="1368466"/>
          </a:xfrm>
          <a:prstGeom prst="straightConnector1">
            <a:avLst/>
          </a:prstGeom>
          <a:noFill/>
          <a:ln cap="flat" cmpd="sng" w="9525">
            <a:solidFill>
              <a:schemeClr val="accent5"/>
            </a:solidFill>
            <a:prstDash val="solid"/>
            <a:miter lim="800000"/>
            <a:headEnd len="sm" w="sm" type="none"/>
            <a:tailEnd len="med" w="med" type="triangle"/>
          </a:ln>
        </p:spPr>
      </p:cxnSp>
      <p:sp>
        <p:nvSpPr>
          <p:cNvPr id="250" name="Google Shape;250;p13"/>
          <p:cNvSpPr txBox="1"/>
          <p:nvPr/>
        </p:nvSpPr>
        <p:spPr>
          <a:xfrm>
            <a:off x="3834170" y="1477883"/>
            <a:ext cx="3299273" cy="584775"/>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600">
                <a:solidFill>
                  <a:schemeClr val="dk1"/>
                </a:solidFill>
                <a:latin typeface="Garamond"/>
                <a:ea typeface="Garamond"/>
                <a:cs typeface="Garamond"/>
                <a:sym typeface="Garamond"/>
              </a:rPr>
              <a:t>Log-rank based test for difference </a:t>
            </a:r>
            <a:endParaRPr/>
          </a:p>
          <a:p>
            <a:pPr indent="0" lvl="0" marL="0" marR="0" rtl="0" algn="l">
              <a:spcBef>
                <a:spcPts val="0"/>
              </a:spcBef>
              <a:spcAft>
                <a:spcPts val="0"/>
              </a:spcAft>
              <a:buNone/>
            </a:pPr>
            <a:r>
              <a:rPr lang="en-US" sz="1600">
                <a:solidFill>
                  <a:schemeClr val="dk1"/>
                </a:solidFill>
                <a:latin typeface="Garamond"/>
                <a:ea typeface="Garamond"/>
                <a:cs typeface="Garamond"/>
                <a:sym typeface="Garamond"/>
              </a:rPr>
              <a:t>in survivorship between groups</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7"/>
                                        </p:tgtEl>
                                        <p:attrNameLst>
                                          <p:attrName>style.visibility</p:attrName>
                                        </p:attrNameLst>
                                      </p:cBhvr>
                                      <p:to>
                                        <p:strVal val="visible"/>
                                      </p:to>
                                    </p:set>
                                    <p:animEffect filter="fade" transition="in">
                                      <p:cBhvr>
                                        <p:cTn dur="300"/>
                                        <p:tgtEl>
                                          <p:spTgt spid="247"/>
                                        </p:tgtEl>
                                      </p:cBhvr>
                                    </p:animEffect>
                                  </p:childTnLst>
                                </p:cTn>
                              </p:par>
                              <p:par>
                                <p:cTn fill="hold" nodeType="withEffect" presetClass="entr" presetID="10" presetSubtype="0">
                                  <p:stCondLst>
                                    <p:cond delay="0"/>
                                  </p:stCondLst>
                                  <p:childTnLst>
                                    <p:set>
                                      <p:cBhvr>
                                        <p:cTn dur="1" fill="hold">
                                          <p:stCondLst>
                                            <p:cond delay="0"/>
                                          </p:stCondLst>
                                        </p:cTn>
                                        <p:tgtEl>
                                          <p:spTgt spid="249"/>
                                        </p:tgtEl>
                                        <p:attrNameLst>
                                          <p:attrName>style.visibility</p:attrName>
                                        </p:attrNameLst>
                                      </p:cBhvr>
                                      <p:to>
                                        <p:strVal val="visible"/>
                                      </p:to>
                                    </p:set>
                                    <p:animEffect filter="fade" transition="in">
                                      <p:cBhvr>
                                        <p:cTn dur="300"/>
                                        <p:tgtEl>
                                          <p:spTgt spid="249"/>
                                        </p:tgtEl>
                                      </p:cBhvr>
                                    </p:animEffect>
                                  </p:childTnLst>
                                </p:cTn>
                              </p:par>
                              <p:par>
                                <p:cTn fill="hold" nodeType="withEffect" presetClass="entr" presetID="10" presetSubtype="0">
                                  <p:stCondLst>
                                    <p:cond delay="0"/>
                                  </p:stCondLst>
                                  <p:childTnLst>
                                    <p:set>
                                      <p:cBhvr>
                                        <p:cTn dur="1" fill="hold">
                                          <p:stCondLst>
                                            <p:cond delay="0"/>
                                          </p:stCondLst>
                                        </p:cTn>
                                        <p:tgtEl>
                                          <p:spTgt spid="250"/>
                                        </p:tgtEl>
                                        <p:attrNameLst>
                                          <p:attrName>style.visibility</p:attrName>
                                        </p:attrNameLst>
                                      </p:cBhvr>
                                      <p:to>
                                        <p:strVal val="visible"/>
                                      </p:to>
                                    </p:set>
                                    <p:animEffect filter="fade" transition="in">
                                      <p:cBhvr>
                                        <p:cTn dur="300"/>
                                        <p:tgtEl>
                                          <p:spTgt spid="250"/>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14"/>
          <p:cNvSpPr txBox="1"/>
          <p:nvPr>
            <p:ph type="title"/>
          </p:nvPr>
        </p:nvSpPr>
        <p:spPr>
          <a:xfrm>
            <a:off x="838200" y="25521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aramond"/>
              <a:buNone/>
            </a:pPr>
            <a:r>
              <a:rPr lang="en-US" sz="4000">
                <a:latin typeface="Garamond"/>
                <a:ea typeface="Garamond"/>
                <a:cs typeface="Garamond"/>
                <a:sym typeface="Garamond"/>
              </a:rPr>
              <a:t>Univariable Analysis for Cox Models</a:t>
            </a:r>
            <a:endParaRPr/>
          </a:p>
        </p:txBody>
      </p:sp>
      <p:pic>
        <p:nvPicPr>
          <p:cNvPr descr="A close up of a logo&#10;&#10;Description automatically generated" id="257" name="Google Shape;257;p14"/>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58" name="Google Shape;258;p14"/>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59" name="Google Shape;259;p14"/>
          <p:cNvSpPr/>
          <p:nvPr/>
        </p:nvSpPr>
        <p:spPr>
          <a:xfrm>
            <a:off x="999747" y="4019734"/>
            <a:ext cx="10515600" cy="144655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u="sng">
                <a:solidFill>
                  <a:schemeClr val="dk1"/>
                </a:solidFill>
                <a:latin typeface="Garamond"/>
                <a:ea typeface="Garamond"/>
                <a:cs typeface="Garamond"/>
                <a:sym typeface="Garamond"/>
              </a:rPr>
              <a:t>Interpretation</a:t>
            </a:r>
            <a:r>
              <a:rPr lang="en-US" sz="2200">
                <a:solidFill>
                  <a:schemeClr val="dk1"/>
                </a:solidFill>
                <a:latin typeface="Garamond"/>
                <a:ea typeface="Garamond"/>
                <a:cs typeface="Garamond"/>
                <a:sym typeface="Garamond"/>
              </a:rPr>
              <a:t>: </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There’s no treatment effect on the survival</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One-year increase in the baseline age is associated with a 5% increase in the hazard of death</a:t>
            </a:r>
            <a:endParaRPr/>
          </a:p>
          <a:p>
            <a:pPr indent="-342900" lvl="0" marL="34290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Female patients have a 48% lower hazard of death than male patients</a:t>
            </a:r>
            <a:endParaRPr/>
          </a:p>
        </p:txBody>
      </p:sp>
      <p:graphicFrame>
        <p:nvGraphicFramePr>
          <p:cNvPr id="260" name="Google Shape;260;p14"/>
          <p:cNvGraphicFramePr/>
          <p:nvPr/>
        </p:nvGraphicFramePr>
        <p:xfrm>
          <a:off x="1163976" y="1580775"/>
          <a:ext cx="3000000" cy="3000000"/>
        </p:xfrm>
        <a:graphic>
          <a:graphicData uri="http://schemas.openxmlformats.org/drawingml/2006/table">
            <a:tbl>
              <a:tblPr bandRow="1" firstRow="1">
                <a:noFill/>
                <a:tableStyleId>{4F880864-5892-47B9-87B9-45F1373DA064}</a:tableStyleId>
              </a:tblPr>
              <a:tblGrid>
                <a:gridCol w="2058900"/>
                <a:gridCol w="2203550"/>
                <a:gridCol w="3413300"/>
                <a:gridCol w="1619075"/>
              </a:tblGrid>
              <a:tr h="370850">
                <a:tc>
                  <a:txBody>
                    <a:bodyPr/>
                    <a:lstStyle/>
                    <a:p>
                      <a:pPr indent="0" lvl="0" marL="0" marR="0" rtl="0" algn="l">
                        <a:spcBef>
                          <a:spcPts val="0"/>
                        </a:spcBef>
                        <a:spcAft>
                          <a:spcPts val="0"/>
                        </a:spcAft>
                        <a:buNone/>
                      </a:pPr>
                      <a:r>
                        <a:rPr lang="en-US" sz="2000">
                          <a:latin typeface="Calibri"/>
                          <a:ea typeface="Calibri"/>
                          <a:cs typeface="Calibri"/>
                          <a:sym typeface="Calibri"/>
                        </a:rPr>
                        <a:t>Clinical Factor</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Hazard Ratio</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95% Confidence Interval</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p-value</a:t>
                      </a:r>
                      <a:endParaRPr b="1"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1" lang="en-US" sz="2000">
                          <a:latin typeface="Calibri"/>
                          <a:ea typeface="Calibri"/>
                          <a:cs typeface="Calibri"/>
                          <a:sym typeface="Calibri"/>
                        </a:rPr>
                        <a:t>Drug</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1.00</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(0.72 – 1.39)</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&gt;0.9</a:t>
                      </a:r>
                      <a:endParaRPr/>
                    </a:p>
                  </a:txBody>
                  <a:tcPr marT="45725" marB="45725" marR="91450" marL="91450"/>
                </a:tc>
              </a:tr>
              <a:tr h="370850">
                <a:tc>
                  <a:txBody>
                    <a:bodyPr/>
                    <a:lstStyle/>
                    <a:p>
                      <a:pPr indent="0" lvl="0" marL="0" marR="0" rtl="0" algn="l">
                        <a:spcBef>
                          <a:spcPts val="0"/>
                        </a:spcBef>
                        <a:spcAft>
                          <a:spcPts val="0"/>
                        </a:spcAft>
                        <a:buNone/>
                      </a:pPr>
                      <a:r>
                        <a:rPr b="1" lang="en-US" sz="2000">
                          <a:latin typeface="Calibri"/>
                          <a:ea typeface="Calibri"/>
                          <a:cs typeface="Calibri"/>
                          <a:sym typeface="Calibri"/>
                        </a:rPr>
                        <a:t>Age</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1.05</a:t>
                      </a:r>
                      <a:endParaRPr/>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ctr">
                        <a:spcBef>
                          <a:spcPts val="0"/>
                        </a:spcBef>
                        <a:spcAft>
                          <a:spcPts val="0"/>
                        </a:spcAft>
                        <a:buNone/>
                      </a:pPr>
                      <a:r>
                        <a:rPr lang="en-US" sz="2000">
                          <a:latin typeface="Calibri"/>
                          <a:ea typeface="Calibri"/>
                          <a:cs typeface="Calibri"/>
                          <a:sym typeface="Calibri"/>
                        </a:rPr>
                        <a:t>(1.03 – 1.06)</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&lt;0.001</a:t>
                      </a:r>
                      <a:endParaRPr/>
                    </a:p>
                  </a:txBody>
                  <a:tcPr marT="45725" marB="45725" marR="91450" marL="91450">
                    <a:lnL cap="flat" cmpd="sng" w="9525">
                      <a:solidFill>
                        <a:srgbClr val="000000">
                          <a:alpha val="0"/>
                        </a:srgbClr>
                      </a:solidFill>
                      <a:prstDash val="solid"/>
                      <a:round/>
                      <a:headEnd len="sm" w="sm" type="none"/>
                      <a:tailEnd len="sm" w="sm" type="none"/>
                    </a:lnL>
                  </a:tcPr>
                </a:tc>
              </a:tr>
              <a:tr h="370850">
                <a:tc>
                  <a:txBody>
                    <a:bodyPr/>
                    <a:lstStyle/>
                    <a:p>
                      <a:pPr indent="0" lvl="0" marL="0" marR="0" rtl="0" algn="l">
                        <a:lnSpc>
                          <a:spcPct val="100000"/>
                        </a:lnSpc>
                        <a:spcBef>
                          <a:spcPts val="0"/>
                        </a:spcBef>
                        <a:spcAft>
                          <a:spcPts val="0"/>
                        </a:spcAft>
                        <a:buClr>
                          <a:schemeClr val="dk1"/>
                        </a:buClr>
                        <a:buSzPts val="2000"/>
                        <a:buFont typeface="Calibri"/>
                        <a:buNone/>
                      </a:pPr>
                      <a:r>
                        <a:rPr b="1" lang="en-US" sz="2000">
                          <a:latin typeface="Calibri"/>
                          <a:ea typeface="Calibri"/>
                          <a:cs typeface="Calibri"/>
                          <a:sym typeface="Calibri"/>
                        </a:rPr>
                        <a:t>Sex: male</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Ref</a:t>
                      </a:r>
                      <a:endParaRPr/>
                    </a:p>
                  </a:txBody>
                  <a:tcPr marT="45725" marB="45725" marR="91450" marL="91450"/>
                </a:tc>
                <a:tc>
                  <a:txBody>
                    <a:bodyPr/>
                    <a:lstStyle/>
                    <a:p>
                      <a:pPr indent="0" lvl="0" marL="0" marR="0" rtl="0" algn="ctr">
                        <a:spcBef>
                          <a:spcPts val="0"/>
                        </a:spcBef>
                        <a:spcAft>
                          <a:spcPts val="0"/>
                        </a:spcAft>
                        <a:buNone/>
                      </a:pPr>
                      <a:r>
                        <a:t/>
                      </a:r>
                      <a:endParaRPr sz="2000">
                        <a:latin typeface="Calibri"/>
                        <a:ea typeface="Calibri"/>
                        <a:cs typeface="Calibri"/>
                        <a:sym typeface="Calibri"/>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t/>
                      </a:r>
                      <a:endParaRPr sz="2000">
                        <a:latin typeface="Calibri"/>
                        <a:ea typeface="Calibri"/>
                        <a:cs typeface="Calibri"/>
                        <a:sym typeface="Calibri"/>
                      </a:endParaRPr>
                    </a:p>
                  </a:txBody>
                  <a:tcPr marT="45725" marB="45725" marR="91450" marL="91450"/>
                </a:tc>
              </a:tr>
              <a:tr h="370850">
                <a:tc>
                  <a:txBody>
                    <a:bodyPr/>
                    <a:lstStyle/>
                    <a:p>
                      <a:pPr indent="0" lvl="0" marL="0" marR="0" rtl="0" algn="l">
                        <a:spcBef>
                          <a:spcPts val="0"/>
                        </a:spcBef>
                        <a:spcAft>
                          <a:spcPts val="0"/>
                        </a:spcAft>
                        <a:buNone/>
                      </a:pPr>
                      <a:r>
                        <a:rPr b="1" lang="en-US" sz="2000">
                          <a:latin typeface="Calibri"/>
                          <a:ea typeface="Calibri"/>
                          <a:cs typeface="Calibri"/>
                          <a:sym typeface="Calibri"/>
                        </a:rPr>
                        <a:t>         female</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0.52</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(0.34 – 0.80)</a:t>
                      </a:r>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2000">
                          <a:latin typeface="Calibri"/>
                          <a:ea typeface="Calibri"/>
                          <a:cs typeface="Calibri"/>
                          <a:sym typeface="Calibri"/>
                        </a:rPr>
                        <a:t>0.005</a:t>
                      </a:r>
                      <a:endParaRPr/>
                    </a:p>
                  </a:txBody>
                  <a:tcPr marT="45725" marB="45725" marR="91450" marL="91450"/>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3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pic>
        <p:nvPicPr>
          <p:cNvPr descr="A close up of a logo&#10;&#10;Description automatically generated" id="266" name="Google Shape;266;p15"/>
          <p:cNvPicPr preferRelativeResize="0"/>
          <p:nvPr>
            <p:ph idx="1" type="body"/>
          </p:nvPr>
        </p:nvPicPr>
        <p:blipFill rotWithShape="1">
          <a:blip r:embed="rId3">
            <a:alphaModFix/>
          </a:blip>
          <a:srcRect b="0" l="0" r="0" t="0"/>
          <a:stretch/>
        </p:blipFill>
        <p:spPr>
          <a:xfrm>
            <a:off x="9562011" y="6292038"/>
            <a:ext cx="2439489" cy="565962"/>
          </a:xfrm>
          <a:prstGeom prst="rect">
            <a:avLst/>
          </a:prstGeom>
          <a:noFill/>
          <a:ln>
            <a:noFill/>
          </a:ln>
        </p:spPr>
      </p:pic>
      <p:pic>
        <p:nvPicPr>
          <p:cNvPr id="267" name="Google Shape;267;p15"/>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graphicFrame>
        <p:nvGraphicFramePr>
          <p:cNvPr id="268" name="Google Shape;268;p15"/>
          <p:cNvGraphicFramePr/>
          <p:nvPr/>
        </p:nvGraphicFramePr>
        <p:xfrm>
          <a:off x="981044" y="990020"/>
          <a:ext cx="3000000" cy="3000000"/>
        </p:xfrm>
        <a:graphic>
          <a:graphicData uri="http://schemas.openxmlformats.org/drawingml/2006/table">
            <a:tbl>
              <a:tblPr bandRow="1" firstRow="1">
                <a:noFill/>
                <a:tableStyleId>{4F880864-5892-47B9-87B9-45F1373DA064}</a:tableStyleId>
              </a:tblPr>
              <a:tblGrid>
                <a:gridCol w="2523800"/>
                <a:gridCol w="1660000"/>
                <a:gridCol w="3055100"/>
                <a:gridCol w="1094900"/>
              </a:tblGrid>
              <a:tr h="313050">
                <a:tc>
                  <a:txBody>
                    <a:bodyPr/>
                    <a:lstStyle/>
                    <a:p>
                      <a:pPr indent="0" lvl="0" marL="0" marR="0" rtl="0" algn="l">
                        <a:spcBef>
                          <a:spcPts val="0"/>
                        </a:spcBef>
                        <a:spcAft>
                          <a:spcPts val="0"/>
                        </a:spcAft>
                        <a:buNone/>
                      </a:pPr>
                      <a:r>
                        <a:rPr lang="en-US" sz="1600">
                          <a:latin typeface="Calibri"/>
                          <a:ea typeface="Calibri"/>
                          <a:cs typeface="Calibri"/>
                          <a:sym typeface="Calibri"/>
                        </a:rPr>
                        <a:t>Biomarker</a:t>
                      </a:r>
                      <a:endParaRPr b="1" sz="1600">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latin typeface="Calibri"/>
                          <a:ea typeface="Calibri"/>
                          <a:cs typeface="Calibri"/>
                          <a:sym typeface="Calibri"/>
                        </a:rPr>
                        <a:t>Hazard Ratio</a:t>
                      </a:r>
                      <a:endParaRPr b="1" sz="1600">
                        <a:latin typeface="Calibri"/>
                        <a:ea typeface="Calibri"/>
                        <a:cs typeface="Calibri"/>
                        <a:sym typeface="Calibri"/>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latin typeface="Calibri"/>
                          <a:ea typeface="Calibri"/>
                          <a:cs typeface="Calibri"/>
                          <a:sym typeface="Calibri"/>
                        </a:rPr>
                        <a:t>95% Confidence Interval</a:t>
                      </a:r>
                      <a:endParaRPr b="1" sz="1600">
                        <a:latin typeface="Calibri"/>
                        <a:ea typeface="Calibri"/>
                        <a:cs typeface="Calibri"/>
                        <a:sym typeface="Calibri"/>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lang="en-US" sz="1600">
                          <a:latin typeface="Calibri"/>
                          <a:ea typeface="Calibri"/>
                          <a:cs typeface="Calibri"/>
                          <a:sym typeface="Calibri"/>
                        </a:rPr>
                        <a:t>p-value</a:t>
                      </a:r>
                      <a:endParaRPr b="1" sz="1600">
                        <a:latin typeface="Calibri"/>
                        <a:ea typeface="Calibri"/>
                        <a:cs typeface="Calibri"/>
                        <a:sym typeface="Calibri"/>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Albumin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0.19</a:t>
                      </a:r>
                      <a:endParaRPr/>
                    </a:p>
                  </a:txBody>
                  <a:tcPr marT="45725" marB="45725" marR="91450" marL="91450"/>
                </a:tc>
                <a:tc>
                  <a:txBody>
                    <a:bodyPr/>
                    <a:lstStyle/>
                    <a:p>
                      <a:pPr indent="0" lvl="0" marL="0" marR="0" rtl="0" algn="ctr">
                        <a:spcBef>
                          <a:spcPts val="0"/>
                        </a:spcBef>
                        <a:spcAft>
                          <a:spcPts val="0"/>
                        </a:spcAft>
                        <a:buNone/>
                      </a:pPr>
                      <a:r>
                        <a:rPr lang="en-US" sz="1600">
                          <a:latin typeface="Calibri"/>
                          <a:ea typeface="Calibri"/>
                          <a:cs typeface="Calibri"/>
                          <a:sym typeface="Calibri"/>
                        </a:rPr>
                        <a:t>(0.13 – 0.28)</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Alkaline</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1.00</a:t>
                      </a:r>
                      <a:endParaRPr/>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ctr">
                        <a:spcBef>
                          <a:spcPts val="0"/>
                        </a:spcBef>
                        <a:spcAft>
                          <a:spcPts val="0"/>
                        </a:spcAft>
                        <a:buNone/>
                      </a:pPr>
                      <a:r>
                        <a:rPr lang="en-US" sz="1600">
                          <a:latin typeface="Calibri"/>
                          <a:ea typeface="Calibri"/>
                          <a:cs typeface="Calibri"/>
                          <a:sym typeface="Calibri"/>
                        </a:rPr>
                        <a:t>(1.00 – 1.00)</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0.094</a:t>
                      </a:r>
                      <a:endParaRPr/>
                    </a:p>
                  </a:txBody>
                  <a:tcPr marT="45725" marB="45725" marR="91450" marL="914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tcPr>
                </a:tc>
              </a:tr>
              <a:tr h="313050">
                <a:tc>
                  <a:txBody>
                    <a:bodyPr/>
                    <a:lstStyle/>
                    <a:p>
                      <a:pPr indent="0" lvl="0" marL="0" marR="0" rtl="0" algn="l">
                        <a:lnSpc>
                          <a:spcPct val="100000"/>
                        </a:lnSpc>
                        <a:spcBef>
                          <a:spcPts val="0"/>
                        </a:spcBef>
                        <a:spcAft>
                          <a:spcPts val="0"/>
                        </a:spcAft>
                        <a:buClr>
                          <a:schemeClr val="dk1"/>
                        </a:buClr>
                        <a:buSzPts val="1600"/>
                        <a:buFont typeface="Calibri"/>
                        <a:buNone/>
                      </a:pPr>
                      <a:r>
                        <a:rPr b="1" lang="en-US" sz="1600">
                          <a:latin typeface="Calibri"/>
                          <a:ea typeface="Calibri"/>
                          <a:cs typeface="Calibri"/>
                          <a:sym typeface="Calibri"/>
                        </a:rPr>
                        <a:t>SGOT</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1.01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(1.00 – 1.01)</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251925">
                <a:tc>
                  <a:txBody>
                    <a:bodyPr/>
                    <a:lstStyle/>
                    <a:p>
                      <a:pPr indent="0" lvl="0" marL="0" marR="0" rtl="0" algn="l">
                        <a:spcBef>
                          <a:spcPts val="0"/>
                        </a:spcBef>
                        <a:spcAft>
                          <a:spcPts val="0"/>
                        </a:spcAft>
                        <a:buNone/>
                      </a:pPr>
                      <a:r>
                        <a:rPr b="1" lang="en-US" sz="1600">
                          <a:latin typeface="Calibri"/>
                          <a:ea typeface="Calibri"/>
                          <a:cs typeface="Calibri"/>
                          <a:sym typeface="Calibri"/>
                        </a:rPr>
                        <a:t>Platelets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1.00</a:t>
                      </a:r>
                      <a:endParaRPr/>
                    </a:p>
                  </a:txBody>
                  <a:tcPr marT="45725" marB="45725" marR="91450" marL="91450"/>
                </a:tc>
                <a:tc>
                  <a:txBody>
                    <a:bodyPr/>
                    <a:lstStyle/>
                    <a:p>
                      <a:pPr indent="0" lvl="0" marL="0" marR="0" rtl="0" algn="ctr">
                        <a:spcBef>
                          <a:spcPts val="0"/>
                        </a:spcBef>
                        <a:spcAft>
                          <a:spcPts val="0"/>
                        </a:spcAft>
                        <a:buNone/>
                      </a:pPr>
                      <a:r>
                        <a:rPr lang="en-US" sz="1600">
                          <a:latin typeface="Calibri"/>
                          <a:ea typeface="Calibri"/>
                          <a:cs typeface="Calibri"/>
                          <a:sym typeface="Calibri"/>
                        </a:rPr>
                        <a:t>(0.99 – 1.00)</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Prothrombin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2.12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(1.81 – 2.48)</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Ascites </a:t>
                      </a:r>
                      <a:r>
                        <a:rPr b="0" i="1" lang="en-US" sz="1600" u="none">
                          <a:latin typeface="Calibri"/>
                          <a:ea typeface="Calibri"/>
                          <a:cs typeface="Calibri"/>
                          <a:sym typeface="Calibri"/>
                        </a:rPr>
                        <a:t>(No/Yes)</a:t>
                      </a:r>
                      <a:endParaRPr b="1" sz="1600">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7.58</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(4.78 – 12.0)</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273700">
                <a:tc>
                  <a:txBody>
                    <a:bodyPr/>
                    <a:lstStyle/>
                    <a:p>
                      <a:pPr indent="0" lvl="0" marL="0" marR="0" rtl="0" algn="l">
                        <a:spcBef>
                          <a:spcPts val="0"/>
                        </a:spcBef>
                        <a:spcAft>
                          <a:spcPts val="0"/>
                        </a:spcAft>
                        <a:buNone/>
                      </a:pPr>
                      <a:r>
                        <a:rPr b="1" lang="en-US" sz="1600">
                          <a:latin typeface="Calibri"/>
                          <a:ea typeface="Calibri"/>
                          <a:cs typeface="Calibri"/>
                          <a:sym typeface="Calibri"/>
                        </a:rPr>
                        <a:t>Hepatomegaly </a:t>
                      </a:r>
                      <a:r>
                        <a:rPr b="0" i="1" lang="en-US" sz="1600" u="none">
                          <a:latin typeface="Calibri"/>
                          <a:ea typeface="Calibri"/>
                          <a:cs typeface="Calibri"/>
                          <a:sym typeface="Calibri"/>
                        </a:rPr>
                        <a:t>(No/Yes)</a:t>
                      </a:r>
                      <a:endParaRPr b="1" sz="1600">
                        <a:latin typeface="Calibri"/>
                        <a:ea typeface="Calibri"/>
                        <a:cs typeface="Calibri"/>
                        <a:sym typeface="Calibri"/>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3.06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(2.14 – 4.38)</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Spiders </a:t>
                      </a:r>
                      <a:r>
                        <a:rPr b="0" i="1" lang="en-US" sz="1600" u="none">
                          <a:latin typeface="Calibri"/>
                          <a:ea typeface="Calibri"/>
                          <a:cs typeface="Calibri"/>
                          <a:sym typeface="Calibri"/>
                        </a:rPr>
                        <a:t>(No/Yes)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2.42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(1.72 – 3.42)</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239400">
                <a:tc>
                  <a:txBody>
                    <a:bodyPr/>
                    <a:lstStyle/>
                    <a:p>
                      <a:pPr indent="0" lvl="0" marL="0" marR="0" rtl="0" algn="l">
                        <a:spcBef>
                          <a:spcPts val="0"/>
                        </a:spcBef>
                        <a:spcAft>
                          <a:spcPts val="0"/>
                        </a:spcAft>
                        <a:buNone/>
                      </a:pPr>
                      <a:r>
                        <a:rPr b="1" lang="en-US" sz="1600">
                          <a:latin typeface="Calibri"/>
                          <a:ea typeface="Calibri"/>
                          <a:cs typeface="Calibri"/>
                          <a:sym typeface="Calibri"/>
                        </a:rPr>
                        <a:t>Edema</a:t>
                      </a:r>
                      <a:r>
                        <a:rPr b="0" i="1" lang="en-US" sz="1600">
                          <a:latin typeface="Calibri"/>
                          <a:ea typeface="Calibri"/>
                          <a:cs typeface="Calibri"/>
                          <a:sym typeface="Calibri"/>
                        </a:rPr>
                        <a:t>: No 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ref</a:t>
                      </a:r>
                      <a:endParaRPr/>
                    </a:p>
                  </a:txBody>
                  <a:tcPr marT="45725" marB="45725" marR="91450" marL="9145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3">
                  <a:txBody>
                    <a:bodyPr/>
                    <a:lstStyle/>
                    <a:p>
                      <a:pPr indent="0" lvl="0" marL="0" marR="0" rtl="0" algn="ctr">
                        <a:spcBef>
                          <a:spcPts val="0"/>
                        </a:spcBef>
                        <a:spcAft>
                          <a:spcPts val="0"/>
                        </a:spcAft>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tcPr>
                </a:tc>
              </a:tr>
              <a:tr h="273575">
                <a:tc>
                  <a:txBody>
                    <a:bodyPr/>
                    <a:lstStyle/>
                    <a:p>
                      <a:pPr indent="0" lvl="0" marL="0" marR="0" rtl="0" algn="l">
                        <a:spcBef>
                          <a:spcPts val="0"/>
                        </a:spcBef>
                        <a:spcAft>
                          <a:spcPts val="0"/>
                        </a:spcAft>
                        <a:buNone/>
                      </a:pPr>
                      <a:r>
                        <a:rPr b="0" i="1" lang="en-US" sz="1600">
                          <a:latin typeface="Calibri"/>
                          <a:ea typeface="Calibri"/>
                          <a:cs typeface="Calibri"/>
                          <a:sym typeface="Calibri"/>
                        </a:rPr>
                        <a:t>              Edema no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1.63</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(1.04 – 2.55)</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10025">
                <a:tc>
                  <a:txBody>
                    <a:bodyPr/>
                    <a:lstStyle/>
                    <a:p>
                      <a:pPr indent="0" lvl="0" marL="0" marR="0" rtl="0" algn="l">
                        <a:spcBef>
                          <a:spcPts val="0"/>
                        </a:spcBef>
                        <a:spcAft>
                          <a:spcPts val="0"/>
                        </a:spcAft>
                        <a:buNone/>
                      </a:pPr>
                      <a:r>
                        <a:rPr b="0" i="1" lang="en-US" sz="1600">
                          <a:latin typeface="Calibri"/>
                          <a:ea typeface="Calibri"/>
                          <a:cs typeface="Calibri"/>
                          <a:sym typeface="Calibri"/>
                        </a:rPr>
                        <a:t>              Edema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10.9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(6.61 – 18.0)</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13050">
                <a:tc>
                  <a:txBody>
                    <a:bodyPr/>
                    <a:lstStyle/>
                    <a:p>
                      <a:pPr indent="0" lvl="0" marL="0" marR="0" rtl="0" algn="l">
                        <a:spcBef>
                          <a:spcPts val="0"/>
                        </a:spcBef>
                        <a:spcAft>
                          <a:spcPts val="0"/>
                        </a:spcAft>
                        <a:buNone/>
                      </a:pPr>
                      <a:r>
                        <a:rPr b="1" lang="en-US" sz="1600">
                          <a:latin typeface="Calibri"/>
                          <a:ea typeface="Calibri"/>
                          <a:cs typeface="Calibri"/>
                          <a:sym typeface="Calibri"/>
                        </a:rPr>
                        <a:t>Histologic: </a:t>
                      </a:r>
                      <a:r>
                        <a:rPr b="0" i="1" lang="en-US" sz="1600" u="none">
                          <a:latin typeface="Calibri"/>
                          <a:ea typeface="Calibri"/>
                          <a:cs typeface="Calibri"/>
                          <a:sym typeface="Calibri"/>
                        </a:rPr>
                        <a:t>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ref</a:t>
                      </a:r>
                      <a:endParaRPr/>
                    </a:p>
                  </a:txBody>
                  <a:tcPr marT="45725" marB="45725" marR="91450" marL="91450"/>
                </a:tc>
                <a:tc>
                  <a:txBody>
                    <a:bodyPr/>
                    <a:lstStyle/>
                    <a:p>
                      <a:pPr indent="0" lvl="0" marL="0" marR="0" rtl="0" algn="ctr">
                        <a:spcBef>
                          <a:spcPts val="0"/>
                        </a:spcBef>
                        <a:spcAft>
                          <a:spcPts val="0"/>
                        </a:spcAft>
                        <a:buNone/>
                      </a:pPr>
                      <a:r>
                        <a:t/>
                      </a:r>
                      <a:endParaRPr sz="1600">
                        <a:latin typeface="Calibri"/>
                        <a:ea typeface="Calibri"/>
                        <a:cs typeface="Calibri"/>
                        <a:sym typeface="Calibri"/>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rowSpan="4">
                  <a:txBody>
                    <a:bodyPr/>
                    <a:lstStyle/>
                    <a:p>
                      <a:pPr indent="0" lvl="0" marL="0" marR="0" rtl="0" algn="ctr">
                        <a:spcBef>
                          <a:spcPts val="0"/>
                        </a:spcBef>
                        <a:spcAft>
                          <a:spcPts val="0"/>
                        </a:spcAft>
                        <a:buNone/>
                      </a:pPr>
                      <a:r>
                        <a:rPr lang="en-US" sz="1600">
                          <a:latin typeface="Calibri"/>
                          <a:ea typeface="Calibri"/>
                          <a:cs typeface="Calibri"/>
                          <a:sym typeface="Calibri"/>
                        </a:rPr>
                        <a:t>&lt;0.001</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r h="313050">
                <a:tc>
                  <a:txBody>
                    <a:bodyPr/>
                    <a:lstStyle/>
                    <a:p>
                      <a:pPr indent="0" lvl="2" marL="914400" marR="0" rtl="0" algn="l">
                        <a:spcBef>
                          <a:spcPts val="0"/>
                        </a:spcBef>
                        <a:spcAft>
                          <a:spcPts val="0"/>
                        </a:spcAft>
                        <a:buNone/>
                      </a:pPr>
                      <a:r>
                        <a:rPr b="0" i="1" lang="en-US" sz="1600" u="none" cap="none" strike="noStrike">
                          <a:latin typeface="Calibri"/>
                          <a:ea typeface="Calibri"/>
                          <a:cs typeface="Calibri"/>
                          <a:sym typeface="Calibri"/>
                        </a:rPr>
                        <a:t>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6.39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(0.86 – 47.5)</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13050">
                <a:tc>
                  <a:txBody>
                    <a:bodyPr/>
                    <a:lstStyle/>
                    <a:p>
                      <a:pPr indent="0" lvl="2" marL="914400" marR="0" rtl="0" algn="l">
                        <a:spcBef>
                          <a:spcPts val="0"/>
                        </a:spcBef>
                        <a:spcAft>
                          <a:spcPts val="0"/>
                        </a:spcAft>
                        <a:buNone/>
                      </a:pPr>
                      <a:r>
                        <a:rPr b="0" i="1" lang="en-US" sz="1600" u="none" cap="none" strike="noStrike">
                          <a:latin typeface="Calibri"/>
                          <a:ea typeface="Calibri"/>
                          <a:cs typeface="Calibri"/>
                          <a:sym typeface="Calibri"/>
                        </a:rPr>
                        <a:t>3</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600">
                          <a:latin typeface="Calibri"/>
                          <a:ea typeface="Calibri"/>
                          <a:cs typeface="Calibri"/>
                          <a:sym typeface="Calibri"/>
                        </a:rPr>
                        <a:t>9.66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(1.33 – 70.1)</a:t>
                      </a:r>
                      <a:endParaRPr/>
                    </a:p>
                  </a:txBody>
                  <a:tcPr marT="45725" marB="45725" marR="91450" marL="91450">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vMerge="1"/>
              </a:tr>
              <a:tr h="313050">
                <a:tc>
                  <a:txBody>
                    <a:bodyPr/>
                    <a:lstStyle/>
                    <a:p>
                      <a:pPr indent="0" lvl="2" marL="914400" marR="0" rtl="0" algn="l">
                        <a:spcBef>
                          <a:spcPts val="0"/>
                        </a:spcBef>
                        <a:spcAft>
                          <a:spcPts val="0"/>
                        </a:spcAft>
                        <a:buNone/>
                      </a:pPr>
                      <a:r>
                        <a:rPr b="0" i="1" lang="en-US" sz="1600" u="none" cap="none" strike="noStrike">
                          <a:latin typeface="Calibri"/>
                          <a:ea typeface="Calibri"/>
                          <a:cs typeface="Calibri"/>
                          <a:sym typeface="Calibri"/>
                        </a:rPr>
                        <a:t>4</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600">
                          <a:latin typeface="Calibri"/>
                          <a:ea typeface="Calibri"/>
                          <a:cs typeface="Calibri"/>
                          <a:sym typeface="Calibri"/>
                        </a:rPr>
                        <a:t>24.0</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600"/>
                        <a:buFont typeface="Calibri"/>
                        <a:buNone/>
                      </a:pPr>
                      <a:r>
                        <a:rPr lang="en-US" sz="1600">
                          <a:latin typeface="Calibri"/>
                          <a:ea typeface="Calibri"/>
                          <a:cs typeface="Calibri"/>
                          <a:sym typeface="Calibri"/>
                        </a:rPr>
                        <a:t>(3.33 – 174)</a:t>
                      </a:r>
                      <a:endParaRPr/>
                    </a:p>
                  </a:txBody>
                  <a:tcPr marT="45725" marB="45725" marR="91450" marL="91450">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vMerge="1"/>
              </a:tr>
            </a:tbl>
          </a:graphicData>
        </a:graphic>
      </p:graphicFrame>
      <p:sp>
        <p:nvSpPr>
          <p:cNvPr id="269" name="Google Shape;269;p15"/>
          <p:cNvSpPr txBox="1"/>
          <p:nvPr>
            <p:ph type="title"/>
          </p:nvPr>
        </p:nvSpPr>
        <p:spPr>
          <a:xfrm>
            <a:off x="838200" y="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aramond"/>
              <a:buNone/>
            </a:pPr>
            <a:r>
              <a:rPr lang="en-US" sz="4000">
                <a:latin typeface="Garamond"/>
                <a:ea typeface="Garamond"/>
                <a:cs typeface="Garamond"/>
                <a:sym typeface="Garamond"/>
              </a:rPr>
              <a:t>Univariable Analysis for Cox Models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16"/>
          <p:cNvSpPr txBox="1"/>
          <p:nvPr>
            <p:ph type="title"/>
          </p:nvPr>
        </p:nvSpPr>
        <p:spPr>
          <a:xfrm>
            <a:off x="838200" y="25521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aramond"/>
              <a:buNone/>
            </a:pPr>
            <a:r>
              <a:rPr lang="en-US" sz="4000">
                <a:latin typeface="Garamond"/>
                <a:ea typeface="Garamond"/>
                <a:cs typeface="Garamond"/>
                <a:sym typeface="Garamond"/>
              </a:rPr>
              <a:t>Univariable Analysis – Serum Bilirubin</a:t>
            </a:r>
            <a:endParaRPr/>
          </a:p>
        </p:txBody>
      </p:sp>
      <p:pic>
        <p:nvPicPr>
          <p:cNvPr descr="A close up of a logo&#10;&#10;Description automatically generated" id="276" name="Google Shape;276;p16"/>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77" name="Google Shape;277;p16"/>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78" name="Google Shape;278;p16"/>
          <p:cNvSpPr/>
          <p:nvPr/>
        </p:nvSpPr>
        <p:spPr>
          <a:xfrm>
            <a:off x="838200" y="3613381"/>
            <a:ext cx="10515600" cy="227754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u="sng">
                <a:solidFill>
                  <a:schemeClr val="dk1"/>
                </a:solidFill>
                <a:latin typeface="Garamond"/>
                <a:ea typeface="Garamond"/>
                <a:cs typeface="Garamond"/>
                <a:sym typeface="Garamond"/>
              </a:rPr>
              <a:t>Interpretation: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1(</a:t>
            </a:r>
            <a:r>
              <a:rPr b="1" lang="en-US" sz="2000">
                <a:solidFill>
                  <a:schemeClr val="accent5"/>
                </a:solidFill>
                <a:latin typeface="Garamond"/>
                <a:ea typeface="Garamond"/>
                <a:cs typeface="Garamond"/>
                <a:sym typeface="Garamond"/>
              </a:rPr>
              <a:t>baseline bilirubin</a:t>
            </a:r>
            <a:r>
              <a:rPr lang="en-US" sz="2000">
                <a:solidFill>
                  <a:schemeClr val="dk1"/>
                </a:solidFill>
                <a:latin typeface="Garamond"/>
                <a:ea typeface="Garamond"/>
                <a:cs typeface="Garamond"/>
                <a:sym typeface="Garamond"/>
              </a:rPr>
              <a:t>): One unit increase in the baseline bilirubin is associated with 16% increase in the death risk</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2 (</a:t>
            </a:r>
            <a:r>
              <a:rPr b="1" lang="en-US" sz="2000">
                <a:solidFill>
                  <a:schemeClr val="accent5"/>
                </a:solidFill>
                <a:latin typeface="Garamond"/>
                <a:ea typeface="Garamond"/>
                <a:cs typeface="Garamond"/>
                <a:sym typeface="Garamond"/>
              </a:rPr>
              <a:t>longitudinal bilirubin</a:t>
            </a:r>
            <a:r>
              <a:rPr lang="en-US" sz="2000">
                <a:solidFill>
                  <a:schemeClr val="dk1"/>
                </a:solidFill>
                <a:latin typeface="Garamond"/>
                <a:ea typeface="Garamond"/>
                <a:cs typeface="Garamond"/>
                <a:sym typeface="Garamond"/>
              </a:rPr>
              <a:t>): One unit increase in the longitudinal bilirubin is associated with 16% increase in the death risk</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3 (</a:t>
            </a:r>
            <a:r>
              <a:rPr b="1" lang="en-US" sz="2000">
                <a:solidFill>
                  <a:schemeClr val="accent5"/>
                </a:solidFill>
                <a:latin typeface="Garamond"/>
                <a:ea typeface="Garamond"/>
                <a:cs typeface="Garamond"/>
                <a:sym typeface="Garamond"/>
              </a:rPr>
              <a:t>longitudinal bilirubin &amp; measurement error</a:t>
            </a:r>
            <a:r>
              <a:rPr lang="en-US" sz="2000">
                <a:solidFill>
                  <a:schemeClr val="dk1"/>
                </a:solidFill>
                <a:latin typeface="Garamond"/>
                <a:ea typeface="Garamond"/>
                <a:cs typeface="Garamond"/>
                <a:sym typeface="Garamond"/>
              </a:rPr>
              <a:t>): One unit increase in the longitudinal bilirubin is associated with 83% increase in the death risk</a:t>
            </a:r>
            <a:endParaRPr/>
          </a:p>
        </p:txBody>
      </p:sp>
      <p:graphicFrame>
        <p:nvGraphicFramePr>
          <p:cNvPr id="279" name="Google Shape;279;p16"/>
          <p:cNvGraphicFramePr/>
          <p:nvPr/>
        </p:nvGraphicFramePr>
        <p:xfrm>
          <a:off x="1119553" y="1456978"/>
          <a:ext cx="3000000" cy="3000000"/>
        </p:xfrm>
        <a:graphic>
          <a:graphicData uri="http://schemas.openxmlformats.org/drawingml/2006/table">
            <a:tbl>
              <a:tblPr bandRow="1" firstRow="1">
                <a:noFill/>
                <a:tableStyleId>{4F880864-5892-47B9-87B9-45F1373DA064}</a:tableStyleId>
              </a:tblPr>
              <a:tblGrid>
                <a:gridCol w="3317600"/>
                <a:gridCol w="1776675"/>
                <a:gridCol w="2824675"/>
                <a:gridCol w="1441950"/>
              </a:tblGrid>
              <a:tr h="370850">
                <a:tc gridSpan="4">
                  <a:txBody>
                    <a:bodyPr/>
                    <a:lstStyle/>
                    <a:p>
                      <a:pPr indent="0" lvl="0" marL="0" marR="0" rtl="0" algn="ctr">
                        <a:spcBef>
                          <a:spcPts val="0"/>
                        </a:spcBef>
                        <a:spcAft>
                          <a:spcPts val="0"/>
                        </a:spcAft>
                        <a:buNone/>
                      </a:pPr>
                      <a:r>
                        <a:rPr b="1" lang="en-US" sz="2000">
                          <a:latin typeface="Calibri"/>
                          <a:ea typeface="Calibri"/>
                          <a:cs typeface="Calibri"/>
                          <a:sym typeface="Calibri"/>
                        </a:rPr>
                        <a:t>Univariable Analysis - Serum Bilirubin</a:t>
                      </a:r>
                      <a:endParaRPr/>
                    </a:p>
                  </a:txBody>
                  <a:tcPr marT="45725" marB="45725" marR="91450" marL="91450"/>
                </a:tc>
                <a:tc hMerge="1"/>
                <a:tc hMerge="1"/>
                <a:tc hMerge="1"/>
              </a:tr>
              <a:tr h="370850">
                <a:tc>
                  <a:txBody>
                    <a:bodyPr/>
                    <a:lstStyle/>
                    <a:p>
                      <a:pPr indent="0" lvl="0" marL="0" marR="0" rtl="0" algn="l">
                        <a:spcBef>
                          <a:spcPts val="0"/>
                        </a:spcBef>
                        <a:spcAft>
                          <a:spcPts val="0"/>
                        </a:spcAft>
                        <a:buNone/>
                      </a:pPr>
                      <a:r>
                        <a:rPr b="1" lang="en-US" sz="2000">
                          <a:latin typeface="Calibri"/>
                          <a:ea typeface="Calibri"/>
                          <a:cs typeface="Calibri"/>
                          <a:sym typeface="Calibri"/>
                        </a:rPr>
                        <a:t>Model</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Hazard Ratios</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95% Confidence Interval</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p-value</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1: Cox PH</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1.16</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(1.13 – 1.19)</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&lt;0.001</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2: Time-dependent Cox</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1.16</a:t>
                      </a:r>
                      <a:endParaRPr/>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ctr">
                        <a:spcBef>
                          <a:spcPts val="0"/>
                        </a:spcBef>
                        <a:spcAft>
                          <a:spcPts val="0"/>
                        </a:spcAft>
                        <a:buNone/>
                      </a:pPr>
                      <a:r>
                        <a:rPr lang="en-US" sz="2000">
                          <a:latin typeface="Calibri"/>
                          <a:ea typeface="Calibri"/>
                          <a:cs typeface="Calibri"/>
                          <a:sym typeface="Calibri"/>
                        </a:rPr>
                        <a:t>(1.14 – 1.18)</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&lt;0.001</a:t>
                      </a:r>
                      <a:endParaRPr/>
                    </a:p>
                  </a:txBody>
                  <a:tcPr marT="45725" marB="45725" marR="91450" marL="91450">
                    <a:lnL cap="flat" cmpd="sng" w="9525">
                      <a:solidFill>
                        <a:srgbClr val="000000">
                          <a:alpha val="0"/>
                        </a:srgbClr>
                      </a:solidFill>
                      <a:prstDash val="solid"/>
                      <a:round/>
                      <a:headEnd len="sm" w="sm" type="none"/>
                      <a:tailEnd len="sm" w="sm" type="none"/>
                    </a:lnL>
                  </a:tcP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3: Joint Model</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1.83</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(1.66 - 2.02)</a:t>
                      </a:r>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2000">
                          <a:latin typeface="Calibri"/>
                          <a:ea typeface="Calibri"/>
                          <a:cs typeface="Calibri"/>
                          <a:sym typeface="Calibri"/>
                        </a:rPr>
                        <a:t>&lt;0.0001</a:t>
                      </a:r>
                      <a:endParaRPr/>
                    </a:p>
                  </a:txBody>
                  <a:tcPr marT="45725" marB="45725" marR="91450" marL="91450"/>
                </a:tc>
              </a:tr>
            </a:tbl>
          </a:graphicData>
        </a:graphic>
      </p:graphicFrame>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4" name="Shape 284"/>
        <p:cNvGrpSpPr/>
        <p:nvPr/>
      </p:nvGrpSpPr>
      <p:grpSpPr>
        <a:xfrm>
          <a:off x="0" y="0"/>
          <a:ext cx="0" cy="0"/>
          <a:chOff x="0" y="0"/>
          <a:chExt cx="0" cy="0"/>
        </a:xfrm>
      </p:grpSpPr>
      <p:sp>
        <p:nvSpPr>
          <p:cNvPr id="285" name="Google Shape;285;p17"/>
          <p:cNvSpPr txBox="1"/>
          <p:nvPr>
            <p:ph type="title"/>
          </p:nvPr>
        </p:nvSpPr>
        <p:spPr>
          <a:xfrm>
            <a:off x="838200" y="25521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aramond"/>
              <a:buNone/>
            </a:pPr>
            <a:r>
              <a:rPr lang="en-US" sz="4000">
                <a:latin typeface="Garamond"/>
                <a:ea typeface="Garamond"/>
                <a:cs typeface="Garamond"/>
                <a:sym typeface="Garamond"/>
              </a:rPr>
              <a:t>Multivariable Analysis – Serum Bilirubin</a:t>
            </a:r>
            <a:endParaRPr/>
          </a:p>
        </p:txBody>
      </p:sp>
      <p:pic>
        <p:nvPicPr>
          <p:cNvPr descr="A close up of a logo&#10;&#10;Description automatically generated" id="286" name="Google Shape;286;p17"/>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87" name="Google Shape;287;p17"/>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88" name="Google Shape;288;p17"/>
          <p:cNvSpPr/>
          <p:nvPr/>
        </p:nvSpPr>
        <p:spPr>
          <a:xfrm>
            <a:off x="838200" y="4323169"/>
            <a:ext cx="10515600" cy="135421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u="sng">
                <a:solidFill>
                  <a:schemeClr val="dk1"/>
                </a:solidFill>
                <a:latin typeface="Garamond"/>
                <a:ea typeface="Garamond"/>
                <a:cs typeface="Garamond"/>
                <a:sym typeface="Garamond"/>
              </a:rPr>
              <a:t>Model Adjustment: </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1: bilirubin, albumin, age, edema, histologic, SGOT, prothrombin</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2: bilirubin, albumin, age, edema, histologic</a:t>
            </a:r>
            <a:endParaRPr/>
          </a:p>
          <a:p>
            <a:pPr indent="-342900" lvl="0" marL="342900" marR="0" rtl="0" algn="l">
              <a:spcBef>
                <a:spcPts val="0"/>
              </a:spcBef>
              <a:spcAft>
                <a:spcPts val="0"/>
              </a:spcAft>
              <a:buClr>
                <a:schemeClr val="dk1"/>
              </a:buClr>
              <a:buSzPts val="2000"/>
              <a:buFont typeface="Arial"/>
              <a:buChar char="•"/>
            </a:pPr>
            <a:r>
              <a:rPr lang="en-US" sz="2000">
                <a:solidFill>
                  <a:schemeClr val="dk1"/>
                </a:solidFill>
                <a:latin typeface="Garamond"/>
                <a:ea typeface="Garamond"/>
                <a:cs typeface="Garamond"/>
                <a:sym typeface="Garamond"/>
              </a:rPr>
              <a:t>Model 3: bilirubin, albumin, age, edema</a:t>
            </a:r>
            <a:endParaRPr b="1" sz="2000">
              <a:solidFill>
                <a:schemeClr val="dk1"/>
              </a:solidFill>
              <a:latin typeface="Garamond"/>
              <a:ea typeface="Garamond"/>
              <a:cs typeface="Garamond"/>
              <a:sym typeface="Garamond"/>
            </a:endParaRPr>
          </a:p>
        </p:txBody>
      </p:sp>
      <p:graphicFrame>
        <p:nvGraphicFramePr>
          <p:cNvPr id="289" name="Google Shape;289;p17"/>
          <p:cNvGraphicFramePr/>
          <p:nvPr/>
        </p:nvGraphicFramePr>
        <p:xfrm>
          <a:off x="1119553" y="1456978"/>
          <a:ext cx="3000000" cy="3000000"/>
        </p:xfrm>
        <a:graphic>
          <a:graphicData uri="http://schemas.openxmlformats.org/drawingml/2006/table">
            <a:tbl>
              <a:tblPr bandRow="1" firstRow="1">
                <a:noFill/>
                <a:tableStyleId>{4F880864-5892-47B9-87B9-45F1373DA064}</a:tableStyleId>
              </a:tblPr>
              <a:tblGrid>
                <a:gridCol w="3317600"/>
                <a:gridCol w="1776675"/>
                <a:gridCol w="2824675"/>
                <a:gridCol w="1441950"/>
              </a:tblGrid>
              <a:tr h="370850">
                <a:tc gridSpan="4">
                  <a:txBody>
                    <a:bodyPr/>
                    <a:lstStyle/>
                    <a:p>
                      <a:pPr indent="0" lvl="0" marL="0" marR="0" rtl="0" algn="ctr">
                        <a:spcBef>
                          <a:spcPts val="0"/>
                        </a:spcBef>
                        <a:spcAft>
                          <a:spcPts val="0"/>
                        </a:spcAft>
                        <a:buNone/>
                      </a:pPr>
                      <a:r>
                        <a:rPr b="1" lang="en-US" sz="2000">
                          <a:latin typeface="Calibri"/>
                          <a:ea typeface="Calibri"/>
                          <a:cs typeface="Calibri"/>
                          <a:sym typeface="Calibri"/>
                        </a:rPr>
                        <a:t>Multivariable Analysis - Serum Bilirubin</a:t>
                      </a:r>
                      <a:endParaRPr/>
                    </a:p>
                  </a:txBody>
                  <a:tcPr marT="45725" marB="45725" marR="91450" marL="91450"/>
                </a:tc>
                <a:tc hMerge="1"/>
                <a:tc hMerge="1"/>
                <a:tc hMerge="1"/>
              </a:tr>
              <a:tr h="370850">
                <a:tc>
                  <a:txBody>
                    <a:bodyPr/>
                    <a:lstStyle/>
                    <a:p>
                      <a:pPr indent="0" lvl="0" marL="0" marR="0" rtl="0" algn="l">
                        <a:spcBef>
                          <a:spcPts val="0"/>
                        </a:spcBef>
                        <a:spcAft>
                          <a:spcPts val="0"/>
                        </a:spcAft>
                        <a:buNone/>
                      </a:pPr>
                      <a:r>
                        <a:rPr b="1" lang="en-US" sz="2000">
                          <a:latin typeface="Calibri"/>
                          <a:ea typeface="Calibri"/>
                          <a:cs typeface="Calibri"/>
                          <a:sym typeface="Calibri"/>
                        </a:rPr>
                        <a:t>Model</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Hazard Ratios</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95% Confidence Interval</a:t>
                      </a:r>
                      <a:endParaRPr/>
                    </a:p>
                  </a:txBody>
                  <a:tcPr marT="45725" marB="45725" marR="91450" marL="91450"/>
                </a:tc>
                <a:tc>
                  <a:txBody>
                    <a:bodyPr/>
                    <a:lstStyle/>
                    <a:p>
                      <a:pPr indent="0" lvl="0" marL="0" marR="0" rtl="0" algn="ctr">
                        <a:spcBef>
                          <a:spcPts val="0"/>
                        </a:spcBef>
                        <a:spcAft>
                          <a:spcPts val="0"/>
                        </a:spcAft>
                        <a:buNone/>
                      </a:pPr>
                      <a:r>
                        <a:rPr b="1" lang="en-US" sz="2000">
                          <a:latin typeface="Calibri"/>
                          <a:ea typeface="Calibri"/>
                          <a:cs typeface="Calibri"/>
                          <a:sym typeface="Calibri"/>
                        </a:rPr>
                        <a:t>p-value</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1: Cox PH</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1.11</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(1.06 – 1.15)</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&lt;0.001</a:t>
                      </a:r>
                      <a:endParaRPr/>
                    </a:p>
                  </a:txBody>
                  <a:tcPr marT="45725" marB="45725" marR="91450" marL="91450"/>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2: Time-dependent Cox</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1.20</a:t>
                      </a:r>
                      <a:endParaRPr/>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ctr">
                        <a:spcBef>
                          <a:spcPts val="0"/>
                        </a:spcBef>
                        <a:spcAft>
                          <a:spcPts val="0"/>
                        </a:spcAft>
                        <a:buNone/>
                      </a:pPr>
                      <a:r>
                        <a:rPr lang="en-US" sz="2000">
                          <a:latin typeface="Calibri"/>
                          <a:ea typeface="Calibri"/>
                          <a:cs typeface="Calibri"/>
                          <a:sym typeface="Calibri"/>
                        </a:rPr>
                        <a:t>(1.17 – 1.22)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2000">
                          <a:latin typeface="Calibri"/>
                          <a:ea typeface="Calibri"/>
                          <a:cs typeface="Calibri"/>
                          <a:sym typeface="Calibri"/>
                        </a:rPr>
                        <a:t>&lt;0.001</a:t>
                      </a:r>
                      <a:endParaRPr/>
                    </a:p>
                  </a:txBody>
                  <a:tcPr marT="45725" marB="45725" marR="91450" marL="91450">
                    <a:lnL cap="flat" cmpd="sng" w="9525">
                      <a:solidFill>
                        <a:srgbClr val="000000">
                          <a:alpha val="0"/>
                        </a:srgbClr>
                      </a:solidFill>
                      <a:prstDash val="solid"/>
                      <a:round/>
                      <a:headEnd len="sm" w="sm" type="none"/>
                      <a:tailEnd len="sm" w="sm" type="none"/>
                    </a:lnL>
                  </a:tcPr>
                </a:tc>
              </a:tr>
              <a:tr h="370850">
                <a:tc>
                  <a:txBody>
                    <a:bodyPr/>
                    <a:lstStyle/>
                    <a:p>
                      <a:pPr indent="0" lvl="0" marL="0" marR="0" rtl="0" algn="l">
                        <a:spcBef>
                          <a:spcPts val="0"/>
                        </a:spcBef>
                        <a:spcAft>
                          <a:spcPts val="0"/>
                        </a:spcAft>
                        <a:buNone/>
                      </a:pPr>
                      <a:r>
                        <a:rPr lang="en-US" sz="2000">
                          <a:latin typeface="Calibri"/>
                          <a:ea typeface="Calibri"/>
                          <a:cs typeface="Calibri"/>
                          <a:sym typeface="Calibri"/>
                        </a:rPr>
                        <a:t>Model 3: Joint Model</a:t>
                      </a:r>
                      <a:endParaRPr b="1" sz="20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1.82</a:t>
                      </a:r>
                      <a:endParaRPr/>
                    </a:p>
                  </a:txBody>
                  <a:tcPr marT="45725" marB="45725" marR="91450" marL="91450"/>
                </a:tc>
                <a:tc>
                  <a:txBody>
                    <a:bodyPr/>
                    <a:lstStyle/>
                    <a:p>
                      <a:pPr indent="0" lvl="0" marL="0" marR="0" rtl="0" algn="ctr">
                        <a:spcBef>
                          <a:spcPts val="0"/>
                        </a:spcBef>
                        <a:spcAft>
                          <a:spcPts val="0"/>
                        </a:spcAft>
                        <a:buNone/>
                      </a:pPr>
                      <a:r>
                        <a:rPr lang="en-US" sz="2000">
                          <a:latin typeface="Calibri"/>
                          <a:ea typeface="Calibri"/>
                          <a:cs typeface="Calibri"/>
                          <a:sym typeface="Calibri"/>
                        </a:rPr>
                        <a:t>(1.64 - 2.03)</a:t>
                      </a:r>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2000">
                          <a:latin typeface="Calibri"/>
                          <a:ea typeface="Calibri"/>
                          <a:cs typeface="Calibri"/>
                          <a:sym typeface="Calibri"/>
                        </a:rPr>
                        <a:t>&lt;0.0001</a:t>
                      </a:r>
                      <a:endParaRPr/>
                    </a:p>
                  </a:txBody>
                  <a:tcPr marT="45725" marB="45725" marR="91450" marL="91450"/>
                </a:tc>
              </a:tr>
            </a:tbl>
          </a:graphicData>
        </a:graphic>
      </p:graphicFrame>
      <p:sp>
        <p:nvSpPr>
          <p:cNvPr id="290" name="Google Shape;290;p17"/>
          <p:cNvSpPr txBox="1"/>
          <p:nvPr/>
        </p:nvSpPr>
        <p:spPr>
          <a:xfrm>
            <a:off x="1090524" y="3680618"/>
            <a:ext cx="7216726"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2200">
                <a:solidFill>
                  <a:schemeClr val="dk1"/>
                </a:solidFill>
                <a:latin typeface="Garamond"/>
                <a:ea typeface="Garamond"/>
                <a:cs typeface="Garamond"/>
                <a:sym typeface="Garamond"/>
              </a:rPr>
              <a:t>High bilirubin worsens survival</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0" st="0"/>
                                            </p:txEl>
                                          </p:spTgt>
                                        </p:tgtEl>
                                        <p:attrNameLst>
                                          <p:attrName>style.visibility</p:attrName>
                                        </p:attrNameLst>
                                      </p:cBhvr>
                                      <p:to>
                                        <p:strVal val="visible"/>
                                      </p:to>
                                    </p:set>
                                    <p:animEffect filter="fade" transition="in">
                                      <p:cBhvr>
                                        <p:cTn dur="300"/>
                                        <p:tgtEl>
                                          <p:spTgt spid="28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1" st="1"/>
                                            </p:txEl>
                                          </p:spTgt>
                                        </p:tgtEl>
                                        <p:attrNameLst>
                                          <p:attrName>style.visibility</p:attrName>
                                        </p:attrNameLst>
                                      </p:cBhvr>
                                      <p:to>
                                        <p:strVal val="visible"/>
                                      </p:to>
                                    </p:set>
                                    <p:animEffect filter="fade" transition="in">
                                      <p:cBhvr>
                                        <p:cTn dur="300"/>
                                        <p:tgtEl>
                                          <p:spTgt spid="28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2" st="2"/>
                                            </p:txEl>
                                          </p:spTgt>
                                        </p:tgtEl>
                                        <p:attrNameLst>
                                          <p:attrName>style.visibility</p:attrName>
                                        </p:attrNameLst>
                                      </p:cBhvr>
                                      <p:to>
                                        <p:strVal val="visible"/>
                                      </p:to>
                                    </p:set>
                                    <p:animEffect filter="fade" transition="in">
                                      <p:cBhvr>
                                        <p:cTn dur="300"/>
                                        <p:tgtEl>
                                          <p:spTgt spid="28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88">
                                            <p:txEl>
                                              <p:pRg end="3" st="3"/>
                                            </p:txEl>
                                          </p:spTgt>
                                        </p:tgtEl>
                                        <p:attrNameLst>
                                          <p:attrName>style.visibility</p:attrName>
                                        </p:attrNameLst>
                                      </p:cBhvr>
                                      <p:to>
                                        <p:strVal val="visible"/>
                                      </p:to>
                                    </p:set>
                                    <p:animEffect filter="fade" transition="in">
                                      <p:cBhvr>
                                        <p:cTn dur="300"/>
                                        <p:tgtEl>
                                          <p:spTgt spid="28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5" name="Shape 295"/>
        <p:cNvGrpSpPr/>
        <p:nvPr/>
      </p:nvGrpSpPr>
      <p:grpSpPr>
        <a:xfrm>
          <a:off x="0" y="0"/>
          <a:ext cx="0" cy="0"/>
          <a:chOff x="0" y="0"/>
          <a:chExt cx="0" cy="0"/>
        </a:xfrm>
      </p:grpSpPr>
      <p:sp>
        <p:nvSpPr>
          <p:cNvPr id="296" name="Google Shape;296;p18"/>
          <p:cNvSpPr txBox="1"/>
          <p:nvPr>
            <p:ph type="title"/>
          </p:nvPr>
        </p:nvSpPr>
        <p:spPr>
          <a:xfrm>
            <a:off x="838200" y="3127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Conclusions</a:t>
            </a:r>
            <a:endParaRPr/>
          </a:p>
        </p:txBody>
      </p:sp>
      <p:pic>
        <p:nvPicPr>
          <p:cNvPr descr="A close up of a logo&#10;&#10;Description automatically generated" id="297" name="Google Shape;297;p18"/>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298" name="Google Shape;298;p18"/>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299" name="Google Shape;299;p18"/>
          <p:cNvSpPr txBox="1"/>
          <p:nvPr/>
        </p:nvSpPr>
        <p:spPr>
          <a:xfrm>
            <a:off x="838200" y="1580646"/>
            <a:ext cx="10515600" cy="391818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1.  Association between bilirubin and survival: </a:t>
            </a:r>
            <a:endParaRPr/>
          </a:p>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	Cox PH: HR = 1.11, Time-dependent Cox: HR = 1.20, Joint Model: HR = 1.82</a:t>
            </a:r>
            <a:endParaRPr/>
          </a:p>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2.  Difference in model outputs: 	</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Garamond"/>
                <a:ea typeface="Garamond"/>
                <a:cs typeface="Garamond"/>
                <a:sym typeface="Garamond"/>
              </a:rPr>
              <a:t>Cox PH: baseline values of bilirubin</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Garamond"/>
                <a:ea typeface="Garamond"/>
                <a:cs typeface="Garamond"/>
                <a:sym typeface="Garamond"/>
              </a:rPr>
              <a:t>Time-dependent Cox: progression of bilirubin over time</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Garamond"/>
                <a:ea typeface="Garamond"/>
                <a:cs typeface="Garamond"/>
                <a:sym typeface="Garamond"/>
              </a:rPr>
              <a:t>Joint Model</a:t>
            </a:r>
            <a:r>
              <a:rPr b="1" i="0" lang="en-US" sz="2400" u="none" cap="none" strike="noStrike">
                <a:solidFill>
                  <a:schemeClr val="dk1"/>
                </a:solidFill>
                <a:latin typeface="Garamond"/>
                <a:ea typeface="Garamond"/>
                <a:cs typeface="Garamond"/>
                <a:sym typeface="Garamond"/>
              </a:rPr>
              <a:t>: </a:t>
            </a:r>
            <a:r>
              <a:rPr b="0" i="0" lang="en-US" sz="2400" u="none" cap="none" strike="noStrike">
                <a:solidFill>
                  <a:schemeClr val="dk1"/>
                </a:solidFill>
                <a:latin typeface="Garamond"/>
                <a:ea typeface="Garamond"/>
                <a:cs typeface="Garamond"/>
                <a:sym typeface="Garamond"/>
              </a:rPr>
              <a:t>progression of bilirubin &amp; measurement error</a:t>
            </a:r>
            <a:endParaRPr/>
          </a:p>
          <a:p>
            <a:pPr indent="-304800" lvl="0" marL="457200" marR="0" rtl="0" algn="l">
              <a:lnSpc>
                <a:spcPct val="150000"/>
              </a:lnSpc>
              <a:spcBef>
                <a:spcPts val="0"/>
              </a:spcBef>
              <a:spcAft>
                <a:spcPts val="0"/>
              </a:spcAft>
              <a:buClr>
                <a:schemeClr val="dk1"/>
              </a:buClr>
              <a:buSzPts val="2400"/>
              <a:buFont typeface="Arial"/>
              <a:buNone/>
            </a:pPr>
            <a:r>
              <a:t/>
            </a:r>
            <a:endParaRPr sz="2400">
              <a:solidFill>
                <a:schemeClr val="dk1"/>
              </a:solidFill>
              <a:latin typeface="Garamond"/>
              <a:ea typeface="Garamond"/>
              <a:cs typeface="Garamond"/>
              <a:sym typeface="Garamond"/>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4" name="Shape 304"/>
        <p:cNvGrpSpPr/>
        <p:nvPr/>
      </p:nvGrpSpPr>
      <p:grpSpPr>
        <a:xfrm>
          <a:off x="0" y="0"/>
          <a:ext cx="0" cy="0"/>
          <a:chOff x="0" y="0"/>
          <a:chExt cx="0" cy="0"/>
        </a:xfrm>
      </p:grpSpPr>
      <p:sp>
        <p:nvSpPr>
          <p:cNvPr id="305" name="Google Shape;305;p19"/>
          <p:cNvSpPr txBox="1"/>
          <p:nvPr>
            <p:ph type="title"/>
          </p:nvPr>
        </p:nvSpPr>
        <p:spPr>
          <a:xfrm>
            <a:off x="838200" y="312742"/>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Conclusions</a:t>
            </a:r>
            <a:endParaRPr/>
          </a:p>
        </p:txBody>
      </p:sp>
      <p:pic>
        <p:nvPicPr>
          <p:cNvPr descr="A close up of a logo&#10;&#10;Description automatically generated" id="306" name="Google Shape;306;p19"/>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07" name="Google Shape;307;p19"/>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308" name="Google Shape;308;p19"/>
          <p:cNvSpPr txBox="1"/>
          <p:nvPr/>
        </p:nvSpPr>
        <p:spPr>
          <a:xfrm>
            <a:off x="838200" y="1580646"/>
            <a:ext cx="10515600" cy="3918189"/>
          </a:xfrm>
          <a:prstGeom prst="rect">
            <a:avLst/>
          </a:prstGeom>
          <a:noFill/>
          <a:ln>
            <a:noFill/>
          </a:ln>
        </p:spPr>
        <p:txBody>
          <a:bodyPr anchorCtr="0" anchor="t" bIns="45700" lIns="91425" spcFirstLastPara="1" rIns="91425" wrap="square" tIns="45700">
            <a:spAutoFit/>
          </a:bodyPr>
          <a:lstStyle/>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1.  Association between bilirubin and survival: </a:t>
            </a:r>
            <a:endParaRPr/>
          </a:p>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	Cox PH: HR = 1.11, Time-dependent Cox: HR = 1.20, Joint Model: HR = 1.82</a:t>
            </a:r>
            <a:endParaRPr/>
          </a:p>
          <a:p>
            <a:pPr indent="0" lvl="0" marL="0" marR="0" rtl="0" algn="l">
              <a:lnSpc>
                <a:spcPct val="150000"/>
              </a:lnSpc>
              <a:spcBef>
                <a:spcPts val="0"/>
              </a:spcBef>
              <a:spcAft>
                <a:spcPts val="0"/>
              </a:spcAft>
              <a:buNone/>
            </a:pPr>
            <a:r>
              <a:rPr lang="en-US" sz="2400">
                <a:solidFill>
                  <a:schemeClr val="dk1"/>
                </a:solidFill>
                <a:latin typeface="Garamond"/>
                <a:ea typeface="Garamond"/>
                <a:cs typeface="Garamond"/>
                <a:sym typeface="Garamond"/>
              </a:rPr>
              <a:t>2.  Difference in model outputs: 	</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Garamond"/>
                <a:ea typeface="Garamond"/>
                <a:cs typeface="Garamond"/>
                <a:sym typeface="Garamond"/>
              </a:rPr>
              <a:t>Cox PH: baseline values of bilirubin</a:t>
            </a:r>
            <a:endParaRPr/>
          </a:p>
          <a:p>
            <a:pPr indent="-457200" lvl="1" marL="914400" marR="0" rtl="0" algn="l">
              <a:lnSpc>
                <a:spcPct val="150000"/>
              </a:lnSpc>
              <a:spcBef>
                <a:spcPts val="0"/>
              </a:spcBef>
              <a:spcAft>
                <a:spcPts val="0"/>
              </a:spcAft>
              <a:buClr>
                <a:schemeClr val="dk1"/>
              </a:buClr>
              <a:buSzPts val="2400"/>
              <a:buFont typeface="Arial"/>
              <a:buChar char="•"/>
            </a:pPr>
            <a:r>
              <a:rPr b="0" i="0" lang="en-US" sz="2400" u="none" cap="none" strike="noStrike">
                <a:solidFill>
                  <a:schemeClr val="dk1"/>
                </a:solidFill>
                <a:latin typeface="Garamond"/>
                <a:ea typeface="Garamond"/>
                <a:cs typeface="Garamond"/>
                <a:sym typeface="Garamond"/>
              </a:rPr>
              <a:t>Time-dependent Cox: progression of bilirubin over time</a:t>
            </a:r>
            <a:endParaRPr/>
          </a:p>
          <a:p>
            <a:pPr indent="-457200" lvl="1" marL="914400" marR="0" rtl="0" algn="l">
              <a:lnSpc>
                <a:spcPct val="150000"/>
              </a:lnSpc>
              <a:spcBef>
                <a:spcPts val="0"/>
              </a:spcBef>
              <a:spcAft>
                <a:spcPts val="0"/>
              </a:spcAft>
              <a:buClr>
                <a:srgbClr val="2638FF"/>
              </a:buClr>
              <a:buSzPts val="2400"/>
              <a:buFont typeface="Arial"/>
              <a:buChar char="•"/>
            </a:pPr>
            <a:r>
              <a:rPr b="1" i="0" lang="en-US" sz="2400" u="none" cap="none" strike="noStrike">
                <a:solidFill>
                  <a:srgbClr val="2638FF"/>
                </a:solidFill>
                <a:latin typeface="Garamond"/>
                <a:ea typeface="Garamond"/>
                <a:cs typeface="Garamond"/>
                <a:sym typeface="Garamond"/>
              </a:rPr>
              <a:t>Joint Model: progression of bilirubin &amp; measurement error</a:t>
            </a:r>
            <a:endParaRPr/>
          </a:p>
          <a:p>
            <a:pPr indent="-304800" lvl="0" marL="457200" marR="0" rtl="0" algn="l">
              <a:lnSpc>
                <a:spcPct val="150000"/>
              </a:lnSpc>
              <a:spcBef>
                <a:spcPts val="0"/>
              </a:spcBef>
              <a:spcAft>
                <a:spcPts val="0"/>
              </a:spcAft>
              <a:buClr>
                <a:schemeClr val="dk1"/>
              </a:buClr>
              <a:buSzPts val="2400"/>
              <a:buFont typeface="Arial"/>
              <a:buNone/>
            </a:pPr>
            <a:r>
              <a:t/>
            </a:r>
            <a:endParaRPr sz="2400">
              <a:solidFill>
                <a:schemeClr val="dk1"/>
              </a:solidFill>
              <a:latin typeface="Garamond"/>
              <a:ea typeface="Garamond"/>
              <a:cs typeface="Garamond"/>
              <a:sym typeface="Garamon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 name="Shape 99"/>
        <p:cNvGrpSpPr/>
        <p:nvPr/>
      </p:nvGrpSpPr>
      <p:grpSpPr>
        <a:xfrm>
          <a:off x="0" y="0"/>
          <a:ext cx="0" cy="0"/>
          <a:chOff x="0" y="0"/>
          <a:chExt cx="0" cy="0"/>
        </a:xfrm>
      </p:grpSpPr>
      <p:sp>
        <p:nvSpPr>
          <p:cNvPr id="100" name="Google Shape;100;p2"/>
          <p:cNvSpPr txBox="1"/>
          <p:nvPr>
            <p:ph type="title"/>
          </p:nvPr>
        </p:nvSpPr>
        <p:spPr>
          <a:xfrm>
            <a:off x="838200" y="214767"/>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Primary Biliary Cirrhosis (PBC) </a:t>
            </a:r>
            <a:endParaRPr/>
          </a:p>
        </p:txBody>
      </p:sp>
      <p:pic>
        <p:nvPicPr>
          <p:cNvPr descr="A close up of a logo&#10;&#10;Description automatically generated" id="101" name="Google Shape;101;p2"/>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102" name="Google Shape;102;p2"/>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pic>
        <p:nvPicPr>
          <p:cNvPr descr="A picture containing table, sitting, small, birthday&#10;&#10;Description automatically generated" id="103" name="Google Shape;103;p2"/>
          <p:cNvPicPr preferRelativeResize="0"/>
          <p:nvPr/>
        </p:nvPicPr>
        <p:blipFill rotWithShape="1">
          <a:blip r:embed="rId5">
            <a:alphaModFix/>
          </a:blip>
          <a:srcRect b="0" l="0" r="0" t="0"/>
          <a:stretch/>
        </p:blipFill>
        <p:spPr>
          <a:xfrm>
            <a:off x="1453142" y="1454629"/>
            <a:ext cx="4548332" cy="3037112"/>
          </a:xfrm>
          <a:prstGeom prst="rect">
            <a:avLst/>
          </a:prstGeom>
          <a:noFill/>
          <a:ln>
            <a:noFill/>
          </a:ln>
        </p:spPr>
      </p:pic>
      <p:sp>
        <p:nvSpPr>
          <p:cNvPr id="104" name="Google Shape;104;p2"/>
          <p:cNvSpPr txBox="1"/>
          <p:nvPr/>
        </p:nvSpPr>
        <p:spPr>
          <a:xfrm>
            <a:off x="6762750" y="2698785"/>
            <a:ext cx="4591050" cy="1862048"/>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2300" u="none" cap="none" strike="noStrike">
                <a:solidFill>
                  <a:schemeClr val="dk1"/>
                </a:solidFill>
                <a:latin typeface="Garamond"/>
                <a:ea typeface="Garamond"/>
                <a:cs typeface="Garamond"/>
                <a:sym typeface="Garamond"/>
              </a:rPr>
              <a:t>Symptoms:</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Jaundice</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Fatigue</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Loss of appetite</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No symptoms</a:t>
            </a:r>
            <a:endParaRPr/>
          </a:p>
        </p:txBody>
      </p:sp>
      <p:sp>
        <p:nvSpPr>
          <p:cNvPr id="105" name="Google Shape;105;p2"/>
          <p:cNvSpPr txBox="1"/>
          <p:nvPr/>
        </p:nvSpPr>
        <p:spPr>
          <a:xfrm>
            <a:off x="6762750" y="4826289"/>
            <a:ext cx="3733800" cy="115416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300">
                <a:solidFill>
                  <a:schemeClr val="dk1"/>
                </a:solidFill>
                <a:latin typeface="Garamond"/>
                <a:ea typeface="Garamond"/>
                <a:cs typeface="Garamond"/>
                <a:sym typeface="Garamond"/>
              </a:rPr>
              <a:t>Treatment:</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Medications</a:t>
            </a:r>
            <a:endParaRPr/>
          </a:p>
          <a:p>
            <a:pPr indent="-285750" lvl="0" marL="28575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Liver transplantation</a:t>
            </a:r>
            <a:endParaRPr/>
          </a:p>
        </p:txBody>
      </p:sp>
      <p:sp>
        <p:nvSpPr>
          <p:cNvPr id="106" name="Google Shape;106;p2"/>
          <p:cNvSpPr/>
          <p:nvPr/>
        </p:nvSpPr>
        <p:spPr>
          <a:xfrm>
            <a:off x="1145778" y="4649318"/>
            <a:ext cx="6096000" cy="1508105"/>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rgbClr val="000000"/>
              </a:buClr>
              <a:buSzPts val="2300"/>
              <a:buFont typeface="Arial"/>
              <a:buChar char="•"/>
            </a:pPr>
            <a:r>
              <a:rPr lang="en-US" sz="2300">
                <a:solidFill>
                  <a:srgbClr val="000000"/>
                </a:solidFill>
                <a:latin typeface="Garamond"/>
                <a:ea typeface="Garamond"/>
                <a:cs typeface="Garamond"/>
                <a:sym typeface="Garamond"/>
              </a:rPr>
              <a:t>Immune system attacks liver</a:t>
            </a:r>
            <a:endParaRPr sz="2300">
              <a:solidFill>
                <a:srgbClr val="000000"/>
              </a:solidFill>
              <a:latin typeface="Arial"/>
              <a:ea typeface="Arial"/>
              <a:cs typeface="Arial"/>
              <a:sym typeface="Arial"/>
            </a:endParaRPr>
          </a:p>
          <a:p>
            <a:pPr indent="-342900" lvl="0" marL="342900" marR="0" rtl="0" algn="l">
              <a:spcBef>
                <a:spcPts val="0"/>
              </a:spcBef>
              <a:spcAft>
                <a:spcPts val="0"/>
              </a:spcAft>
              <a:buClr>
                <a:srgbClr val="000000"/>
              </a:buClr>
              <a:buSzPts val="2300"/>
              <a:buFont typeface="Arial"/>
              <a:buChar char="•"/>
            </a:pPr>
            <a:r>
              <a:rPr lang="en-US" sz="2300">
                <a:solidFill>
                  <a:srgbClr val="000000"/>
                </a:solidFill>
                <a:latin typeface="Garamond"/>
                <a:ea typeface="Garamond"/>
                <a:cs typeface="Garamond"/>
                <a:sym typeface="Garamond"/>
              </a:rPr>
              <a:t>Damage bile ducts</a:t>
            </a:r>
            <a:endParaRPr sz="2300">
              <a:solidFill>
                <a:srgbClr val="000000"/>
              </a:solidFill>
              <a:latin typeface="Arial"/>
              <a:ea typeface="Arial"/>
              <a:cs typeface="Arial"/>
              <a:sym typeface="Arial"/>
            </a:endParaRPr>
          </a:p>
          <a:p>
            <a:pPr indent="-342900" lvl="0" marL="342900" marR="0" rtl="0" algn="l">
              <a:spcBef>
                <a:spcPts val="0"/>
              </a:spcBef>
              <a:spcAft>
                <a:spcPts val="0"/>
              </a:spcAft>
              <a:buClr>
                <a:srgbClr val="000000"/>
              </a:buClr>
              <a:buSzPts val="2300"/>
              <a:buFont typeface="Arial"/>
              <a:buChar char="•"/>
            </a:pPr>
            <a:r>
              <a:rPr lang="en-US" sz="2300">
                <a:solidFill>
                  <a:srgbClr val="000000"/>
                </a:solidFill>
                <a:latin typeface="Garamond"/>
                <a:ea typeface="Garamond"/>
                <a:cs typeface="Garamond"/>
                <a:sym typeface="Garamond"/>
              </a:rPr>
              <a:t>Lead to liver fibrosis and cirrhosis</a:t>
            </a:r>
            <a:endParaRPr/>
          </a:p>
          <a:p>
            <a:pPr indent="-342900" lvl="0" marL="342900" marR="0" rtl="0" algn="l">
              <a:spcBef>
                <a:spcPts val="0"/>
              </a:spcBef>
              <a:spcAft>
                <a:spcPts val="0"/>
              </a:spcAft>
              <a:buClr>
                <a:srgbClr val="000000"/>
              </a:buClr>
              <a:buSzPts val="2300"/>
              <a:buFont typeface="Arial"/>
              <a:buChar char="•"/>
            </a:pPr>
            <a:r>
              <a:rPr lang="en-US" sz="2300">
                <a:solidFill>
                  <a:srgbClr val="000000"/>
                </a:solidFill>
                <a:latin typeface="Garamond"/>
                <a:ea typeface="Garamond"/>
                <a:cs typeface="Garamond"/>
                <a:sym typeface="Garamond"/>
              </a:rPr>
              <a:t>Possibly lead to liver cancer </a:t>
            </a:r>
            <a:endParaRPr sz="2300">
              <a:solidFill>
                <a:srgbClr val="000000"/>
              </a:solidFill>
              <a:latin typeface="Arial"/>
              <a:ea typeface="Arial"/>
              <a:cs typeface="Arial"/>
              <a:sym typeface="Arial"/>
            </a:endParaRPr>
          </a:p>
        </p:txBody>
      </p:sp>
      <p:sp>
        <p:nvSpPr>
          <p:cNvPr id="107" name="Google Shape;107;p2"/>
          <p:cNvSpPr txBox="1"/>
          <p:nvPr/>
        </p:nvSpPr>
        <p:spPr>
          <a:xfrm>
            <a:off x="6762750" y="1634472"/>
            <a:ext cx="4308524" cy="800219"/>
          </a:xfrm>
          <a:prstGeom prst="rect">
            <a:avLst/>
          </a:prstGeom>
          <a:noFill/>
          <a:ln>
            <a:noFill/>
          </a:ln>
        </p:spPr>
        <p:txBody>
          <a:bodyPr anchorCtr="0" anchor="t" bIns="45700" lIns="91425" spcFirstLastPara="1" rIns="91425" wrap="square" tIns="45700">
            <a:spAutoFit/>
          </a:bodyPr>
          <a:lstStyle/>
          <a:p>
            <a:pPr indent="-342900" lvl="0" marL="34290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Relatively rare disease (1/3000)</a:t>
            </a:r>
            <a:endParaRPr/>
          </a:p>
          <a:p>
            <a:pPr indent="-342900" lvl="0" marL="342900" marR="0" rtl="0" algn="l">
              <a:spcBef>
                <a:spcPts val="0"/>
              </a:spcBef>
              <a:spcAft>
                <a:spcPts val="0"/>
              </a:spcAft>
              <a:buClr>
                <a:schemeClr val="dk1"/>
              </a:buClr>
              <a:buSzPts val="2300"/>
              <a:buFont typeface="Arial"/>
              <a:buChar char="•"/>
            </a:pPr>
            <a:r>
              <a:rPr lang="en-US" sz="2300">
                <a:solidFill>
                  <a:schemeClr val="dk1"/>
                </a:solidFill>
                <a:latin typeface="Garamond"/>
                <a:ea typeface="Garamond"/>
                <a:cs typeface="Garamond"/>
                <a:sym typeface="Garamond"/>
              </a:rPr>
              <a:t>Common in women</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6"/>
                                        </p:tgtEl>
                                        <p:attrNameLst>
                                          <p:attrName>style.visibility</p:attrName>
                                        </p:attrNameLst>
                                      </p:cBhvr>
                                      <p:to>
                                        <p:strVal val="visible"/>
                                      </p:to>
                                    </p:set>
                                    <p:animEffect filter="fade" transition="in">
                                      <p:cBhvr>
                                        <p:cTn dur="500"/>
                                        <p:tgtEl>
                                          <p:spTgt spid="106"/>
                                        </p:tgtEl>
                                      </p:cBhvr>
                                    </p:animEffect>
                                  </p:childTnLst>
                                </p:cTn>
                              </p:par>
                              <p:par>
                                <p:cTn fill="hold" nodeType="withEffect" presetClass="entr" presetID="10" presetSubtype="0">
                                  <p:stCondLst>
                                    <p:cond delay="0"/>
                                  </p:stCondLst>
                                  <p:childTnLst>
                                    <p:set>
                                      <p:cBhvr>
                                        <p:cTn dur="1" fill="hold">
                                          <p:stCondLst>
                                            <p:cond delay="0"/>
                                          </p:stCondLst>
                                        </p:cTn>
                                        <p:tgtEl>
                                          <p:spTgt spid="107"/>
                                        </p:tgtEl>
                                        <p:attrNameLst>
                                          <p:attrName>style.visibility</p:attrName>
                                        </p:attrNameLst>
                                      </p:cBhvr>
                                      <p:to>
                                        <p:strVal val="visible"/>
                                      </p:to>
                                    </p:set>
                                    <p:animEffect filter="fade" transition="in">
                                      <p:cBhvr>
                                        <p:cTn dur="500"/>
                                        <p:tgtEl>
                                          <p:spTgt spid="107"/>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04"/>
                                        </p:tgtEl>
                                        <p:attrNameLst>
                                          <p:attrName>style.visibility</p:attrName>
                                        </p:attrNameLst>
                                      </p:cBhvr>
                                      <p:to>
                                        <p:strVal val="visible"/>
                                      </p:to>
                                    </p:set>
                                    <p:animEffect filter="fade" transition="in">
                                      <p:cBhvr>
                                        <p:cTn dur="500"/>
                                        <p:tgtEl>
                                          <p:spTgt spid="104"/>
                                        </p:tgtEl>
                                      </p:cBhvr>
                                    </p:animEffect>
                                  </p:childTnLst>
                                </p:cTn>
                              </p:par>
                              <p:par>
                                <p:cTn fill="hold" nodeType="withEffect" presetClass="entr" presetID="10" presetSubtype="0">
                                  <p:stCondLst>
                                    <p:cond delay="0"/>
                                  </p:stCondLst>
                                  <p:childTnLst>
                                    <p:set>
                                      <p:cBhvr>
                                        <p:cTn dur="1" fill="hold">
                                          <p:stCondLst>
                                            <p:cond delay="0"/>
                                          </p:stCondLst>
                                        </p:cTn>
                                        <p:tgtEl>
                                          <p:spTgt spid="105"/>
                                        </p:tgtEl>
                                        <p:attrNameLst>
                                          <p:attrName>style.visibility</p:attrName>
                                        </p:attrNameLst>
                                      </p:cBhvr>
                                      <p:to>
                                        <p:strVal val="visible"/>
                                      </p:to>
                                    </p:set>
                                    <p:animEffect filter="fade" transition="in">
                                      <p:cBhvr>
                                        <p:cTn dur="500"/>
                                        <p:tgtEl>
                                          <p:spTgt spid="10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20"/>
          <p:cNvSpPr txBox="1"/>
          <p:nvPr>
            <p:ph type="title"/>
          </p:nvPr>
        </p:nvSpPr>
        <p:spPr>
          <a:xfrm>
            <a:off x="838200" y="448276"/>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Discussion</a:t>
            </a:r>
            <a:endParaRPr/>
          </a:p>
        </p:txBody>
      </p:sp>
      <p:pic>
        <p:nvPicPr>
          <p:cNvPr descr="A close up of a logo&#10;&#10;Description automatically generated" id="315" name="Google Shape;315;p20"/>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16" name="Google Shape;316;p20"/>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317" name="Google Shape;317;p20"/>
          <p:cNvSpPr txBox="1"/>
          <p:nvPr/>
        </p:nvSpPr>
        <p:spPr>
          <a:xfrm>
            <a:off x="1063283" y="1528748"/>
            <a:ext cx="6502917"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Garamond"/>
                <a:ea typeface="Garamond"/>
                <a:cs typeface="Garamond"/>
                <a:sym typeface="Garamond"/>
              </a:rPr>
              <a:t>Advantages of Joint Model: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Smooth longitudinal trajectory</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Reduce bias</a:t>
            </a:r>
            <a:endParaRPr/>
          </a:p>
          <a:p>
            <a:pPr indent="0" lvl="0" marL="0" marR="0" rtl="0" algn="l">
              <a:spcBef>
                <a:spcPts val="0"/>
              </a:spcBef>
              <a:spcAft>
                <a:spcPts val="0"/>
              </a:spcAft>
              <a:buNone/>
            </a:pPr>
            <a:r>
              <a:t/>
            </a:r>
            <a:endParaRPr sz="2400">
              <a:solidFill>
                <a:schemeClr val="dk1"/>
              </a:solidFill>
              <a:latin typeface="Garamond"/>
              <a:ea typeface="Garamond"/>
              <a:cs typeface="Garamond"/>
              <a:sym typeface="Garamond"/>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Garamond"/>
              <a:ea typeface="Garamond"/>
              <a:cs typeface="Garamond"/>
              <a:sym typeface="Garamond"/>
            </a:endParaRPr>
          </a:p>
          <a:p>
            <a:pPr indent="-190500" lvl="0" marL="342900" marR="0" rtl="0" algn="l">
              <a:spcBef>
                <a:spcPts val="0"/>
              </a:spcBef>
              <a:spcAft>
                <a:spcPts val="0"/>
              </a:spcAft>
              <a:buClr>
                <a:schemeClr val="dk1"/>
              </a:buClr>
              <a:buSzPts val="2400"/>
              <a:buFont typeface="Arial"/>
              <a:buNone/>
            </a:pPr>
            <a:r>
              <a:t/>
            </a:r>
            <a:endParaRPr sz="2400">
              <a:solidFill>
                <a:schemeClr val="dk1"/>
              </a:solidFill>
              <a:latin typeface="Garamond"/>
              <a:ea typeface="Garamond"/>
              <a:cs typeface="Garamond"/>
              <a:sym typeface="Garamond"/>
            </a:endParaRPr>
          </a:p>
        </p:txBody>
      </p:sp>
      <p:pic>
        <p:nvPicPr>
          <p:cNvPr descr="A picture containing drawing, clock&#10;&#10;Description automatically generated" id="318" name="Google Shape;318;p20"/>
          <p:cNvPicPr preferRelativeResize="0"/>
          <p:nvPr/>
        </p:nvPicPr>
        <p:blipFill rotWithShape="1">
          <a:blip r:embed="rId5">
            <a:alphaModFix/>
          </a:blip>
          <a:srcRect b="0" l="0" r="0" t="0"/>
          <a:stretch/>
        </p:blipFill>
        <p:spPr>
          <a:xfrm>
            <a:off x="7315201" y="3725788"/>
            <a:ext cx="2665708" cy="1492796"/>
          </a:xfrm>
          <a:prstGeom prst="rect">
            <a:avLst/>
          </a:prstGeom>
          <a:noFill/>
          <a:ln>
            <a:noFill/>
          </a:ln>
        </p:spPr>
      </p:pic>
      <p:pic>
        <p:nvPicPr>
          <p:cNvPr descr="A screenshot of a cell phone&#10;&#10;Description automatically generated" id="319" name="Google Shape;319;p20"/>
          <p:cNvPicPr preferRelativeResize="0"/>
          <p:nvPr/>
        </p:nvPicPr>
        <p:blipFill rotWithShape="1">
          <a:blip r:embed="rId6">
            <a:alphaModFix/>
          </a:blip>
          <a:srcRect b="0" l="77" r="-1" t="10563"/>
          <a:stretch/>
        </p:blipFill>
        <p:spPr>
          <a:xfrm>
            <a:off x="5377912" y="1528748"/>
            <a:ext cx="6088729" cy="1900251"/>
          </a:xfrm>
          <a:prstGeom prst="rect">
            <a:avLst/>
          </a:prstGeom>
          <a:noFill/>
          <a:ln>
            <a:noFill/>
          </a:ln>
        </p:spPr>
      </p:pic>
      <p:sp>
        <p:nvSpPr>
          <p:cNvPr id="320" name="Google Shape;320;p20"/>
          <p:cNvSpPr txBox="1"/>
          <p:nvPr/>
        </p:nvSpPr>
        <p:spPr>
          <a:xfrm>
            <a:off x="6839919" y="1153631"/>
            <a:ext cx="314099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Time-dependent Cox</a:t>
            </a:r>
            <a:endParaRPr/>
          </a:p>
        </p:txBody>
      </p:sp>
      <p:sp>
        <p:nvSpPr>
          <p:cNvPr id="321" name="Google Shape;321;p20"/>
          <p:cNvSpPr txBox="1"/>
          <p:nvPr/>
        </p:nvSpPr>
        <p:spPr>
          <a:xfrm>
            <a:off x="5786254" y="2232042"/>
            <a:ext cx="1317800"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Joint Model</a:t>
            </a:r>
            <a:endParaRPr/>
          </a:p>
        </p:txBody>
      </p:sp>
      <p:cxnSp>
        <p:nvCxnSpPr>
          <p:cNvPr id="322" name="Google Shape;322;p20"/>
          <p:cNvCxnSpPr/>
          <p:nvPr/>
        </p:nvCxnSpPr>
        <p:spPr>
          <a:xfrm flipH="1">
            <a:off x="7104054" y="1496555"/>
            <a:ext cx="211147" cy="173189"/>
          </a:xfrm>
          <a:prstGeom prst="straightConnector1">
            <a:avLst/>
          </a:prstGeom>
          <a:noFill/>
          <a:ln cap="flat" cmpd="sng" w="9525">
            <a:solidFill>
              <a:schemeClr val="dk1"/>
            </a:solidFill>
            <a:prstDash val="solid"/>
            <a:miter lim="800000"/>
            <a:headEnd len="sm" w="sm" type="none"/>
            <a:tailEnd len="med" w="med" type="triangle"/>
          </a:ln>
        </p:spPr>
      </p:cxnSp>
      <p:cxnSp>
        <p:nvCxnSpPr>
          <p:cNvPr id="323" name="Google Shape;323;p20"/>
          <p:cNvCxnSpPr/>
          <p:nvPr/>
        </p:nvCxnSpPr>
        <p:spPr>
          <a:xfrm flipH="1" rot="10800000">
            <a:off x="6648773" y="1966534"/>
            <a:ext cx="113655" cy="265508"/>
          </a:xfrm>
          <a:prstGeom prst="straightConnector1">
            <a:avLst/>
          </a:prstGeom>
          <a:noFill/>
          <a:ln cap="flat" cmpd="sng" w="9525">
            <a:solidFill>
              <a:schemeClr val="dk1"/>
            </a:solidFill>
            <a:prstDash val="solid"/>
            <a:miter lim="800000"/>
            <a:headEnd len="sm" w="sm" type="none"/>
            <a:tailEnd len="med" w="med" type="triangle"/>
          </a:ln>
        </p:spPr>
      </p:cxnSp>
      <p:sp>
        <p:nvSpPr>
          <p:cNvPr id="324" name="Google Shape;324;p20"/>
          <p:cNvSpPr txBox="1"/>
          <p:nvPr/>
        </p:nvSpPr>
        <p:spPr>
          <a:xfrm>
            <a:off x="1086928" y="3132212"/>
            <a:ext cx="5382883" cy="2677656"/>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u="sng">
                <a:solidFill>
                  <a:schemeClr val="dk1"/>
                </a:solidFill>
                <a:latin typeface="Garamond"/>
                <a:ea typeface="Garamond"/>
                <a:cs typeface="Garamond"/>
                <a:sym typeface="Garamond"/>
              </a:rPr>
              <a:t>Disadvantages of Joint Model:</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Complex</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Many parameters p to estimate</a:t>
            </a:r>
            <a:endParaRPr/>
          </a:p>
          <a:p>
            <a:pPr indent="-342900" lvl="0" marL="342900" marR="0" rtl="0" algn="l">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Convergence issue</a:t>
            </a:r>
            <a:endParaRPr/>
          </a:p>
          <a:p>
            <a:pPr indent="0" lvl="0" marL="0" marR="0" rtl="0" algn="l">
              <a:spcBef>
                <a:spcPts val="0"/>
              </a:spcBef>
              <a:spcAft>
                <a:spcPts val="0"/>
              </a:spcAft>
              <a:buNone/>
            </a:pPr>
            <a:r>
              <a:rPr lang="en-US" sz="2400">
                <a:solidFill>
                  <a:schemeClr val="dk1"/>
                </a:solidFill>
                <a:latin typeface="Garamond"/>
                <a:ea typeface="Garamond"/>
                <a:cs typeface="Garamond"/>
                <a:sym typeface="Garamond"/>
              </a:rPr>
              <a:t>  =&gt;  Use time-dependent Cox model</a:t>
            </a:r>
            <a:endParaRPr/>
          </a:p>
          <a:p>
            <a:pPr indent="0" lvl="0" marL="0" marR="0" rtl="0" algn="l">
              <a:spcBef>
                <a:spcPts val="0"/>
              </a:spcBef>
              <a:spcAft>
                <a:spcPts val="0"/>
              </a:spcAft>
              <a:buNone/>
            </a:pPr>
            <a:r>
              <a:rPr lang="en-US" sz="2400">
                <a:solidFill>
                  <a:schemeClr val="dk1"/>
                </a:solidFill>
                <a:latin typeface="Garamond"/>
                <a:ea typeface="Garamond"/>
                <a:cs typeface="Garamond"/>
                <a:sym typeface="Garamond"/>
              </a:rPr>
              <a:t>          Biased estimate of Hazard Ratios</a:t>
            </a:r>
            <a:endParaRPr/>
          </a:p>
          <a:p>
            <a:pPr indent="0" lvl="0" marL="0" marR="0" rtl="0" algn="l">
              <a:spcBef>
                <a:spcPts val="0"/>
              </a:spcBef>
              <a:spcAft>
                <a:spcPts val="0"/>
              </a:spcAft>
              <a:buNone/>
            </a:pPr>
            <a:r>
              <a:t/>
            </a:r>
            <a:endParaRPr sz="2400">
              <a:solidFill>
                <a:schemeClr val="dk1"/>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17"/>
                                        </p:tgtEl>
                                        <p:attrNameLst>
                                          <p:attrName>style.visibility</p:attrName>
                                        </p:attrNameLst>
                                      </p:cBhvr>
                                      <p:to>
                                        <p:strVal val="visible"/>
                                      </p:to>
                                    </p:set>
                                    <p:animEffect filter="fade" transition="in">
                                      <p:cBhvr>
                                        <p:cTn dur="500"/>
                                        <p:tgtEl>
                                          <p:spTgt spid="317"/>
                                        </p:tgtEl>
                                      </p:cBhvr>
                                    </p:animEffect>
                                  </p:childTnLst>
                                </p:cTn>
                              </p:par>
                              <p:par>
                                <p:cTn fill="hold" nodeType="withEffect" presetClass="entr" presetID="10" presetSubtype="0">
                                  <p:stCondLst>
                                    <p:cond delay="0"/>
                                  </p:stCondLst>
                                  <p:childTnLst>
                                    <p:set>
                                      <p:cBhvr>
                                        <p:cTn dur="1" fill="hold">
                                          <p:stCondLst>
                                            <p:cond delay="0"/>
                                          </p:stCondLst>
                                        </p:cTn>
                                        <p:tgtEl>
                                          <p:spTgt spid="319"/>
                                        </p:tgtEl>
                                        <p:attrNameLst>
                                          <p:attrName>style.visibility</p:attrName>
                                        </p:attrNameLst>
                                      </p:cBhvr>
                                      <p:to>
                                        <p:strVal val="visible"/>
                                      </p:to>
                                    </p:set>
                                    <p:animEffect filter="fade" transition="in">
                                      <p:cBhvr>
                                        <p:cTn dur="500"/>
                                        <p:tgtEl>
                                          <p:spTgt spid="319"/>
                                        </p:tgtEl>
                                      </p:cBhvr>
                                    </p:animEffect>
                                  </p:childTnLst>
                                </p:cTn>
                              </p:par>
                              <p:par>
                                <p:cTn fill="hold" nodeType="with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par>
                                <p:cTn fill="hold" nodeType="with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par>
                                <p:cTn fill="hold" nodeType="withEffect" presetClass="entr" presetID="10" presetSubtype="0">
                                  <p:stCondLst>
                                    <p:cond delay="0"/>
                                  </p:stCondLst>
                                  <p:childTnLst>
                                    <p:set>
                                      <p:cBhvr>
                                        <p:cTn dur="1" fill="hold">
                                          <p:stCondLst>
                                            <p:cond delay="0"/>
                                          </p:stCondLst>
                                        </p:cTn>
                                        <p:tgtEl>
                                          <p:spTgt spid="322"/>
                                        </p:tgtEl>
                                        <p:attrNameLst>
                                          <p:attrName>style.visibility</p:attrName>
                                        </p:attrNameLst>
                                      </p:cBhvr>
                                      <p:to>
                                        <p:strVal val="visible"/>
                                      </p:to>
                                    </p:set>
                                    <p:animEffect filter="fade" transition="in">
                                      <p:cBhvr>
                                        <p:cTn dur="500"/>
                                        <p:tgtEl>
                                          <p:spTgt spid="322"/>
                                        </p:tgtEl>
                                      </p:cBhvr>
                                    </p:animEffect>
                                  </p:childTnLst>
                                </p:cTn>
                              </p:par>
                              <p:par>
                                <p:cTn fill="hold" nodeType="with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gtEl>
                                        <p:attrNameLst>
                                          <p:attrName>style.visibility</p:attrName>
                                        </p:attrNameLst>
                                      </p:cBhvr>
                                      <p:to>
                                        <p:strVal val="visible"/>
                                      </p:to>
                                    </p:set>
                                    <p:animEffect filter="fade" transition="in">
                                      <p:cBhvr>
                                        <p:cTn dur="500"/>
                                        <p:tgtEl>
                                          <p:spTgt spid="324"/>
                                        </p:tgtEl>
                                      </p:cBhvr>
                                    </p:animEffect>
                                  </p:childTnLst>
                                </p:cTn>
                              </p:par>
                              <p:par>
                                <p:cTn fill="hold" nodeType="withEffect" presetClass="entr" presetID="10" presetSubtype="0">
                                  <p:stCondLst>
                                    <p:cond delay="0"/>
                                  </p:stCondLst>
                                  <p:childTnLst>
                                    <p:set>
                                      <p:cBhvr>
                                        <p:cTn dur="1" fill="hold">
                                          <p:stCondLst>
                                            <p:cond delay="0"/>
                                          </p:stCondLst>
                                        </p:cTn>
                                        <p:tgtEl>
                                          <p:spTgt spid="318"/>
                                        </p:tgtEl>
                                        <p:attrNameLst>
                                          <p:attrName>style.visibility</p:attrName>
                                        </p:attrNameLst>
                                      </p:cBhvr>
                                      <p:to>
                                        <p:strVal val="visible"/>
                                      </p:to>
                                    </p:set>
                                    <p:animEffect filter="fade" transition="in">
                                      <p:cBhvr>
                                        <p:cTn dur="500"/>
                                        <p:tgtEl>
                                          <p:spTgt spid="3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Garamond"/>
              <a:buNone/>
            </a:pPr>
            <a:r>
              <a:rPr lang="en-US" sz="4000">
                <a:latin typeface="Garamond"/>
                <a:ea typeface="Garamond"/>
                <a:cs typeface="Garamond"/>
                <a:sym typeface="Garamond"/>
              </a:rPr>
              <a:t>Limitation</a:t>
            </a:r>
            <a:endParaRPr/>
          </a:p>
        </p:txBody>
      </p:sp>
      <p:pic>
        <p:nvPicPr>
          <p:cNvPr descr="A close up of a logo&#10;&#10;Description automatically generated" id="331" name="Google Shape;331;p21"/>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32" name="Google Shape;332;p21"/>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333" name="Google Shape;333;p21"/>
          <p:cNvSpPr txBox="1"/>
          <p:nvPr/>
        </p:nvSpPr>
        <p:spPr>
          <a:xfrm>
            <a:off x="9590567" y="-89313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4" name="Google Shape;334;p21"/>
          <p:cNvSpPr txBox="1"/>
          <p:nvPr/>
        </p:nvSpPr>
        <p:spPr>
          <a:xfrm>
            <a:off x="838200" y="3071079"/>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Garamond"/>
              <a:buNone/>
            </a:pPr>
            <a:r>
              <a:rPr lang="en-US" sz="4000">
                <a:solidFill>
                  <a:schemeClr val="dk1"/>
                </a:solidFill>
                <a:latin typeface="Garamond"/>
                <a:ea typeface="Garamond"/>
                <a:cs typeface="Garamond"/>
                <a:sym typeface="Garamond"/>
              </a:rPr>
              <a:t>Future Work</a:t>
            </a:r>
            <a:endParaRPr/>
          </a:p>
        </p:txBody>
      </p:sp>
      <p:sp>
        <p:nvSpPr>
          <p:cNvPr id="335" name="Google Shape;335;p21"/>
          <p:cNvSpPr txBox="1"/>
          <p:nvPr/>
        </p:nvSpPr>
        <p:spPr>
          <a:xfrm>
            <a:off x="1004341" y="1418155"/>
            <a:ext cx="8310140" cy="123617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600"/>
              <a:buFont typeface="Arial"/>
              <a:buChar char="•"/>
            </a:pPr>
            <a:r>
              <a:rPr lang="en-US" sz="2600">
                <a:solidFill>
                  <a:schemeClr val="dk1"/>
                </a:solidFill>
                <a:latin typeface="Garamond"/>
                <a:ea typeface="Garamond"/>
                <a:cs typeface="Garamond"/>
                <a:sym typeface="Garamond"/>
              </a:rPr>
              <a:t>PBC Clinical Data: real dataset</a:t>
            </a:r>
            <a:endParaRPr/>
          </a:p>
          <a:p>
            <a:pPr indent="0" lvl="1" marL="457200" marR="0" rtl="0" algn="l">
              <a:lnSpc>
                <a:spcPct val="150000"/>
              </a:lnSpc>
              <a:spcBef>
                <a:spcPts val="0"/>
              </a:spcBef>
              <a:spcAft>
                <a:spcPts val="0"/>
              </a:spcAft>
              <a:buNone/>
            </a:pPr>
            <a:r>
              <a:rPr b="0" i="0" lang="en-US" sz="2600" u="none" cap="none" strike="noStrike">
                <a:solidFill>
                  <a:schemeClr val="dk1"/>
                </a:solidFill>
                <a:latin typeface="Garamond"/>
                <a:ea typeface="Garamond"/>
                <a:cs typeface="Garamond"/>
                <a:sym typeface="Garamond"/>
              </a:rPr>
              <a:t>=&gt; Cannot evaluate model performances with true HR</a:t>
            </a:r>
            <a:endParaRPr/>
          </a:p>
        </p:txBody>
      </p:sp>
      <p:sp>
        <p:nvSpPr>
          <p:cNvPr id="336" name="Google Shape;336;p21"/>
          <p:cNvSpPr txBox="1"/>
          <p:nvPr/>
        </p:nvSpPr>
        <p:spPr>
          <a:xfrm>
            <a:off x="1004341" y="4066322"/>
            <a:ext cx="7555043" cy="1236172"/>
          </a:xfrm>
          <a:prstGeom prst="rect">
            <a:avLst/>
          </a:prstGeom>
          <a:noFill/>
          <a:ln>
            <a:noFill/>
          </a:ln>
        </p:spPr>
        <p:txBody>
          <a:bodyPr anchorCtr="0" anchor="t" bIns="45700" lIns="91425" spcFirstLastPara="1" rIns="91425" wrap="square" tIns="45700">
            <a:spAutoFit/>
          </a:bodyPr>
          <a:lstStyle/>
          <a:p>
            <a:pPr indent="-285750" lvl="0" marL="285750" marR="0" rtl="0" algn="l">
              <a:lnSpc>
                <a:spcPct val="150000"/>
              </a:lnSpc>
              <a:spcBef>
                <a:spcPts val="0"/>
              </a:spcBef>
              <a:spcAft>
                <a:spcPts val="0"/>
              </a:spcAft>
              <a:buClr>
                <a:schemeClr val="dk1"/>
              </a:buClr>
              <a:buSzPts val="2600"/>
              <a:buFont typeface="Arial"/>
              <a:buChar char="•"/>
            </a:pPr>
            <a:r>
              <a:rPr lang="en-US" sz="2600">
                <a:solidFill>
                  <a:schemeClr val="dk1"/>
                </a:solidFill>
                <a:latin typeface="Garamond"/>
                <a:ea typeface="Garamond"/>
                <a:cs typeface="Garamond"/>
                <a:sym typeface="Garamond"/>
              </a:rPr>
              <a:t>Competing Risk Model (alive vs transplanted)</a:t>
            </a:r>
            <a:endParaRPr/>
          </a:p>
          <a:p>
            <a:pPr indent="-285750" lvl="0" marL="285750" marR="0" rtl="0" algn="l">
              <a:lnSpc>
                <a:spcPct val="150000"/>
              </a:lnSpc>
              <a:spcBef>
                <a:spcPts val="0"/>
              </a:spcBef>
              <a:spcAft>
                <a:spcPts val="0"/>
              </a:spcAft>
              <a:buClr>
                <a:schemeClr val="dk1"/>
              </a:buClr>
              <a:buSzPts val="2600"/>
              <a:buFont typeface="Arial"/>
              <a:buChar char="•"/>
            </a:pPr>
            <a:r>
              <a:rPr lang="en-US" sz="2600">
                <a:solidFill>
                  <a:schemeClr val="dk1"/>
                </a:solidFill>
                <a:latin typeface="Garamond"/>
                <a:ea typeface="Garamond"/>
                <a:cs typeface="Garamond"/>
                <a:sym typeface="Garamond"/>
              </a:rPr>
              <a:t>Joint Model for more than one longitudinal biomarker</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1" name="Shape 341"/>
        <p:cNvGrpSpPr/>
        <p:nvPr/>
      </p:nvGrpSpPr>
      <p:grpSpPr>
        <a:xfrm>
          <a:off x="0" y="0"/>
          <a:ext cx="0" cy="0"/>
          <a:chOff x="0" y="0"/>
          <a:chExt cx="0" cy="0"/>
        </a:xfrm>
      </p:grpSpPr>
      <p:sp>
        <p:nvSpPr>
          <p:cNvPr id="342" name="Google Shape;342;p22"/>
          <p:cNvSpPr txBox="1"/>
          <p:nvPr>
            <p:ph type="title"/>
          </p:nvPr>
        </p:nvSpPr>
        <p:spPr>
          <a:xfrm>
            <a:off x="809488" y="373654"/>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Acknowledgements</a:t>
            </a:r>
            <a:endParaRPr/>
          </a:p>
        </p:txBody>
      </p:sp>
      <p:pic>
        <p:nvPicPr>
          <p:cNvPr id="343" name="Google Shape;343;p22"/>
          <p:cNvPicPr preferRelativeResize="0"/>
          <p:nvPr/>
        </p:nvPicPr>
        <p:blipFill rotWithShape="1">
          <a:blip r:embed="rId3">
            <a:alphaModFix/>
          </a:blip>
          <a:srcRect b="0" l="0" r="0" t="0"/>
          <a:stretch/>
        </p:blipFill>
        <p:spPr>
          <a:xfrm flipH="1">
            <a:off x="0" y="869749"/>
            <a:ext cx="209550" cy="5021179"/>
          </a:xfrm>
          <a:prstGeom prst="rect">
            <a:avLst/>
          </a:prstGeom>
          <a:noFill/>
          <a:ln>
            <a:noFill/>
          </a:ln>
        </p:spPr>
      </p:pic>
      <p:sp>
        <p:nvSpPr>
          <p:cNvPr id="344" name="Google Shape;344;p22"/>
          <p:cNvSpPr txBox="1"/>
          <p:nvPr/>
        </p:nvSpPr>
        <p:spPr>
          <a:xfrm>
            <a:off x="809488" y="1615366"/>
            <a:ext cx="5535271" cy="4916539"/>
          </a:xfrm>
          <a:prstGeom prst="rect">
            <a:avLst/>
          </a:prstGeom>
          <a:noFill/>
          <a:ln>
            <a:noFill/>
          </a:ln>
        </p:spPr>
        <p:txBody>
          <a:bodyPr anchorCtr="0" anchor="t" bIns="45700" lIns="91425" spcFirstLastPara="1" rIns="91425" wrap="square" tIns="45700">
            <a:spAutoFit/>
          </a:bodyPr>
          <a:lstStyle/>
          <a:p>
            <a:pPr indent="-457200" lvl="0" marL="457200" marR="0" rtl="0" algn="l">
              <a:lnSpc>
                <a:spcPct val="150000"/>
              </a:lnSpc>
              <a:spcBef>
                <a:spcPts val="0"/>
              </a:spcBef>
              <a:spcAft>
                <a:spcPts val="0"/>
              </a:spcAft>
              <a:buClr>
                <a:schemeClr val="dk1"/>
              </a:buClr>
              <a:buSzPts val="3000"/>
              <a:buFont typeface="Arial"/>
              <a:buChar char="•"/>
            </a:pPr>
            <a:r>
              <a:rPr lang="en-US" sz="3000">
                <a:solidFill>
                  <a:schemeClr val="dk1"/>
                </a:solidFill>
                <a:latin typeface="Garamond"/>
                <a:ea typeface="Garamond"/>
                <a:cs typeface="Garamond"/>
                <a:sym typeface="Garamond"/>
              </a:rPr>
              <a:t>Mentor: Dr. Audrey Mauguen</a:t>
            </a:r>
            <a:endParaRPr sz="3000">
              <a:solidFill>
                <a:schemeClr val="dk1"/>
              </a:solidFill>
              <a:latin typeface="Garamond"/>
              <a:ea typeface="Garamond"/>
              <a:cs typeface="Garamond"/>
              <a:sym typeface="Garamond"/>
            </a:endParaRPr>
          </a:p>
          <a:p>
            <a:pPr indent="-457200" lvl="0" marL="457200" marR="0" rtl="0" algn="l">
              <a:lnSpc>
                <a:spcPct val="150000"/>
              </a:lnSpc>
              <a:spcBef>
                <a:spcPts val="0"/>
              </a:spcBef>
              <a:spcAft>
                <a:spcPts val="0"/>
              </a:spcAft>
              <a:buClr>
                <a:schemeClr val="dk1"/>
              </a:buClr>
              <a:buSzPts val="3000"/>
              <a:buFont typeface="Arial"/>
              <a:buChar char="•"/>
            </a:pPr>
            <a:r>
              <a:rPr lang="en-US" sz="3000">
                <a:solidFill>
                  <a:schemeClr val="dk1"/>
                </a:solidFill>
                <a:latin typeface="Garamond"/>
                <a:ea typeface="Garamond"/>
                <a:cs typeface="Garamond"/>
                <a:sym typeface="Garamond"/>
              </a:rPr>
              <a:t>QSURE faculty: Dr. Kay See Tan, Dr. Margaret Du, Richard Koppenaal, Karissa Whiting </a:t>
            </a:r>
            <a:endParaRPr/>
          </a:p>
          <a:p>
            <a:pPr indent="-457200" lvl="0" marL="457200" marR="0" rtl="0" algn="l">
              <a:lnSpc>
                <a:spcPct val="150000"/>
              </a:lnSpc>
              <a:spcBef>
                <a:spcPts val="0"/>
              </a:spcBef>
              <a:spcAft>
                <a:spcPts val="0"/>
              </a:spcAft>
              <a:buClr>
                <a:schemeClr val="dk1"/>
              </a:buClr>
              <a:buSzPts val="3000"/>
              <a:buFont typeface="Arial"/>
              <a:buChar char="•"/>
            </a:pPr>
            <a:r>
              <a:rPr lang="en-US" sz="3000">
                <a:solidFill>
                  <a:schemeClr val="dk1"/>
                </a:solidFill>
                <a:latin typeface="Garamond"/>
                <a:ea typeface="Garamond"/>
                <a:cs typeface="Garamond"/>
                <a:sym typeface="Garamond"/>
              </a:rPr>
              <a:t>QSURE program</a:t>
            </a:r>
            <a:endParaRPr/>
          </a:p>
          <a:p>
            <a:pPr indent="-457200" lvl="0" marL="457200" marR="0" rtl="0" algn="l">
              <a:lnSpc>
                <a:spcPct val="150000"/>
              </a:lnSpc>
              <a:spcBef>
                <a:spcPts val="0"/>
              </a:spcBef>
              <a:spcAft>
                <a:spcPts val="0"/>
              </a:spcAft>
              <a:buClr>
                <a:schemeClr val="dk1"/>
              </a:buClr>
              <a:buSzPts val="3000"/>
              <a:buFont typeface="Arial"/>
              <a:buChar char="•"/>
            </a:pPr>
            <a:r>
              <a:rPr lang="en-US" sz="3000">
                <a:solidFill>
                  <a:schemeClr val="dk1"/>
                </a:solidFill>
                <a:latin typeface="Garamond"/>
                <a:ea typeface="Garamond"/>
                <a:cs typeface="Garamond"/>
                <a:sym typeface="Garamond"/>
              </a:rPr>
              <a:t>MSKCC</a:t>
            </a:r>
            <a:endParaRPr/>
          </a:p>
          <a:p>
            <a:pPr indent="-254000" lvl="0" marL="457200" marR="0" rtl="0" algn="l">
              <a:lnSpc>
                <a:spcPct val="150000"/>
              </a:lnSpc>
              <a:spcBef>
                <a:spcPts val="0"/>
              </a:spcBef>
              <a:spcAft>
                <a:spcPts val="0"/>
              </a:spcAft>
              <a:buClr>
                <a:schemeClr val="dk1"/>
              </a:buClr>
              <a:buSzPts val="3200"/>
              <a:buFont typeface="Arial"/>
              <a:buNone/>
            </a:pPr>
            <a:r>
              <a:t/>
            </a:r>
            <a:endParaRPr sz="3200">
              <a:solidFill>
                <a:schemeClr val="dk1"/>
              </a:solidFill>
              <a:latin typeface="Garamond"/>
              <a:ea typeface="Garamond"/>
              <a:cs typeface="Garamond"/>
              <a:sym typeface="Garamond"/>
            </a:endParaRPr>
          </a:p>
        </p:txBody>
      </p:sp>
      <p:pic>
        <p:nvPicPr>
          <p:cNvPr descr="A sign on a pole&#10;&#10;Description automatically generated" id="345" name="Google Shape;345;p22"/>
          <p:cNvPicPr preferRelativeResize="0"/>
          <p:nvPr>
            <p:ph idx="1" type="body"/>
          </p:nvPr>
        </p:nvPicPr>
        <p:blipFill rotWithShape="1">
          <a:blip r:embed="rId4">
            <a:alphaModFix/>
          </a:blip>
          <a:srcRect b="0" l="0" r="0" t="0"/>
          <a:stretch/>
        </p:blipFill>
        <p:spPr>
          <a:xfrm>
            <a:off x="7940843" y="1182335"/>
            <a:ext cx="1920492" cy="1920492"/>
          </a:xfrm>
          <a:prstGeom prst="rect">
            <a:avLst/>
          </a:prstGeom>
          <a:noFill/>
          <a:ln>
            <a:noFill/>
          </a:ln>
        </p:spPr>
      </p:pic>
      <p:pic>
        <p:nvPicPr>
          <p:cNvPr descr="Image result for msk cancer center symbol" id="346" name="Google Shape;346;p22"/>
          <p:cNvPicPr preferRelativeResize="0"/>
          <p:nvPr/>
        </p:nvPicPr>
        <p:blipFill rotWithShape="1">
          <a:blip r:embed="rId5">
            <a:alphaModFix/>
          </a:blip>
          <a:srcRect b="0" l="0" r="0" t="0"/>
          <a:stretch/>
        </p:blipFill>
        <p:spPr>
          <a:xfrm>
            <a:off x="5940306" y="3021122"/>
            <a:ext cx="3493002" cy="2937969"/>
          </a:xfrm>
          <a:prstGeom prst="rect">
            <a:avLst/>
          </a:prstGeom>
          <a:noFill/>
          <a:ln>
            <a:noFill/>
          </a:ln>
        </p:spPr>
      </p:pic>
      <p:pic>
        <p:nvPicPr>
          <p:cNvPr descr="A close up of a sign&#10;&#10;Description automatically generated" id="347" name="Google Shape;347;p22"/>
          <p:cNvPicPr preferRelativeResize="0"/>
          <p:nvPr/>
        </p:nvPicPr>
        <p:blipFill rotWithShape="1">
          <a:blip r:embed="rId6">
            <a:alphaModFix/>
          </a:blip>
          <a:srcRect b="0" l="0" r="0" t="0"/>
          <a:stretch/>
        </p:blipFill>
        <p:spPr>
          <a:xfrm>
            <a:off x="9531578" y="3763779"/>
            <a:ext cx="1793510" cy="179351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1" name="Shape 351"/>
        <p:cNvGrpSpPr/>
        <p:nvPr/>
      </p:nvGrpSpPr>
      <p:grpSpPr>
        <a:xfrm>
          <a:off x="0" y="0"/>
          <a:ext cx="0" cy="0"/>
          <a:chOff x="0" y="0"/>
          <a:chExt cx="0" cy="0"/>
        </a:xfrm>
      </p:grpSpPr>
      <p:sp>
        <p:nvSpPr>
          <p:cNvPr id="352" name="Google Shape;352;p23"/>
          <p:cNvSpPr txBox="1"/>
          <p:nvPr>
            <p:ph type="title"/>
          </p:nvPr>
        </p:nvSpPr>
        <p:spPr>
          <a:xfrm>
            <a:off x="613117" y="519870"/>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References</a:t>
            </a:r>
            <a:endParaRPr/>
          </a:p>
        </p:txBody>
      </p:sp>
      <p:pic>
        <p:nvPicPr>
          <p:cNvPr descr="A close up of a logo&#10;&#10;Description automatically generated" id="353" name="Google Shape;353;p23"/>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54" name="Google Shape;354;p23"/>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355" name="Google Shape;355;p23"/>
          <p:cNvSpPr txBox="1"/>
          <p:nvPr/>
        </p:nvSpPr>
        <p:spPr>
          <a:xfrm>
            <a:off x="613117" y="1599042"/>
            <a:ext cx="10795781" cy="3816429"/>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Rizopoulos, Dimitris. </a:t>
            </a:r>
            <a:r>
              <a:rPr i="1" lang="en-US" sz="2200">
                <a:solidFill>
                  <a:schemeClr val="dk1"/>
                </a:solidFill>
                <a:latin typeface="Garamond"/>
                <a:ea typeface="Garamond"/>
                <a:cs typeface="Garamond"/>
                <a:sym typeface="Garamond"/>
              </a:rPr>
              <a:t>Joint models for longitudinal and time-to-event data: With applications in R</a:t>
            </a:r>
            <a:r>
              <a:rPr lang="en-US" sz="2200">
                <a:solidFill>
                  <a:schemeClr val="dk1"/>
                </a:solidFill>
                <a:latin typeface="Garamond"/>
                <a:ea typeface="Garamond"/>
                <a:cs typeface="Garamond"/>
                <a:sym typeface="Garamond"/>
              </a:rPr>
              <a:t>. CRC press, 2012.</a:t>
            </a:r>
            <a:endParaRPr/>
          </a:p>
          <a:p>
            <a:pPr indent="0" lvl="0" marL="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Rizopoulos, Dimitris. "JM: An R package for the joint modelling of longitudinal and time-to-event data." </a:t>
            </a:r>
            <a:r>
              <a:rPr i="1" lang="en-US" sz="2200">
                <a:solidFill>
                  <a:schemeClr val="dk1"/>
                </a:solidFill>
                <a:latin typeface="Garamond"/>
                <a:ea typeface="Garamond"/>
                <a:cs typeface="Garamond"/>
                <a:sym typeface="Garamond"/>
              </a:rPr>
              <a:t>Journal of Statistical Software (Online)</a:t>
            </a:r>
            <a:r>
              <a:rPr lang="en-US" sz="2200">
                <a:solidFill>
                  <a:schemeClr val="dk1"/>
                </a:solidFill>
                <a:latin typeface="Garamond"/>
                <a:ea typeface="Garamond"/>
                <a:cs typeface="Garamond"/>
                <a:sym typeface="Garamond"/>
              </a:rPr>
              <a:t> 35.9 (2010): 1-33.</a:t>
            </a:r>
            <a:endParaRPr/>
          </a:p>
          <a:p>
            <a:pPr indent="0" lvl="0" marL="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Schober, Patrick, and Thomas R. Vetter. "Survival analysis and interpretation of time-to-event data: the tortoise and the hare." </a:t>
            </a:r>
            <a:r>
              <a:rPr i="1" lang="en-US" sz="2200">
                <a:solidFill>
                  <a:schemeClr val="dk1"/>
                </a:solidFill>
                <a:latin typeface="Garamond"/>
                <a:ea typeface="Garamond"/>
                <a:cs typeface="Garamond"/>
                <a:sym typeface="Garamond"/>
              </a:rPr>
              <a:t>Anesthesia and analgesia</a:t>
            </a:r>
            <a:r>
              <a:rPr lang="en-US" sz="2200">
                <a:solidFill>
                  <a:schemeClr val="dk1"/>
                </a:solidFill>
                <a:latin typeface="Garamond"/>
                <a:ea typeface="Garamond"/>
                <a:cs typeface="Garamond"/>
                <a:sym typeface="Garamond"/>
              </a:rPr>
              <a:t> 127.3 (2018): 792.</a:t>
            </a:r>
            <a:endParaRPr/>
          </a:p>
          <a:p>
            <a:pPr indent="0" lvl="0" marL="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Albert, Paul S. "Longitudinal data analysis (repeated measures) in clinical trials." </a:t>
            </a:r>
            <a:r>
              <a:rPr i="1" lang="en-US" sz="2200">
                <a:solidFill>
                  <a:schemeClr val="dk1"/>
                </a:solidFill>
                <a:latin typeface="Garamond"/>
                <a:ea typeface="Garamond"/>
                <a:cs typeface="Garamond"/>
                <a:sym typeface="Garamond"/>
              </a:rPr>
              <a:t>Statistics in medicine</a:t>
            </a:r>
            <a:r>
              <a:rPr lang="en-US" sz="2200">
                <a:solidFill>
                  <a:schemeClr val="dk1"/>
                </a:solidFill>
                <a:latin typeface="Garamond"/>
                <a:ea typeface="Garamond"/>
                <a:cs typeface="Garamond"/>
                <a:sym typeface="Garamond"/>
              </a:rPr>
              <a:t> 18.13 (1999): 1707-1732.</a:t>
            </a:r>
            <a:endParaRPr/>
          </a:p>
          <a:p>
            <a:pPr indent="0" lvl="0" marL="0" marR="0" rtl="0" algn="l">
              <a:spcBef>
                <a:spcPts val="0"/>
              </a:spcBef>
              <a:spcAft>
                <a:spcPts val="0"/>
              </a:spcAft>
              <a:buClr>
                <a:schemeClr val="dk1"/>
              </a:buClr>
              <a:buSzPts val="2200"/>
              <a:buFont typeface="Arial"/>
              <a:buChar char="•"/>
            </a:pPr>
            <a:r>
              <a:rPr lang="en-US" sz="2200">
                <a:solidFill>
                  <a:schemeClr val="dk1"/>
                </a:solidFill>
                <a:latin typeface="Garamond"/>
                <a:ea typeface="Garamond"/>
                <a:cs typeface="Garamond"/>
                <a:sym typeface="Garamond"/>
              </a:rPr>
              <a:t>Harrell Jr, Frank E., Kerry L. Lee, and Daniel B. Mark. "Multivariable prognostic models: issues in developing models, evaluating assumptions and adequacy, and measuring and reducing errors." </a:t>
            </a:r>
            <a:r>
              <a:rPr i="1" lang="en-US" sz="2200">
                <a:solidFill>
                  <a:schemeClr val="dk1"/>
                </a:solidFill>
                <a:latin typeface="Garamond"/>
                <a:ea typeface="Garamond"/>
                <a:cs typeface="Garamond"/>
                <a:sym typeface="Garamond"/>
              </a:rPr>
              <a:t>Statistics in medicine</a:t>
            </a:r>
            <a:r>
              <a:rPr lang="en-US" sz="2200">
                <a:solidFill>
                  <a:schemeClr val="dk1"/>
                </a:solidFill>
                <a:latin typeface="Garamond"/>
                <a:ea typeface="Garamond"/>
                <a:cs typeface="Garamond"/>
                <a:sym typeface="Garamond"/>
              </a:rPr>
              <a:t> 15.4 (1996): 361-387.</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24"/>
          <p:cNvSpPr txBox="1"/>
          <p:nvPr>
            <p:ph type="title"/>
          </p:nvPr>
        </p:nvSpPr>
        <p:spPr>
          <a:xfrm>
            <a:off x="838200" y="2717556"/>
            <a:ext cx="10515600" cy="1325563"/>
          </a:xfrm>
          <a:prstGeom prst="rect">
            <a:avLst/>
          </a:prstGeom>
          <a:noFill/>
          <a:ln>
            <a:noFill/>
          </a:ln>
        </p:spPr>
        <p:txBody>
          <a:bodyPr anchorCtr="0" anchor="ctr" bIns="45700" lIns="91425" spcFirstLastPara="1" rIns="91425" wrap="square" tIns="45700">
            <a:normAutofit fontScale="90000"/>
          </a:bodyPr>
          <a:lstStyle/>
          <a:p>
            <a:pPr indent="0" lvl="0" marL="0" rtl="0" algn="ctr">
              <a:lnSpc>
                <a:spcPct val="150000"/>
              </a:lnSpc>
              <a:spcBef>
                <a:spcPts val="0"/>
              </a:spcBef>
              <a:spcAft>
                <a:spcPts val="0"/>
              </a:spcAft>
              <a:buClr>
                <a:schemeClr val="dk1"/>
              </a:buClr>
              <a:buSzPct val="100000"/>
              <a:buFont typeface="Garamond"/>
              <a:buNone/>
            </a:pPr>
            <a:r>
              <a:rPr lang="en-US">
                <a:latin typeface="Garamond"/>
                <a:ea typeface="Garamond"/>
                <a:cs typeface="Garamond"/>
                <a:sym typeface="Garamond"/>
              </a:rPr>
              <a:t>Thank you! </a:t>
            </a:r>
            <a:br>
              <a:rPr lang="en-US">
                <a:latin typeface="Garamond"/>
                <a:ea typeface="Garamond"/>
                <a:cs typeface="Garamond"/>
                <a:sym typeface="Garamond"/>
              </a:rPr>
            </a:br>
            <a:r>
              <a:rPr lang="en-US">
                <a:latin typeface="Garamond"/>
                <a:ea typeface="Garamond"/>
                <a:cs typeface="Garamond"/>
                <a:sym typeface="Garamond"/>
              </a:rPr>
              <a:t>And question?</a:t>
            </a:r>
            <a:endParaRPr/>
          </a:p>
        </p:txBody>
      </p:sp>
      <p:pic>
        <p:nvPicPr>
          <p:cNvPr descr="A close up of a logo&#10;&#10;Description automatically generated" id="361" name="Google Shape;361;p24"/>
          <p:cNvPicPr preferRelativeResize="0"/>
          <p:nvPr>
            <p:ph idx="1" type="body"/>
          </p:nvPr>
        </p:nvPicPr>
        <p:blipFill rotWithShape="1">
          <a:blip r:embed="rId3">
            <a:alphaModFix/>
          </a:blip>
          <a:srcRect b="0" l="0" r="0" t="0"/>
          <a:stretch/>
        </p:blipFill>
        <p:spPr>
          <a:xfrm>
            <a:off x="628651" y="644067"/>
            <a:ext cx="3590694" cy="833041"/>
          </a:xfrm>
          <a:prstGeom prst="rect">
            <a:avLst/>
          </a:prstGeom>
          <a:noFill/>
          <a:ln>
            <a:noFill/>
          </a:ln>
        </p:spPr>
      </p:pic>
      <p:pic>
        <p:nvPicPr>
          <p:cNvPr id="362" name="Google Shape;362;p24"/>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25"/>
          <p:cNvSpPr txBox="1"/>
          <p:nvPr>
            <p:ph type="title"/>
          </p:nvPr>
        </p:nvSpPr>
        <p:spPr>
          <a:xfrm>
            <a:off x="838200" y="2717556"/>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150000"/>
              </a:lnSpc>
              <a:spcBef>
                <a:spcPts val="0"/>
              </a:spcBef>
              <a:spcAft>
                <a:spcPts val="0"/>
              </a:spcAft>
              <a:buClr>
                <a:schemeClr val="dk1"/>
              </a:buClr>
              <a:buSzPts val="4400"/>
              <a:buFont typeface="Garamond"/>
              <a:buNone/>
            </a:pPr>
            <a:r>
              <a:rPr lang="en-US">
                <a:latin typeface="Garamond"/>
                <a:ea typeface="Garamond"/>
                <a:cs typeface="Garamond"/>
                <a:sym typeface="Garamond"/>
              </a:rPr>
              <a:t>Supplementary slides</a:t>
            </a:r>
            <a:endParaRPr/>
          </a:p>
        </p:txBody>
      </p:sp>
      <p:pic>
        <p:nvPicPr>
          <p:cNvPr descr="A close up of a logo&#10;&#10;Description automatically generated" id="368" name="Google Shape;368;p25"/>
          <p:cNvPicPr preferRelativeResize="0"/>
          <p:nvPr>
            <p:ph idx="1" type="body"/>
          </p:nvPr>
        </p:nvPicPr>
        <p:blipFill rotWithShape="1">
          <a:blip r:embed="rId3">
            <a:alphaModFix/>
          </a:blip>
          <a:srcRect b="0" l="0" r="0" t="0"/>
          <a:stretch/>
        </p:blipFill>
        <p:spPr>
          <a:xfrm>
            <a:off x="628651" y="644067"/>
            <a:ext cx="3590694" cy="833041"/>
          </a:xfrm>
          <a:prstGeom prst="rect">
            <a:avLst/>
          </a:prstGeom>
          <a:noFill/>
          <a:ln>
            <a:noFill/>
          </a:ln>
        </p:spPr>
      </p:pic>
      <p:pic>
        <p:nvPicPr>
          <p:cNvPr id="369" name="Google Shape;369;p25"/>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6"/>
          <p:cNvSpPr txBox="1"/>
          <p:nvPr>
            <p:ph type="title"/>
          </p:nvPr>
        </p:nvSpPr>
        <p:spPr>
          <a:xfrm>
            <a:off x="374754" y="145435"/>
            <a:ext cx="9914514" cy="7243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Summary Statistics</a:t>
            </a:r>
            <a:endParaRPr/>
          </a:p>
        </p:txBody>
      </p:sp>
      <p:pic>
        <p:nvPicPr>
          <p:cNvPr descr="A close up of a logo&#10;&#10;Description automatically generated" id="376" name="Google Shape;376;p26"/>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77" name="Google Shape;377;p26"/>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pic>
        <p:nvPicPr>
          <p:cNvPr descr="A screenshot of text&#10;&#10;Description automatically generated" id="378" name="Google Shape;378;p26"/>
          <p:cNvPicPr preferRelativeResize="0"/>
          <p:nvPr/>
        </p:nvPicPr>
        <p:blipFill rotWithShape="1">
          <a:blip r:embed="rId5">
            <a:alphaModFix/>
          </a:blip>
          <a:srcRect b="0" l="0" r="0" t="0"/>
          <a:stretch/>
        </p:blipFill>
        <p:spPr>
          <a:xfrm>
            <a:off x="742905" y="992026"/>
            <a:ext cx="4837713" cy="5573487"/>
          </a:xfrm>
          <a:prstGeom prst="rect">
            <a:avLst/>
          </a:prstGeom>
          <a:noFill/>
          <a:ln>
            <a:noFill/>
          </a:ln>
        </p:spPr>
      </p:pic>
      <p:sp>
        <p:nvSpPr>
          <p:cNvPr id="379" name="Google Shape;379;p26"/>
          <p:cNvSpPr txBox="1"/>
          <p:nvPr/>
        </p:nvSpPr>
        <p:spPr>
          <a:xfrm>
            <a:off x="5805964" y="1698242"/>
            <a:ext cx="6081236" cy="3364191"/>
          </a:xfrm>
          <a:prstGeom prst="rect">
            <a:avLst/>
          </a:prstGeom>
          <a:noFill/>
          <a:ln>
            <a:noFill/>
          </a:ln>
        </p:spPr>
        <p:txBody>
          <a:bodyPr anchorCtr="0" anchor="t" bIns="45700" lIns="91425" spcFirstLastPara="1" rIns="91425" wrap="square" tIns="45700">
            <a:spAutoFit/>
          </a:bodyPr>
          <a:lstStyle/>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age: 50 (IQR: 42 – 57) </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Sex: 88.5% females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baseline bilirubin: 1.4 (IQR: 0.8 – 3.4)</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Median follow-up duration: 6.3 years</a:t>
            </a:r>
            <a:endParaRPr/>
          </a:p>
          <a:p>
            <a:pPr indent="-342900" lvl="0" marL="342900" marR="0" rtl="0" algn="l">
              <a:lnSpc>
                <a:spcPct val="15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Patients: 172 alive/transplanted</a:t>
            </a:r>
            <a:endParaRPr/>
          </a:p>
          <a:p>
            <a:pPr indent="0" lvl="3" marL="1371600" marR="0" rtl="0" algn="l">
              <a:lnSpc>
                <a:spcPct val="150000"/>
              </a:lnSpc>
              <a:spcBef>
                <a:spcPts val="0"/>
              </a:spcBef>
              <a:spcAft>
                <a:spcPts val="0"/>
              </a:spcAft>
              <a:buNone/>
            </a:pPr>
            <a:r>
              <a:rPr b="0" i="0" lang="en-US" sz="2400" u="none" cap="none" strike="noStrike">
                <a:solidFill>
                  <a:schemeClr val="dk1"/>
                </a:solidFill>
                <a:latin typeface="Garamond"/>
                <a:ea typeface="Garamond"/>
                <a:cs typeface="Garamond"/>
                <a:sym typeface="Garamond"/>
              </a:rPr>
              <a:t>140 died</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4" name="Shape 384"/>
        <p:cNvGrpSpPr/>
        <p:nvPr/>
      </p:nvGrpSpPr>
      <p:grpSpPr>
        <a:xfrm>
          <a:off x="0" y="0"/>
          <a:ext cx="0" cy="0"/>
          <a:chOff x="0" y="0"/>
          <a:chExt cx="0" cy="0"/>
        </a:xfrm>
      </p:grpSpPr>
      <p:sp>
        <p:nvSpPr>
          <p:cNvPr id="385" name="Google Shape;385;p27"/>
          <p:cNvSpPr txBox="1"/>
          <p:nvPr>
            <p:ph type="title"/>
          </p:nvPr>
        </p:nvSpPr>
        <p:spPr>
          <a:xfrm>
            <a:off x="360687" y="398653"/>
            <a:ext cx="9914514" cy="724314"/>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Summary Statistics</a:t>
            </a:r>
            <a:endParaRPr/>
          </a:p>
        </p:txBody>
      </p:sp>
      <p:pic>
        <p:nvPicPr>
          <p:cNvPr descr="A close up of a logo&#10;&#10;Description automatically generated" id="386" name="Google Shape;386;p27"/>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387" name="Google Shape;387;p27"/>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pic>
        <p:nvPicPr>
          <p:cNvPr descr="A screenshot of a cell phone&#10;&#10;Description automatically generated" id="388" name="Google Shape;388;p27"/>
          <p:cNvPicPr preferRelativeResize="0"/>
          <p:nvPr/>
        </p:nvPicPr>
        <p:blipFill rotWithShape="1">
          <a:blip r:embed="rId5">
            <a:alphaModFix/>
          </a:blip>
          <a:srcRect b="0" l="0" r="0" t="0"/>
          <a:stretch/>
        </p:blipFill>
        <p:spPr>
          <a:xfrm>
            <a:off x="1446543" y="1164849"/>
            <a:ext cx="3849054" cy="5292449"/>
          </a:xfrm>
          <a:prstGeom prst="rect">
            <a:avLst/>
          </a:prstGeom>
          <a:noFill/>
          <a:ln>
            <a:noFill/>
          </a:ln>
        </p:spPr>
      </p:pic>
      <p:pic>
        <p:nvPicPr>
          <p:cNvPr descr="A screenshot of a cell phone&#10;&#10;Description automatically generated" id="389" name="Google Shape;389;p27"/>
          <p:cNvPicPr preferRelativeResize="0"/>
          <p:nvPr/>
        </p:nvPicPr>
        <p:blipFill rotWithShape="1">
          <a:blip r:embed="rId6">
            <a:alphaModFix/>
          </a:blip>
          <a:srcRect b="0" l="0" r="0" t="0"/>
          <a:stretch/>
        </p:blipFill>
        <p:spPr>
          <a:xfrm>
            <a:off x="6150938" y="1208344"/>
            <a:ext cx="3849054" cy="2655289"/>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28"/>
          <p:cNvSpPr txBox="1"/>
          <p:nvPr>
            <p:ph type="title"/>
          </p:nvPr>
        </p:nvSpPr>
        <p:spPr>
          <a:xfrm>
            <a:off x="838199" y="-36259"/>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Results from Univariable Analysis</a:t>
            </a:r>
            <a:endParaRPr/>
          </a:p>
        </p:txBody>
      </p:sp>
      <p:pic>
        <p:nvPicPr>
          <p:cNvPr id="396" name="Google Shape;396;p28"/>
          <p:cNvPicPr preferRelativeResize="0"/>
          <p:nvPr/>
        </p:nvPicPr>
        <p:blipFill rotWithShape="1">
          <a:blip r:embed="rId3">
            <a:alphaModFix/>
          </a:blip>
          <a:srcRect b="0" l="0" r="0" t="0"/>
          <a:stretch/>
        </p:blipFill>
        <p:spPr>
          <a:xfrm flipH="1">
            <a:off x="0" y="869749"/>
            <a:ext cx="209550" cy="5021179"/>
          </a:xfrm>
          <a:prstGeom prst="rect">
            <a:avLst/>
          </a:prstGeom>
          <a:noFill/>
          <a:ln>
            <a:noFill/>
          </a:ln>
        </p:spPr>
      </p:pic>
      <p:pic>
        <p:nvPicPr>
          <p:cNvPr id="397" name="Google Shape;397;p28"/>
          <p:cNvPicPr preferRelativeResize="0"/>
          <p:nvPr/>
        </p:nvPicPr>
        <p:blipFill rotWithShape="1">
          <a:blip r:embed="rId4">
            <a:alphaModFix/>
          </a:blip>
          <a:srcRect b="0" l="0" r="0" t="0"/>
          <a:stretch/>
        </p:blipFill>
        <p:spPr>
          <a:xfrm>
            <a:off x="6902001" y="1068078"/>
            <a:ext cx="3764847" cy="5512811"/>
          </a:xfrm>
          <a:prstGeom prst="rect">
            <a:avLst/>
          </a:prstGeom>
          <a:noFill/>
          <a:ln>
            <a:noFill/>
          </a:ln>
        </p:spPr>
      </p:pic>
      <p:pic>
        <p:nvPicPr>
          <p:cNvPr descr="A close up of a receipt&#10;&#10;Description automatically generated" id="398" name="Google Shape;398;p28"/>
          <p:cNvPicPr preferRelativeResize="0"/>
          <p:nvPr/>
        </p:nvPicPr>
        <p:blipFill rotWithShape="1">
          <a:blip r:embed="rId5">
            <a:alphaModFix/>
          </a:blip>
          <a:srcRect b="0" l="0" r="0" t="0"/>
          <a:stretch/>
        </p:blipFill>
        <p:spPr>
          <a:xfrm>
            <a:off x="1779411" y="1058687"/>
            <a:ext cx="3552729" cy="5568696"/>
          </a:xfrm>
          <a:prstGeom prst="rect">
            <a:avLst/>
          </a:prstGeom>
          <a:noFill/>
          <a:ln>
            <a:noFill/>
          </a:ln>
        </p:spPr>
      </p:pic>
      <p:sp>
        <p:nvSpPr>
          <p:cNvPr id="399" name="Google Shape;399;p28"/>
          <p:cNvSpPr/>
          <p:nvPr/>
        </p:nvSpPr>
        <p:spPr>
          <a:xfrm>
            <a:off x="1794909" y="2122559"/>
            <a:ext cx="8774935" cy="332698"/>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0" name="Google Shape;400;p28"/>
          <p:cNvSpPr/>
          <p:nvPr/>
        </p:nvSpPr>
        <p:spPr>
          <a:xfrm>
            <a:off x="1794909" y="2717492"/>
            <a:ext cx="8774935" cy="196189"/>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pic>
        <p:nvPicPr>
          <p:cNvPr id="406" name="Google Shape;406;p29"/>
          <p:cNvPicPr preferRelativeResize="0"/>
          <p:nvPr/>
        </p:nvPicPr>
        <p:blipFill rotWithShape="1">
          <a:blip r:embed="rId3">
            <a:alphaModFix/>
          </a:blip>
          <a:srcRect b="0" l="0" r="0" t="0"/>
          <a:stretch/>
        </p:blipFill>
        <p:spPr>
          <a:xfrm flipH="1">
            <a:off x="0" y="918410"/>
            <a:ext cx="209550" cy="5021179"/>
          </a:xfrm>
          <a:prstGeom prst="rect">
            <a:avLst/>
          </a:prstGeom>
          <a:noFill/>
          <a:ln>
            <a:noFill/>
          </a:ln>
        </p:spPr>
      </p:pic>
      <p:sp>
        <p:nvSpPr>
          <p:cNvPr id="407" name="Google Shape;407;p29"/>
          <p:cNvSpPr txBox="1"/>
          <p:nvPr/>
        </p:nvSpPr>
        <p:spPr>
          <a:xfrm>
            <a:off x="9863562" y="-82279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08" name="Google Shape;408;p29"/>
          <p:cNvGraphicFramePr/>
          <p:nvPr/>
        </p:nvGraphicFramePr>
        <p:xfrm>
          <a:off x="812640" y="1674255"/>
          <a:ext cx="3000000" cy="3000000"/>
        </p:xfrm>
        <a:graphic>
          <a:graphicData uri="http://schemas.openxmlformats.org/drawingml/2006/table">
            <a:tbl>
              <a:tblPr bandRow="1" firstRow="1">
                <a:noFill/>
                <a:tableStyleId>{DE7DD8EB-6C52-4AA8-BFE4-90065D680D21}</a:tableStyleId>
              </a:tblPr>
              <a:tblGrid>
                <a:gridCol w="1646175"/>
                <a:gridCol w="752525"/>
                <a:gridCol w="1164075"/>
                <a:gridCol w="964175"/>
              </a:tblGrid>
              <a:tr h="262400">
                <a:tc gridSpan="4">
                  <a:txBody>
                    <a:bodyPr/>
                    <a:lstStyle/>
                    <a:p>
                      <a:pPr indent="0" lvl="0" marL="0" marR="0" rtl="0" algn="ctr">
                        <a:spcBef>
                          <a:spcPts val="0"/>
                        </a:spcBef>
                        <a:spcAft>
                          <a:spcPts val="0"/>
                        </a:spcAft>
                        <a:buNone/>
                      </a:pPr>
                      <a:r>
                        <a:rPr lang="en-US" sz="1200"/>
                        <a:t>Multivariable Cox PH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c hMerge="1"/>
              </a:tr>
              <a:tr h="262400">
                <a:tc>
                  <a:txBody>
                    <a:bodyPr/>
                    <a:lstStyle/>
                    <a:p>
                      <a:pPr indent="0" lvl="0" marL="0" marR="0" rtl="0" algn="l">
                        <a:spcBef>
                          <a:spcPts val="0"/>
                        </a:spcBef>
                        <a:spcAft>
                          <a:spcPts val="0"/>
                        </a:spcAft>
                        <a:buNone/>
                      </a:pPr>
                      <a:r>
                        <a:rPr b="1" lang="en-US" sz="1200"/>
                        <a:t>Characteristic</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t>HR</a:t>
                      </a:r>
                      <a:endParaRPr/>
                    </a:p>
                  </a:txBody>
                  <a:tcPr marT="45725" marB="45725" marR="91450" marL="91450"/>
                </a:tc>
                <a:tc>
                  <a:txBody>
                    <a:bodyPr/>
                    <a:lstStyle/>
                    <a:p>
                      <a:pPr indent="0" lvl="0" marL="0" marR="0" rtl="0" algn="ctr">
                        <a:spcBef>
                          <a:spcPts val="0"/>
                        </a:spcBef>
                        <a:spcAft>
                          <a:spcPts val="0"/>
                        </a:spcAft>
                        <a:buNone/>
                      </a:pPr>
                      <a:r>
                        <a:rPr b="1" lang="en-US" sz="1200"/>
                        <a:t>95% CI</a:t>
                      </a:r>
                      <a:endParaRPr/>
                    </a:p>
                  </a:txBody>
                  <a:tcPr marT="45725" marB="45725" marR="91450" marL="91450"/>
                </a:tc>
                <a:tc>
                  <a:txBody>
                    <a:bodyPr/>
                    <a:lstStyle/>
                    <a:p>
                      <a:pPr indent="0" lvl="0" marL="0" marR="0" rtl="0" algn="ctr">
                        <a:spcBef>
                          <a:spcPts val="0"/>
                        </a:spcBef>
                        <a:spcAft>
                          <a:spcPts val="0"/>
                        </a:spcAft>
                        <a:buNone/>
                      </a:pPr>
                      <a:r>
                        <a:rPr b="1" lang="en-US" sz="1200"/>
                        <a:t>p-value</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solidFill>
                            <a:srgbClr val="FF0000"/>
                          </a:solidFill>
                        </a:rPr>
                        <a:t>bilirubin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solidFill>
                            <a:srgbClr val="FF0000"/>
                          </a:solidFill>
                        </a:rPr>
                        <a:t>1.11</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(1.06-1.15)</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&lt;0.001</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albumin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0.52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(0.32-0.85)</a:t>
                      </a:r>
                      <a:endParaRPr/>
                    </a:p>
                  </a:txBody>
                  <a:tcPr marT="45725" marB="45725" marR="91450" marL="91450"/>
                </a:tc>
                <a:tc>
                  <a:txBody>
                    <a:bodyPr/>
                    <a:lstStyle/>
                    <a:p>
                      <a:pPr indent="0" lvl="0" marL="0" marR="0" rtl="0" algn="ctr">
                        <a:spcBef>
                          <a:spcPts val="0"/>
                        </a:spcBef>
                        <a:spcAft>
                          <a:spcPts val="0"/>
                        </a:spcAft>
                        <a:buNone/>
                      </a:pPr>
                      <a:r>
                        <a:rPr lang="en-US" sz="1200"/>
                        <a:t>0.008</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age</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1.04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(1.03-1.06)</a:t>
                      </a:r>
                      <a:endParaRPr/>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0.019</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no 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51200">
                <a:tc>
                  <a:txBody>
                    <a:bodyPr/>
                    <a:lstStyle/>
                    <a:p>
                      <a:pPr indent="0" lvl="0" marL="0" marR="0" rtl="0" algn="l">
                        <a:spcBef>
                          <a:spcPts val="0"/>
                        </a:spcBef>
                        <a:spcAft>
                          <a:spcPts val="0"/>
                        </a:spcAft>
                        <a:buNone/>
                      </a:pPr>
                      <a:r>
                        <a:rPr b="0" i="1" lang="en-US" sz="1200"/>
                        <a:t>     edema no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1.04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(0.65-1.67)</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edema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2.37</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(1.33-4.22)</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histologic</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0.014</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2 </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4.49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(0.60-33.8)</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3</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5.79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(0.79-42.5)</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0" i="1" lang="en-US" sz="1200"/>
                        <a:t>       4</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8.04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(1.09-59.5)</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SGOT</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1.00</a:t>
                      </a:r>
                      <a:endParaRPr/>
                    </a:p>
                  </a:txBody>
                  <a:tcPr marT="45725" marB="45725" marR="91450" marL="91450"/>
                </a:tc>
                <a:tc>
                  <a:txBody>
                    <a:bodyPr/>
                    <a:lstStyle/>
                    <a:p>
                      <a:pPr indent="0" lvl="0" marL="0" marR="0" rtl="0" algn="ctr">
                        <a:spcBef>
                          <a:spcPts val="0"/>
                        </a:spcBef>
                        <a:spcAft>
                          <a:spcPts val="0"/>
                        </a:spcAft>
                        <a:buNone/>
                      </a:pPr>
                      <a:r>
                        <a:rPr lang="en-US" sz="1200"/>
                        <a:t>(1.00-1.01)</a:t>
                      </a:r>
                      <a:endParaRPr/>
                    </a:p>
                  </a:txBody>
                  <a:tcPr marT="45725" marB="45725" marR="91450" marL="91450"/>
                </a:tc>
                <a:tc>
                  <a:txBody>
                    <a:bodyPr/>
                    <a:lstStyle/>
                    <a:p>
                      <a:pPr indent="0" lvl="0" marL="0" marR="0" rtl="0" algn="ctr">
                        <a:spcBef>
                          <a:spcPts val="0"/>
                        </a:spcBef>
                        <a:spcAft>
                          <a:spcPts val="0"/>
                        </a:spcAft>
                        <a:buNone/>
                      </a:pPr>
                      <a:r>
                        <a:rPr lang="en-US" sz="1200"/>
                        <a:t>0.012</a:t>
                      </a:r>
                      <a:endParaRPr/>
                    </a:p>
                  </a:txBody>
                  <a:tcPr marT="45725" marB="45725" marR="91450" marL="91450">
                    <a:lnR cap="flat" cmpd="sng" w="12700">
                      <a:solidFill>
                        <a:schemeClr val="dk1"/>
                      </a:solidFill>
                      <a:prstDash val="solid"/>
                      <a:round/>
                      <a:headEnd len="sm" w="sm" type="none"/>
                      <a:tailEnd len="sm" w="sm" type="none"/>
                    </a:lnR>
                  </a:tcPr>
                </a:tc>
              </a:tr>
              <a:tr h="262400">
                <a:tc>
                  <a:txBody>
                    <a:bodyPr/>
                    <a:lstStyle/>
                    <a:p>
                      <a:pPr indent="0" lvl="0" marL="0" marR="0" rtl="0" algn="l">
                        <a:spcBef>
                          <a:spcPts val="0"/>
                        </a:spcBef>
                        <a:spcAft>
                          <a:spcPts val="0"/>
                        </a:spcAft>
                        <a:buNone/>
                      </a:pPr>
                      <a:r>
                        <a:rPr b="1" lang="en-US" sz="1200"/>
                        <a:t>prothrombin</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1.46</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(1.20-1.78)</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09" name="Google Shape;409;p29"/>
          <p:cNvGraphicFramePr/>
          <p:nvPr/>
        </p:nvGraphicFramePr>
        <p:xfrm>
          <a:off x="5355524" y="1675298"/>
          <a:ext cx="3000000" cy="3000000"/>
        </p:xfrm>
        <a:graphic>
          <a:graphicData uri="http://schemas.openxmlformats.org/drawingml/2006/table">
            <a:tbl>
              <a:tblPr bandRow="1" firstRow="1">
                <a:noFill/>
                <a:tableStyleId>{4F880864-5892-47B9-87B9-45F1373DA064}</a:tableStyleId>
              </a:tblPr>
              <a:tblGrid>
                <a:gridCol w="875600"/>
                <a:gridCol w="1354450"/>
                <a:gridCol w="1121875"/>
              </a:tblGrid>
              <a:tr h="244350">
                <a:tc gridSpan="3">
                  <a:txBody>
                    <a:bodyPr/>
                    <a:lstStyle/>
                    <a:p>
                      <a:pPr indent="0" lvl="0" marL="0" marR="0" rtl="0" algn="ctr">
                        <a:lnSpc>
                          <a:spcPct val="100000"/>
                        </a:lnSpc>
                        <a:spcBef>
                          <a:spcPts val="0"/>
                        </a:spcBef>
                        <a:spcAft>
                          <a:spcPts val="0"/>
                        </a:spcAft>
                        <a:buClr>
                          <a:schemeClr val="dk1"/>
                        </a:buClr>
                        <a:buSzPts val="1200"/>
                        <a:buFont typeface="Calibri"/>
                        <a:buNone/>
                      </a:pPr>
                      <a:r>
                        <a:rPr lang="en-US" sz="1200"/>
                        <a:t>Multivariable Time-Dependent Cox Model</a:t>
                      </a:r>
                      <a:endParaRPr/>
                    </a:p>
                  </a:txBody>
                  <a:tcPr marT="45725" marB="45725" marR="91450" marL="91450"/>
                </a:tc>
                <a:tc hMerge="1"/>
                <a:tc hMerge="1"/>
              </a:tr>
              <a:tr h="244350">
                <a:tc>
                  <a:txBody>
                    <a:bodyPr/>
                    <a:lstStyle/>
                    <a:p>
                      <a:pPr indent="0" lvl="0" marL="0" marR="0" rtl="0" algn="ctr">
                        <a:spcBef>
                          <a:spcPts val="0"/>
                        </a:spcBef>
                        <a:spcAft>
                          <a:spcPts val="0"/>
                        </a:spcAft>
                        <a:buNone/>
                      </a:pPr>
                      <a:r>
                        <a:rPr b="1" lang="en-US" sz="1200"/>
                        <a:t>HR</a:t>
                      </a:r>
                      <a:endParaRPr/>
                    </a:p>
                  </a:txBody>
                  <a:tcPr marT="45725" marB="45725" marR="91450" marL="91450"/>
                </a:tc>
                <a:tc>
                  <a:txBody>
                    <a:bodyPr/>
                    <a:lstStyle/>
                    <a:p>
                      <a:pPr indent="0" lvl="0" marL="0" marR="0" rtl="0" algn="ctr">
                        <a:spcBef>
                          <a:spcPts val="0"/>
                        </a:spcBef>
                        <a:spcAft>
                          <a:spcPts val="0"/>
                        </a:spcAft>
                        <a:buNone/>
                      </a:pPr>
                      <a:r>
                        <a:rPr b="1" lang="en-US" sz="1200"/>
                        <a:t>95% CI</a:t>
                      </a:r>
                      <a:endParaRPr/>
                    </a:p>
                  </a:txBody>
                  <a:tcPr marT="45725" marB="45725" marR="91450" marL="91450"/>
                </a:tc>
                <a:tc>
                  <a:txBody>
                    <a:bodyPr/>
                    <a:lstStyle/>
                    <a:p>
                      <a:pPr indent="0" lvl="0" marL="0" marR="0" rtl="0" algn="ctr">
                        <a:spcBef>
                          <a:spcPts val="0"/>
                        </a:spcBef>
                        <a:spcAft>
                          <a:spcPts val="0"/>
                        </a:spcAft>
                        <a:buNone/>
                      </a:pPr>
                      <a:r>
                        <a:rPr b="1" lang="en-US" sz="1200"/>
                        <a:t>p-value</a:t>
                      </a:r>
                      <a:endParaRPr/>
                    </a:p>
                  </a:txBody>
                  <a:tcPr marT="45725" marB="45725" marR="91450" marL="91450"/>
                </a:tc>
              </a:tr>
              <a:tr h="244350">
                <a:tc>
                  <a:txBody>
                    <a:bodyPr/>
                    <a:lstStyle/>
                    <a:p>
                      <a:pPr indent="0" lvl="0" marL="0" marR="0" rtl="0" algn="ctr">
                        <a:spcBef>
                          <a:spcPts val="0"/>
                        </a:spcBef>
                        <a:spcAft>
                          <a:spcPts val="0"/>
                        </a:spcAft>
                        <a:buNone/>
                      </a:pPr>
                      <a:r>
                        <a:rPr b="1" lang="en-US" sz="1200">
                          <a:solidFill>
                            <a:srgbClr val="FF0000"/>
                          </a:solidFill>
                        </a:rPr>
                        <a:t>1.20</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(1.17-1.23)</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&lt;0.001</a:t>
                      </a:r>
                      <a:endParaRPr/>
                    </a:p>
                  </a:txBody>
                  <a:tcPr marT="45725" marB="45725" marR="91450" marL="91450"/>
                </a:tc>
              </a:tr>
              <a:tr h="244350">
                <a:tc>
                  <a:txBody>
                    <a:bodyPr/>
                    <a:lstStyle/>
                    <a:p>
                      <a:pPr indent="0" lvl="0" marL="0" marR="0" rtl="0" algn="ctr">
                        <a:spcBef>
                          <a:spcPts val="0"/>
                        </a:spcBef>
                        <a:spcAft>
                          <a:spcPts val="0"/>
                        </a:spcAft>
                        <a:buNone/>
                      </a:pPr>
                      <a:r>
                        <a:rPr lang="en-US" sz="1200"/>
                        <a:t>0.59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(0.36-0.97)</a:t>
                      </a:r>
                      <a:endParaRPr/>
                    </a:p>
                  </a:txBody>
                  <a:tcPr marT="45725" marB="45725" marR="91450" marL="91450"/>
                </a:tc>
                <a:tc>
                  <a:txBody>
                    <a:bodyPr/>
                    <a:lstStyle/>
                    <a:p>
                      <a:pPr indent="0" lvl="0" marL="0" marR="0" rtl="0" algn="ctr">
                        <a:spcBef>
                          <a:spcPts val="0"/>
                        </a:spcBef>
                        <a:spcAft>
                          <a:spcPts val="0"/>
                        </a:spcAft>
                        <a:buNone/>
                      </a:pPr>
                      <a:r>
                        <a:rPr lang="en-US" sz="1200"/>
                        <a:t>0.036</a:t>
                      </a:r>
                      <a:endParaRPr/>
                    </a:p>
                  </a:txBody>
                  <a:tcPr marT="45725" marB="45725" marR="91450" marL="91450"/>
                </a:tc>
              </a:tr>
              <a:tr h="244350">
                <a:tc>
                  <a:txBody>
                    <a:bodyPr/>
                    <a:lstStyle/>
                    <a:p>
                      <a:pPr indent="0" lvl="0" marL="0" marR="0" rtl="0" algn="ctr">
                        <a:spcBef>
                          <a:spcPts val="0"/>
                        </a:spcBef>
                        <a:spcAft>
                          <a:spcPts val="0"/>
                        </a:spcAft>
                        <a:buNone/>
                      </a:pPr>
                      <a:r>
                        <a:rPr lang="en-US" sz="1200"/>
                        <a:t>1.06</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(1.05-1.08)</a:t>
                      </a:r>
                      <a:endParaRPr/>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tc>
              </a:tr>
              <a:tr h="244350">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0.003</a:t>
                      </a:r>
                      <a:endParaRPr/>
                    </a:p>
                  </a:txBody>
                  <a:tcPr marT="45725" marB="45725" marR="91450" marL="91450"/>
                </a:tc>
              </a:tr>
              <a:tr h="244350">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303875">
                <a:tc>
                  <a:txBody>
                    <a:bodyPr/>
                    <a:lstStyle/>
                    <a:p>
                      <a:pPr indent="0" lvl="0" marL="0" marR="0" rtl="0" algn="ctr">
                        <a:spcBef>
                          <a:spcPts val="0"/>
                        </a:spcBef>
                        <a:spcAft>
                          <a:spcPts val="0"/>
                        </a:spcAft>
                        <a:buNone/>
                      </a:pPr>
                      <a:r>
                        <a:rPr lang="en-US" sz="1200"/>
                        <a:t>1.18</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(0.72-1.93)</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303875">
                <a:tc>
                  <a:txBody>
                    <a:bodyPr/>
                    <a:lstStyle/>
                    <a:p>
                      <a:pPr indent="0" lvl="0" marL="0" marR="0" rtl="0" algn="ctr">
                        <a:spcBef>
                          <a:spcPts val="0"/>
                        </a:spcBef>
                        <a:spcAft>
                          <a:spcPts val="0"/>
                        </a:spcAft>
                        <a:buNone/>
                      </a:pPr>
                      <a:r>
                        <a:rPr lang="en-US" sz="1200"/>
                        <a:t>3.09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(1.66-5.72)</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244350">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tc>
              </a:tr>
              <a:tr h="244350">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244350">
                <a:tc>
                  <a:txBody>
                    <a:bodyPr/>
                    <a:lstStyle/>
                    <a:p>
                      <a:pPr indent="0" lvl="0" marL="0" marR="0" rtl="0" algn="ctr">
                        <a:spcBef>
                          <a:spcPts val="0"/>
                        </a:spcBef>
                        <a:spcAft>
                          <a:spcPts val="0"/>
                        </a:spcAft>
                        <a:buNone/>
                      </a:pPr>
                      <a:r>
                        <a:rPr lang="en-US" sz="1200"/>
                        <a:t>1.97</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(0.26-14.9)</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244350">
                <a:tc>
                  <a:txBody>
                    <a:bodyPr/>
                    <a:lstStyle/>
                    <a:p>
                      <a:pPr indent="0" lvl="0" marL="0" marR="0" rtl="0" algn="ctr">
                        <a:spcBef>
                          <a:spcPts val="0"/>
                        </a:spcBef>
                        <a:spcAft>
                          <a:spcPts val="0"/>
                        </a:spcAft>
                        <a:buNone/>
                      </a:pPr>
                      <a:r>
                        <a:rPr lang="en-US" sz="1200"/>
                        <a:t>4.48</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(0.61-33.0)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244350">
                <a:tc>
                  <a:txBody>
                    <a:bodyPr/>
                    <a:lstStyle/>
                    <a:p>
                      <a:pPr indent="0" lvl="0" marL="0" marR="0" rtl="0" algn="ctr">
                        <a:spcBef>
                          <a:spcPts val="0"/>
                        </a:spcBef>
                        <a:spcAft>
                          <a:spcPts val="0"/>
                        </a:spcAft>
                        <a:buNone/>
                      </a:pPr>
                      <a:r>
                        <a:rPr lang="en-US" sz="1200"/>
                        <a:t>6.69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(0.90-49.4)</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r>
              <a:tr h="244350">
                <a:tc>
                  <a:txBody>
                    <a:bodyPr/>
                    <a:lstStyle/>
                    <a:p>
                      <a:pPr indent="0" lvl="0" marL="0" marR="0" rtl="0" algn="ctr">
                        <a:spcBef>
                          <a:spcPts val="0"/>
                        </a:spcBef>
                        <a:spcAft>
                          <a:spcPts val="0"/>
                        </a:spcAft>
                        <a:buNone/>
                      </a:pPr>
                      <a:r>
                        <a:rPr lang="en-US" sz="1200"/>
                        <a:t>1.00</a:t>
                      </a:r>
                      <a:endParaRPr/>
                    </a:p>
                  </a:txBody>
                  <a:tcPr marT="45725" marB="45725" marR="91450" marL="91450"/>
                </a:tc>
                <a:tc>
                  <a:txBody>
                    <a:bodyPr/>
                    <a:lstStyle/>
                    <a:p>
                      <a:pPr indent="0" lvl="0" marL="0" marR="0" rtl="0" algn="ctr">
                        <a:spcBef>
                          <a:spcPts val="0"/>
                        </a:spcBef>
                        <a:spcAft>
                          <a:spcPts val="0"/>
                        </a:spcAft>
                        <a:buNone/>
                      </a:pPr>
                      <a:r>
                        <a:rPr lang="en-US" sz="1200"/>
                        <a:t>(0.99-1.00)</a:t>
                      </a:r>
                      <a:endParaRPr/>
                    </a:p>
                  </a:txBody>
                  <a:tcPr marT="45725" marB="45725" marR="91450" marL="91450"/>
                </a:tc>
                <a:tc>
                  <a:txBody>
                    <a:bodyPr/>
                    <a:lstStyle/>
                    <a:p>
                      <a:pPr indent="0" lvl="0" marL="0" marR="0" rtl="0" algn="ctr">
                        <a:spcBef>
                          <a:spcPts val="0"/>
                        </a:spcBef>
                        <a:spcAft>
                          <a:spcPts val="0"/>
                        </a:spcAft>
                        <a:buNone/>
                      </a:pPr>
                      <a:r>
                        <a:rPr lang="en-US" sz="1200"/>
                        <a:t>0.4</a:t>
                      </a:r>
                      <a:endParaRPr/>
                    </a:p>
                  </a:txBody>
                  <a:tcPr marT="45725" marB="45725" marR="91450" marL="91450"/>
                </a:tc>
              </a:tr>
              <a:tr h="244350">
                <a:tc>
                  <a:txBody>
                    <a:bodyPr/>
                    <a:lstStyle/>
                    <a:p>
                      <a:pPr indent="0" lvl="0" marL="0" marR="0" rtl="0" algn="ctr">
                        <a:spcBef>
                          <a:spcPts val="0"/>
                        </a:spcBef>
                        <a:spcAft>
                          <a:spcPts val="0"/>
                        </a:spcAft>
                        <a:buNone/>
                      </a:pPr>
                      <a:r>
                        <a:rPr lang="en-US" sz="1200"/>
                        <a:t>1.11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(0.91-1.36)</a:t>
                      </a:r>
                      <a:endParaRPr/>
                    </a:p>
                  </a:txBody>
                  <a:tcPr marT="45725" marB="45725" marR="91450" marL="91450"/>
                </a:tc>
                <a:tc>
                  <a:txBody>
                    <a:bodyPr/>
                    <a:lstStyle/>
                    <a:p>
                      <a:pPr indent="0" lvl="0" marL="0" marR="0" rtl="0" algn="ctr">
                        <a:spcBef>
                          <a:spcPts val="0"/>
                        </a:spcBef>
                        <a:spcAft>
                          <a:spcPts val="0"/>
                        </a:spcAft>
                        <a:buNone/>
                      </a:pPr>
                      <a:r>
                        <a:rPr lang="en-US" sz="1200"/>
                        <a:t>0.3</a:t>
                      </a:r>
                      <a:endParaRPr/>
                    </a:p>
                  </a:txBody>
                  <a:tcPr marT="45725" marB="45725" marR="91450" marL="91450"/>
                </a:tc>
              </a:tr>
            </a:tbl>
          </a:graphicData>
        </a:graphic>
      </p:graphicFrame>
      <p:graphicFrame>
        <p:nvGraphicFramePr>
          <p:cNvPr id="410" name="Google Shape;410;p29"/>
          <p:cNvGraphicFramePr/>
          <p:nvPr/>
        </p:nvGraphicFramePr>
        <p:xfrm>
          <a:off x="8721501" y="1674254"/>
          <a:ext cx="3000000" cy="3000000"/>
        </p:xfrm>
        <a:graphic>
          <a:graphicData uri="http://schemas.openxmlformats.org/drawingml/2006/table">
            <a:tbl>
              <a:tblPr bandRow="1" firstRow="1">
                <a:noFill/>
                <a:tableStyleId>{4F880864-5892-47B9-87B9-45F1373DA064}</a:tableStyleId>
              </a:tblPr>
              <a:tblGrid>
                <a:gridCol w="703400"/>
                <a:gridCol w="1088075"/>
                <a:gridCol w="901225"/>
              </a:tblGrid>
              <a:tr h="244350">
                <a:tc gridSpan="3">
                  <a:txBody>
                    <a:bodyPr/>
                    <a:lstStyle/>
                    <a:p>
                      <a:pPr indent="0" lvl="0" marL="0" marR="0" rtl="0" algn="ctr">
                        <a:spcBef>
                          <a:spcPts val="0"/>
                        </a:spcBef>
                        <a:spcAft>
                          <a:spcPts val="0"/>
                        </a:spcAft>
                        <a:buNone/>
                      </a:pPr>
                      <a:r>
                        <a:rPr lang="en-US" sz="1200"/>
                        <a:t>Survival Submodel of Joint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244350">
                <a:tc>
                  <a:txBody>
                    <a:bodyPr/>
                    <a:lstStyle/>
                    <a:p>
                      <a:pPr indent="0" lvl="0" marL="0" marR="0" rtl="0" algn="ctr">
                        <a:spcBef>
                          <a:spcPts val="0"/>
                        </a:spcBef>
                        <a:spcAft>
                          <a:spcPts val="0"/>
                        </a:spcAft>
                        <a:buNone/>
                      </a:pPr>
                      <a:r>
                        <a:rPr b="1" lang="en-US" sz="1200"/>
                        <a:t>HR</a:t>
                      </a:r>
                      <a:endParaRPr/>
                    </a:p>
                  </a:txBody>
                  <a:tcPr marT="45725" marB="45725" marR="91450" marL="91450">
                    <a:lnL cap="flat" cmpd="sng" w="12700">
                      <a:solidFill>
                        <a:schemeClr val="dk1"/>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n-US" sz="1200"/>
                        <a:t>95% CI</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n-US" sz="1200"/>
                        <a:t>p-value</a:t>
                      </a:r>
                      <a:endParaRPr/>
                    </a:p>
                  </a:txBody>
                  <a:tcPr marT="45725" marB="45725" marR="91450" marL="91450">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r>
              <a:tr h="244350">
                <a:tc>
                  <a:txBody>
                    <a:bodyPr/>
                    <a:lstStyle/>
                    <a:p>
                      <a:pPr indent="0" lvl="0" marL="0" marR="0" rtl="0" algn="ctr">
                        <a:spcBef>
                          <a:spcPts val="0"/>
                        </a:spcBef>
                        <a:spcAft>
                          <a:spcPts val="0"/>
                        </a:spcAft>
                        <a:buNone/>
                      </a:pPr>
                      <a:r>
                        <a:rPr b="1" lang="en-US" sz="1200">
                          <a:solidFill>
                            <a:srgbClr val="FF0000"/>
                          </a:solidFill>
                        </a:rPr>
                        <a:t>1.81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solidFill>
                            <a:srgbClr val="FF0000"/>
                          </a:solidFill>
                        </a:rPr>
                        <a:t>(1.60-2.04)</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0.67</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(0.41-1.08)</a:t>
                      </a:r>
                      <a:endParaRPr/>
                    </a:p>
                  </a:txBody>
                  <a:tcPr marT="45725" marB="45725" marR="91450" marL="91450"/>
                </a:tc>
                <a:tc>
                  <a:txBody>
                    <a:bodyPr/>
                    <a:lstStyle/>
                    <a:p>
                      <a:pPr indent="0" lvl="0" marL="0" marR="0" rtl="0" algn="ctr">
                        <a:spcBef>
                          <a:spcPts val="0"/>
                        </a:spcBef>
                        <a:spcAft>
                          <a:spcPts val="0"/>
                        </a:spcAft>
                        <a:buNone/>
                      </a:pPr>
                      <a:r>
                        <a:rPr lang="en-US" sz="1200"/>
                        <a:t>0.1011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1.05</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(1.03-1.07)</a:t>
                      </a:r>
                      <a:endParaRPr/>
                    </a:p>
                  </a:txBody>
                  <a:tcPr marT="45725" marB="45725" marR="91450" marL="91450"/>
                </a:tc>
                <a:tc>
                  <a:txBody>
                    <a:bodyPr/>
                    <a:lstStyle/>
                    <a:p>
                      <a:pPr indent="0" lvl="0" marL="0" marR="0" rtl="0" algn="ctr">
                        <a:spcBef>
                          <a:spcPts val="0"/>
                        </a:spcBef>
                        <a:spcAft>
                          <a:spcPts val="0"/>
                        </a:spcAft>
                        <a:buNone/>
                      </a:pPr>
                      <a:r>
                        <a:rPr lang="en-US" sz="1200"/>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0.0003</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1.97</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(1.18-3.30)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3.11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(1.64-5.89)</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0.3422</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1.72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(0.26-11.26)</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2.02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(0.31-13.00)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2.58</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(0.40-16.70)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1.00</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(0.99-1.00)</a:t>
                      </a:r>
                      <a:endParaRPr/>
                    </a:p>
                  </a:txBody>
                  <a:tcPr marT="45725" marB="45725" marR="91450" marL="91450"/>
                </a:tc>
                <a:tc>
                  <a:txBody>
                    <a:bodyPr/>
                    <a:lstStyle/>
                    <a:p>
                      <a:pPr indent="0" lvl="0" marL="0" marR="0" rtl="0" algn="ctr">
                        <a:spcBef>
                          <a:spcPts val="0"/>
                        </a:spcBef>
                        <a:spcAft>
                          <a:spcPts val="0"/>
                        </a:spcAft>
                        <a:buNone/>
                      </a:pPr>
                      <a:r>
                        <a:rPr lang="en-US" sz="1200"/>
                        <a:t>0.9569</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1.22</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(0.99-1.51)</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0.623</a:t>
                      </a:r>
                      <a:endParaRPr/>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411" name="Google Shape;411;p2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Results from Multivariable Analysis</a:t>
            </a:r>
            <a:endParaRPr/>
          </a:p>
        </p:txBody>
      </p:sp>
      <p:graphicFrame>
        <p:nvGraphicFramePr>
          <p:cNvPr id="412" name="Google Shape;412;p29"/>
          <p:cNvGraphicFramePr/>
          <p:nvPr/>
        </p:nvGraphicFramePr>
        <p:xfrm>
          <a:off x="812640" y="1362005"/>
          <a:ext cx="3000000" cy="3000000"/>
        </p:xfrm>
        <a:graphic>
          <a:graphicData uri="http://schemas.openxmlformats.org/drawingml/2006/table">
            <a:tbl>
              <a:tblPr bandRow="1" firstRow="1">
                <a:noFill/>
                <a:tableStyleId>{8647B53C-A210-41DD-B715-6CB945C663BD}</a:tableStyleId>
              </a:tblPr>
              <a:tblGrid>
                <a:gridCol w="10601575"/>
              </a:tblGrid>
              <a:tr h="304800">
                <a:tc>
                  <a:txBody>
                    <a:bodyPr/>
                    <a:lstStyle/>
                    <a:p>
                      <a:pPr indent="0" lvl="0" marL="0" marR="0" rtl="0" algn="ctr">
                        <a:spcBef>
                          <a:spcPts val="0"/>
                        </a:spcBef>
                        <a:spcAft>
                          <a:spcPts val="0"/>
                        </a:spcAft>
                        <a:buNone/>
                      </a:pPr>
                      <a:r>
                        <a:rPr lang="en-US" sz="1500"/>
                        <a:t>Subsets of significant covariates from variable selection for Cox PH Model</a:t>
                      </a:r>
                      <a:endParaRPr/>
                    </a:p>
                  </a:txBody>
                  <a:tcPr marT="41575" marB="41575" marR="91450" marL="91450"/>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Study data - PBC Clinical Trial </a:t>
            </a:r>
            <a:endParaRPr/>
          </a:p>
        </p:txBody>
      </p:sp>
      <p:pic>
        <p:nvPicPr>
          <p:cNvPr descr="A close up of a logo&#10;&#10;Description automatically generated" id="114" name="Google Shape;114;p3"/>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115" name="Google Shape;115;p3"/>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16" name="Google Shape;116;p3"/>
          <p:cNvSpPr txBox="1"/>
          <p:nvPr/>
        </p:nvSpPr>
        <p:spPr>
          <a:xfrm>
            <a:off x="838199" y="1690688"/>
            <a:ext cx="10515600" cy="4570482"/>
          </a:xfrm>
          <a:prstGeom prst="rect">
            <a:avLst/>
          </a:prstGeom>
          <a:noFill/>
          <a:ln>
            <a:noFill/>
          </a:ln>
        </p:spPr>
        <p:txBody>
          <a:bodyPr anchorCtr="0" anchor="t" bIns="45700" lIns="91425" spcFirstLastPara="1" rIns="91425" wrap="square" tIns="45700">
            <a:spAutoFit/>
          </a:bodyPr>
          <a:lstStyle/>
          <a:p>
            <a:pPr indent="-342900" lvl="0" marL="400050" marR="0" rtl="0" algn="l">
              <a:lnSpc>
                <a:spcPct val="110000"/>
              </a:lnSpc>
              <a:spcBef>
                <a:spcPts val="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Follow-up for 10 years</a:t>
            </a:r>
            <a:endParaRPr/>
          </a:p>
          <a:p>
            <a:pPr indent="-342900" lvl="0" marL="400050" marR="0" rtl="0" algn="l">
              <a:lnSpc>
                <a:spcPct val="110000"/>
              </a:lnSpc>
              <a:spcBef>
                <a:spcPts val="60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312 patients: 154 in placebo group</a:t>
            </a:r>
            <a:endParaRPr/>
          </a:p>
          <a:p>
            <a:pPr indent="0" lvl="4" marL="1885950" marR="0" rtl="0" algn="l">
              <a:lnSpc>
                <a:spcPct val="110000"/>
              </a:lnSpc>
              <a:spcBef>
                <a:spcPts val="600"/>
              </a:spcBef>
              <a:spcAft>
                <a:spcPts val="0"/>
              </a:spcAft>
              <a:buNone/>
            </a:pPr>
            <a:r>
              <a:rPr b="0" i="0" lang="en-US" sz="2400" u="none" cap="none" strike="noStrike">
                <a:solidFill>
                  <a:schemeClr val="dk1"/>
                </a:solidFill>
                <a:latin typeface="Garamond"/>
                <a:ea typeface="Garamond"/>
                <a:cs typeface="Garamond"/>
                <a:sym typeface="Garamond"/>
              </a:rPr>
              <a:t> 158 in treatment group</a:t>
            </a:r>
            <a:endParaRPr/>
          </a:p>
          <a:p>
            <a:pPr indent="-342900" lvl="0" marL="400050" marR="0" rtl="0" algn="l">
              <a:lnSpc>
                <a:spcPct val="110000"/>
              </a:lnSpc>
              <a:spcBef>
                <a:spcPts val="60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Longitudinal biomarkers: Repeatedly measured </a:t>
            </a:r>
            <a:endParaRPr/>
          </a:p>
          <a:p>
            <a:pPr indent="0" lvl="0" marL="57150" marR="0" rtl="0" algn="l">
              <a:lnSpc>
                <a:spcPct val="110000"/>
              </a:lnSpc>
              <a:spcBef>
                <a:spcPts val="600"/>
              </a:spcBef>
              <a:spcAft>
                <a:spcPts val="0"/>
              </a:spcAft>
              <a:buNone/>
            </a:pPr>
            <a:r>
              <a:rPr lang="en-US" sz="2400">
                <a:solidFill>
                  <a:schemeClr val="dk1"/>
                </a:solidFill>
                <a:latin typeface="Garamond"/>
                <a:ea typeface="Garamond"/>
                <a:cs typeface="Garamond"/>
                <a:sym typeface="Garamond"/>
              </a:rPr>
              <a:t>at 6 months, one year, and annually thereafter</a:t>
            </a:r>
            <a:endParaRPr b="1" sz="2400">
              <a:solidFill>
                <a:schemeClr val="dk1"/>
              </a:solidFill>
              <a:latin typeface="Garamond"/>
              <a:ea typeface="Garamond"/>
              <a:cs typeface="Garamond"/>
              <a:sym typeface="Garamond"/>
            </a:endParaRPr>
          </a:p>
          <a:p>
            <a:pPr indent="0" lvl="0" marL="57150" marR="0" rtl="0" algn="l">
              <a:lnSpc>
                <a:spcPct val="110000"/>
              </a:lnSpc>
              <a:spcBef>
                <a:spcPts val="600"/>
              </a:spcBef>
              <a:spcAft>
                <a:spcPts val="0"/>
              </a:spcAft>
              <a:buNone/>
            </a:pPr>
            <a:r>
              <a:rPr lang="en-US" sz="2400">
                <a:solidFill>
                  <a:schemeClr val="dk1"/>
                </a:solidFill>
                <a:latin typeface="Garamond"/>
                <a:ea typeface="Garamond"/>
                <a:cs typeface="Garamond"/>
                <a:sym typeface="Garamond"/>
              </a:rPr>
              <a:t>e.g: </a:t>
            </a:r>
            <a:r>
              <a:rPr b="1" lang="en-US" sz="2400">
                <a:solidFill>
                  <a:srgbClr val="FF0000"/>
                </a:solidFill>
                <a:latin typeface="Garamond"/>
                <a:ea typeface="Garamond"/>
                <a:cs typeface="Garamond"/>
                <a:sym typeface="Garamond"/>
              </a:rPr>
              <a:t>serum bilirubin</a:t>
            </a:r>
            <a:r>
              <a:rPr lang="en-US" sz="2400">
                <a:solidFill>
                  <a:schemeClr val="dk1"/>
                </a:solidFill>
                <a:latin typeface="Garamond"/>
                <a:ea typeface="Garamond"/>
                <a:cs typeface="Garamond"/>
                <a:sym typeface="Garamond"/>
              </a:rPr>
              <a:t>, albumin, prothrombin, platelets,</a:t>
            </a:r>
            <a:r>
              <a:rPr lang="en-US" sz="2400">
                <a:solidFill>
                  <a:srgbClr val="FF0000"/>
                </a:solidFill>
                <a:latin typeface="Garamond"/>
                <a:ea typeface="Garamond"/>
                <a:cs typeface="Garamond"/>
                <a:sym typeface="Garamond"/>
              </a:rPr>
              <a:t> </a:t>
            </a:r>
            <a:r>
              <a:rPr lang="en-US" sz="2400">
                <a:solidFill>
                  <a:schemeClr val="dk1"/>
                </a:solidFill>
                <a:latin typeface="Garamond"/>
                <a:ea typeface="Garamond"/>
                <a:cs typeface="Garamond"/>
                <a:sym typeface="Garamond"/>
              </a:rPr>
              <a:t>etc.</a:t>
            </a:r>
            <a:endParaRPr/>
          </a:p>
          <a:p>
            <a:pPr indent="-342900" lvl="0" marL="400050" marR="0" rtl="0" algn="l">
              <a:lnSpc>
                <a:spcPct val="110000"/>
              </a:lnSpc>
              <a:spcBef>
                <a:spcPts val="600"/>
              </a:spcBef>
              <a:spcAft>
                <a:spcPts val="0"/>
              </a:spcAft>
              <a:buClr>
                <a:schemeClr val="dk1"/>
              </a:buClr>
              <a:buSzPts val="2400"/>
              <a:buFont typeface="Arial"/>
              <a:buChar char="•"/>
            </a:pPr>
            <a:r>
              <a:rPr lang="en-US" sz="2400">
                <a:solidFill>
                  <a:schemeClr val="dk1"/>
                </a:solidFill>
                <a:latin typeface="Garamond"/>
                <a:ea typeface="Garamond"/>
                <a:cs typeface="Garamond"/>
                <a:sym typeface="Garamond"/>
              </a:rPr>
              <a:t>Outcome: alive/transplanted vs died</a:t>
            </a:r>
            <a:endParaRPr/>
          </a:p>
          <a:p>
            <a:pPr indent="-76200" lvl="2" marL="120015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76200" lvl="1" marL="742950" marR="0" rtl="0" algn="l">
              <a:lnSpc>
                <a:spcPct val="90000"/>
              </a:lnSpc>
              <a:spcBef>
                <a:spcPts val="600"/>
              </a:spcBef>
              <a:spcAft>
                <a:spcPts val="0"/>
              </a:spcAft>
              <a:buClr>
                <a:schemeClr val="dk1"/>
              </a:buClr>
              <a:buSzPts val="2400"/>
              <a:buFont typeface="Arial"/>
              <a:buNone/>
            </a:pPr>
            <a:r>
              <a:t/>
            </a:r>
            <a:endParaRPr b="0" i="0" sz="2400" u="none" cap="none" strike="noStrike">
              <a:solidFill>
                <a:schemeClr val="dk1"/>
              </a:solidFill>
              <a:latin typeface="Calibri"/>
              <a:ea typeface="Calibri"/>
              <a:cs typeface="Calibri"/>
              <a:sym typeface="Calibri"/>
            </a:endParaRPr>
          </a:p>
          <a:p>
            <a:pPr indent="0" lvl="0" marL="0" marR="0" rtl="0" algn="l">
              <a:spcBef>
                <a:spcPts val="600"/>
              </a:spcBef>
              <a:spcAft>
                <a:spcPts val="0"/>
              </a:spcAft>
              <a:buNone/>
            </a:pPr>
            <a:r>
              <a:t/>
            </a:r>
            <a:endParaRPr sz="1800">
              <a:solidFill>
                <a:schemeClr val="dk1"/>
              </a:solidFill>
              <a:latin typeface="Calibri"/>
              <a:ea typeface="Calibri"/>
              <a:cs typeface="Calibri"/>
              <a:sym typeface="Calibri"/>
            </a:endParaRPr>
          </a:p>
        </p:txBody>
      </p:sp>
      <p:pic>
        <p:nvPicPr>
          <p:cNvPr descr="A close up of a sign&#10;&#10;Description automatically generated" id="117" name="Google Shape;117;p3"/>
          <p:cNvPicPr preferRelativeResize="0"/>
          <p:nvPr/>
        </p:nvPicPr>
        <p:blipFill rotWithShape="1">
          <a:blip r:embed="rId5">
            <a:alphaModFix/>
          </a:blip>
          <a:srcRect b="0" l="0" r="0" t="0"/>
          <a:stretch/>
        </p:blipFill>
        <p:spPr>
          <a:xfrm>
            <a:off x="7410726" y="1367388"/>
            <a:ext cx="1793048" cy="2012950"/>
          </a:xfrm>
          <a:prstGeom prst="rect">
            <a:avLst/>
          </a:prstGeom>
          <a:noFill/>
          <a:ln>
            <a:noFill/>
          </a:ln>
        </p:spPr>
      </p:pic>
      <p:pic>
        <p:nvPicPr>
          <p:cNvPr descr="A close up of a logo&#10;&#10;Description automatically generated" id="118" name="Google Shape;118;p3"/>
          <p:cNvPicPr preferRelativeResize="0"/>
          <p:nvPr/>
        </p:nvPicPr>
        <p:blipFill rotWithShape="1">
          <a:blip r:embed="rId6">
            <a:alphaModFix/>
          </a:blip>
          <a:srcRect b="0" l="0" r="0" t="0"/>
          <a:stretch/>
        </p:blipFill>
        <p:spPr>
          <a:xfrm>
            <a:off x="9347881" y="1080877"/>
            <a:ext cx="1271181" cy="1325563"/>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pic>
        <p:nvPicPr>
          <p:cNvPr descr="A close up of a logo&#10;&#10;Description automatically generated" id="418" name="Google Shape;418;p30"/>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419" name="Google Shape;419;p30"/>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420" name="Google Shape;420;p30"/>
          <p:cNvSpPr txBox="1"/>
          <p:nvPr/>
        </p:nvSpPr>
        <p:spPr>
          <a:xfrm>
            <a:off x="9590567" y="-840380"/>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21" name="Google Shape;421;p30"/>
          <p:cNvGraphicFramePr/>
          <p:nvPr/>
        </p:nvGraphicFramePr>
        <p:xfrm>
          <a:off x="825149" y="1882596"/>
          <a:ext cx="3000000" cy="3000000"/>
        </p:xfrm>
        <a:graphic>
          <a:graphicData uri="http://schemas.openxmlformats.org/drawingml/2006/table">
            <a:tbl>
              <a:tblPr bandRow="1" firstRow="1">
                <a:noFill/>
                <a:tableStyleId>{4F880864-5892-47B9-87B9-45F1373DA064}</a:tableStyleId>
              </a:tblPr>
              <a:tblGrid>
                <a:gridCol w="1579675"/>
                <a:gridCol w="722150"/>
                <a:gridCol w="1117050"/>
                <a:gridCol w="925250"/>
              </a:tblGrid>
              <a:tr h="244350">
                <a:tc gridSpan="4">
                  <a:txBody>
                    <a:bodyPr/>
                    <a:lstStyle/>
                    <a:p>
                      <a:pPr indent="0" lvl="0" marL="0" marR="0" rtl="0" algn="ctr">
                        <a:spcBef>
                          <a:spcPts val="0"/>
                        </a:spcBef>
                        <a:spcAft>
                          <a:spcPts val="0"/>
                        </a:spcAft>
                        <a:buNone/>
                      </a:pPr>
                      <a:r>
                        <a:rPr lang="en-US" sz="1200"/>
                        <a:t>Multivariable Cox PH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c hMerge="1"/>
              </a:tr>
              <a:tr h="244350">
                <a:tc>
                  <a:txBody>
                    <a:bodyPr/>
                    <a:lstStyle/>
                    <a:p>
                      <a:pPr indent="0" lvl="0" marL="0" marR="0" rtl="0" algn="l">
                        <a:spcBef>
                          <a:spcPts val="0"/>
                        </a:spcBef>
                        <a:spcAft>
                          <a:spcPts val="0"/>
                        </a:spcAft>
                        <a:buNone/>
                      </a:pPr>
                      <a:r>
                        <a:rPr b="1" lang="en-US" sz="1200"/>
                        <a:t>Characteristic</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t>HR</a:t>
                      </a:r>
                      <a:endParaRPr/>
                    </a:p>
                  </a:txBody>
                  <a:tcPr marT="45725" marB="45725" marR="91450" marL="91450"/>
                </a:tc>
                <a:tc>
                  <a:txBody>
                    <a:bodyPr/>
                    <a:lstStyle/>
                    <a:p>
                      <a:pPr indent="0" lvl="0" marL="0" marR="0" rtl="0" algn="ctr">
                        <a:spcBef>
                          <a:spcPts val="0"/>
                        </a:spcBef>
                        <a:spcAft>
                          <a:spcPts val="0"/>
                        </a:spcAft>
                        <a:buNone/>
                      </a:pPr>
                      <a:r>
                        <a:rPr b="1" lang="en-US" sz="1200"/>
                        <a:t>95% CI</a:t>
                      </a:r>
                      <a:endParaRPr/>
                    </a:p>
                  </a:txBody>
                  <a:tcPr marT="45725" marB="45725" marR="91450" marL="91450"/>
                </a:tc>
                <a:tc>
                  <a:txBody>
                    <a:bodyPr/>
                    <a:lstStyle/>
                    <a:p>
                      <a:pPr indent="0" lvl="0" marL="0" marR="0" rtl="0" algn="ctr">
                        <a:spcBef>
                          <a:spcPts val="0"/>
                        </a:spcBef>
                        <a:spcAft>
                          <a:spcPts val="0"/>
                        </a:spcAft>
                        <a:buNone/>
                      </a:pPr>
                      <a:r>
                        <a:rPr b="1" lang="en-US" sz="1200"/>
                        <a:t>p-value</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200">
                          <a:solidFill>
                            <a:srgbClr val="FF0000"/>
                          </a:solidFill>
                        </a:rPr>
                        <a:t>bilirubin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solidFill>
                            <a:srgbClr val="FF0000"/>
                          </a:solidFill>
                        </a:rPr>
                        <a:t>1.15</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(1.11-1.18)</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200"/>
                        <a:t>albumin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0.50</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(0.31-0.81)</a:t>
                      </a:r>
                      <a:endParaRPr/>
                    </a:p>
                  </a:txBody>
                  <a:tcPr marT="45725" marB="45725" marR="91450" marL="91450"/>
                </a:tc>
                <a:tc>
                  <a:txBody>
                    <a:bodyPr/>
                    <a:lstStyle/>
                    <a:p>
                      <a:pPr indent="0" lvl="0" marL="0" marR="0" rtl="0" algn="ctr">
                        <a:spcBef>
                          <a:spcPts val="0"/>
                        </a:spcBef>
                        <a:spcAft>
                          <a:spcPts val="0"/>
                        </a:spcAft>
                        <a:buNone/>
                      </a:pPr>
                      <a:r>
                        <a:rPr lang="en-US" sz="1200"/>
                        <a:t>0.005</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200"/>
                        <a:t>age</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1.04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(1.02-1.06)</a:t>
                      </a:r>
                      <a:endParaRPr/>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200"/>
                        <a:t>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0.002</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200"/>
                        <a:t>     no 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l">
                        <a:spcBef>
                          <a:spcPts val="0"/>
                        </a:spcBef>
                        <a:spcAft>
                          <a:spcPts val="0"/>
                        </a:spcAft>
                        <a:buNone/>
                      </a:pPr>
                      <a:r>
                        <a:rPr b="0" i="1" lang="en-US" sz="1200"/>
                        <a:t>     edema no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0.97</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(0.60-1.55)</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l">
                        <a:spcBef>
                          <a:spcPts val="0"/>
                        </a:spcBef>
                        <a:spcAft>
                          <a:spcPts val="0"/>
                        </a:spcAft>
                        <a:buNone/>
                      </a:pPr>
                      <a:r>
                        <a:rPr b="0" i="1" lang="en-US" sz="1200"/>
                        <a:t>     edema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2.92</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(1.62-5.27)</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200"/>
                        <a:t>histologic</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200"/>
                        <a:t>       1</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ref</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200"/>
                        <a:t>       2 </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4.63</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(0.62-34.5)</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200"/>
                        <a:t>       3</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200"/>
                        <a:t>6.39</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(0.88-46.7)</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200"/>
                        <a:t>       4</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200"/>
                        <a:t>10.9</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(1.49-80.1)</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22" name="Google Shape;422;p30"/>
          <p:cNvGraphicFramePr/>
          <p:nvPr/>
        </p:nvGraphicFramePr>
        <p:xfrm>
          <a:off x="5169271" y="1882596"/>
          <a:ext cx="3000000" cy="3000000"/>
        </p:xfrm>
        <a:graphic>
          <a:graphicData uri="http://schemas.openxmlformats.org/drawingml/2006/table">
            <a:tbl>
              <a:tblPr bandRow="1" firstRow="1">
                <a:noFill/>
                <a:tableStyleId>{DE7DD8EB-6C52-4AA8-BFE4-90065D680D21}</a:tableStyleId>
              </a:tblPr>
              <a:tblGrid>
                <a:gridCol w="904425"/>
                <a:gridCol w="1399050"/>
                <a:gridCol w="1158800"/>
              </a:tblGrid>
              <a:tr h="244350">
                <a:tc gridSpan="3">
                  <a:txBody>
                    <a:bodyPr/>
                    <a:lstStyle/>
                    <a:p>
                      <a:pPr indent="0" lvl="0" marL="0" marR="0" rtl="0" algn="ctr">
                        <a:lnSpc>
                          <a:spcPct val="100000"/>
                        </a:lnSpc>
                        <a:spcBef>
                          <a:spcPts val="0"/>
                        </a:spcBef>
                        <a:spcAft>
                          <a:spcPts val="0"/>
                        </a:spcAft>
                        <a:buClr>
                          <a:schemeClr val="dk1"/>
                        </a:buClr>
                        <a:buSzPts val="1200"/>
                        <a:buFont typeface="Calibri"/>
                        <a:buNone/>
                      </a:pPr>
                      <a:r>
                        <a:rPr lang="en-US" sz="1200"/>
                        <a:t>Multivariable Time-dependent Cox 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r>
              <a:tr h="244350">
                <a:tc>
                  <a:txBody>
                    <a:bodyPr/>
                    <a:lstStyle/>
                    <a:p>
                      <a:pPr indent="0" lvl="0" marL="0" marR="0" rtl="0" algn="ctr">
                        <a:spcBef>
                          <a:spcPts val="0"/>
                        </a:spcBef>
                        <a:spcAft>
                          <a:spcPts val="0"/>
                        </a:spcAft>
                        <a:buNone/>
                      </a:pPr>
                      <a:r>
                        <a:rPr b="1" lang="en-US" sz="1200"/>
                        <a:t>HR</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t>95% CI</a:t>
                      </a:r>
                      <a:endParaRPr/>
                    </a:p>
                  </a:txBody>
                  <a:tcPr marT="45725" marB="45725" marR="91450" marL="91450"/>
                </a:tc>
                <a:tc>
                  <a:txBody>
                    <a:bodyPr/>
                    <a:lstStyle/>
                    <a:p>
                      <a:pPr indent="0" lvl="0" marL="0" marR="0" rtl="0" algn="ctr">
                        <a:spcBef>
                          <a:spcPts val="0"/>
                        </a:spcBef>
                        <a:spcAft>
                          <a:spcPts val="0"/>
                        </a:spcAft>
                        <a:buNone/>
                      </a:pPr>
                      <a:r>
                        <a:rPr b="1" lang="en-US" sz="1200"/>
                        <a:t>p-value</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b="1" lang="en-US" sz="1200">
                          <a:solidFill>
                            <a:srgbClr val="FF0000"/>
                          </a:solidFill>
                        </a:rPr>
                        <a:t>1.20</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solidFill>
                            <a:srgbClr val="FF0000"/>
                          </a:solidFill>
                        </a:rPr>
                        <a:t>(1.17-1.22)</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0.62</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(0.38-1.01)</a:t>
                      </a:r>
                      <a:endParaRPr/>
                    </a:p>
                  </a:txBody>
                  <a:tcPr marT="45725" marB="45725" marR="91450" marL="91450"/>
                </a:tc>
                <a:tc>
                  <a:txBody>
                    <a:bodyPr/>
                    <a:lstStyle/>
                    <a:p>
                      <a:pPr indent="0" lvl="0" marL="0" marR="0" rtl="0" algn="ctr">
                        <a:spcBef>
                          <a:spcPts val="0"/>
                        </a:spcBef>
                        <a:spcAft>
                          <a:spcPts val="0"/>
                        </a:spcAft>
                        <a:buNone/>
                      </a:pPr>
                      <a:r>
                        <a:rPr lang="en-US" sz="1200"/>
                        <a:t>0.005</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1.07</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(1.05-1.09)</a:t>
                      </a:r>
                      <a:endParaRPr/>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1.26</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(0.78-2.04)</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3.31</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(1.80-6.09)</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1.85</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(0.24-14.0)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4.35</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(0.59-32.0)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7.09</a:t>
                      </a:r>
                      <a:endParaRPr/>
                    </a:p>
                  </a:txBody>
                  <a:tcPr marT="45725" marB="45725" marR="91450" marL="91450">
                    <a:lnL cap="flat" cmpd="sng" w="9525">
                      <a:solidFill>
                        <a:srgbClr val="000000">
                          <a:alpha val="0"/>
                        </a:srgbClr>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(0.96-52.3)</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p>
                  </a:txBody>
                  <a:tcPr marT="45725" marB="45725" marR="91450" marL="91450">
                    <a:lnR cap="flat" cmpd="sng" w="9525">
                      <a:solidFill>
                        <a:srgbClr val="000000">
                          <a:alpha val="0"/>
                        </a:srgbClr>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23" name="Google Shape;423;p30"/>
          <p:cNvGraphicFramePr/>
          <p:nvPr/>
        </p:nvGraphicFramePr>
        <p:xfrm>
          <a:off x="8631562" y="1882596"/>
          <a:ext cx="3000000" cy="3000000"/>
        </p:xfrm>
        <a:graphic>
          <a:graphicData uri="http://schemas.openxmlformats.org/drawingml/2006/table">
            <a:tbl>
              <a:tblPr bandRow="1" firstRow="1">
                <a:noFill/>
                <a:tableStyleId>{4F880864-5892-47B9-87B9-45F1373DA064}</a:tableStyleId>
              </a:tblPr>
              <a:tblGrid>
                <a:gridCol w="722150"/>
                <a:gridCol w="1117050"/>
                <a:gridCol w="925250"/>
              </a:tblGrid>
              <a:tr h="152400">
                <a:tc gridSpan="3">
                  <a:txBody>
                    <a:bodyPr/>
                    <a:lstStyle/>
                    <a:p>
                      <a:pPr indent="0" lvl="0" marL="0" marR="0" rtl="0" algn="ctr">
                        <a:spcBef>
                          <a:spcPts val="0"/>
                        </a:spcBef>
                        <a:spcAft>
                          <a:spcPts val="0"/>
                        </a:spcAft>
                        <a:buNone/>
                      </a:pPr>
                      <a:r>
                        <a:rPr lang="en-US" sz="1200"/>
                        <a:t>Survival Submodel of Joint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r>
              <a:tr h="244350">
                <a:tc>
                  <a:txBody>
                    <a:bodyPr/>
                    <a:lstStyle/>
                    <a:p>
                      <a:pPr indent="0" lvl="0" marL="0" marR="0" rtl="0" algn="ctr">
                        <a:spcBef>
                          <a:spcPts val="0"/>
                        </a:spcBef>
                        <a:spcAft>
                          <a:spcPts val="0"/>
                        </a:spcAft>
                        <a:buNone/>
                      </a:pPr>
                      <a:r>
                        <a:rPr b="1" lang="en-US" sz="1200"/>
                        <a:t>HR</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t>95% CI</a:t>
                      </a:r>
                      <a:endParaRPr/>
                    </a:p>
                  </a:txBody>
                  <a:tcPr marT="45725" marB="45725" marR="91450" marL="91450"/>
                </a:tc>
                <a:tc>
                  <a:txBody>
                    <a:bodyPr/>
                    <a:lstStyle/>
                    <a:p>
                      <a:pPr indent="0" lvl="0" marL="0" marR="0" rtl="0" algn="ctr">
                        <a:spcBef>
                          <a:spcPts val="0"/>
                        </a:spcBef>
                        <a:spcAft>
                          <a:spcPts val="0"/>
                        </a:spcAft>
                        <a:buNone/>
                      </a:pPr>
                      <a:r>
                        <a:rPr b="1" lang="en-US" sz="1200"/>
                        <a:t>p-value</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b="1" lang="en-US" sz="1200">
                          <a:solidFill>
                            <a:srgbClr val="FF0000"/>
                          </a:solidFill>
                        </a:rPr>
                        <a:t>1.84</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200">
                          <a:solidFill>
                            <a:srgbClr val="FF0000"/>
                          </a:solidFill>
                        </a:rPr>
                        <a:t>(1.65-2.06)</a:t>
                      </a:r>
                      <a:endParaRPr/>
                    </a:p>
                  </a:txBody>
                  <a:tcPr marT="45725" marB="45725" marR="91450" marL="91450"/>
                </a:tc>
                <a:tc>
                  <a:txBody>
                    <a:bodyPr/>
                    <a:lstStyle/>
                    <a:p>
                      <a:pPr indent="0" lvl="0" marL="0" marR="0" rtl="0" algn="ctr">
                        <a:spcBef>
                          <a:spcPts val="0"/>
                        </a:spcBef>
                        <a:spcAft>
                          <a:spcPts val="0"/>
                        </a:spcAft>
                        <a:buNone/>
                      </a:pPr>
                      <a:r>
                        <a:rPr b="1" lang="en-US" sz="1200">
                          <a:solidFill>
                            <a:srgbClr val="FF0000"/>
                          </a:solidFill>
                        </a:rPr>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0.60</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(0.37-0.97)</a:t>
                      </a:r>
                      <a:endParaRPr/>
                    </a:p>
                  </a:txBody>
                  <a:tcPr marT="45725" marB="45725" marR="91450" marL="91450"/>
                </a:tc>
                <a:tc>
                  <a:txBody>
                    <a:bodyPr/>
                    <a:lstStyle/>
                    <a:p>
                      <a:pPr indent="0" lvl="0" marL="0" marR="0" rtl="0" algn="ctr">
                        <a:spcBef>
                          <a:spcPts val="0"/>
                        </a:spcBef>
                        <a:spcAft>
                          <a:spcPts val="0"/>
                        </a:spcAft>
                        <a:buNone/>
                      </a:pPr>
                      <a:r>
                        <a:rPr lang="en-US" sz="1200"/>
                        <a:t>0.0364</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1.05</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(1.03-1.07)</a:t>
                      </a:r>
                      <a:endParaRPr/>
                    </a:p>
                  </a:txBody>
                  <a:tcPr marT="45725" marB="45725" marR="91450" marL="91450"/>
                </a:tc>
                <a:tc>
                  <a:txBody>
                    <a:bodyPr/>
                    <a:lstStyle/>
                    <a:p>
                      <a:pPr indent="0" lvl="0" marL="0" marR="0" rtl="0" algn="ctr">
                        <a:spcBef>
                          <a:spcPts val="0"/>
                        </a:spcBef>
                        <a:spcAft>
                          <a:spcPts val="0"/>
                        </a:spcAft>
                        <a:buNone/>
                      </a:pPr>
                      <a:r>
                        <a:rPr lang="en-US" sz="1200"/>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2.16</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(1.30-3.59)</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200"/>
                        <a:t>3.63</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(1.96-6.70)</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2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rPr lang="en-US" sz="1200"/>
                        <a:t>0.0878</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ref</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200"/>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0.92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(0.21-4.12)</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1.23</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(0.28-5.29)</a:t>
                      </a:r>
                      <a:endParaRPr/>
                    </a:p>
                  </a:txBody>
                  <a:tcPr marT="45725" marB="45725" marR="91450" marL="91450"/>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200"/>
                        <a:t>1.70</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200"/>
                        <a:buFont typeface="Calibri"/>
                        <a:buNone/>
                      </a:pPr>
                      <a:r>
                        <a:rPr lang="en-US" sz="1200"/>
                        <a:t>(0.39-7.38)</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2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424" name="Google Shape;424;p30"/>
          <p:cNvSpPr txBox="1"/>
          <p:nvPr/>
        </p:nvSpPr>
        <p:spPr>
          <a:xfrm>
            <a:off x="990600" y="5175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Garamond"/>
              <a:buNone/>
            </a:pPr>
            <a:r>
              <a:rPr lang="en-US" sz="4400">
                <a:solidFill>
                  <a:schemeClr val="dk1"/>
                </a:solidFill>
                <a:latin typeface="Garamond"/>
                <a:ea typeface="Garamond"/>
                <a:cs typeface="Garamond"/>
                <a:sym typeface="Garamond"/>
              </a:rPr>
              <a:t>Results from Multivariable Analysis</a:t>
            </a:r>
            <a:endParaRPr/>
          </a:p>
        </p:txBody>
      </p:sp>
      <p:graphicFrame>
        <p:nvGraphicFramePr>
          <p:cNvPr id="425" name="Google Shape;425;p30"/>
          <p:cNvGraphicFramePr/>
          <p:nvPr/>
        </p:nvGraphicFramePr>
        <p:xfrm>
          <a:off x="825149" y="1551771"/>
          <a:ext cx="3000000" cy="3000000"/>
        </p:xfrm>
        <a:graphic>
          <a:graphicData uri="http://schemas.openxmlformats.org/drawingml/2006/table">
            <a:tbl>
              <a:tblPr bandRow="1" firstRow="1">
                <a:noFill/>
                <a:tableStyleId>{8647B53C-A210-41DD-B715-6CB945C663BD}</a:tableStyleId>
              </a:tblPr>
              <a:tblGrid>
                <a:gridCol w="10570850"/>
              </a:tblGrid>
              <a:tr h="298500">
                <a:tc>
                  <a:txBody>
                    <a:bodyPr/>
                    <a:lstStyle/>
                    <a:p>
                      <a:pPr indent="0" lvl="0" marL="0" marR="0" rtl="0" algn="ctr">
                        <a:spcBef>
                          <a:spcPts val="0"/>
                        </a:spcBef>
                        <a:spcAft>
                          <a:spcPts val="0"/>
                        </a:spcAft>
                        <a:buNone/>
                      </a:pPr>
                      <a:r>
                        <a:rPr lang="en-US" sz="1600"/>
                        <a:t>Subsets of significant covariates from variable selection for Time-Dependent Cox Model</a:t>
                      </a:r>
                      <a:endParaRPr/>
                    </a:p>
                  </a:txBody>
                  <a:tcPr marT="41575" marB="41575" marR="91450" marL="91450"/>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0" name="Shape 430"/>
        <p:cNvGrpSpPr/>
        <p:nvPr/>
      </p:nvGrpSpPr>
      <p:grpSpPr>
        <a:xfrm>
          <a:off x="0" y="0"/>
          <a:ext cx="0" cy="0"/>
          <a:chOff x="0" y="0"/>
          <a:chExt cx="0" cy="0"/>
        </a:xfrm>
      </p:grpSpPr>
      <p:pic>
        <p:nvPicPr>
          <p:cNvPr descr="A close up of a logo&#10;&#10;Description automatically generated" id="431" name="Google Shape;431;p31"/>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432" name="Google Shape;432;p31"/>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433" name="Google Shape;433;p31"/>
          <p:cNvSpPr txBox="1"/>
          <p:nvPr/>
        </p:nvSpPr>
        <p:spPr>
          <a:xfrm>
            <a:off x="9819170" y="-89313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34" name="Google Shape;434;p31"/>
          <p:cNvGraphicFramePr/>
          <p:nvPr/>
        </p:nvGraphicFramePr>
        <p:xfrm>
          <a:off x="923919" y="2271713"/>
          <a:ext cx="3000000" cy="3000000"/>
        </p:xfrm>
        <a:graphic>
          <a:graphicData uri="http://schemas.openxmlformats.org/drawingml/2006/table">
            <a:tbl>
              <a:tblPr bandRow="1" firstRow="1">
                <a:noFill/>
                <a:tableStyleId>{4F880864-5892-47B9-87B9-45F1373DA064}</a:tableStyleId>
              </a:tblPr>
              <a:tblGrid>
                <a:gridCol w="1771375"/>
                <a:gridCol w="809775"/>
                <a:gridCol w="1252625"/>
                <a:gridCol w="1037525"/>
              </a:tblGrid>
              <a:tr h="244350">
                <a:tc gridSpan="4">
                  <a:txBody>
                    <a:bodyPr/>
                    <a:lstStyle/>
                    <a:p>
                      <a:pPr indent="0" lvl="0" marL="0" marR="0" rtl="0" algn="ctr">
                        <a:spcBef>
                          <a:spcPts val="0"/>
                        </a:spcBef>
                        <a:spcAft>
                          <a:spcPts val="0"/>
                        </a:spcAft>
                        <a:buNone/>
                      </a:pPr>
                      <a:r>
                        <a:rPr lang="en-US" sz="1400"/>
                        <a:t>Multivariable Cox PH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c hMerge="1"/>
              </a:tr>
              <a:tr h="244350">
                <a:tc>
                  <a:txBody>
                    <a:bodyPr/>
                    <a:lstStyle/>
                    <a:p>
                      <a:pPr indent="0" lvl="0" marL="0" marR="0" rtl="0" algn="l">
                        <a:spcBef>
                          <a:spcPts val="0"/>
                        </a:spcBef>
                        <a:spcAft>
                          <a:spcPts val="0"/>
                        </a:spcAft>
                        <a:buNone/>
                      </a:pPr>
                      <a:r>
                        <a:rPr b="1" lang="en-US" sz="1400"/>
                        <a:t>Characteristic</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400"/>
                        <a:t>HR</a:t>
                      </a:r>
                      <a:endParaRPr/>
                    </a:p>
                  </a:txBody>
                  <a:tcPr marT="45725" marB="45725" marR="91450" marL="91450"/>
                </a:tc>
                <a:tc>
                  <a:txBody>
                    <a:bodyPr/>
                    <a:lstStyle/>
                    <a:p>
                      <a:pPr indent="0" lvl="0" marL="0" marR="0" rtl="0" algn="ctr">
                        <a:spcBef>
                          <a:spcPts val="0"/>
                        </a:spcBef>
                        <a:spcAft>
                          <a:spcPts val="0"/>
                        </a:spcAft>
                        <a:buNone/>
                      </a:pPr>
                      <a:r>
                        <a:rPr b="1" lang="en-US" sz="1400"/>
                        <a:t>95% CI</a:t>
                      </a:r>
                      <a:endParaRPr/>
                    </a:p>
                  </a:txBody>
                  <a:tcPr marT="45725" marB="45725" marR="91450" marL="91450"/>
                </a:tc>
                <a:tc>
                  <a:txBody>
                    <a:bodyPr/>
                    <a:lstStyle/>
                    <a:p>
                      <a:pPr indent="0" lvl="0" marL="0" marR="0" rtl="0" algn="ctr">
                        <a:spcBef>
                          <a:spcPts val="0"/>
                        </a:spcBef>
                        <a:spcAft>
                          <a:spcPts val="0"/>
                        </a:spcAft>
                        <a:buNone/>
                      </a:pPr>
                      <a:r>
                        <a:rPr b="1" lang="en-US" sz="1400"/>
                        <a:t>p-value</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400">
                          <a:solidFill>
                            <a:srgbClr val="FF0000"/>
                          </a:solidFill>
                        </a:rPr>
                        <a:t>bilirubin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400">
                          <a:solidFill>
                            <a:srgbClr val="FF0000"/>
                          </a:solidFill>
                        </a:rPr>
                        <a:t>1.14</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(1.11-1.17)</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400"/>
                        <a:t>albumin</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400"/>
                        <a:t>0.37</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(0.23-0.58)</a:t>
                      </a:r>
                      <a:endParaRPr/>
                    </a:p>
                  </a:txBody>
                  <a:tcPr marT="45725" marB="45725" marR="91450" marL="91450"/>
                </a:tc>
                <a:tc>
                  <a:txBody>
                    <a:bodyPr/>
                    <a:lstStyle/>
                    <a:p>
                      <a:pPr indent="0" lvl="0" marL="0" marR="0" rtl="0" algn="ctr">
                        <a:spcBef>
                          <a:spcPts val="0"/>
                        </a:spcBef>
                        <a:spcAft>
                          <a:spcPts val="0"/>
                        </a:spcAft>
                        <a:buNone/>
                      </a:pPr>
                      <a:r>
                        <a:rPr lang="en-US" sz="1400"/>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400"/>
                        <a:t>age</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400"/>
                        <a:t>1.04</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(1.03-1.06)</a:t>
                      </a:r>
                      <a:endParaRPr/>
                    </a:p>
                  </a:txBody>
                  <a:tcPr marT="45725" marB="45725" marR="91450" marL="91450"/>
                </a:tc>
                <a:tc>
                  <a:txBody>
                    <a:bodyPr/>
                    <a:lstStyle/>
                    <a:p>
                      <a:pPr indent="0" lvl="0" marL="0" marR="0" rtl="0" algn="ctr">
                        <a:spcBef>
                          <a:spcPts val="0"/>
                        </a:spcBef>
                        <a:spcAft>
                          <a:spcPts val="0"/>
                        </a:spcAft>
                        <a:buNone/>
                      </a:pPr>
                      <a:r>
                        <a:rPr lang="en-US" sz="1400"/>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1" lang="en-US" sz="1400"/>
                        <a:t>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rPr lang="en-US" sz="1400"/>
                        <a:t>&lt;0.001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l">
                        <a:spcBef>
                          <a:spcPts val="0"/>
                        </a:spcBef>
                        <a:spcAft>
                          <a:spcPts val="0"/>
                        </a:spcAft>
                        <a:buNone/>
                      </a:pPr>
                      <a:r>
                        <a:rPr b="0" i="1" lang="en-US" sz="1400"/>
                        <a:t>     no edema</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400"/>
                        <a:t>ref</a:t>
                      </a:r>
                      <a:endParaRPr/>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l">
                        <a:spcBef>
                          <a:spcPts val="0"/>
                        </a:spcBef>
                        <a:spcAft>
                          <a:spcPts val="0"/>
                        </a:spcAft>
                        <a:buNone/>
                      </a:pPr>
                      <a:r>
                        <a:rPr b="0" i="1" lang="en-US" sz="1400"/>
                        <a:t>     edema no diuretics</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lang="en-US" sz="1400"/>
                        <a:t>1.01</a:t>
                      </a:r>
                      <a:endParaRPr/>
                    </a:p>
                  </a:txBody>
                  <a:tcPr marT="45725" marB="45725" marR="91450" marL="91450"/>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(0.63-1.62)</a:t>
                      </a:r>
                      <a:endParaRPr/>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l">
                        <a:spcBef>
                          <a:spcPts val="0"/>
                        </a:spcBef>
                        <a:spcAft>
                          <a:spcPts val="0"/>
                        </a:spcAft>
                        <a:buNone/>
                      </a:pPr>
                      <a:r>
                        <a:rPr b="0" i="1" lang="en-US" sz="1400"/>
                        <a:t>     edema diuretics</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lang="en-US" sz="1400"/>
                        <a:t>3.32</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(1.83-6.01)</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35" name="Google Shape;435;p31"/>
          <p:cNvGraphicFramePr/>
          <p:nvPr/>
        </p:nvGraphicFramePr>
        <p:xfrm>
          <a:off x="5783700" y="2271713"/>
          <a:ext cx="3000000" cy="3000000"/>
        </p:xfrm>
        <a:graphic>
          <a:graphicData uri="http://schemas.openxmlformats.org/drawingml/2006/table">
            <a:tbl>
              <a:tblPr bandRow="1" firstRow="1">
                <a:noFill/>
                <a:tableStyleId>{4F880864-5892-47B9-87B9-45F1373DA064}</a:tableStyleId>
              </a:tblPr>
              <a:tblGrid>
                <a:gridCol w="706175"/>
                <a:gridCol w="1092375"/>
                <a:gridCol w="904800"/>
              </a:tblGrid>
              <a:tr h="244350">
                <a:tc gridSpan="3">
                  <a:txBody>
                    <a:bodyPr/>
                    <a:lstStyle/>
                    <a:p>
                      <a:pPr indent="0" lvl="0" marL="0" marR="0" rtl="0" algn="ctr">
                        <a:lnSpc>
                          <a:spcPct val="100000"/>
                        </a:lnSpc>
                        <a:spcBef>
                          <a:spcPts val="0"/>
                        </a:spcBef>
                        <a:spcAft>
                          <a:spcPts val="0"/>
                        </a:spcAft>
                        <a:buClr>
                          <a:schemeClr val="dk1"/>
                        </a:buClr>
                        <a:buSzPts val="1400"/>
                        <a:buFont typeface="Calibri"/>
                        <a:buNone/>
                      </a:pPr>
                      <a:r>
                        <a:rPr lang="en-US" sz="1400"/>
                        <a:t>Multivariable Cox PH Model</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12700">
                      <a:solidFill>
                        <a:schemeClr val="dk1"/>
                      </a:solidFill>
                      <a:prstDash val="solid"/>
                      <a:round/>
                      <a:headEnd len="sm" w="sm" type="none"/>
                      <a:tailEnd len="sm" w="sm" type="none"/>
                    </a:lnB>
                  </a:tcPr>
                </a:tc>
                <a:tc hMerge="1"/>
                <a:tc hMerge="1"/>
              </a:tr>
              <a:tr h="244350">
                <a:tc>
                  <a:txBody>
                    <a:bodyPr/>
                    <a:lstStyle/>
                    <a:p>
                      <a:pPr indent="0" lvl="0" marL="0" marR="0" rtl="0" algn="ctr">
                        <a:spcBef>
                          <a:spcPts val="0"/>
                        </a:spcBef>
                        <a:spcAft>
                          <a:spcPts val="0"/>
                        </a:spcAft>
                        <a:buNone/>
                      </a:pPr>
                      <a:r>
                        <a:rPr b="1" lang="en-US" sz="1400"/>
                        <a:t>HR</a:t>
                      </a:r>
                      <a:endParaRPr/>
                    </a:p>
                  </a:txBody>
                  <a:tcPr marT="45725" marB="45725" marR="91450" marL="91450">
                    <a:lnL cap="flat" cmpd="sng" w="9525">
                      <a:solidFill>
                        <a:srgbClr val="000000">
                          <a:alpha val="0"/>
                        </a:srgbClr>
                      </a:solidFill>
                      <a:prstDash val="solid"/>
                      <a:round/>
                      <a:headEnd len="sm" w="sm" type="none"/>
                      <a:tailEnd len="sm" w="sm" type="none"/>
                    </a:lnL>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n-US" sz="1400"/>
                        <a:t>95% CI</a:t>
                      </a:r>
                      <a:endParaRPr/>
                    </a:p>
                  </a:txBody>
                  <a:tcPr marT="45725" marB="45725" marR="91450" marL="91450">
                    <a:lnT cap="flat" cmpd="sng" w="12700">
                      <a:solidFill>
                        <a:schemeClr val="dk1"/>
                      </a:solidFill>
                      <a:prstDash val="solid"/>
                      <a:round/>
                      <a:headEnd len="sm" w="sm" type="none"/>
                      <a:tailEnd len="sm" w="sm" type="none"/>
                    </a:lnT>
                  </a:tcPr>
                </a:tc>
                <a:tc>
                  <a:txBody>
                    <a:bodyPr/>
                    <a:lstStyle/>
                    <a:p>
                      <a:pPr indent="0" lvl="0" marL="0" marR="0" rtl="0" algn="ctr">
                        <a:spcBef>
                          <a:spcPts val="0"/>
                        </a:spcBef>
                        <a:spcAft>
                          <a:spcPts val="0"/>
                        </a:spcAft>
                        <a:buNone/>
                      </a:pPr>
                      <a:r>
                        <a:rPr b="1" lang="en-US" sz="1400"/>
                        <a:t>p-value</a:t>
                      </a:r>
                      <a:endParaRPr/>
                    </a:p>
                  </a:txBody>
                  <a:tcPr marT="45725" marB="45725" marR="91450" marL="91450">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tcPr>
                </a:tc>
              </a:tr>
              <a:tr h="244350">
                <a:tc>
                  <a:txBody>
                    <a:bodyPr/>
                    <a:lstStyle/>
                    <a:p>
                      <a:pPr indent="0" lvl="0" marL="0" marR="0" rtl="0" algn="ctr">
                        <a:spcBef>
                          <a:spcPts val="0"/>
                        </a:spcBef>
                        <a:spcAft>
                          <a:spcPts val="0"/>
                        </a:spcAft>
                        <a:buNone/>
                      </a:pPr>
                      <a:r>
                        <a:rPr b="1" lang="en-US" sz="1400">
                          <a:solidFill>
                            <a:srgbClr val="FF0000"/>
                          </a:solidFill>
                        </a:rPr>
                        <a:t>1.19</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rPr b="1" lang="en-US" sz="1400">
                          <a:solidFill>
                            <a:srgbClr val="FF0000"/>
                          </a:solidFill>
                        </a:rPr>
                        <a:t>(1.16-1.21)</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0.47</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(0.29-0.75)</a:t>
                      </a:r>
                      <a:endParaRPr/>
                    </a:p>
                  </a:txBody>
                  <a:tcPr marT="45725" marB="45725" marR="91450" marL="91450"/>
                </a:tc>
                <a:tc>
                  <a:txBody>
                    <a:bodyPr/>
                    <a:lstStyle/>
                    <a:p>
                      <a:pPr indent="0" lvl="0" marL="0" marR="0" rtl="0" algn="ctr">
                        <a:spcBef>
                          <a:spcPts val="0"/>
                        </a:spcBef>
                        <a:spcAft>
                          <a:spcPts val="0"/>
                        </a:spcAft>
                        <a:buNone/>
                      </a:pPr>
                      <a:r>
                        <a:rPr lang="en-US" sz="1400"/>
                        <a:t>0.002</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1.07</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(1.05-1.09)</a:t>
                      </a:r>
                      <a:endParaRPr/>
                    </a:p>
                  </a:txBody>
                  <a:tcPr marT="45725" marB="45725" marR="91450" marL="91450"/>
                </a:tc>
                <a:tc>
                  <a:txBody>
                    <a:bodyPr/>
                    <a:lstStyle/>
                    <a:p>
                      <a:pPr indent="0" lvl="0" marL="0" marR="0" rtl="0" algn="ctr">
                        <a:spcBef>
                          <a:spcPts val="0"/>
                        </a:spcBef>
                        <a:spcAft>
                          <a:spcPts val="0"/>
                        </a:spcAft>
                        <a:buNone/>
                      </a:pPr>
                      <a:r>
                        <a:rPr lang="en-US" sz="1400"/>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400"/>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rPr lang="en-US" sz="1400"/>
                        <a:t>&lt;0.001</a:t>
                      </a:r>
                      <a:endParaRPr/>
                    </a:p>
                  </a:txBody>
                  <a:tcPr marT="45725" marB="45725" marR="91450" marL="91450">
                    <a:lnR cap="flat" cmpd="sng" w="9525">
                      <a:solidFill>
                        <a:srgbClr val="000000">
                          <a:alpha val="0"/>
                        </a:srgbClr>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ref</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9525">
                      <a:solidFill>
                        <a:srgbClr val="000000">
                          <a:alpha val="0"/>
                        </a:srgbClr>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400"/>
                        <a:t>1.32</a:t>
                      </a:r>
                      <a:endParaRPr/>
                    </a:p>
                  </a:txBody>
                  <a:tcPr marT="45725" marB="45725" marR="91450" marL="91450">
                    <a:lnL cap="flat" cmpd="sng" w="9525">
                      <a:solidFill>
                        <a:srgbClr val="000000">
                          <a:alpha val="0"/>
                        </a:srgbClr>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(0.83-2.10)</a:t>
                      </a:r>
                      <a:endParaRPr/>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9525">
                      <a:solidFill>
                        <a:srgbClr val="000000">
                          <a:alpha val="0"/>
                        </a:srgbClr>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400"/>
                        <a:t>4.16</a:t>
                      </a:r>
                      <a:endParaRPr/>
                    </a:p>
                  </a:txBody>
                  <a:tcPr marT="45725" marB="45725" marR="91450" marL="91450">
                    <a:lnL cap="flat" cmpd="sng" w="9525">
                      <a:solidFill>
                        <a:srgbClr val="000000">
                          <a:alpha val="0"/>
                        </a:srgbClr>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(2.25-7.70)</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45725" marB="45725" marR="91450" marL="91450">
                    <a:lnR cap="flat" cmpd="sng" w="9525">
                      <a:solidFill>
                        <a:srgbClr val="000000">
                          <a:alpha val="0"/>
                        </a:srgbClr>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graphicFrame>
        <p:nvGraphicFramePr>
          <p:cNvPr id="436" name="Google Shape;436;p31"/>
          <p:cNvGraphicFramePr/>
          <p:nvPr/>
        </p:nvGraphicFramePr>
        <p:xfrm>
          <a:off x="8502034" y="2271713"/>
          <a:ext cx="3000000" cy="3000000"/>
        </p:xfrm>
        <a:graphic>
          <a:graphicData uri="http://schemas.openxmlformats.org/drawingml/2006/table">
            <a:tbl>
              <a:tblPr bandRow="1" firstRow="1">
                <a:noFill/>
                <a:tableStyleId>{DE7DD8EB-6C52-4AA8-BFE4-90065D680D21}</a:tableStyleId>
              </a:tblPr>
              <a:tblGrid>
                <a:gridCol w="706175"/>
                <a:gridCol w="1092375"/>
                <a:gridCol w="904800"/>
              </a:tblGrid>
              <a:tr h="244350">
                <a:tc gridSpan="3">
                  <a:txBody>
                    <a:bodyPr/>
                    <a:lstStyle/>
                    <a:p>
                      <a:pPr indent="0" lvl="0" marL="0" marR="0" rtl="0" algn="ctr">
                        <a:spcBef>
                          <a:spcPts val="0"/>
                        </a:spcBef>
                        <a:spcAft>
                          <a:spcPts val="0"/>
                        </a:spcAft>
                        <a:buNone/>
                      </a:pPr>
                      <a:r>
                        <a:rPr lang="en-US" sz="1400"/>
                        <a:t>Survival Submodel of Joint Model</a:t>
                      </a:r>
                      <a:endParaRPr/>
                    </a:p>
                  </a:txBody>
                  <a:tcPr marT="45725" marB="45725" marR="91450" marL="914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tcPr>
                </a:tc>
                <a:tc hMerge="1"/>
                <a:tc hMerge="1"/>
              </a:tr>
              <a:tr h="244350">
                <a:tc>
                  <a:txBody>
                    <a:bodyPr/>
                    <a:lstStyle/>
                    <a:p>
                      <a:pPr indent="0" lvl="0" marL="0" marR="0" rtl="0" algn="ctr">
                        <a:spcBef>
                          <a:spcPts val="0"/>
                        </a:spcBef>
                        <a:spcAft>
                          <a:spcPts val="0"/>
                        </a:spcAft>
                        <a:buNone/>
                      </a:pPr>
                      <a:r>
                        <a:rPr b="1" lang="en-US" sz="1400"/>
                        <a:t>HR</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400"/>
                        <a:t>95% CI</a:t>
                      </a:r>
                      <a:endParaRPr/>
                    </a:p>
                  </a:txBody>
                  <a:tcPr marT="45725" marB="45725" marR="91450" marL="91450"/>
                </a:tc>
                <a:tc>
                  <a:txBody>
                    <a:bodyPr/>
                    <a:lstStyle/>
                    <a:p>
                      <a:pPr indent="0" lvl="0" marL="0" marR="0" rtl="0" algn="ctr">
                        <a:spcBef>
                          <a:spcPts val="0"/>
                        </a:spcBef>
                        <a:spcAft>
                          <a:spcPts val="0"/>
                        </a:spcAft>
                        <a:buNone/>
                      </a:pPr>
                      <a:r>
                        <a:rPr b="1" lang="en-US" sz="1400"/>
                        <a:t>p-value</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b="1" lang="en-US" sz="1400">
                          <a:solidFill>
                            <a:srgbClr val="FF0000"/>
                          </a:solidFill>
                        </a:rPr>
                        <a:t>1.82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rPr b="1" lang="en-US" sz="1400">
                          <a:solidFill>
                            <a:srgbClr val="FF0000"/>
                          </a:solidFill>
                        </a:rPr>
                        <a:t>(1.64-2.03)</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0.52</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(0.33-0.82)</a:t>
                      </a:r>
                      <a:endParaRPr/>
                    </a:p>
                  </a:txBody>
                  <a:tcPr marT="45725" marB="45725" marR="91450" marL="91450"/>
                </a:tc>
                <a:tc>
                  <a:txBody>
                    <a:bodyPr/>
                    <a:lstStyle/>
                    <a:p>
                      <a:pPr indent="0" lvl="0" marL="0" marR="0" rtl="0" algn="ctr">
                        <a:spcBef>
                          <a:spcPts val="0"/>
                        </a:spcBef>
                        <a:spcAft>
                          <a:spcPts val="0"/>
                        </a:spcAft>
                        <a:buNone/>
                      </a:pPr>
                      <a:r>
                        <a:rPr lang="en-US" sz="1400"/>
                        <a:t>0.054</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1.05</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(1.04-1.07)</a:t>
                      </a:r>
                      <a:endParaRPr/>
                    </a:p>
                  </a:txBody>
                  <a:tcPr marT="45725" marB="45725" marR="91450" marL="91450"/>
                </a:tc>
                <a:tc>
                  <a:txBody>
                    <a:bodyPr/>
                    <a:lstStyle/>
                    <a:p>
                      <a:pPr indent="0" lvl="0" marL="0" marR="0" rtl="0" algn="ctr">
                        <a:spcBef>
                          <a:spcPts val="0"/>
                        </a:spcBef>
                        <a:spcAft>
                          <a:spcPts val="0"/>
                        </a:spcAft>
                        <a:buNone/>
                      </a:pPr>
                      <a:r>
                        <a:rPr lang="en-US" sz="1400"/>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t/>
                      </a:r>
                      <a:endParaRPr sz="1400"/>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rPr lang="en-US" sz="1400"/>
                        <a:t>&lt;0.0001</a:t>
                      </a:r>
                      <a:endParaRPr/>
                    </a:p>
                  </a:txBody>
                  <a:tcPr marT="45725" marB="45725" marR="91450" marL="91450">
                    <a:lnR cap="flat" cmpd="sng" w="12700">
                      <a:solidFill>
                        <a:schemeClr val="dk1"/>
                      </a:solidFill>
                      <a:prstDash val="solid"/>
                      <a:round/>
                      <a:headEnd len="sm" w="sm" type="none"/>
                      <a:tailEnd len="sm" w="sm" type="none"/>
                    </a:lnR>
                  </a:tcPr>
                </a:tc>
              </a:tr>
              <a:tr h="244350">
                <a:tc>
                  <a:txBody>
                    <a:bodyPr/>
                    <a:lstStyle/>
                    <a:p>
                      <a:pPr indent="0" lvl="0" marL="0" marR="0" rtl="0" algn="ctr">
                        <a:spcBef>
                          <a:spcPts val="0"/>
                        </a:spcBef>
                        <a:spcAft>
                          <a:spcPts val="0"/>
                        </a:spcAft>
                        <a:buNone/>
                      </a:pPr>
                      <a:r>
                        <a:rPr lang="en-US" sz="1400"/>
                        <a:t>ref</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spcBef>
                          <a:spcPts val="0"/>
                        </a:spcBef>
                        <a:spcAft>
                          <a:spcPts val="0"/>
                        </a:spcAft>
                        <a:buNone/>
                      </a:pPr>
                      <a:r>
                        <a:t/>
                      </a:r>
                      <a:endParaRPr sz="1400"/>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400"/>
                        <a:t>2.05</a:t>
                      </a:r>
                      <a:endParaRPr/>
                    </a:p>
                  </a:txBody>
                  <a:tcPr marT="45725" marB="45725" marR="91450" marL="91450">
                    <a:lnL cap="flat" cmpd="sng" w="12700">
                      <a:solidFill>
                        <a:schemeClr val="dk1"/>
                      </a:solidFill>
                      <a:prstDash val="solid"/>
                      <a:round/>
                      <a:headEnd len="sm" w="sm" type="none"/>
                      <a:tailEnd len="sm" w="sm" type="none"/>
                    </a:lnL>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(1.25-3.36)</a:t>
                      </a:r>
                      <a:endParaRPr/>
                    </a:p>
                  </a:txBody>
                  <a:tcPr marT="45725" marB="45725" marR="91450" marL="91450"/>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tcPr>
                </a:tc>
              </a:tr>
              <a:tr h="303875">
                <a:tc>
                  <a:txBody>
                    <a:bodyPr/>
                    <a:lstStyle/>
                    <a:p>
                      <a:pPr indent="0" lvl="0" marL="0" marR="0" rtl="0" algn="ctr">
                        <a:spcBef>
                          <a:spcPts val="0"/>
                        </a:spcBef>
                        <a:spcAft>
                          <a:spcPts val="0"/>
                        </a:spcAft>
                        <a:buNone/>
                      </a:pPr>
                      <a:r>
                        <a:rPr lang="en-US" sz="1400"/>
                        <a:t>3.84</a:t>
                      </a:r>
                      <a:endParaRPr/>
                    </a:p>
                  </a:txBody>
                  <a:tcPr marT="45725" marB="45725" marR="91450" marL="91450">
                    <a:lnL cap="flat" cmpd="sng" w="12700">
                      <a:solidFill>
                        <a:schemeClr val="dk1"/>
                      </a:solidFill>
                      <a:prstDash val="solid"/>
                      <a:round/>
                      <a:headEnd len="sm" w="sm" type="none"/>
                      <a:tailEnd len="sm" w="sm" type="none"/>
                    </a:lnL>
                    <a:lnB cap="flat" cmpd="sng" w="12700">
                      <a:solidFill>
                        <a:schemeClr val="dk1"/>
                      </a:solidFill>
                      <a:prstDash val="solid"/>
                      <a:round/>
                      <a:headEnd len="sm" w="sm" type="none"/>
                      <a:tailEnd len="sm" w="sm" type="none"/>
                    </a:lnB>
                  </a:tcPr>
                </a:tc>
                <a:tc>
                  <a:txBody>
                    <a:bodyPr/>
                    <a:lstStyle/>
                    <a:p>
                      <a:pPr indent="0" lvl="0" marL="0" marR="0" rtl="0" algn="ctr">
                        <a:lnSpc>
                          <a:spcPct val="100000"/>
                        </a:lnSpc>
                        <a:spcBef>
                          <a:spcPts val="0"/>
                        </a:spcBef>
                        <a:spcAft>
                          <a:spcPts val="0"/>
                        </a:spcAft>
                        <a:buClr>
                          <a:schemeClr val="dk1"/>
                        </a:buClr>
                        <a:buSzPts val="1400"/>
                        <a:buFont typeface="Calibri"/>
                        <a:buNone/>
                      </a:pPr>
                      <a:r>
                        <a:rPr lang="en-US" sz="1400"/>
                        <a:t>(2.09-7.06)</a:t>
                      </a:r>
                      <a:endParaRPr/>
                    </a:p>
                  </a:txBody>
                  <a:tcPr marT="45725" marB="45725" marR="91450" marL="91450">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t/>
                      </a:r>
                      <a:endParaRPr sz="1400"/>
                    </a:p>
                  </a:txBody>
                  <a:tcPr marT="45725" marB="45725" marR="91450" marL="91450">
                    <a:lnR cap="flat" cmpd="sng" w="12700">
                      <a:solidFill>
                        <a:schemeClr val="dk1"/>
                      </a:solidFill>
                      <a:prstDash val="solid"/>
                      <a:round/>
                      <a:headEnd len="sm" w="sm" type="none"/>
                      <a:tailEnd len="sm" w="sm" type="none"/>
                    </a:lnR>
                    <a:lnB cap="flat" cmpd="sng" w="12700">
                      <a:solidFill>
                        <a:schemeClr val="dk1"/>
                      </a:solidFill>
                      <a:prstDash val="solid"/>
                      <a:round/>
                      <a:headEnd len="sm" w="sm" type="none"/>
                      <a:tailEnd len="sm" w="sm" type="none"/>
                    </a:lnB>
                  </a:tcPr>
                </a:tc>
              </a:tr>
            </a:tbl>
          </a:graphicData>
        </a:graphic>
      </p:graphicFrame>
      <p:sp>
        <p:nvSpPr>
          <p:cNvPr id="437" name="Google Shape;437;p31"/>
          <p:cNvSpPr txBox="1"/>
          <p:nvPr/>
        </p:nvSpPr>
        <p:spPr>
          <a:xfrm>
            <a:off x="990600" y="5175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Garamond"/>
              <a:buNone/>
            </a:pPr>
            <a:r>
              <a:rPr lang="en-US" sz="4400">
                <a:solidFill>
                  <a:schemeClr val="dk1"/>
                </a:solidFill>
                <a:latin typeface="Garamond"/>
                <a:ea typeface="Garamond"/>
                <a:cs typeface="Garamond"/>
                <a:sym typeface="Garamond"/>
              </a:rPr>
              <a:t>Results from Multivariable Analysis</a:t>
            </a:r>
            <a:endParaRPr/>
          </a:p>
        </p:txBody>
      </p:sp>
      <p:graphicFrame>
        <p:nvGraphicFramePr>
          <p:cNvPr id="438" name="Google Shape;438;p31"/>
          <p:cNvGraphicFramePr/>
          <p:nvPr/>
        </p:nvGraphicFramePr>
        <p:xfrm>
          <a:off x="923919" y="1917729"/>
          <a:ext cx="3000000" cy="3000000"/>
        </p:xfrm>
        <a:graphic>
          <a:graphicData uri="http://schemas.openxmlformats.org/drawingml/2006/table">
            <a:tbl>
              <a:tblPr bandRow="1" firstRow="1">
                <a:noFill/>
                <a:tableStyleId>{8647B53C-A210-41DD-B715-6CB945C663BD}</a:tableStyleId>
              </a:tblPr>
              <a:tblGrid>
                <a:gridCol w="10281450"/>
              </a:tblGrid>
              <a:tr h="337125">
                <a:tc>
                  <a:txBody>
                    <a:bodyPr/>
                    <a:lstStyle/>
                    <a:p>
                      <a:pPr indent="0" lvl="0" marL="0" marR="0" rtl="0" algn="ctr">
                        <a:spcBef>
                          <a:spcPts val="0"/>
                        </a:spcBef>
                        <a:spcAft>
                          <a:spcPts val="0"/>
                        </a:spcAft>
                        <a:buNone/>
                      </a:pPr>
                      <a:r>
                        <a:rPr lang="en-US" sz="1600"/>
                        <a:t>Subsets of significant covariates from variable selection for Joint Model</a:t>
                      </a:r>
                      <a:endParaRPr/>
                    </a:p>
                  </a:txBody>
                  <a:tcPr marT="41575" marB="41575" marR="91450" marL="91450"/>
                </a:tc>
              </a:tr>
            </a:tbl>
          </a:graphicData>
        </a:graphic>
      </p:graphicFrame>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2"/>
          <p:cNvSpPr txBox="1"/>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400"/>
              <a:buFont typeface="Garamond"/>
              <a:buNone/>
            </a:pPr>
            <a:r>
              <a:rPr lang="en-US" sz="4400">
                <a:solidFill>
                  <a:schemeClr val="dk1"/>
                </a:solidFill>
                <a:latin typeface="Garamond"/>
                <a:ea typeface="Garamond"/>
                <a:cs typeface="Garamond"/>
                <a:sym typeface="Garamond"/>
              </a:rPr>
              <a:t>Results from Multivariable Analysis</a:t>
            </a:r>
            <a:endParaRPr/>
          </a:p>
        </p:txBody>
      </p:sp>
      <p:pic>
        <p:nvPicPr>
          <p:cNvPr descr="A close up of a logo&#10;&#10;Description automatically generated" id="444" name="Google Shape;444;p32"/>
          <p:cNvPicPr preferRelativeResize="0"/>
          <p:nvPr/>
        </p:nvPicPr>
        <p:blipFill rotWithShape="1">
          <a:blip r:embed="rId3">
            <a:alphaModFix/>
          </a:blip>
          <a:srcRect b="0" l="0" r="0" t="0"/>
          <a:stretch/>
        </p:blipFill>
        <p:spPr>
          <a:xfrm>
            <a:off x="8307250" y="6000934"/>
            <a:ext cx="3694250" cy="857066"/>
          </a:xfrm>
          <a:prstGeom prst="rect">
            <a:avLst/>
          </a:prstGeom>
          <a:noFill/>
          <a:ln>
            <a:noFill/>
          </a:ln>
        </p:spPr>
      </p:pic>
      <p:pic>
        <p:nvPicPr>
          <p:cNvPr id="445" name="Google Shape;445;p32"/>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446" name="Google Shape;446;p32"/>
          <p:cNvSpPr txBox="1"/>
          <p:nvPr/>
        </p:nvSpPr>
        <p:spPr>
          <a:xfrm>
            <a:off x="9590567" y="-89313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aphicFrame>
        <p:nvGraphicFramePr>
          <p:cNvPr id="447" name="Google Shape;447;p32"/>
          <p:cNvGraphicFramePr/>
          <p:nvPr/>
        </p:nvGraphicFramePr>
        <p:xfrm>
          <a:off x="1163256" y="1840201"/>
          <a:ext cx="3000000" cy="3000000"/>
        </p:xfrm>
        <a:graphic>
          <a:graphicData uri="http://schemas.openxmlformats.org/drawingml/2006/table">
            <a:tbl>
              <a:tblPr bandRow="1" firstRow="1">
                <a:noFill/>
                <a:tableStyleId>{7E2F2475-AC17-4244-8198-F21471016B57}</a:tableStyleId>
              </a:tblPr>
              <a:tblGrid>
                <a:gridCol w="1214200"/>
                <a:gridCol w="815475"/>
                <a:gridCol w="1014825"/>
                <a:gridCol w="1014825"/>
                <a:gridCol w="1014825"/>
                <a:gridCol w="1014825"/>
                <a:gridCol w="1014825"/>
                <a:gridCol w="1014825"/>
                <a:gridCol w="1014825"/>
                <a:gridCol w="1014825"/>
              </a:tblGrid>
              <a:tr h="252725">
                <a:tc gridSpan="4">
                  <a:txBody>
                    <a:bodyPr/>
                    <a:lstStyle/>
                    <a:p>
                      <a:pPr indent="0" lvl="0" marL="0" marR="0" rtl="0" algn="ctr">
                        <a:spcBef>
                          <a:spcPts val="0"/>
                        </a:spcBef>
                        <a:spcAft>
                          <a:spcPts val="0"/>
                        </a:spcAft>
                        <a:buNone/>
                      </a:pPr>
                      <a:r>
                        <a:rPr lang="en-US" sz="1400"/>
                        <a:t>Multivariable Cox PH Model</a:t>
                      </a:r>
                      <a:endParaRPr/>
                    </a:p>
                  </a:txBody>
                  <a:tcPr marT="45725" marB="45725" marR="91450" marL="91450"/>
                </a:tc>
                <a:tc hMerge="1"/>
                <a:tc hMerge="1"/>
                <a:tc hMerge="1"/>
                <a:tc gridSpan="3">
                  <a:txBody>
                    <a:bodyPr/>
                    <a:lstStyle/>
                    <a:p>
                      <a:pPr indent="0" lvl="0" marL="0" marR="0" rtl="0" algn="ctr">
                        <a:lnSpc>
                          <a:spcPct val="100000"/>
                        </a:lnSpc>
                        <a:spcBef>
                          <a:spcPts val="0"/>
                        </a:spcBef>
                        <a:spcAft>
                          <a:spcPts val="0"/>
                        </a:spcAft>
                        <a:buClr>
                          <a:schemeClr val="dk1"/>
                        </a:buClr>
                        <a:buSzPts val="1400"/>
                        <a:buFont typeface="Calibri"/>
                        <a:buNone/>
                      </a:pPr>
                      <a:r>
                        <a:rPr lang="en-US" sz="1400"/>
                        <a:t>Multivariable Cox PH Model</a:t>
                      </a:r>
                      <a:endParaRPr/>
                    </a:p>
                  </a:txBody>
                  <a:tcPr marT="45725" marB="45725" marR="91450" marL="91450"/>
                </a:tc>
                <a:tc hMerge="1"/>
                <a:tc hMerge="1"/>
                <a:tc gridSpan="3">
                  <a:txBody>
                    <a:bodyPr/>
                    <a:lstStyle/>
                    <a:p>
                      <a:pPr indent="0" lvl="0" marL="0" marR="0" rtl="0" algn="ctr">
                        <a:spcBef>
                          <a:spcPts val="0"/>
                        </a:spcBef>
                        <a:spcAft>
                          <a:spcPts val="0"/>
                        </a:spcAft>
                        <a:buNone/>
                      </a:pPr>
                      <a:r>
                        <a:rPr lang="en-US" sz="1400"/>
                        <a:t>Survival Submodel of Joint Model</a:t>
                      </a:r>
                      <a:endParaRPr/>
                    </a:p>
                  </a:txBody>
                  <a:tcPr marT="45725" marB="45725" marR="91450" marL="91450"/>
                </a:tc>
                <a:tc hMerge="1"/>
                <a:tc hMerge="1"/>
              </a:tr>
              <a:tr h="311600">
                <a:tc>
                  <a:txBody>
                    <a:bodyPr/>
                    <a:lstStyle/>
                    <a:p>
                      <a:pPr indent="0" lvl="0" marL="0" marR="0" rtl="0" algn="l">
                        <a:spcBef>
                          <a:spcPts val="0"/>
                        </a:spcBef>
                        <a:spcAft>
                          <a:spcPts val="0"/>
                        </a:spcAft>
                        <a:buNone/>
                      </a:pPr>
                      <a:r>
                        <a:rPr b="1" lang="en-US" sz="1400"/>
                        <a:t>Characteristic</a:t>
                      </a:r>
                      <a:endParaRPr/>
                    </a:p>
                  </a:txBody>
                  <a:tcPr marT="45725" marB="45725" marR="91450" marL="91450"/>
                </a:tc>
                <a:tc>
                  <a:txBody>
                    <a:bodyPr/>
                    <a:lstStyle/>
                    <a:p>
                      <a:pPr indent="0" lvl="0" marL="0" marR="0" rtl="0" algn="ctr">
                        <a:spcBef>
                          <a:spcPts val="0"/>
                        </a:spcBef>
                        <a:spcAft>
                          <a:spcPts val="0"/>
                        </a:spcAft>
                        <a:buNone/>
                      </a:pPr>
                      <a:r>
                        <a:rPr b="1" lang="en-US" sz="1400"/>
                        <a:t>HR</a:t>
                      </a:r>
                      <a:endParaRPr/>
                    </a:p>
                  </a:txBody>
                  <a:tcPr marT="45725" marB="45725" marR="91450" marL="91450"/>
                </a:tc>
                <a:tc>
                  <a:txBody>
                    <a:bodyPr/>
                    <a:lstStyle/>
                    <a:p>
                      <a:pPr indent="0" lvl="0" marL="0" marR="0" rtl="0" algn="ctr">
                        <a:spcBef>
                          <a:spcPts val="0"/>
                        </a:spcBef>
                        <a:spcAft>
                          <a:spcPts val="0"/>
                        </a:spcAft>
                        <a:buNone/>
                      </a:pPr>
                      <a:r>
                        <a:rPr b="1" lang="en-US" sz="1400"/>
                        <a:t>95% CI</a:t>
                      </a:r>
                      <a:endParaRPr/>
                    </a:p>
                  </a:txBody>
                  <a:tcPr marT="45725" marB="45725" marR="91450" marL="91450"/>
                </a:tc>
                <a:tc>
                  <a:txBody>
                    <a:bodyPr/>
                    <a:lstStyle/>
                    <a:p>
                      <a:pPr indent="0" lvl="0" marL="0" marR="0" rtl="0" algn="ctr">
                        <a:spcBef>
                          <a:spcPts val="0"/>
                        </a:spcBef>
                        <a:spcAft>
                          <a:spcPts val="0"/>
                        </a:spcAft>
                        <a:buNone/>
                      </a:pPr>
                      <a:r>
                        <a:rPr b="1" lang="en-US" sz="1400"/>
                        <a:t>p-value</a:t>
                      </a:r>
                      <a:endParaRPr/>
                    </a:p>
                  </a:txBody>
                  <a:tcPr marT="45725" marB="45725" marR="91450" marL="91450"/>
                </a:tc>
                <a:tc>
                  <a:txBody>
                    <a:bodyPr/>
                    <a:lstStyle/>
                    <a:p>
                      <a:pPr indent="0" lvl="0" marL="0" marR="0" rtl="0" algn="ctr">
                        <a:spcBef>
                          <a:spcPts val="0"/>
                        </a:spcBef>
                        <a:spcAft>
                          <a:spcPts val="0"/>
                        </a:spcAft>
                        <a:buNone/>
                      </a:pPr>
                      <a:r>
                        <a:rPr b="1" lang="en-US" sz="1400"/>
                        <a:t>HR</a:t>
                      </a:r>
                      <a:endParaRPr/>
                    </a:p>
                  </a:txBody>
                  <a:tcPr marT="45725" marB="45725" marR="91450" marL="91450"/>
                </a:tc>
                <a:tc>
                  <a:txBody>
                    <a:bodyPr/>
                    <a:lstStyle/>
                    <a:p>
                      <a:pPr indent="0" lvl="0" marL="0" marR="0" rtl="0" algn="ctr">
                        <a:spcBef>
                          <a:spcPts val="0"/>
                        </a:spcBef>
                        <a:spcAft>
                          <a:spcPts val="0"/>
                        </a:spcAft>
                        <a:buNone/>
                      </a:pPr>
                      <a:r>
                        <a:rPr b="1" lang="en-US" sz="1400"/>
                        <a:t>95% CI</a:t>
                      </a:r>
                      <a:endParaRPr/>
                    </a:p>
                  </a:txBody>
                  <a:tcPr marT="45725" marB="45725" marR="91450" marL="91450"/>
                </a:tc>
                <a:tc>
                  <a:txBody>
                    <a:bodyPr/>
                    <a:lstStyle/>
                    <a:p>
                      <a:pPr indent="0" lvl="0" marL="0" marR="0" rtl="0" algn="ctr">
                        <a:spcBef>
                          <a:spcPts val="0"/>
                        </a:spcBef>
                        <a:spcAft>
                          <a:spcPts val="0"/>
                        </a:spcAft>
                        <a:buNone/>
                      </a:pPr>
                      <a:r>
                        <a:rPr b="1" lang="en-US" sz="1400"/>
                        <a:t>p-value</a:t>
                      </a:r>
                      <a:endParaRPr/>
                    </a:p>
                  </a:txBody>
                  <a:tcPr marT="45725" marB="45725" marR="91450" marL="91450"/>
                </a:tc>
                <a:tc>
                  <a:txBody>
                    <a:bodyPr/>
                    <a:lstStyle/>
                    <a:p>
                      <a:pPr indent="0" lvl="0" marL="0" marR="0" rtl="0" algn="ctr">
                        <a:spcBef>
                          <a:spcPts val="0"/>
                        </a:spcBef>
                        <a:spcAft>
                          <a:spcPts val="0"/>
                        </a:spcAft>
                        <a:buNone/>
                      </a:pPr>
                      <a:r>
                        <a:rPr b="1" lang="en-US" sz="1400"/>
                        <a:t>HR</a:t>
                      </a:r>
                      <a:endParaRPr/>
                    </a:p>
                  </a:txBody>
                  <a:tcPr marT="45725" marB="45725" marR="91450" marL="91450"/>
                </a:tc>
                <a:tc>
                  <a:txBody>
                    <a:bodyPr/>
                    <a:lstStyle/>
                    <a:p>
                      <a:pPr indent="0" lvl="0" marL="0" marR="0" rtl="0" algn="ctr">
                        <a:spcBef>
                          <a:spcPts val="0"/>
                        </a:spcBef>
                        <a:spcAft>
                          <a:spcPts val="0"/>
                        </a:spcAft>
                        <a:buNone/>
                      </a:pPr>
                      <a:r>
                        <a:rPr b="1" lang="en-US" sz="1400"/>
                        <a:t>95% CI</a:t>
                      </a:r>
                      <a:endParaRPr/>
                    </a:p>
                  </a:txBody>
                  <a:tcPr marT="45725" marB="45725" marR="91450" marL="91450"/>
                </a:tc>
                <a:tc>
                  <a:txBody>
                    <a:bodyPr/>
                    <a:lstStyle/>
                    <a:p>
                      <a:pPr indent="0" lvl="0" marL="0" marR="0" rtl="0" algn="ctr">
                        <a:spcBef>
                          <a:spcPts val="0"/>
                        </a:spcBef>
                        <a:spcAft>
                          <a:spcPts val="0"/>
                        </a:spcAft>
                        <a:buNone/>
                      </a:pPr>
                      <a:r>
                        <a:rPr b="1" lang="en-US" sz="1400"/>
                        <a:t>p-value</a:t>
                      </a:r>
                      <a:endParaRPr/>
                    </a:p>
                  </a:txBody>
                  <a:tcPr marT="45725" marB="45725" marR="91450" marL="91450"/>
                </a:tc>
              </a:tr>
              <a:tr h="290650">
                <a:tc>
                  <a:txBody>
                    <a:bodyPr/>
                    <a:lstStyle/>
                    <a:p>
                      <a:pPr indent="0" lvl="0" marL="0" marR="0" rtl="0" algn="l">
                        <a:spcBef>
                          <a:spcPts val="0"/>
                        </a:spcBef>
                        <a:spcAft>
                          <a:spcPts val="0"/>
                        </a:spcAft>
                        <a:buNone/>
                      </a:pPr>
                      <a:r>
                        <a:rPr b="1" lang="en-US" sz="1400">
                          <a:solidFill>
                            <a:srgbClr val="FF0000"/>
                          </a:solidFill>
                        </a:rPr>
                        <a:t>bilirubin</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1.11</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(1.06-1.15)</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1.20</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(1.17-1.23)</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1.81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(1.60-2.04)</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&lt;0.0001</a:t>
                      </a:r>
                      <a:endParaRPr/>
                    </a:p>
                  </a:txBody>
                  <a:tcPr marT="45725" marB="45725" marR="91450" marL="91450"/>
                </a:tc>
              </a:tr>
              <a:tr h="290650">
                <a:tc>
                  <a:txBody>
                    <a:bodyPr/>
                    <a:lstStyle/>
                    <a:p>
                      <a:pPr indent="0" lvl="0" marL="0" marR="0" rtl="0" algn="l">
                        <a:spcBef>
                          <a:spcPts val="0"/>
                        </a:spcBef>
                        <a:spcAft>
                          <a:spcPts val="0"/>
                        </a:spcAft>
                        <a:buNone/>
                      </a:pPr>
                      <a:r>
                        <a:rPr b="1" lang="en-US" sz="1400">
                          <a:solidFill>
                            <a:schemeClr val="dk1"/>
                          </a:solidFill>
                        </a:rPr>
                        <a:t>bilirubin</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1.15</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(1.11-1.18)</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1.20</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(1.17-1.22)</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1.84</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(1.65-2.06)</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&lt;0.0001</a:t>
                      </a:r>
                      <a:endParaRPr/>
                    </a:p>
                  </a:txBody>
                  <a:tcPr marT="45725" marB="45725" marR="91450" marL="91450"/>
                </a:tc>
              </a:tr>
              <a:tr h="311600">
                <a:tc>
                  <a:txBody>
                    <a:bodyPr/>
                    <a:lstStyle/>
                    <a:p>
                      <a:pPr indent="0" lvl="0" marL="0" marR="0" rtl="0" algn="l">
                        <a:spcBef>
                          <a:spcPts val="0"/>
                        </a:spcBef>
                        <a:spcAft>
                          <a:spcPts val="0"/>
                        </a:spcAft>
                        <a:buNone/>
                      </a:pPr>
                      <a:r>
                        <a:rPr b="1" lang="en-US" sz="1400">
                          <a:solidFill>
                            <a:schemeClr val="dk1"/>
                          </a:solidFill>
                        </a:rPr>
                        <a:t>bilirubin</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1.14</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(1.11-1.17)</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1.19</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(1.16-1.21)</a:t>
                      </a:r>
                      <a:endParaRPr/>
                    </a:p>
                  </a:txBody>
                  <a:tcPr marT="45725" marB="45725" marR="91450" marL="91450"/>
                </a:tc>
                <a:tc>
                  <a:txBody>
                    <a:bodyPr/>
                    <a:lstStyle/>
                    <a:p>
                      <a:pPr indent="0" lvl="0" marL="0" marR="0" rtl="0" algn="ctr">
                        <a:spcBef>
                          <a:spcPts val="0"/>
                        </a:spcBef>
                        <a:spcAft>
                          <a:spcPts val="0"/>
                        </a:spcAft>
                        <a:buNone/>
                      </a:pPr>
                      <a:r>
                        <a:rPr b="1" lang="en-US" sz="1400">
                          <a:solidFill>
                            <a:schemeClr val="dk1"/>
                          </a:solidFill>
                        </a:rPr>
                        <a:t>&lt;0.001</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1.82</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(1.64-2.03)</a:t>
                      </a:r>
                      <a:endParaRPr/>
                    </a:p>
                  </a:txBody>
                  <a:tcPr marT="45725" marB="45725" marR="91450" marL="91450"/>
                </a:tc>
                <a:tc>
                  <a:txBody>
                    <a:bodyPr/>
                    <a:lstStyle/>
                    <a:p>
                      <a:pPr indent="0" lvl="0" marL="0" marR="0" rtl="0" algn="ctr">
                        <a:spcBef>
                          <a:spcPts val="0"/>
                        </a:spcBef>
                        <a:spcAft>
                          <a:spcPts val="0"/>
                        </a:spcAft>
                        <a:buNone/>
                      </a:pPr>
                      <a:r>
                        <a:rPr b="1" lang="en-US" sz="1400">
                          <a:solidFill>
                            <a:srgbClr val="FF0000"/>
                          </a:solidFill>
                        </a:rPr>
                        <a:t>&lt;0.0001</a:t>
                      </a:r>
                      <a:endParaRPr/>
                    </a:p>
                  </a:txBody>
                  <a:tcPr marT="45725" marB="45725" marR="91450" marL="91450"/>
                </a:tc>
              </a:tr>
            </a:tbl>
          </a:graphicData>
        </a:graphic>
      </p:graphicFrame>
      <p:graphicFrame>
        <p:nvGraphicFramePr>
          <p:cNvPr id="448" name="Google Shape;448;p32"/>
          <p:cNvGraphicFramePr/>
          <p:nvPr/>
        </p:nvGraphicFramePr>
        <p:xfrm>
          <a:off x="1415561" y="3698761"/>
          <a:ext cx="3000000" cy="3000000"/>
        </p:xfrm>
        <a:graphic>
          <a:graphicData uri="http://schemas.openxmlformats.org/drawingml/2006/table">
            <a:tbl>
              <a:tblPr bandRow="1" firstRow="1">
                <a:noFill/>
                <a:tableStyleId>{4F880864-5892-47B9-87B9-45F1373DA064}</a:tableStyleId>
              </a:tblPr>
              <a:tblGrid>
                <a:gridCol w="3317600"/>
                <a:gridCol w="1776675"/>
                <a:gridCol w="2824675"/>
                <a:gridCol w="1441950"/>
              </a:tblGrid>
              <a:tr h="370850">
                <a:tc gridSpan="4">
                  <a:txBody>
                    <a:bodyPr/>
                    <a:lstStyle/>
                    <a:p>
                      <a:pPr indent="0" lvl="0" marL="0" marR="0" rtl="0" algn="ctr">
                        <a:spcBef>
                          <a:spcPts val="0"/>
                        </a:spcBef>
                        <a:spcAft>
                          <a:spcPts val="0"/>
                        </a:spcAft>
                        <a:buNone/>
                      </a:pPr>
                      <a:r>
                        <a:rPr b="1" lang="en-US" sz="1800">
                          <a:latin typeface="Calibri"/>
                          <a:ea typeface="Calibri"/>
                          <a:cs typeface="Calibri"/>
                          <a:sym typeface="Calibri"/>
                        </a:rPr>
                        <a:t>Multivariable Analysis - Serum Bilirubin</a:t>
                      </a:r>
                      <a:endParaRPr/>
                    </a:p>
                  </a:txBody>
                  <a:tcPr marT="45725" marB="45725" marR="91450" marL="91450"/>
                </a:tc>
                <a:tc hMerge="1"/>
                <a:tc hMerge="1"/>
                <a:tc hMerge="1"/>
              </a:tr>
              <a:tr h="370850">
                <a:tc>
                  <a:txBody>
                    <a:bodyPr/>
                    <a:lstStyle/>
                    <a:p>
                      <a:pPr indent="0" lvl="0" marL="0" marR="0" rtl="0" algn="l">
                        <a:spcBef>
                          <a:spcPts val="0"/>
                        </a:spcBef>
                        <a:spcAft>
                          <a:spcPts val="0"/>
                        </a:spcAft>
                        <a:buNone/>
                      </a:pPr>
                      <a:r>
                        <a:rPr b="1" lang="en-US" sz="1800">
                          <a:latin typeface="Calibri"/>
                          <a:ea typeface="Calibri"/>
                          <a:cs typeface="Calibri"/>
                          <a:sym typeface="Calibri"/>
                        </a:rPr>
                        <a:t>Model</a:t>
                      </a:r>
                      <a:endParaRPr/>
                    </a:p>
                  </a:txBody>
                  <a:tcPr marT="45725" marB="45725" marR="91450" marL="91450"/>
                </a:tc>
                <a:tc>
                  <a:txBody>
                    <a:bodyPr/>
                    <a:lstStyle/>
                    <a:p>
                      <a:pPr indent="0" lvl="0" marL="0" marR="0" rtl="0" algn="ctr">
                        <a:spcBef>
                          <a:spcPts val="0"/>
                        </a:spcBef>
                        <a:spcAft>
                          <a:spcPts val="0"/>
                        </a:spcAft>
                        <a:buNone/>
                      </a:pPr>
                      <a:r>
                        <a:rPr b="1" lang="en-US" sz="1800">
                          <a:latin typeface="Calibri"/>
                          <a:ea typeface="Calibri"/>
                          <a:cs typeface="Calibri"/>
                          <a:sym typeface="Calibri"/>
                        </a:rPr>
                        <a:t>Hazard Ratios</a:t>
                      </a:r>
                      <a:endParaRPr/>
                    </a:p>
                  </a:txBody>
                  <a:tcPr marT="45725" marB="45725" marR="91450" marL="91450"/>
                </a:tc>
                <a:tc>
                  <a:txBody>
                    <a:bodyPr/>
                    <a:lstStyle/>
                    <a:p>
                      <a:pPr indent="0" lvl="0" marL="0" marR="0" rtl="0" algn="ctr">
                        <a:spcBef>
                          <a:spcPts val="0"/>
                        </a:spcBef>
                        <a:spcAft>
                          <a:spcPts val="0"/>
                        </a:spcAft>
                        <a:buNone/>
                      </a:pPr>
                      <a:r>
                        <a:rPr b="1" lang="en-US" sz="1800">
                          <a:latin typeface="Calibri"/>
                          <a:ea typeface="Calibri"/>
                          <a:cs typeface="Calibri"/>
                          <a:sym typeface="Calibri"/>
                        </a:rPr>
                        <a:t>95% Confidence Interval</a:t>
                      </a:r>
                      <a:endParaRPr/>
                    </a:p>
                  </a:txBody>
                  <a:tcPr marT="45725" marB="45725" marR="91450" marL="91450"/>
                </a:tc>
                <a:tc>
                  <a:txBody>
                    <a:bodyPr/>
                    <a:lstStyle/>
                    <a:p>
                      <a:pPr indent="0" lvl="0" marL="0" marR="0" rtl="0" algn="ctr">
                        <a:spcBef>
                          <a:spcPts val="0"/>
                        </a:spcBef>
                        <a:spcAft>
                          <a:spcPts val="0"/>
                        </a:spcAft>
                        <a:buNone/>
                      </a:pPr>
                      <a:r>
                        <a:rPr b="1" lang="en-US" sz="1800">
                          <a:latin typeface="Calibri"/>
                          <a:ea typeface="Calibri"/>
                          <a:cs typeface="Calibri"/>
                          <a:sym typeface="Calibri"/>
                        </a:rPr>
                        <a:t>p-value</a:t>
                      </a:r>
                      <a:endParaRPr/>
                    </a:p>
                  </a:txBody>
                  <a:tcPr marT="45725" marB="45725" marR="91450" marL="91450"/>
                </a:tc>
              </a:tr>
              <a:tr h="370850">
                <a:tc>
                  <a:txBody>
                    <a:bodyPr/>
                    <a:lstStyle/>
                    <a:p>
                      <a:pPr indent="0" lvl="0" marL="0" marR="0" rtl="0" algn="l">
                        <a:spcBef>
                          <a:spcPts val="0"/>
                        </a:spcBef>
                        <a:spcAft>
                          <a:spcPts val="0"/>
                        </a:spcAft>
                        <a:buNone/>
                      </a:pPr>
                      <a:r>
                        <a:rPr lang="en-US" sz="1800">
                          <a:latin typeface="Calibri"/>
                          <a:ea typeface="Calibri"/>
                          <a:cs typeface="Calibri"/>
                          <a:sym typeface="Calibri"/>
                        </a:rPr>
                        <a:t>Model 1: Cox PH</a:t>
                      </a:r>
                      <a:endParaRPr b="1"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1.11</a:t>
                      </a:r>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(1.06 – 1.15)</a:t>
                      </a:r>
                      <a:endParaRPr/>
                    </a:p>
                  </a:txBody>
                  <a:tcPr marT="45725" marB="45725" marR="91450" marL="91450">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Calibri"/>
                          <a:ea typeface="Calibri"/>
                          <a:cs typeface="Calibri"/>
                          <a:sym typeface="Calibri"/>
                        </a:rPr>
                        <a:t>&lt;0.001</a:t>
                      </a:r>
                      <a:endParaRPr/>
                    </a:p>
                  </a:txBody>
                  <a:tcPr marT="45725" marB="45725" marR="91450" marL="91450"/>
                </a:tc>
              </a:tr>
              <a:tr h="370850">
                <a:tc>
                  <a:txBody>
                    <a:bodyPr/>
                    <a:lstStyle/>
                    <a:p>
                      <a:pPr indent="0" lvl="0" marL="0" marR="0" rtl="0" algn="l">
                        <a:spcBef>
                          <a:spcPts val="0"/>
                        </a:spcBef>
                        <a:spcAft>
                          <a:spcPts val="0"/>
                        </a:spcAft>
                        <a:buNone/>
                      </a:pPr>
                      <a:r>
                        <a:rPr lang="en-US" sz="1800">
                          <a:latin typeface="Calibri"/>
                          <a:ea typeface="Calibri"/>
                          <a:cs typeface="Calibri"/>
                          <a:sym typeface="Calibri"/>
                        </a:rPr>
                        <a:t>Model 2: Time-dependent Cox</a:t>
                      </a:r>
                      <a:endParaRPr b="1"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1.20</a:t>
                      </a:r>
                      <a:endParaRPr/>
                    </a:p>
                  </a:txBody>
                  <a:tcPr marT="45725" marB="45725" marR="91450" marL="91450">
                    <a:lnR cap="flat" cmpd="sng" w="9525">
                      <a:solidFill>
                        <a:srgbClr val="000000">
                          <a:alpha val="0"/>
                        </a:srgbClr>
                      </a:solidFill>
                      <a:prstDash val="solid"/>
                      <a:round/>
                      <a:headEnd len="sm" w="sm" type="none"/>
                      <a:tailEnd len="sm" w="sm" type="none"/>
                    </a:lnR>
                  </a:tcPr>
                </a:tc>
                <a:tc>
                  <a:txBody>
                    <a:bodyPr/>
                    <a:lstStyle/>
                    <a:p>
                      <a:pPr indent="0" lvl="0" marL="0" marR="0" rtl="0" algn="ctr">
                        <a:spcBef>
                          <a:spcPts val="0"/>
                        </a:spcBef>
                        <a:spcAft>
                          <a:spcPts val="0"/>
                        </a:spcAft>
                        <a:buNone/>
                      </a:pPr>
                      <a:r>
                        <a:rPr lang="en-US" sz="1800">
                          <a:latin typeface="Calibri"/>
                          <a:ea typeface="Calibri"/>
                          <a:cs typeface="Calibri"/>
                          <a:sym typeface="Calibri"/>
                        </a:rPr>
                        <a:t>(1.17 – 1.22)</a:t>
                      </a:r>
                      <a:endParaRPr/>
                    </a:p>
                  </a:txBody>
                  <a:tcPr marT="45725" marB="45725" marR="91450" marL="91450">
                    <a:lnL cap="flat" cmpd="sng" w="9525">
                      <a:solidFill>
                        <a:srgbClr val="000000">
                          <a:alpha val="0"/>
                        </a:srgbClr>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ctr">
                        <a:spcBef>
                          <a:spcPts val="0"/>
                        </a:spcBef>
                        <a:spcAft>
                          <a:spcPts val="0"/>
                        </a:spcAft>
                        <a:buNone/>
                      </a:pPr>
                      <a:r>
                        <a:rPr lang="en-US" sz="1800">
                          <a:latin typeface="Calibri"/>
                          <a:ea typeface="Calibri"/>
                          <a:cs typeface="Calibri"/>
                          <a:sym typeface="Calibri"/>
                        </a:rPr>
                        <a:t>&lt;0.001</a:t>
                      </a:r>
                      <a:endParaRPr/>
                    </a:p>
                  </a:txBody>
                  <a:tcPr marT="45725" marB="45725" marR="91450" marL="91450">
                    <a:lnL cap="flat" cmpd="sng" w="9525">
                      <a:solidFill>
                        <a:srgbClr val="000000">
                          <a:alpha val="0"/>
                        </a:srgbClr>
                      </a:solidFill>
                      <a:prstDash val="solid"/>
                      <a:round/>
                      <a:headEnd len="sm" w="sm" type="none"/>
                      <a:tailEnd len="sm" w="sm" type="none"/>
                    </a:lnL>
                  </a:tcPr>
                </a:tc>
              </a:tr>
              <a:tr h="370850">
                <a:tc>
                  <a:txBody>
                    <a:bodyPr/>
                    <a:lstStyle/>
                    <a:p>
                      <a:pPr indent="0" lvl="0" marL="0" marR="0" rtl="0" algn="l">
                        <a:spcBef>
                          <a:spcPts val="0"/>
                        </a:spcBef>
                        <a:spcAft>
                          <a:spcPts val="0"/>
                        </a:spcAft>
                        <a:buNone/>
                      </a:pPr>
                      <a:r>
                        <a:rPr lang="en-US" sz="1800">
                          <a:latin typeface="Calibri"/>
                          <a:ea typeface="Calibri"/>
                          <a:cs typeface="Calibri"/>
                          <a:sym typeface="Calibri"/>
                        </a:rPr>
                        <a:t>Model 3: Joint Model</a:t>
                      </a:r>
                      <a:endParaRPr b="1" sz="1800">
                        <a:latin typeface="Calibri"/>
                        <a:ea typeface="Calibri"/>
                        <a:cs typeface="Calibri"/>
                        <a:sym typeface="Calibri"/>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1.82</a:t>
                      </a:r>
                      <a:endParaRPr/>
                    </a:p>
                  </a:txBody>
                  <a:tcPr marT="45725" marB="45725" marR="91450" marL="91450"/>
                </a:tc>
                <a:tc>
                  <a:txBody>
                    <a:bodyPr/>
                    <a:lstStyle/>
                    <a:p>
                      <a:pPr indent="0" lvl="0" marL="0" marR="0" rtl="0" algn="ctr">
                        <a:spcBef>
                          <a:spcPts val="0"/>
                        </a:spcBef>
                        <a:spcAft>
                          <a:spcPts val="0"/>
                        </a:spcAft>
                        <a:buNone/>
                      </a:pPr>
                      <a:r>
                        <a:rPr lang="en-US" sz="1800">
                          <a:latin typeface="Calibri"/>
                          <a:ea typeface="Calibri"/>
                          <a:cs typeface="Calibri"/>
                          <a:sym typeface="Calibri"/>
                        </a:rPr>
                        <a:t>(1.64 - 2.03)</a:t>
                      </a:r>
                      <a:endParaRPr/>
                    </a:p>
                  </a:txBody>
                  <a:tcPr marT="45725" marB="45725" marR="91450" marL="91450">
                    <a:lnT cap="flat" cmpd="sng" w="9525">
                      <a:solidFill>
                        <a:srgbClr val="000000">
                          <a:alpha val="0"/>
                        </a:srgbClr>
                      </a:solidFill>
                      <a:prstDash val="solid"/>
                      <a:round/>
                      <a:headEnd len="sm" w="sm" type="none"/>
                      <a:tailEnd len="sm" w="sm" type="none"/>
                    </a:lnT>
                  </a:tcPr>
                </a:tc>
                <a:tc>
                  <a:txBody>
                    <a:bodyPr/>
                    <a:lstStyle/>
                    <a:p>
                      <a:pPr indent="0" lvl="0" marL="0" marR="0" rtl="0" algn="ctr">
                        <a:spcBef>
                          <a:spcPts val="0"/>
                        </a:spcBef>
                        <a:spcAft>
                          <a:spcPts val="0"/>
                        </a:spcAft>
                        <a:buNone/>
                      </a:pPr>
                      <a:r>
                        <a:rPr lang="en-US" sz="1800">
                          <a:latin typeface="Calibri"/>
                          <a:ea typeface="Calibri"/>
                          <a:cs typeface="Calibri"/>
                          <a:sym typeface="Calibri"/>
                        </a:rPr>
                        <a:t>&lt;0.0001</a:t>
                      </a:r>
                      <a:endParaRPr/>
                    </a:p>
                  </a:txBody>
                  <a:tcPr marT="45725" marB="45725" marR="91450" marL="91450"/>
                </a:tc>
              </a:tr>
            </a:tbl>
          </a:graphicData>
        </a:graphic>
      </p:graphicFrame>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pic>
        <p:nvPicPr>
          <p:cNvPr descr="A close up of a map&#10;&#10;Description automatically generated" id="454" name="Google Shape;454;p33"/>
          <p:cNvPicPr preferRelativeResize="0"/>
          <p:nvPr/>
        </p:nvPicPr>
        <p:blipFill rotWithShape="1">
          <a:blip r:embed="rId3">
            <a:alphaModFix/>
          </a:blip>
          <a:srcRect b="0" l="0" r="0" t="0"/>
          <a:stretch/>
        </p:blipFill>
        <p:spPr>
          <a:xfrm>
            <a:off x="6196524" y="1841282"/>
            <a:ext cx="5804976" cy="3424060"/>
          </a:xfrm>
          <a:prstGeom prst="rect">
            <a:avLst/>
          </a:prstGeom>
          <a:noFill/>
          <a:ln>
            <a:noFill/>
          </a:ln>
        </p:spPr>
      </p:pic>
      <p:pic>
        <p:nvPicPr>
          <p:cNvPr descr="A close up of a map&#10;&#10;Description automatically generated" id="455" name="Google Shape;455;p33"/>
          <p:cNvPicPr preferRelativeResize="0"/>
          <p:nvPr/>
        </p:nvPicPr>
        <p:blipFill rotWithShape="1">
          <a:blip r:embed="rId4">
            <a:alphaModFix/>
          </a:blip>
          <a:srcRect b="0" l="0" r="0" t="0"/>
          <a:stretch/>
        </p:blipFill>
        <p:spPr>
          <a:xfrm>
            <a:off x="498771" y="1897054"/>
            <a:ext cx="5514915" cy="3394997"/>
          </a:xfrm>
          <a:prstGeom prst="rect">
            <a:avLst/>
          </a:prstGeom>
          <a:noFill/>
          <a:ln>
            <a:noFill/>
          </a:ln>
        </p:spPr>
      </p:pic>
      <p:pic>
        <p:nvPicPr>
          <p:cNvPr descr="A close up of a logo&#10;&#10;Description automatically generated" id="456" name="Google Shape;456;p33"/>
          <p:cNvPicPr preferRelativeResize="0"/>
          <p:nvPr>
            <p:ph idx="1" type="body"/>
          </p:nvPr>
        </p:nvPicPr>
        <p:blipFill rotWithShape="1">
          <a:blip r:embed="rId5">
            <a:alphaModFix/>
          </a:blip>
          <a:srcRect b="0" l="0" r="0" t="0"/>
          <a:stretch/>
        </p:blipFill>
        <p:spPr>
          <a:xfrm>
            <a:off x="8352760" y="6000934"/>
            <a:ext cx="3694250" cy="857066"/>
          </a:xfrm>
          <a:prstGeom prst="rect">
            <a:avLst/>
          </a:prstGeom>
          <a:noFill/>
          <a:ln>
            <a:noFill/>
          </a:ln>
        </p:spPr>
      </p:pic>
      <p:pic>
        <p:nvPicPr>
          <p:cNvPr id="457" name="Google Shape;457;p33"/>
          <p:cNvPicPr preferRelativeResize="0"/>
          <p:nvPr/>
        </p:nvPicPr>
        <p:blipFill rotWithShape="1">
          <a:blip r:embed="rId6">
            <a:alphaModFix/>
          </a:blip>
          <a:srcRect b="0" l="0" r="0" t="0"/>
          <a:stretch/>
        </p:blipFill>
        <p:spPr>
          <a:xfrm flipH="1">
            <a:off x="0" y="869749"/>
            <a:ext cx="209550" cy="5021179"/>
          </a:xfrm>
          <a:prstGeom prst="rect">
            <a:avLst/>
          </a:prstGeom>
          <a:noFill/>
          <a:ln>
            <a:noFill/>
          </a:ln>
        </p:spPr>
      </p:pic>
      <p:sp>
        <p:nvSpPr>
          <p:cNvPr id="458" name="Google Shape;458;p33"/>
          <p:cNvSpPr/>
          <p:nvPr/>
        </p:nvSpPr>
        <p:spPr>
          <a:xfrm>
            <a:off x="1547446" y="1841283"/>
            <a:ext cx="3645700" cy="69793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59" name="Google Shape;459;p33"/>
          <p:cNvSpPr/>
          <p:nvPr/>
        </p:nvSpPr>
        <p:spPr>
          <a:xfrm>
            <a:off x="7062362" y="1841283"/>
            <a:ext cx="4090972" cy="584998"/>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60" name="Google Shape;460;p33"/>
          <p:cNvSpPr txBox="1"/>
          <p:nvPr/>
        </p:nvSpPr>
        <p:spPr>
          <a:xfrm>
            <a:off x="5158497" y="2781804"/>
            <a:ext cx="6710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Drug</a:t>
            </a:r>
            <a:endParaRPr/>
          </a:p>
        </p:txBody>
      </p:sp>
      <p:sp>
        <p:nvSpPr>
          <p:cNvPr id="461" name="Google Shape;461;p33"/>
          <p:cNvSpPr txBox="1"/>
          <p:nvPr/>
        </p:nvSpPr>
        <p:spPr>
          <a:xfrm>
            <a:off x="5025638" y="3479390"/>
            <a:ext cx="11246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Treatment</a:t>
            </a:r>
            <a:endParaRPr/>
          </a:p>
        </p:txBody>
      </p:sp>
      <p:sp>
        <p:nvSpPr>
          <p:cNvPr id="462" name="Google Shape;462;p33"/>
          <p:cNvSpPr txBox="1"/>
          <p:nvPr/>
        </p:nvSpPr>
        <p:spPr>
          <a:xfrm>
            <a:off x="11449474" y="3440663"/>
            <a:ext cx="6710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Male</a:t>
            </a:r>
            <a:endParaRPr/>
          </a:p>
        </p:txBody>
      </p:sp>
      <p:sp>
        <p:nvSpPr>
          <p:cNvPr id="463" name="Google Shape;463;p33"/>
          <p:cNvSpPr txBox="1"/>
          <p:nvPr/>
        </p:nvSpPr>
        <p:spPr>
          <a:xfrm>
            <a:off x="11423327" y="3015962"/>
            <a:ext cx="8512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Female</a:t>
            </a:r>
            <a:endParaRPr/>
          </a:p>
        </p:txBody>
      </p:sp>
      <p:cxnSp>
        <p:nvCxnSpPr>
          <p:cNvPr id="464" name="Google Shape;464;p33"/>
          <p:cNvCxnSpPr/>
          <p:nvPr/>
        </p:nvCxnSpPr>
        <p:spPr>
          <a:xfrm flipH="1">
            <a:off x="5193147" y="3041650"/>
            <a:ext cx="112278" cy="282089"/>
          </a:xfrm>
          <a:prstGeom prst="straightConnector1">
            <a:avLst/>
          </a:prstGeom>
          <a:noFill/>
          <a:ln cap="flat" cmpd="sng" w="9525">
            <a:solidFill>
              <a:schemeClr val="accent5"/>
            </a:solidFill>
            <a:prstDash val="solid"/>
            <a:miter lim="800000"/>
            <a:headEnd len="sm" w="sm" type="none"/>
            <a:tailEnd len="med" w="med" type="triangle"/>
          </a:ln>
        </p:spPr>
      </p:cxnSp>
      <p:cxnSp>
        <p:nvCxnSpPr>
          <p:cNvPr id="465" name="Google Shape;465;p33"/>
          <p:cNvCxnSpPr/>
          <p:nvPr/>
        </p:nvCxnSpPr>
        <p:spPr>
          <a:xfrm flipH="1" rot="10800000">
            <a:off x="5353050" y="3380339"/>
            <a:ext cx="73025" cy="203246"/>
          </a:xfrm>
          <a:prstGeom prst="straightConnector1">
            <a:avLst/>
          </a:prstGeom>
          <a:noFill/>
          <a:ln cap="flat" cmpd="sng" w="9525">
            <a:solidFill>
              <a:srgbClr val="37E4FF"/>
            </a:solidFill>
            <a:prstDash val="solid"/>
            <a:miter lim="800000"/>
            <a:headEnd len="sm" w="sm" type="none"/>
            <a:tailEnd len="med" w="med" type="triangle"/>
          </a:ln>
        </p:spPr>
      </p:cxnSp>
      <p:sp>
        <p:nvSpPr>
          <p:cNvPr id="466" name="Google Shape;466;p33"/>
          <p:cNvSpPr txBox="1"/>
          <p:nvPr/>
        </p:nvSpPr>
        <p:spPr>
          <a:xfrm>
            <a:off x="6844422" y="1402103"/>
            <a:ext cx="4105160" cy="5350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Garamond"/>
              <a:buNone/>
            </a:pPr>
            <a:r>
              <a:rPr lang="en-US" sz="4000">
                <a:solidFill>
                  <a:schemeClr val="dk1"/>
                </a:solidFill>
                <a:latin typeface="Garamond"/>
                <a:ea typeface="Garamond"/>
                <a:cs typeface="Garamond"/>
                <a:sym typeface="Garamond"/>
              </a:rPr>
              <a:t>Sex</a:t>
            </a:r>
            <a:endParaRPr/>
          </a:p>
        </p:txBody>
      </p:sp>
      <p:sp>
        <p:nvSpPr>
          <p:cNvPr id="467" name="Google Shape;467;p33"/>
          <p:cNvSpPr txBox="1"/>
          <p:nvPr/>
        </p:nvSpPr>
        <p:spPr>
          <a:xfrm>
            <a:off x="616005" y="1336664"/>
            <a:ext cx="6905740" cy="6979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Garamond"/>
              <a:buNone/>
            </a:pPr>
            <a:r>
              <a:rPr lang="en-US" sz="4000">
                <a:solidFill>
                  <a:schemeClr val="dk1"/>
                </a:solidFill>
                <a:latin typeface="Garamond"/>
                <a:ea typeface="Garamond"/>
                <a:cs typeface="Garamond"/>
                <a:sym typeface="Garamond"/>
              </a:rPr>
              <a:t>Treatment effect</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pic>
        <p:nvPicPr>
          <p:cNvPr descr="A close up of a map&#10;&#10;Description automatically generated" id="473" name="Google Shape;473;p34"/>
          <p:cNvPicPr preferRelativeResize="0"/>
          <p:nvPr/>
        </p:nvPicPr>
        <p:blipFill rotWithShape="1">
          <a:blip r:embed="rId3">
            <a:alphaModFix/>
          </a:blip>
          <a:srcRect b="0" l="0" r="0" t="0"/>
          <a:stretch/>
        </p:blipFill>
        <p:spPr>
          <a:xfrm>
            <a:off x="6196524" y="1841282"/>
            <a:ext cx="5804976" cy="3424060"/>
          </a:xfrm>
          <a:prstGeom prst="rect">
            <a:avLst/>
          </a:prstGeom>
          <a:noFill/>
          <a:ln>
            <a:noFill/>
          </a:ln>
        </p:spPr>
      </p:pic>
      <p:pic>
        <p:nvPicPr>
          <p:cNvPr descr="A close up of a map&#10;&#10;Description automatically generated" id="474" name="Google Shape;474;p34"/>
          <p:cNvPicPr preferRelativeResize="0"/>
          <p:nvPr/>
        </p:nvPicPr>
        <p:blipFill rotWithShape="1">
          <a:blip r:embed="rId4">
            <a:alphaModFix/>
          </a:blip>
          <a:srcRect b="0" l="0" r="0" t="0"/>
          <a:stretch/>
        </p:blipFill>
        <p:spPr>
          <a:xfrm>
            <a:off x="498771" y="1897054"/>
            <a:ext cx="5514915" cy="3394997"/>
          </a:xfrm>
          <a:prstGeom prst="rect">
            <a:avLst/>
          </a:prstGeom>
          <a:noFill/>
          <a:ln>
            <a:noFill/>
          </a:ln>
        </p:spPr>
      </p:pic>
      <p:pic>
        <p:nvPicPr>
          <p:cNvPr descr="A close up of a logo&#10;&#10;Description automatically generated" id="475" name="Google Shape;475;p34"/>
          <p:cNvPicPr preferRelativeResize="0"/>
          <p:nvPr>
            <p:ph idx="1" type="body"/>
          </p:nvPr>
        </p:nvPicPr>
        <p:blipFill rotWithShape="1">
          <a:blip r:embed="rId5">
            <a:alphaModFix/>
          </a:blip>
          <a:srcRect b="0" l="0" r="0" t="0"/>
          <a:stretch/>
        </p:blipFill>
        <p:spPr>
          <a:xfrm>
            <a:off x="8352760" y="6000934"/>
            <a:ext cx="3694250" cy="857066"/>
          </a:xfrm>
          <a:prstGeom prst="rect">
            <a:avLst/>
          </a:prstGeom>
          <a:noFill/>
          <a:ln>
            <a:noFill/>
          </a:ln>
        </p:spPr>
      </p:pic>
      <p:pic>
        <p:nvPicPr>
          <p:cNvPr id="476" name="Google Shape;476;p34"/>
          <p:cNvPicPr preferRelativeResize="0"/>
          <p:nvPr/>
        </p:nvPicPr>
        <p:blipFill rotWithShape="1">
          <a:blip r:embed="rId6">
            <a:alphaModFix/>
          </a:blip>
          <a:srcRect b="0" l="0" r="0" t="0"/>
          <a:stretch/>
        </p:blipFill>
        <p:spPr>
          <a:xfrm flipH="1">
            <a:off x="0" y="869749"/>
            <a:ext cx="209550" cy="5021179"/>
          </a:xfrm>
          <a:prstGeom prst="rect">
            <a:avLst/>
          </a:prstGeom>
          <a:noFill/>
          <a:ln>
            <a:noFill/>
          </a:ln>
        </p:spPr>
      </p:pic>
      <p:sp>
        <p:nvSpPr>
          <p:cNvPr id="477" name="Google Shape;477;p34"/>
          <p:cNvSpPr/>
          <p:nvPr/>
        </p:nvSpPr>
        <p:spPr>
          <a:xfrm>
            <a:off x="1818135" y="3396239"/>
            <a:ext cx="712723" cy="340538"/>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8" name="Google Shape;478;p34"/>
          <p:cNvSpPr/>
          <p:nvPr/>
        </p:nvSpPr>
        <p:spPr>
          <a:xfrm>
            <a:off x="7359375" y="3371941"/>
            <a:ext cx="978086" cy="370703"/>
          </a:xfrm>
          <a:prstGeom prst="rect">
            <a:avLst/>
          </a:prstGeom>
          <a:noFill/>
          <a:ln cap="flat" cmpd="sng" w="28575">
            <a:solidFill>
              <a:schemeClr val="accent5"/>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79" name="Google Shape;479;p34"/>
          <p:cNvSpPr/>
          <p:nvPr/>
        </p:nvSpPr>
        <p:spPr>
          <a:xfrm>
            <a:off x="1682691" y="1891355"/>
            <a:ext cx="3510455" cy="64786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0" name="Google Shape;480;p34"/>
          <p:cNvSpPr/>
          <p:nvPr/>
        </p:nvSpPr>
        <p:spPr>
          <a:xfrm>
            <a:off x="7108000" y="1804405"/>
            <a:ext cx="4045334" cy="62187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81" name="Google Shape;481;p34"/>
          <p:cNvSpPr txBox="1"/>
          <p:nvPr/>
        </p:nvSpPr>
        <p:spPr>
          <a:xfrm>
            <a:off x="5158497" y="2781804"/>
            <a:ext cx="6710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Drug</a:t>
            </a:r>
            <a:endParaRPr/>
          </a:p>
        </p:txBody>
      </p:sp>
      <p:sp>
        <p:nvSpPr>
          <p:cNvPr id="482" name="Google Shape;482;p34"/>
          <p:cNvSpPr txBox="1"/>
          <p:nvPr/>
        </p:nvSpPr>
        <p:spPr>
          <a:xfrm>
            <a:off x="5025638" y="3479390"/>
            <a:ext cx="1124603"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Treatment</a:t>
            </a:r>
            <a:endParaRPr/>
          </a:p>
        </p:txBody>
      </p:sp>
      <p:sp>
        <p:nvSpPr>
          <p:cNvPr id="483" name="Google Shape;483;p34"/>
          <p:cNvSpPr txBox="1"/>
          <p:nvPr/>
        </p:nvSpPr>
        <p:spPr>
          <a:xfrm>
            <a:off x="11449474" y="3440663"/>
            <a:ext cx="671015"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Male</a:t>
            </a:r>
            <a:endParaRPr/>
          </a:p>
        </p:txBody>
      </p:sp>
      <p:sp>
        <p:nvSpPr>
          <p:cNvPr id="484" name="Google Shape;484;p34"/>
          <p:cNvSpPr txBox="1"/>
          <p:nvPr/>
        </p:nvSpPr>
        <p:spPr>
          <a:xfrm>
            <a:off x="11423327" y="3015962"/>
            <a:ext cx="851284" cy="30777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400">
                <a:solidFill>
                  <a:schemeClr val="dk1"/>
                </a:solidFill>
                <a:latin typeface="Garamond"/>
                <a:ea typeface="Garamond"/>
                <a:cs typeface="Garamond"/>
                <a:sym typeface="Garamond"/>
              </a:rPr>
              <a:t>Female</a:t>
            </a:r>
            <a:endParaRPr/>
          </a:p>
        </p:txBody>
      </p:sp>
      <p:cxnSp>
        <p:nvCxnSpPr>
          <p:cNvPr id="485" name="Google Shape;485;p34"/>
          <p:cNvCxnSpPr/>
          <p:nvPr/>
        </p:nvCxnSpPr>
        <p:spPr>
          <a:xfrm flipH="1">
            <a:off x="5193147" y="3041650"/>
            <a:ext cx="112278" cy="282089"/>
          </a:xfrm>
          <a:prstGeom prst="straightConnector1">
            <a:avLst/>
          </a:prstGeom>
          <a:noFill/>
          <a:ln cap="flat" cmpd="sng" w="9525">
            <a:solidFill>
              <a:schemeClr val="accent5"/>
            </a:solidFill>
            <a:prstDash val="solid"/>
            <a:miter lim="800000"/>
            <a:headEnd len="sm" w="sm" type="none"/>
            <a:tailEnd len="med" w="med" type="triangle"/>
          </a:ln>
        </p:spPr>
      </p:cxnSp>
      <p:cxnSp>
        <p:nvCxnSpPr>
          <p:cNvPr id="486" name="Google Shape;486;p34"/>
          <p:cNvCxnSpPr/>
          <p:nvPr/>
        </p:nvCxnSpPr>
        <p:spPr>
          <a:xfrm flipH="1" rot="10800000">
            <a:off x="5353050" y="3380339"/>
            <a:ext cx="73025" cy="203246"/>
          </a:xfrm>
          <a:prstGeom prst="straightConnector1">
            <a:avLst/>
          </a:prstGeom>
          <a:noFill/>
          <a:ln cap="flat" cmpd="sng" w="9525">
            <a:solidFill>
              <a:srgbClr val="37E4FF"/>
            </a:solidFill>
            <a:prstDash val="solid"/>
            <a:miter lim="800000"/>
            <a:headEnd len="sm" w="sm" type="none"/>
            <a:tailEnd len="med" w="med" type="triangle"/>
          </a:ln>
        </p:spPr>
      </p:cxnSp>
      <p:sp>
        <p:nvSpPr>
          <p:cNvPr id="487" name="Google Shape;487;p34"/>
          <p:cNvSpPr txBox="1"/>
          <p:nvPr/>
        </p:nvSpPr>
        <p:spPr>
          <a:xfrm>
            <a:off x="1789613" y="5241461"/>
            <a:ext cx="4229100"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Garamond"/>
                <a:ea typeface="Garamond"/>
                <a:cs typeface="Garamond"/>
                <a:sym typeface="Garamond"/>
              </a:rPr>
              <a:t>Drug is not statistically significant </a:t>
            </a:r>
            <a:endParaRPr/>
          </a:p>
        </p:txBody>
      </p:sp>
      <p:sp>
        <p:nvSpPr>
          <p:cNvPr id="488" name="Google Shape;488;p34"/>
          <p:cNvSpPr txBox="1"/>
          <p:nvPr/>
        </p:nvSpPr>
        <p:spPr>
          <a:xfrm>
            <a:off x="7718307" y="5241462"/>
            <a:ext cx="3739383" cy="430887"/>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200">
                <a:solidFill>
                  <a:schemeClr val="dk1"/>
                </a:solidFill>
                <a:latin typeface="Garamond"/>
                <a:ea typeface="Garamond"/>
                <a:cs typeface="Garamond"/>
                <a:sym typeface="Garamond"/>
              </a:rPr>
              <a:t>Sex is statistically significant </a:t>
            </a:r>
            <a:endParaRPr/>
          </a:p>
        </p:txBody>
      </p:sp>
      <p:sp>
        <p:nvSpPr>
          <p:cNvPr id="489" name="Google Shape;489;p34"/>
          <p:cNvSpPr txBox="1"/>
          <p:nvPr/>
        </p:nvSpPr>
        <p:spPr>
          <a:xfrm>
            <a:off x="4111730" y="552190"/>
            <a:ext cx="4077021" cy="646331"/>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Garamond"/>
                <a:ea typeface="Garamond"/>
                <a:cs typeface="Garamond"/>
                <a:sym typeface="Garamond"/>
              </a:rPr>
              <a:t>Log-rank based test for difference in survivorship between groups</a:t>
            </a:r>
            <a:endParaRPr/>
          </a:p>
        </p:txBody>
      </p:sp>
      <p:cxnSp>
        <p:nvCxnSpPr>
          <p:cNvPr id="490" name="Google Shape;490;p34"/>
          <p:cNvCxnSpPr/>
          <p:nvPr/>
        </p:nvCxnSpPr>
        <p:spPr>
          <a:xfrm flipH="1" rot="10800000">
            <a:off x="2530858" y="1336664"/>
            <a:ext cx="2172266" cy="2142726"/>
          </a:xfrm>
          <a:prstGeom prst="straightConnector1">
            <a:avLst/>
          </a:prstGeom>
          <a:noFill/>
          <a:ln cap="flat" cmpd="sng" w="9525">
            <a:solidFill>
              <a:schemeClr val="accent5"/>
            </a:solidFill>
            <a:prstDash val="solid"/>
            <a:miter lim="800000"/>
            <a:headEnd len="sm" w="sm" type="none"/>
            <a:tailEnd len="med" w="med" type="triangle"/>
          </a:ln>
        </p:spPr>
      </p:cxnSp>
      <p:sp>
        <p:nvSpPr>
          <p:cNvPr id="491" name="Google Shape;491;p34"/>
          <p:cNvSpPr txBox="1"/>
          <p:nvPr/>
        </p:nvSpPr>
        <p:spPr>
          <a:xfrm>
            <a:off x="616005" y="1336664"/>
            <a:ext cx="6905740" cy="697936"/>
          </a:xfrm>
          <a:prstGeom prst="rect">
            <a:avLst/>
          </a:prstGeom>
          <a:noFill/>
          <a:ln>
            <a:noFill/>
          </a:ln>
        </p:spPr>
        <p:txBody>
          <a:bodyPr anchorCtr="0" anchor="ctr" bIns="45700" lIns="91425" spcFirstLastPara="1" rIns="91425" wrap="square" tIns="45700">
            <a:normAutofit/>
          </a:bodyPr>
          <a:lstStyle/>
          <a:p>
            <a:pPr indent="0" lvl="0" marL="0" marR="0" rtl="0" algn="l">
              <a:lnSpc>
                <a:spcPct val="90000"/>
              </a:lnSpc>
              <a:spcBef>
                <a:spcPts val="0"/>
              </a:spcBef>
              <a:spcAft>
                <a:spcPts val="0"/>
              </a:spcAft>
              <a:buClr>
                <a:schemeClr val="dk1"/>
              </a:buClr>
              <a:buSzPts val="4000"/>
              <a:buFont typeface="Garamond"/>
              <a:buNone/>
            </a:pPr>
            <a:r>
              <a:rPr lang="en-US" sz="4000">
                <a:solidFill>
                  <a:schemeClr val="dk1"/>
                </a:solidFill>
                <a:latin typeface="Garamond"/>
                <a:ea typeface="Garamond"/>
                <a:cs typeface="Garamond"/>
                <a:sym typeface="Garamond"/>
              </a:rPr>
              <a:t>Treatment effect</a:t>
            </a:r>
            <a:endParaRPr/>
          </a:p>
        </p:txBody>
      </p:sp>
      <p:cxnSp>
        <p:nvCxnSpPr>
          <p:cNvPr id="492" name="Google Shape;492;p34"/>
          <p:cNvCxnSpPr/>
          <p:nvPr/>
        </p:nvCxnSpPr>
        <p:spPr>
          <a:xfrm rot="10800000">
            <a:off x="6524255" y="1434275"/>
            <a:ext cx="1434214" cy="1946063"/>
          </a:xfrm>
          <a:prstGeom prst="straightConnector1">
            <a:avLst/>
          </a:prstGeom>
          <a:noFill/>
          <a:ln cap="flat" cmpd="sng" w="12700">
            <a:solidFill>
              <a:schemeClr val="accent5"/>
            </a:solidFill>
            <a:prstDash val="solid"/>
            <a:miter lim="800000"/>
            <a:headEnd len="sm" w="sm" type="none"/>
            <a:tailEnd len="med" w="med" type="triangle"/>
          </a:ln>
        </p:spPr>
      </p:cxnSp>
      <p:sp>
        <p:nvSpPr>
          <p:cNvPr id="493" name="Google Shape;493;p34"/>
          <p:cNvSpPr txBox="1"/>
          <p:nvPr/>
        </p:nvSpPr>
        <p:spPr>
          <a:xfrm>
            <a:off x="6844422" y="1402103"/>
            <a:ext cx="4105160" cy="535067"/>
          </a:xfrm>
          <a:prstGeom prst="rect">
            <a:avLst/>
          </a:prstGeom>
          <a:noFill/>
          <a:ln>
            <a:noFill/>
          </a:ln>
        </p:spPr>
        <p:txBody>
          <a:bodyPr anchorCtr="0" anchor="ctr" bIns="45700" lIns="91425" spcFirstLastPara="1" rIns="91425" wrap="square" tIns="45700">
            <a:noAutofit/>
          </a:bodyPr>
          <a:lstStyle/>
          <a:p>
            <a:pPr indent="0" lvl="0" marL="0" marR="0" rtl="0" algn="l">
              <a:lnSpc>
                <a:spcPct val="90000"/>
              </a:lnSpc>
              <a:spcBef>
                <a:spcPts val="0"/>
              </a:spcBef>
              <a:spcAft>
                <a:spcPts val="0"/>
              </a:spcAft>
              <a:buClr>
                <a:schemeClr val="dk1"/>
              </a:buClr>
              <a:buSzPts val="4000"/>
              <a:buFont typeface="Garamond"/>
              <a:buNone/>
            </a:pPr>
            <a:r>
              <a:rPr lang="en-US" sz="4000">
                <a:solidFill>
                  <a:schemeClr val="dk1"/>
                </a:solidFill>
                <a:latin typeface="Garamond"/>
                <a:ea typeface="Garamond"/>
                <a:cs typeface="Garamond"/>
                <a:sym typeface="Garamond"/>
              </a:rPr>
              <a:t>Sex</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8" name="Shape 498"/>
        <p:cNvGrpSpPr/>
        <p:nvPr/>
      </p:nvGrpSpPr>
      <p:grpSpPr>
        <a:xfrm>
          <a:off x="0" y="0"/>
          <a:ext cx="0" cy="0"/>
          <a:chOff x="0" y="0"/>
          <a:chExt cx="0" cy="0"/>
        </a:xfrm>
      </p:grpSpPr>
      <p:sp>
        <p:nvSpPr>
          <p:cNvPr id="499" name="Google Shape;499;p35"/>
          <p:cNvSpPr txBox="1"/>
          <p:nvPr>
            <p:ph type="title"/>
          </p:nvPr>
        </p:nvSpPr>
        <p:spPr>
          <a:xfrm>
            <a:off x="838200" y="35718"/>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Kaplan-Meier Curves</a:t>
            </a:r>
            <a:endParaRPr/>
          </a:p>
        </p:txBody>
      </p:sp>
      <p:pic>
        <p:nvPicPr>
          <p:cNvPr id="500" name="Google Shape;500;p35"/>
          <p:cNvPicPr preferRelativeResize="0"/>
          <p:nvPr/>
        </p:nvPicPr>
        <p:blipFill rotWithShape="1">
          <a:blip r:embed="rId3">
            <a:alphaModFix/>
          </a:blip>
          <a:srcRect b="0" l="0" r="0" t="0"/>
          <a:stretch/>
        </p:blipFill>
        <p:spPr>
          <a:xfrm flipH="1">
            <a:off x="0" y="869749"/>
            <a:ext cx="209550" cy="5021179"/>
          </a:xfrm>
          <a:prstGeom prst="rect">
            <a:avLst/>
          </a:prstGeom>
          <a:noFill/>
          <a:ln>
            <a:noFill/>
          </a:ln>
        </p:spPr>
      </p:pic>
      <p:sp>
        <p:nvSpPr>
          <p:cNvPr id="501" name="Google Shape;501;p35"/>
          <p:cNvSpPr txBox="1"/>
          <p:nvPr/>
        </p:nvSpPr>
        <p:spPr>
          <a:xfrm>
            <a:off x="9590567" y="-893135"/>
            <a:ext cx="184731"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descr="A screenshot of a cell phone&#10;&#10;Description automatically generated" id="502" name="Google Shape;502;p35"/>
          <p:cNvPicPr preferRelativeResize="0"/>
          <p:nvPr/>
        </p:nvPicPr>
        <p:blipFill rotWithShape="1">
          <a:blip r:embed="rId4">
            <a:alphaModFix/>
          </a:blip>
          <a:srcRect b="0" l="0" r="0" t="0"/>
          <a:stretch/>
        </p:blipFill>
        <p:spPr>
          <a:xfrm>
            <a:off x="1276371" y="3691711"/>
            <a:ext cx="4282169" cy="2679109"/>
          </a:xfrm>
          <a:prstGeom prst="rect">
            <a:avLst/>
          </a:prstGeom>
          <a:noFill/>
          <a:ln>
            <a:noFill/>
          </a:ln>
        </p:spPr>
      </p:pic>
      <p:pic>
        <p:nvPicPr>
          <p:cNvPr descr="A close up of a map&#10;&#10;Description automatically generated" id="503" name="Google Shape;503;p35"/>
          <p:cNvPicPr preferRelativeResize="0"/>
          <p:nvPr/>
        </p:nvPicPr>
        <p:blipFill rotWithShape="1">
          <a:blip r:embed="rId5">
            <a:alphaModFix/>
          </a:blip>
          <a:srcRect b="0" l="0" r="0" t="0"/>
          <a:stretch/>
        </p:blipFill>
        <p:spPr>
          <a:xfrm>
            <a:off x="1292972" y="1014606"/>
            <a:ext cx="4354177" cy="2677105"/>
          </a:xfrm>
          <a:prstGeom prst="rect">
            <a:avLst/>
          </a:prstGeom>
          <a:noFill/>
          <a:ln>
            <a:noFill/>
          </a:ln>
        </p:spPr>
      </p:pic>
      <p:pic>
        <p:nvPicPr>
          <p:cNvPr descr="A close up of a piece of paper&#10;&#10;Description automatically generated" id="504" name="Google Shape;504;p35"/>
          <p:cNvPicPr preferRelativeResize="0"/>
          <p:nvPr/>
        </p:nvPicPr>
        <p:blipFill rotWithShape="1">
          <a:blip r:embed="rId6">
            <a:alphaModFix/>
          </a:blip>
          <a:srcRect b="0" l="0" r="0" t="0"/>
          <a:stretch/>
        </p:blipFill>
        <p:spPr>
          <a:xfrm>
            <a:off x="6275799" y="869749"/>
            <a:ext cx="4639830" cy="2821962"/>
          </a:xfrm>
          <a:prstGeom prst="rect">
            <a:avLst/>
          </a:prstGeom>
          <a:noFill/>
          <a:ln>
            <a:noFill/>
          </a:ln>
        </p:spPr>
      </p:pic>
      <p:pic>
        <p:nvPicPr>
          <p:cNvPr descr="A close up of a piece of paper&#10;&#10;Description automatically generated" id="505" name="Google Shape;505;p35"/>
          <p:cNvPicPr preferRelativeResize="0"/>
          <p:nvPr/>
        </p:nvPicPr>
        <p:blipFill rotWithShape="1">
          <a:blip r:embed="rId7">
            <a:alphaModFix/>
          </a:blip>
          <a:srcRect b="0" l="0" r="0" t="0"/>
          <a:stretch/>
        </p:blipFill>
        <p:spPr>
          <a:xfrm>
            <a:off x="6520984" y="3691711"/>
            <a:ext cx="4597513" cy="2780967"/>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0" name="Shape 510"/>
        <p:cNvGrpSpPr/>
        <p:nvPr/>
      </p:nvGrpSpPr>
      <p:grpSpPr>
        <a:xfrm>
          <a:off x="0" y="0"/>
          <a:ext cx="0" cy="0"/>
          <a:chOff x="0" y="0"/>
          <a:chExt cx="0" cy="0"/>
        </a:xfrm>
      </p:grpSpPr>
      <p:sp>
        <p:nvSpPr>
          <p:cNvPr id="511" name="Google Shape;511;p3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Joint Model</a:t>
            </a:r>
            <a:endParaRPr/>
          </a:p>
        </p:txBody>
      </p:sp>
      <p:pic>
        <p:nvPicPr>
          <p:cNvPr descr="A close up of a logo&#10;&#10;Description automatically generated" id="512" name="Google Shape;512;p36"/>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513" name="Google Shape;513;p36"/>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514" name="Google Shape;514;p36"/>
          <p:cNvSpPr txBox="1"/>
          <p:nvPr/>
        </p:nvSpPr>
        <p:spPr>
          <a:xfrm>
            <a:off x="698205" y="1499302"/>
            <a:ext cx="10274595" cy="6555641"/>
          </a:xfrm>
          <a:prstGeom prst="rect">
            <a:avLst/>
          </a:prstGeom>
          <a:noFill/>
          <a:ln>
            <a:noFill/>
          </a:ln>
        </p:spPr>
        <p:txBody>
          <a:bodyPr anchorCtr="0" anchor="t" bIns="45700" lIns="91425" spcFirstLastPara="1" rIns="91425" wrap="square" tIns="45700">
            <a:spAutoFit/>
          </a:bodyPr>
          <a:lstStyle/>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Garamond"/>
                <a:ea typeface="Garamond"/>
                <a:cs typeface="Garamond"/>
                <a:sym typeface="Garamond"/>
              </a:rPr>
              <a:t>Longitudinal sub-model</a:t>
            </a:r>
            <a:r>
              <a:rPr lang="en-US" sz="2800">
                <a:solidFill>
                  <a:schemeClr val="dk1"/>
                </a:solidFill>
                <a:latin typeface="Garamond"/>
                <a:ea typeface="Garamond"/>
                <a:cs typeface="Garamond"/>
                <a:sym typeface="Garamond"/>
              </a:rPr>
              <a:t>: Linear Mixed-Effect model</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aramond"/>
                <a:ea typeface="Garamond"/>
                <a:cs typeface="Garamond"/>
                <a:sym typeface="Garamond"/>
              </a:rPr>
              <a:t>Response: Level of serum bilirubin over time</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aramond"/>
                <a:ea typeface="Garamond"/>
                <a:cs typeface="Garamond"/>
                <a:sym typeface="Garamond"/>
              </a:rPr>
              <a:t>Predictors: sex and baseline covariates for ascites, hepatomegaly, spiders, albumin, alkaline, SGOT and prothrombin</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aramond"/>
                <a:ea typeface="Garamond"/>
                <a:cs typeface="Garamond"/>
                <a:sym typeface="Garamond"/>
              </a:rPr>
              <a:t>Random effect: visit time | id</a:t>
            </a:r>
            <a:endParaRPr/>
          </a:p>
          <a:p>
            <a:pPr indent="0" lvl="1" marL="457200" marR="0" rtl="0" algn="l">
              <a:spcBef>
                <a:spcPts val="0"/>
              </a:spcBef>
              <a:spcAft>
                <a:spcPts val="0"/>
              </a:spcAft>
              <a:buNone/>
            </a:pPr>
            <a:r>
              <a:rPr b="0" i="0" lang="en-US" sz="2800" u="none" cap="none" strike="noStrike">
                <a:solidFill>
                  <a:schemeClr val="dk1"/>
                </a:solidFill>
                <a:latin typeface="Garamond"/>
                <a:ea typeface="Garamond"/>
                <a:cs typeface="Garamond"/>
                <a:sym typeface="Garamond"/>
              </a:rPr>
              <a:t>	Bilirubin varies from patient to patient</a:t>
            </a:r>
            <a:endParaRPr/>
          </a:p>
          <a:p>
            <a:pPr indent="0" lvl="1" marL="457200" marR="0" rtl="0" algn="l">
              <a:spcBef>
                <a:spcPts val="0"/>
              </a:spcBef>
              <a:spcAft>
                <a:spcPts val="0"/>
              </a:spcAft>
              <a:buNone/>
            </a:pPr>
            <a:r>
              <a:t/>
            </a:r>
            <a:endParaRPr b="0" i="0" sz="2800" u="none" cap="none" strike="noStrike">
              <a:solidFill>
                <a:schemeClr val="dk1"/>
              </a:solidFill>
              <a:latin typeface="Garamond"/>
              <a:ea typeface="Garamond"/>
              <a:cs typeface="Garamond"/>
              <a:sym typeface="Garamond"/>
            </a:endParaRPr>
          </a:p>
          <a:p>
            <a:pPr indent="-457200" lvl="0" marL="457200" marR="0" rtl="0" algn="l">
              <a:spcBef>
                <a:spcPts val="0"/>
              </a:spcBef>
              <a:spcAft>
                <a:spcPts val="0"/>
              </a:spcAft>
              <a:buClr>
                <a:schemeClr val="dk1"/>
              </a:buClr>
              <a:buSzPts val="2800"/>
              <a:buFont typeface="Arial"/>
              <a:buChar char="•"/>
            </a:pPr>
            <a:r>
              <a:rPr b="1" lang="en-US" sz="2800">
                <a:solidFill>
                  <a:schemeClr val="dk1"/>
                </a:solidFill>
                <a:latin typeface="Garamond"/>
                <a:ea typeface="Garamond"/>
                <a:cs typeface="Garamond"/>
                <a:sym typeface="Garamond"/>
              </a:rPr>
              <a:t>Survival sub-model</a:t>
            </a:r>
            <a:r>
              <a:rPr lang="en-US" sz="2800">
                <a:solidFill>
                  <a:schemeClr val="dk1"/>
                </a:solidFill>
                <a:latin typeface="Garamond"/>
                <a:ea typeface="Garamond"/>
                <a:cs typeface="Garamond"/>
                <a:sym typeface="Garamond"/>
              </a:rPr>
              <a:t>: Cox PH model</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aramond"/>
                <a:ea typeface="Garamond"/>
                <a:cs typeface="Garamond"/>
                <a:sym typeface="Garamond"/>
              </a:rPr>
              <a:t>Response: survival</a:t>
            </a:r>
            <a:endParaRPr/>
          </a:p>
          <a:p>
            <a:pPr indent="-457200" lvl="1" marL="914400" marR="0" rtl="0" algn="l">
              <a:spcBef>
                <a:spcPts val="0"/>
              </a:spcBef>
              <a:spcAft>
                <a:spcPts val="0"/>
              </a:spcAft>
              <a:buClr>
                <a:schemeClr val="dk1"/>
              </a:buClr>
              <a:buSzPts val="2800"/>
              <a:buFont typeface="Arial"/>
              <a:buChar char="•"/>
            </a:pPr>
            <a:r>
              <a:rPr b="0" i="0" lang="en-US" sz="2800" u="none" cap="none" strike="noStrike">
                <a:solidFill>
                  <a:schemeClr val="dk1"/>
                </a:solidFill>
                <a:latin typeface="Garamond"/>
                <a:ea typeface="Garamond"/>
                <a:cs typeface="Garamond"/>
                <a:sym typeface="Garamond"/>
              </a:rPr>
              <a:t>Covariates: baseline values for albumin, edema and age</a:t>
            </a:r>
            <a:endParaRPr/>
          </a:p>
          <a:p>
            <a:pPr indent="0" lvl="7" marL="3200400" marR="0" rtl="0" algn="l">
              <a:spcBef>
                <a:spcPts val="0"/>
              </a:spcBef>
              <a:spcAft>
                <a:spcPts val="0"/>
              </a:spcAft>
              <a:buNone/>
            </a:pPr>
            <a:r>
              <a:rPr b="0" i="0" lang="en-US" sz="2800" u="none" cap="none" strike="noStrike">
                <a:solidFill>
                  <a:schemeClr val="dk1"/>
                </a:solidFill>
                <a:latin typeface="Garamond"/>
                <a:ea typeface="Garamond"/>
                <a:cs typeface="Garamond"/>
                <a:sym typeface="Garamond"/>
              </a:rPr>
              <a:t>			</a:t>
            </a:r>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aramond"/>
              <a:ea typeface="Garamond"/>
              <a:cs typeface="Garamond"/>
              <a:sym typeface="Garamond"/>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aramond"/>
              <a:ea typeface="Garamond"/>
              <a:cs typeface="Garamond"/>
              <a:sym typeface="Garamond"/>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aramond"/>
              <a:ea typeface="Garamond"/>
              <a:cs typeface="Garamond"/>
              <a:sym typeface="Garamond"/>
            </a:endParaRPr>
          </a:p>
          <a:p>
            <a:pPr indent="-279400" lvl="0" marL="457200" marR="0" rtl="0" algn="l">
              <a:spcBef>
                <a:spcPts val="0"/>
              </a:spcBef>
              <a:spcAft>
                <a:spcPts val="0"/>
              </a:spcAft>
              <a:buClr>
                <a:schemeClr val="dk1"/>
              </a:buClr>
              <a:buSzPts val="2800"/>
              <a:buFont typeface="Arial"/>
              <a:buNone/>
            </a:pPr>
            <a:r>
              <a:t/>
            </a:r>
            <a:endParaRPr sz="2800">
              <a:solidFill>
                <a:schemeClr val="dk1"/>
              </a:solidFill>
              <a:latin typeface="Garamond"/>
              <a:ea typeface="Garamond"/>
              <a:cs typeface="Garamond"/>
              <a:sym typeface="Garamon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Research objectives</a:t>
            </a:r>
            <a:endParaRPr/>
          </a:p>
        </p:txBody>
      </p:sp>
      <p:pic>
        <p:nvPicPr>
          <p:cNvPr descr="A close up of a logo&#10;&#10;Description automatically generated" id="125" name="Google Shape;125;p4"/>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126" name="Google Shape;126;p4"/>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27" name="Google Shape;127;p4"/>
          <p:cNvSpPr txBox="1"/>
          <p:nvPr/>
        </p:nvSpPr>
        <p:spPr>
          <a:xfrm>
            <a:off x="1066800" y="1962150"/>
            <a:ext cx="9601200" cy="3108543"/>
          </a:xfrm>
          <a:prstGeom prst="rect">
            <a:avLst/>
          </a:prstGeom>
          <a:noFill/>
          <a:ln>
            <a:noFill/>
          </a:ln>
        </p:spPr>
        <p:txBody>
          <a:bodyPr anchorCtr="0" anchor="t" bIns="45700" lIns="91425" spcFirstLastPara="1" rIns="91425" wrap="square" tIns="45700">
            <a:spAutoFit/>
          </a:bodyPr>
          <a:lstStyle/>
          <a:p>
            <a:pPr indent="-514350" lvl="0" marL="514350" marR="0" rtl="0" algn="l">
              <a:spcBef>
                <a:spcPts val="0"/>
              </a:spcBef>
              <a:spcAft>
                <a:spcPts val="0"/>
              </a:spcAft>
              <a:buClr>
                <a:schemeClr val="dk1"/>
              </a:buClr>
              <a:buSzPts val="2800"/>
              <a:buFont typeface="Garamond"/>
              <a:buAutoNum type="arabicPeriod"/>
            </a:pPr>
            <a:r>
              <a:rPr lang="en-US" sz="2800">
                <a:solidFill>
                  <a:schemeClr val="dk1"/>
                </a:solidFill>
                <a:latin typeface="Garamond"/>
                <a:ea typeface="Garamond"/>
                <a:cs typeface="Garamond"/>
                <a:sym typeface="Garamond"/>
              </a:rPr>
              <a:t>Measure the association between longitudinal bilirubin and survival among PBC patients</a:t>
            </a:r>
            <a:endParaRPr/>
          </a:p>
          <a:p>
            <a:pPr indent="-336550" lvl="0" marL="514350" marR="0" rtl="0" algn="l">
              <a:spcBef>
                <a:spcPts val="0"/>
              </a:spcBef>
              <a:spcAft>
                <a:spcPts val="0"/>
              </a:spcAft>
              <a:buClr>
                <a:schemeClr val="dk1"/>
              </a:buClr>
              <a:buSzPts val="2800"/>
              <a:buFont typeface="Calibri"/>
              <a:buNone/>
            </a:pPr>
            <a:r>
              <a:t/>
            </a:r>
            <a:endParaRPr sz="2800">
              <a:solidFill>
                <a:schemeClr val="dk1"/>
              </a:solidFill>
              <a:latin typeface="Garamond"/>
              <a:ea typeface="Garamond"/>
              <a:cs typeface="Garamond"/>
              <a:sym typeface="Garamond"/>
            </a:endParaRPr>
          </a:p>
          <a:p>
            <a:pPr indent="-514350" lvl="0" marL="514350" marR="0" rtl="0" algn="l">
              <a:spcBef>
                <a:spcPts val="0"/>
              </a:spcBef>
              <a:spcAft>
                <a:spcPts val="0"/>
              </a:spcAft>
              <a:buClr>
                <a:schemeClr val="dk1"/>
              </a:buClr>
              <a:buSzPts val="2800"/>
              <a:buFont typeface="Garamond"/>
              <a:buAutoNum type="arabicPeriod"/>
            </a:pPr>
            <a:r>
              <a:rPr lang="en-US" sz="2800">
                <a:solidFill>
                  <a:schemeClr val="dk1"/>
                </a:solidFill>
                <a:latin typeface="Garamond"/>
                <a:ea typeface="Garamond"/>
                <a:cs typeface="Garamond"/>
                <a:sym typeface="Garamond"/>
              </a:rPr>
              <a:t>Use three different approaches</a:t>
            </a:r>
            <a:endParaRPr/>
          </a:p>
          <a:p>
            <a:pPr indent="0" lvl="0" marL="0" marR="0" rtl="0" algn="l">
              <a:spcBef>
                <a:spcPts val="0"/>
              </a:spcBef>
              <a:spcAft>
                <a:spcPts val="0"/>
              </a:spcAft>
              <a:buNone/>
            </a:pPr>
            <a:r>
              <a:t/>
            </a:r>
            <a:endParaRPr sz="2800">
              <a:solidFill>
                <a:schemeClr val="dk1"/>
              </a:solidFill>
              <a:latin typeface="Garamond"/>
              <a:ea typeface="Garamond"/>
              <a:cs typeface="Garamond"/>
              <a:sym typeface="Garamond"/>
            </a:endParaRPr>
          </a:p>
          <a:p>
            <a:pPr indent="0" lvl="0" marL="0" marR="0" rtl="0" algn="l">
              <a:spcBef>
                <a:spcPts val="0"/>
              </a:spcBef>
              <a:spcAft>
                <a:spcPts val="0"/>
              </a:spcAft>
              <a:buNone/>
            </a:pPr>
            <a:r>
              <a:rPr lang="en-US" sz="2800">
                <a:solidFill>
                  <a:schemeClr val="dk1"/>
                </a:solidFill>
                <a:latin typeface="Garamond"/>
                <a:ea typeface="Garamond"/>
                <a:cs typeface="Garamond"/>
                <a:sym typeface="Garamond"/>
              </a:rPr>
              <a:t>3.   Compare the results from three models</a:t>
            </a:r>
            <a:endParaRPr/>
          </a:p>
          <a:p>
            <a:pPr indent="-165100" lvl="0" marL="342900" marR="0" rtl="0" algn="l">
              <a:spcBef>
                <a:spcPts val="0"/>
              </a:spcBef>
              <a:spcAft>
                <a:spcPts val="0"/>
              </a:spcAft>
              <a:buClr>
                <a:schemeClr val="dk1"/>
              </a:buClr>
              <a:buSzPts val="2800"/>
              <a:buFont typeface="Arial"/>
              <a:buNone/>
            </a:pPr>
            <a:r>
              <a:t/>
            </a:r>
            <a:endParaRPr sz="2800">
              <a:solidFill>
                <a:schemeClr val="dk1"/>
              </a:solidFill>
              <a:latin typeface="Garamond"/>
              <a:ea typeface="Garamond"/>
              <a:cs typeface="Garamond"/>
              <a:sym typeface="Garamon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5"/>
          <p:cNvSpPr txBox="1"/>
          <p:nvPr>
            <p:ph type="title"/>
          </p:nvPr>
        </p:nvSpPr>
        <p:spPr>
          <a:xfrm>
            <a:off x="838200" y="46037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Methods</a:t>
            </a:r>
            <a:endParaRPr/>
          </a:p>
        </p:txBody>
      </p:sp>
      <p:pic>
        <p:nvPicPr>
          <p:cNvPr descr="A close up of a logo&#10;&#10;Description automatically generated" id="134" name="Google Shape;134;p5"/>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135" name="Google Shape;135;p5"/>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grpSp>
        <p:nvGrpSpPr>
          <p:cNvPr id="136" name="Google Shape;136;p5"/>
          <p:cNvGrpSpPr/>
          <p:nvPr/>
        </p:nvGrpSpPr>
        <p:grpSpPr>
          <a:xfrm>
            <a:off x="1104900" y="2368559"/>
            <a:ext cx="9715499" cy="2023556"/>
            <a:chOff x="0" y="976282"/>
            <a:chExt cx="9715499" cy="2023556"/>
          </a:xfrm>
        </p:grpSpPr>
        <p:sp>
          <p:nvSpPr>
            <p:cNvPr id="137" name="Google Shape;137;p5"/>
            <p:cNvSpPr/>
            <p:nvPr/>
          </p:nvSpPr>
          <p:spPr>
            <a:xfrm>
              <a:off x="0" y="976282"/>
              <a:ext cx="2732484" cy="1735127"/>
            </a:xfrm>
            <a:prstGeom prst="roundRect">
              <a:avLst>
                <a:gd fmla="val 10000" name="adj"/>
              </a:avLst>
            </a:prstGeom>
            <a:solidFill>
              <a:srgbClr val="FFCA0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5"/>
            <p:cNvSpPr/>
            <p:nvPr/>
          </p:nvSpPr>
          <p:spPr>
            <a:xfrm>
              <a:off x="303609" y="1264711"/>
              <a:ext cx="2732484" cy="1735127"/>
            </a:xfrm>
            <a:prstGeom prst="roundRect">
              <a:avLst>
                <a:gd fmla="val 10000" name="adj"/>
              </a:avLst>
            </a:prstGeom>
            <a:solidFill>
              <a:schemeClr val="lt1">
                <a:alpha val="89803"/>
              </a:schemeClr>
            </a:solidFill>
            <a:ln cap="flat" cmpd="sng" w="12700">
              <a:solidFill>
                <a:srgbClr val="FFCA0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9" name="Google Shape;139;p5"/>
            <p:cNvSpPr txBox="1"/>
            <p:nvPr/>
          </p:nvSpPr>
          <p:spPr>
            <a:xfrm>
              <a:off x="354429" y="1315531"/>
              <a:ext cx="2630844" cy="163348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Cox Proportional Hazard Model</a:t>
              </a:r>
              <a:endParaRPr/>
            </a:p>
          </p:txBody>
        </p:sp>
        <p:sp>
          <p:nvSpPr>
            <p:cNvPr id="140" name="Google Shape;140;p5"/>
            <p:cNvSpPr/>
            <p:nvPr/>
          </p:nvSpPr>
          <p:spPr>
            <a:xfrm>
              <a:off x="3339703" y="976282"/>
              <a:ext cx="2732484" cy="1735127"/>
            </a:xfrm>
            <a:prstGeom prst="roundRect">
              <a:avLst>
                <a:gd fmla="val 10000" name="adj"/>
              </a:avLst>
            </a:prstGeom>
            <a:solidFill>
              <a:srgbClr val="FFCA0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1" name="Google Shape;141;p5"/>
            <p:cNvSpPr/>
            <p:nvPr/>
          </p:nvSpPr>
          <p:spPr>
            <a:xfrm>
              <a:off x="3643312" y="1264711"/>
              <a:ext cx="2732484" cy="1735127"/>
            </a:xfrm>
            <a:prstGeom prst="roundRect">
              <a:avLst>
                <a:gd fmla="val 10000" name="adj"/>
              </a:avLst>
            </a:prstGeom>
            <a:solidFill>
              <a:schemeClr val="lt1">
                <a:alpha val="89803"/>
              </a:schemeClr>
            </a:solidFill>
            <a:ln cap="flat" cmpd="sng" w="12700">
              <a:solidFill>
                <a:srgbClr val="FFCA0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5"/>
            <p:cNvSpPr txBox="1"/>
            <p:nvPr/>
          </p:nvSpPr>
          <p:spPr>
            <a:xfrm>
              <a:off x="3694132" y="1315531"/>
              <a:ext cx="2630844" cy="163348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Time-dependent Cox Model</a:t>
              </a:r>
              <a:endParaRPr/>
            </a:p>
          </p:txBody>
        </p:sp>
        <p:sp>
          <p:nvSpPr>
            <p:cNvPr id="143" name="Google Shape;143;p5"/>
            <p:cNvSpPr/>
            <p:nvPr/>
          </p:nvSpPr>
          <p:spPr>
            <a:xfrm>
              <a:off x="6679406" y="976282"/>
              <a:ext cx="2732484" cy="1735127"/>
            </a:xfrm>
            <a:prstGeom prst="roundRect">
              <a:avLst>
                <a:gd fmla="val 10000" name="adj"/>
              </a:avLst>
            </a:prstGeom>
            <a:solidFill>
              <a:srgbClr val="FFCA07"/>
            </a:solidFill>
            <a:ln cap="flat" cmpd="sng" w="1270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5"/>
            <p:cNvSpPr/>
            <p:nvPr/>
          </p:nvSpPr>
          <p:spPr>
            <a:xfrm>
              <a:off x="6983015" y="1264711"/>
              <a:ext cx="2732484" cy="1735127"/>
            </a:xfrm>
            <a:prstGeom prst="roundRect">
              <a:avLst>
                <a:gd fmla="val 10000" name="adj"/>
              </a:avLst>
            </a:prstGeom>
            <a:solidFill>
              <a:schemeClr val="lt1">
                <a:alpha val="89803"/>
              </a:schemeClr>
            </a:solidFill>
            <a:ln cap="flat" cmpd="sng" w="12700">
              <a:solidFill>
                <a:srgbClr val="FFCA07"/>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5"/>
            <p:cNvSpPr txBox="1"/>
            <p:nvPr/>
          </p:nvSpPr>
          <p:spPr>
            <a:xfrm>
              <a:off x="7033835" y="1315531"/>
              <a:ext cx="2630844" cy="1633487"/>
            </a:xfrm>
            <a:prstGeom prst="rect">
              <a:avLst/>
            </a:prstGeom>
            <a:noFill/>
            <a:ln>
              <a:noFill/>
            </a:ln>
          </p:spPr>
          <p:txBody>
            <a:bodyPr anchorCtr="0" anchor="ctr" bIns="121900" lIns="121900" spcFirstLastPara="1" rIns="121900" wrap="square" tIns="121900">
              <a:noAutofit/>
            </a:bodyPr>
            <a:lstStyle/>
            <a:p>
              <a:pPr indent="0" lvl="0" marL="0" marR="0" rtl="0" algn="ctr">
                <a:lnSpc>
                  <a:spcPct val="90000"/>
                </a:lnSpc>
                <a:spcBef>
                  <a:spcPts val="0"/>
                </a:spcBef>
                <a:spcAft>
                  <a:spcPts val="0"/>
                </a:spcAft>
                <a:buClr>
                  <a:schemeClr val="dk1"/>
                </a:buClr>
                <a:buSzPts val="3200"/>
                <a:buFont typeface="Calibri"/>
                <a:buNone/>
              </a:pPr>
              <a:r>
                <a:rPr lang="en-US" sz="3200">
                  <a:solidFill>
                    <a:schemeClr val="dk1"/>
                  </a:solidFill>
                  <a:latin typeface="Calibri"/>
                  <a:ea typeface="Calibri"/>
                  <a:cs typeface="Calibri"/>
                  <a:sym typeface="Calibri"/>
                </a:rPr>
                <a:t>Joint Model</a:t>
              </a:r>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graphicFrame>
        <p:nvGraphicFramePr>
          <p:cNvPr id="151" name="Google Shape;151;p6"/>
          <p:cNvGraphicFramePr/>
          <p:nvPr/>
        </p:nvGraphicFramePr>
        <p:xfrm>
          <a:off x="434642" y="603096"/>
          <a:ext cx="3000000" cy="3000000"/>
        </p:xfrm>
        <a:graphic>
          <a:graphicData uri="http://schemas.openxmlformats.org/drawingml/2006/table">
            <a:tbl>
              <a:tblPr bandCol="1" bandRow="1" firstCol="1" firstRow="1" lastCol="1" lastRow="1">
                <a:noFill/>
                <a:tableStyleId>{CA5A2577-26F7-46F5-A5CA-BB8B4DAAA321}</a:tableStyleId>
              </a:tblPr>
              <a:tblGrid>
                <a:gridCol w="3819750"/>
                <a:gridCol w="3881350"/>
                <a:gridCol w="3621625"/>
              </a:tblGrid>
              <a:tr h="452300">
                <a:tc>
                  <a:txBody>
                    <a:bodyPr/>
                    <a:lstStyle/>
                    <a:p>
                      <a:pPr indent="0" lvl="0" marL="0" marR="0" rtl="0" algn="ctr">
                        <a:spcBef>
                          <a:spcPts val="0"/>
                        </a:spcBef>
                        <a:spcAft>
                          <a:spcPts val="0"/>
                        </a:spcAft>
                        <a:buNone/>
                      </a:pPr>
                      <a:r>
                        <a:rPr b="1" lang="en-US" sz="2400" u="none" cap="none" strike="noStrike">
                          <a:latin typeface="Garamond"/>
                          <a:ea typeface="Garamond"/>
                          <a:cs typeface="Garamond"/>
                          <a:sym typeface="Garamond"/>
                        </a:rPr>
                        <a:t>Cox PH Model</a:t>
                      </a:r>
                      <a:endParaRPr/>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u="none" cap="none" strike="noStrike">
                          <a:latin typeface="Garamond"/>
                          <a:ea typeface="Garamond"/>
                          <a:cs typeface="Garamond"/>
                          <a:sym typeface="Garamond"/>
                        </a:rPr>
                        <a:t>Time-dependent Cox Model</a:t>
                      </a:r>
                      <a:endParaRPr/>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u="none" cap="none" strike="noStrike">
                          <a:latin typeface="Garamond"/>
                          <a:ea typeface="Garamond"/>
                          <a:cs typeface="Garamond"/>
                          <a:sym typeface="Garamond"/>
                        </a:rPr>
                        <a:t>Joint Model</a:t>
                      </a:r>
                      <a:endParaRPr/>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786300">
                <a:tc>
                  <a:txBody>
                    <a:bodyPr/>
                    <a:lstStyle/>
                    <a:p>
                      <a:pPr indent="0" lvl="0" marL="0" marR="0" rtl="0" algn="l">
                        <a:spcBef>
                          <a:spcPts val="0"/>
                        </a:spcBef>
                        <a:spcAft>
                          <a:spcPts val="0"/>
                        </a:spcAft>
                        <a:buNone/>
                      </a:pPr>
                      <a:r>
                        <a:t/>
                      </a:r>
                      <a:endParaRPr sz="1800"/>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descr="A close up of a logo&#10;&#10;Description automatically generated" id="152" name="Google Shape;152;p6"/>
          <p:cNvPicPr preferRelativeResize="0"/>
          <p:nvPr>
            <p:ph idx="1" type="body"/>
          </p:nvPr>
        </p:nvPicPr>
        <p:blipFill rotWithShape="1">
          <a:blip r:embed="rId3">
            <a:alphaModFix/>
          </a:blip>
          <a:srcRect b="0" l="0" r="0" t="0"/>
          <a:stretch/>
        </p:blipFill>
        <p:spPr>
          <a:xfrm>
            <a:off x="8822725" y="6117657"/>
            <a:ext cx="3145536" cy="729765"/>
          </a:xfrm>
          <a:prstGeom prst="rect">
            <a:avLst/>
          </a:prstGeom>
          <a:noFill/>
          <a:ln>
            <a:noFill/>
          </a:ln>
        </p:spPr>
      </p:pic>
      <p:pic>
        <p:nvPicPr>
          <p:cNvPr id="153" name="Google Shape;153;p6"/>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54" name="Google Shape;154;p6"/>
          <p:cNvSpPr/>
          <p:nvPr/>
        </p:nvSpPr>
        <p:spPr>
          <a:xfrm>
            <a:off x="4271375" y="450937"/>
            <a:ext cx="7615825" cy="554999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55" name="Google Shape;155;p6"/>
          <p:cNvSpPr/>
          <p:nvPr/>
        </p:nvSpPr>
        <p:spPr>
          <a:xfrm>
            <a:off x="3895595" y="6000934"/>
            <a:ext cx="4411655" cy="97606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pic>
        <p:nvPicPr>
          <p:cNvPr descr="A close up of a logo&#10;&#10;Description automatically generated" id="161" name="Google Shape;161;p7"/>
          <p:cNvPicPr preferRelativeResize="0"/>
          <p:nvPr>
            <p:ph idx="1" type="body"/>
          </p:nvPr>
        </p:nvPicPr>
        <p:blipFill rotWithShape="1">
          <a:blip r:embed="rId3">
            <a:alphaModFix/>
          </a:blip>
          <a:srcRect b="0" l="0" r="0" t="0"/>
          <a:stretch/>
        </p:blipFill>
        <p:spPr>
          <a:xfrm>
            <a:off x="8822725" y="6117657"/>
            <a:ext cx="3145536" cy="729765"/>
          </a:xfrm>
          <a:prstGeom prst="rect">
            <a:avLst/>
          </a:prstGeom>
          <a:noFill/>
          <a:ln>
            <a:noFill/>
          </a:ln>
        </p:spPr>
      </p:pic>
      <p:pic>
        <p:nvPicPr>
          <p:cNvPr id="162" name="Google Shape;162;p7"/>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63" name="Google Shape;163;p7"/>
          <p:cNvSpPr/>
          <p:nvPr/>
        </p:nvSpPr>
        <p:spPr>
          <a:xfrm>
            <a:off x="4271375" y="450937"/>
            <a:ext cx="7615825" cy="554999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4" name="Google Shape;164;p7"/>
          <p:cNvSpPr/>
          <p:nvPr/>
        </p:nvSpPr>
        <p:spPr>
          <a:xfrm>
            <a:off x="3895595" y="6000934"/>
            <a:ext cx="4411655" cy="97606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65" name="Google Shape;165;p7"/>
          <p:cNvGraphicFramePr/>
          <p:nvPr/>
        </p:nvGraphicFramePr>
        <p:xfrm>
          <a:off x="434642" y="603096"/>
          <a:ext cx="3000000" cy="3000000"/>
        </p:xfrm>
        <a:graphic>
          <a:graphicData uri="http://schemas.openxmlformats.org/drawingml/2006/table">
            <a:tbl>
              <a:tblPr bandCol="1" bandRow="1" firstCol="1" firstRow="1" lastCol="1" lastRow="1">
                <a:noFill/>
                <a:tableStyleId>{CA5A2577-26F7-46F5-A5CA-BB8B4DAAA321}</a:tableStyleId>
              </a:tblPr>
              <a:tblGrid>
                <a:gridCol w="3819750"/>
                <a:gridCol w="3881350"/>
                <a:gridCol w="3621625"/>
              </a:tblGrid>
              <a:tr h="452300">
                <a:tc>
                  <a:txBody>
                    <a:bodyPr/>
                    <a:lstStyle/>
                    <a:p>
                      <a:pPr indent="0" lvl="0" marL="0" marR="0" rtl="0" algn="ctr">
                        <a:spcBef>
                          <a:spcPts val="0"/>
                        </a:spcBef>
                        <a:spcAft>
                          <a:spcPts val="0"/>
                        </a:spcAft>
                        <a:buNone/>
                      </a:pPr>
                      <a:r>
                        <a:rPr b="1" lang="en-US" sz="2400">
                          <a:latin typeface="Garamond"/>
                          <a:ea typeface="Garamond"/>
                          <a:cs typeface="Garamond"/>
                          <a:sym typeface="Garamond"/>
                        </a:rPr>
                        <a:t>Cox PH Model</a:t>
                      </a:r>
                      <a:endParaRPr/>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latin typeface="Garamond"/>
                          <a:ea typeface="Garamond"/>
                          <a:cs typeface="Garamond"/>
                          <a:sym typeface="Garamond"/>
                        </a:rPr>
                        <a:t>Time-dependent Cox Model</a:t>
                      </a:r>
                      <a:endParaRPr/>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latin typeface="Garamond"/>
                          <a:ea typeface="Garamond"/>
                          <a:cs typeface="Garamond"/>
                          <a:sym typeface="Garamond"/>
                        </a:rPr>
                        <a:t>Joint Model</a:t>
                      </a:r>
                      <a:endParaRPr/>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6228275">
                <a:tc>
                  <a:txBody>
                    <a:bodyPr/>
                    <a:lstStyle/>
                    <a:p>
                      <a:pPr indent="0" lvl="0" marL="0" marR="0" rtl="0" algn="l">
                        <a:spcBef>
                          <a:spcPts val="0"/>
                        </a:spcBef>
                        <a:spcAft>
                          <a:spcPts val="0"/>
                        </a:spcAft>
                        <a:buNone/>
                      </a:pPr>
                      <a:r>
                        <a:t/>
                      </a:r>
                      <a:endParaRPr sz="1800"/>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66" name="Google Shape;166;p7"/>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67" name="Google Shape;167;p7"/>
          <p:cNvSpPr/>
          <p:nvPr/>
        </p:nvSpPr>
        <p:spPr>
          <a:xfrm>
            <a:off x="8152559" y="340931"/>
            <a:ext cx="3903423" cy="554999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68" name="Google Shape;168;p7"/>
          <p:cNvSpPr/>
          <p:nvPr/>
        </p:nvSpPr>
        <p:spPr>
          <a:xfrm>
            <a:off x="4229100" y="6165450"/>
            <a:ext cx="4078150" cy="1118226"/>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pic>
        <p:nvPicPr>
          <p:cNvPr descr="A close up of a logo&#10;&#10;Description automatically generated" id="174" name="Google Shape;174;p8"/>
          <p:cNvPicPr preferRelativeResize="0"/>
          <p:nvPr>
            <p:ph idx="1" type="body"/>
          </p:nvPr>
        </p:nvPicPr>
        <p:blipFill rotWithShape="1">
          <a:blip r:embed="rId3">
            <a:alphaModFix/>
          </a:blip>
          <a:srcRect b="0" l="0" r="0" t="0"/>
          <a:stretch/>
        </p:blipFill>
        <p:spPr>
          <a:xfrm>
            <a:off x="8822725" y="6117657"/>
            <a:ext cx="3145536" cy="729765"/>
          </a:xfrm>
          <a:prstGeom prst="rect">
            <a:avLst/>
          </a:prstGeom>
          <a:noFill/>
          <a:ln>
            <a:noFill/>
          </a:ln>
        </p:spPr>
      </p:pic>
      <p:pic>
        <p:nvPicPr>
          <p:cNvPr id="175" name="Google Shape;175;p8"/>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76" name="Google Shape;176;p8"/>
          <p:cNvSpPr/>
          <p:nvPr/>
        </p:nvSpPr>
        <p:spPr>
          <a:xfrm>
            <a:off x="4271375" y="450937"/>
            <a:ext cx="7615825" cy="5549997"/>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177" name="Google Shape;177;p8"/>
          <p:cNvSpPr/>
          <p:nvPr/>
        </p:nvSpPr>
        <p:spPr>
          <a:xfrm>
            <a:off x="3895595" y="6000934"/>
            <a:ext cx="4411655" cy="976063"/>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graphicFrame>
        <p:nvGraphicFramePr>
          <p:cNvPr id="178" name="Google Shape;178;p8"/>
          <p:cNvGraphicFramePr/>
          <p:nvPr/>
        </p:nvGraphicFramePr>
        <p:xfrm>
          <a:off x="434642" y="603096"/>
          <a:ext cx="3000000" cy="3000000"/>
        </p:xfrm>
        <a:graphic>
          <a:graphicData uri="http://schemas.openxmlformats.org/drawingml/2006/table">
            <a:tbl>
              <a:tblPr bandCol="1" bandRow="1" firstCol="1" firstRow="1" lastCol="1" lastRow="1">
                <a:noFill/>
                <a:tableStyleId>{CA5A2577-26F7-46F5-A5CA-BB8B4DAAA321}</a:tableStyleId>
              </a:tblPr>
              <a:tblGrid>
                <a:gridCol w="3819750"/>
                <a:gridCol w="3881350"/>
                <a:gridCol w="3621625"/>
              </a:tblGrid>
              <a:tr h="452300">
                <a:tc>
                  <a:txBody>
                    <a:bodyPr/>
                    <a:lstStyle/>
                    <a:p>
                      <a:pPr indent="0" lvl="0" marL="0" marR="0" rtl="0" algn="ctr">
                        <a:spcBef>
                          <a:spcPts val="0"/>
                        </a:spcBef>
                        <a:spcAft>
                          <a:spcPts val="0"/>
                        </a:spcAft>
                        <a:buNone/>
                      </a:pPr>
                      <a:r>
                        <a:rPr b="1" lang="en-US" sz="2400">
                          <a:latin typeface="Garamond"/>
                          <a:ea typeface="Garamond"/>
                          <a:cs typeface="Garamond"/>
                          <a:sym typeface="Garamond"/>
                        </a:rPr>
                        <a:t>Cox PH Model</a:t>
                      </a:r>
                      <a:endParaRPr/>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latin typeface="Garamond"/>
                          <a:ea typeface="Garamond"/>
                          <a:cs typeface="Garamond"/>
                          <a:sym typeface="Garamond"/>
                        </a:rPr>
                        <a:t>Time-dependent Cox Model</a:t>
                      </a:r>
                      <a:endParaRPr/>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c>
                  <a:txBody>
                    <a:bodyPr/>
                    <a:lstStyle/>
                    <a:p>
                      <a:pPr indent="0" lvl="0" marL="0" marR="0" rtl="0" algn="ctr">
                        <a:spcBef>
                          <a:spcPts val="0"/>
                        </a:spcBef>
                        <a:spcAft>
                          <a:spcPts val="0"/>
                        </a:spcAft>
                        <a:buNone/>
                      </a:pPr>
                      <a:r>
                        <a:rPr b="1" lang="en-US" sz="2400">
                          <a:latin typeface="Garamond"/>
                          <a:ea typeface="Garamond"/>
                          <a:cs typeface="Garamond"/>
                          <a:sym typeface="Garamond"/>
                        </a:rPr>
                        <a:t>Joint Model</a:t>
                      </a:r>
                      <a:endParaRPr/>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9525">
                      <a:solidFill>
                        <a:srgbClr val="000000">
                          <a:alpha val="0"/>
                        </a:srgbClr>
                      </a:solidFill>
                      <a:prstDash val="solid"/>
                      <a:round/>
                      <a:headEnd len="sm" w="sm" type="none"/>
                      <a:tailEnd len="sm" w="sm" type="none"/>
                    </a:lnT>
                    <a:lnB cap="flat" cmpd="sng" w="12700">
                      <a:solidFill>
                        <a:schemeClr val="dk1"/>
                      </a:solidFill>
                      <a:prstDash val="solid"/>
                      <a:round/>
                      <a:headEnd len="sm" w="sm" type="none"/>
                      <a:tailEnd len="sm" w="sm" type="none"/>
                    </a:lnB>
                  </a:tcPr>
                </a:tc>
              </a:tr>
              <a:tr h="5862500">
                <a:tc>
                  <a:txBody>
                    <a:bodyPr/>
                    <a:lstStyle/>
                    <a:p>
                      <a:pPr indent="0" lvl="0" marL="0" marR="0" rtl="0" algn="l">
                        <a:spcBef>
                          <a:spcPts val="0"/>
                        </a:spcBef>
                        <a:spcAft>
                          <a:spcPts val="0"/>
                        </a:spcAft>
                        <a:buNone/>
                      </a:pPr>
                      <a:r>
                        <a:t/>
                      </a:r>
                      <a:endParaRPr sz="1800"/>
                    </a:p>
                  </a:txBody>
                  <a:tcPr marT="43275" marB="43275" marR="86550" marL="86550">
                    <a:lnL cap="flat" cmpd="sng" w="9525">
                      <a:solidFill>
                        <a:srgbClr val="000000">
                          <a:alpha val="0"/>
                        </a:srgbClr>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12700">
                      <a:solidFill>
                        <a:schemeClr val="dk1"/>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c>
                  <a:txBody>
                    <a:bodyPr/>
                    <a:lstStyle/>
                    <a:p>
                      <a:pPr indent="0" lvl="0" marL="0" marR="0" rtl="0" algn="l">
                        <a:spcBef>
                          <a:spcPts val="0"/>
                        </a:spcBef>
                        <a:spcAft>
                          <a:spcPts val="0"/>
                        </a:spcAft>
                        <a:buNone/>
                      </a:pPr>
                      <a:r>
                        <a:t/>
                      </a:r>
                      <a:endParaRPr sz="1800"/>
                    </a:p>
                  </a:txBody>
                  <a:tcPr marT="43275" marB="43275" marR="86550" marL="86550">
                    <a:lnL cap="flat" cmpd="sng" w="12700">
                      <a:solidFill>
                        <a:schemeClr val="dk1"/>
                      </a:solidFill>
                      <a:prstDash val="solid"/>
                      <a:round/>
                      <a:headEnd len="sm" w="sm" type="none"/>
                      <a:tailEnd len="sm" w="sm" type="none"/>
                    </a:lnL>
                    <a:lnR cap="flat" cmpd="sng" w="9525">
                      <a:solidFill>
                        <a:srgbClr val="000000">
                          <a:alpha val="0"/>
                        </a:srgbClr>
                      </a:solidFill>
                      <a:prstDash val="solid"/>
                      <a:round/>
                      <a:headEnd len="sm" w="sm" type="none"/>
                      <a:tailEnd len="sm" w="sm" type="none"/>
                    </a:lnR>
                    <a:lnT cap="flat" cmpd="sng" w="12700">
                      <a:solidFill>
                        <a:schemeClr val="dk1"/>
                      </a:solidFill>
                      <a:prstDash val="solid"/>
                      <a:round/>
                      <a:headEnd len="sm" w="sm" type="none"/>
                      <a:tailEnd len="sm" w="sm" type="none"/>
                    </a:lnT>
                    <a:lnB cap="flat" cmpd="sng" w="9525">
                      <a:solidFill>
                        <a:srgbClr val="000000">
                          <a:alpha val="0"/>
                        </a:srgbClr>
                      </a:solidFill>
                      <a:prstDash val="solid"/>
                      <a:round/>
                      <a:headEnd len="sm" w="sm" type="none"/>
                      <a:tailEnd len="sm" w="sm" type="none"/>
                    </a:lnB>
                  </a:tcPr>
                </a:tc>
              </a:tr>
            </a:tbl>
          </a:graphicData>
        </a:graphic>
      </p:graphicFrame>
      <p:pic>
        <p:nvPicPr>
          <p:cNvPr id="179" name="Google Shape;179;p8"/>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sp>
        <p:nvSpPr>
          <p:cNvPr id="180" name="Google Shape;180;p8"/>
          <p:cNvSpPr/>
          <p:nvPr/>
        </p:nvSpPr>
        <p:spPr>
          <a:xfrm>
            <a:off x="3793524" y="6000934"/>
            <a:ext cx="4513726" cy="875961"/>
          </a:xfrm>
          <a:prstGeom prst="rect">
            <a:avLst/>
          </a:prstGeom>
          <a:solidFill>
            <a:schemeClr val="lt1"/>
          </a:solidFill>
          <a:ln cap="flat" cmpd="sng" w="12700">
            <a:solidFill>
              <a:schemeClr val="lt1"/>
            </a:solidFill>
            <a:prstDash val="solid"/>
            <a:miter lim="800000"/>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Garamond"/>
              <a:buNone/>
            </a:pPr>
            <a:r>
              <a:rPr lang="en-US">
                <a:latin typeface="Garamond"/>
                <a:ea typeface="Garamond"/>
                <a:cs typeface="Garamond"/>
                <a:sym typeface="Garamond"/>
              </a:rPr>
              <a:t>Methodology</a:t>
            </a:r>
            <a:endParaRPr/>
          </a:p>
        </p:txBody>
      </p:sp>
      <p:pic>
        <p:nvPicPr>
          <p:cNvPr descr="A close up of a logo&#10;&#10;Description automatically generated" id="187" name="Google Shape;187;p9"/>
          <p:cNvPicPr preferRelativeResize="0"/>
          <p:nvPr>
            <p:ph idx="1" type="body"/>
          </p:nvPr>
        </p:nvPicPr>
        <p:blipFill rotWithShape="1">
          <a:blip r:embed="rId3">
            <a:alphaModFix/>
          </a:blip>
          <a:srcRect b="0" l="0" r="0" t="0"/>
          <a:stretch/>
        </p:blipFill>
        <p:spPr>
          <a:xfrm>
            <a:off x="8307250" y="6000934"/>
            <a:ext cx="3694250" cy="857066"/>
          </a:xfrm>
          <a:prstGeom prst="rect">
            <a:avLst/>
          </a:prstGeom>
          <a:noFill/>
          <a:ln>
            <a:noFill/>
          </a:ln>
        </p:spPr>
      </p:pic>
      <p:pic>
        <p:nvPicPr>
          <p:cNvPr id="188" name="Google Shape;188;p9"/>
          <p:cNvPicPr preferRelativeResize="0"/>
          <p:nvPr/>
        </p:nvPicPr>
        <p:blipFill rotWithShape="1">
          <a:blip r:embed="rId4">
            <a:alphaModFix/>
          </a:blip>
          <a:srcRect b="0" l="0" r="0" t="0"/>
          <a:stretch/>
        </p:blipFill>
        <p:spPr>
          <a:xfrm flipH="1">
            <a:off x="0" y="869749"/>
            <a:ext cx="209550" cy="5021179"/>
          </a:xfrm>
          <a:prstGeom prst="rect">
            <a:avLst/>
          </a:prstGeom>
          <a:noFill/>
          <a:ln>
            <a:noFill/>
          </a:ln>
        </p:spPr>
      </p:pic>
      <p:grpSp>
        <p:nvGrpSpPr>
          <p:cNvPr id="189" name="Google Shape;189;p9"/>
          <p:cNvGrpSpPr/>
          <p:nvPr/>
        </p:nvGrpSpPr>
        <p:grpSpPr>
          <a:xfrm>
            <a:off x="847442" y="2558304"/>
            <a:ext cx="10497114" cy="2575014"/>
            <a:chOff x="9242" y="1365163"/>
            <a:chExt cx="10497114" cy="2575014"/>
          </a:xfrm>
        </p:grpSpPr>
        <p:sp>
          <p:nvSpPr>
            <p:cNvPr id="190" name="Google Shape;190;p9"/>
            <p:cNvSpPr/>
            <p:nvPr/>
          </p:nvSpPr>
          <p:spPr>
            <a:xfrm>
              <a:off x="9242" y="1365163"/>
              <a:ext cx="2762398" cy="2575014"/>
            </a:xfrm>
            <a:prstGeom prst="roundRect">
              <a:avLst>
                <a:gd fmla="val 10000" name="adj"/>
              </a:avLst>
            </a:prstGeom>
            <a:gradFill>
              <a:gsLst>
                <a:gs pos="0">
                  <a:srgbClr val="FFE29B"/>
                </a:gs>
                <a:gs pos="50000">
                  <a:srgbClr val="FFDC8D"/>
                </a:gs>
                <a:gs pos="100000">
                  <a:srgbClr val="FFDB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9"/>
            <p:cNvSpPr txBox="1"/>
            <p:nvPr/>
          </p:nvSpPr>
          <p:spPr>
            <a:xfrm>
              <a:off x="84662" y="1440583"/>
              <a:ext cx="2611558" cy="2424174"/>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Garamond"/>
                <a:buNone/>
              </a:pPr>
              <a:r>
                <a:rPr lang="en-US" sz="2300">
                  <a:solidFill>
                    <a:schemeClr val="dk1"/>
                  </a:solidFill>
                  <a:latin typeface="Garamond"/>
                  <a:ea typeface="Garamond"/>
                  <a:cs typeface="Garamond"/>
                  <a:sym typeface="Garamond"/>
                </a:rPr>
                <a:t>Univariable Analysis </a:t>
              </a:r>
              <a:endParaRPr/>
            </a:p>
          </p:txBody>
        </p:sp>
        <p:sp>
          <p:nvSpPr>
            <p:cNvPr id="192" name="Google Shape;192;p9"/>
            <p:cNvSpPr/>
            <p:nvPr/>
          </p:nvSpPr>
          <p:spPr>
            <a:xfrm>
              <a:off x="3048085" y="2337899"/>
              <a:ext cx="585218" cy="685801"/>
            </a:xfrm>
            <a:prstGeom prst="rightArrow">
              <a:avLst>
                <a:gd fmla="val 60000" name="adj1"/>
                <a:gd fmla="val 50000" name="adj2"/>
              </a:avLst>
            </a:prstGeom>
            <a:gradFill>
              <a:gsLst>
                <a:gs pos="0">
                  <a:srgbClr val="FFF4E0"/>
                </a:gs>
                <a:gs pos="50000">
                  <a:srgbClr val="FFEECF"/>
                </a:gs>
                <a:gs pos="100000">
                  <a:srgbClr val="FFED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9"/>
            <p:cNvSpPr txBox="1"/>
            <p:nvPr/>
          </p:nvSpPr>
          <p:spPr>
            <a:xfrm>
              <a:off x="3048085" y="2475059"/>
              <a:ext cx="409653" cy="411481"/>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Calibri"/>
                <a:buNone/>
              </a:pPr>
              <a:r>
                <a:t/>
              </a:r>
              <a:endParaRPr sz="2300">
                <a:solidFill>
                  <a:schemeClr val="dk1"/>
                </a:solidFill>
                <a:latin typeface="Garamond"/>
                <a:ea typeface="Garamond"/>
                <a:cs typeface="Garamond"/>
                <a:sym typeface="Garamond"/>
              </a:endParaRPr>
            </a:p>
          </p:txBody>
        </p:sp>
        <p:sp>
          <p:nvSpPr>
            <p:cNvPr id="194" name="Google Shape;194;p9"/>
            <p:cNvSpPr/>
            <p:nvPr/>
          </p:nvSpPr>
          <p:spPr>
            <a:xfrm>
              <a:off x="3876600" y="1365163"/>
              <a:ext cx="2762398" cy="2575014"/>
            </a:xfrm>
            <a:prstGeom prst="roundRect">
              <a:avLst>
                <a:gd fmla="val 10000" name="adj"/>
              </a:avLst>
            </a:prstGeom>
            <a:gradFill>
              <a:gsLst>
                <a:gs pos="0">
                  <a:srgbClr val="FFE29B"/>
                </a:gs>
                <a:gs pos="50000">
                  <a:srgbClr val="FFDC8D"/>
                </a:gs>
                <a:gs pos="100000">
                  <a:srgbClr val="FFDB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5" name="Google Shape;195;p9"/>
            <p:cNvSpPr txBox="1"/>
            <p:nvPr/>
          </p:nvSpPr>
          <p:spPr>
            <a:xfrm>
              <a:off x="3952020" y="1440583"/>
              <a:ext cx="2611558" cy="2424174"/>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Garamond"/>
                <a:buNone/>
              </a:pPr>
              <a:r>
                <a:rPr lang="en-US" sz="2300">
                  <a:solidFill>
                    <a:schemeClr val="dk1"/>
                  </a:solidFill>
                  <a:latin typeface="Garamond"/>
                  <a:ea typeface="Garamond"/>
                  <a:cs typeface="Garamond"/>
                  <a:sym typeface="Garamond"/>
                </a:rPr>
                <a:t>Stepwise Variable Selection </a:t>
              </a:r>
              <a:endParaRPr/>
            </a:p>
          </p:txBody>
        </p:sp>
        <p:sp>
          <p:nvSpPr>
            <p:cNvPr id="196" name="Google Shape;196;p9"/>
            <p:cNvSpPr/>
            <p:nvPr/>
          </p:nvSpPr>
          <p:spPr>
            <a:xfrm>
              <a:off x="6915239" y="2310133"/>
              <a:ext cx="585628" cy="685074"/>
            </a:xfrm>
            <a:prstGeom prst="rightArrow">
              <a:avLst>
                <a:gd fmla="val 60000" name="adj1"/>
                <a:gd fmla="val 50000" name="adj2"/>
              </a:avLst>
            </a:prstGeom>
            <a:gradFill>
              <a:gsLst>
                <a:gs pos="0">
                  <a:srgbClr val="FFF4E0"/>
                </a:gs>
                <a:gs pos="50000">
                  <a:srgbClr val="FFEECF"/>
                </a:gs>
                <a:gs pos="100000">
                  <a:srgbClr val="FFEDC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9"/>
            <p:cNvSpPr txBox="1"/>
            <p:nvPr/>
          </p:nvSpPr>
          <p:spPr>
            <a:xfrm>
              <a:off x="6915239" y="2447148"/>
              <a:ext cx="409940" cy="411044"/>
            </a:xfrm>
            <a:prstGeom prst="rect">
              <a:avLst/>
            </a:prstGeom>
            <a:noFill/>
            <a:ln>
              <a:noFill/>
            </a:ln>
          </p:spPr>
          <p:txBody>
            <a:bodyPr anchorCtr="0" anchor="ctr" bIns="0" lIns="0" spcFirstLastPara="1" rIns="0" wrap="square" tIns="0">
              <a:noAutofit/>
            </a:bodyPr>
            <a:lstStyle/>
            <a:p>
              <a:pPr indent="0" lvl="0" marL="0" marR="0" rtl="0" algn="ctr">
                <a:lnSpc>
                  <a:spcPct val="90000"/>
                </a:lnSpc>
                <a:spcBef>
                  <a:spcPts val="0"/>
                </a:spcBef>
                <a:spcAft>
                  <a:spcPts val="0"/>
                </a:spcAft>
                <a:buClr>
                  <a:schemeClr val="dk1"/>
                </a:buClr>
                <a:buSzPts val="2300"/>
                <a:buFont typeface="Calibri"/>
                <a:buNone/>
              </a:pPr>
              <a:r>
                <a:t/>
              </a:r>
              <a:endParaRPr sz="2300">
                <a:solidFill>
                  <a:schemeClr val="dk1"/>
                </a:solidFill>
                <a:latin typeface="Garamond"/>
                <a:ea typeface="Garamond"/>
                <a:cs typeface="Garamond"/>
                <a:sym typeface="Garamond"/>
              </a:endParaRPr>
            </a:p>
          </p:txBody>
        </p:sp>
        <p:sp>
          <p:nvSpPr>
            <p:cNvPr id="198" name="Google Shape;198;p9"/>
            <p:cNvSpPr/>
            <p:nvPr/>
          </p:nvSpPr>
          <p:spPr>
            <a:xfrm>
              <a:off x="7743958" y="1384215"/>
              <a:ext cx="2762398" cy="2536909"/>
            </a:xfrm>
            <a:prstGeom prst="roundRect">
              <a:avLst>
                <a:gd fmla="val 10000" name="adj"/>
              </a:avLst>
            </a:prstGeom>
            <a:gradFill>
              <a:gsLst>
                <a:gs pos="0">
                  <a:srgbClr val="FFE29B"/>
                </a:gs>
                <a:gs pos="50000">
                  <a:srgbClr val="FFDC8D"/>
                </a:gs>
                <a:gs pos="100000">
                  <a:srgbClr val="FFDB78"/>
                </a:gs>
              </a:gsLst>
              <a:lin ang="5400000"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9" name="Google Shape;199;p9"/>
            <p:cNvSpPr txBox="1"/>
            <p:nvPr/>
          </p:nvSpPr>
          <p:spPr>
            <a:xfrm>
              <a:off x="7818262" y="1458519"/>
              <a:ext cx="2613790" cy="2388301"/>
            </a:xfrm>
            <a:prstGeom prst="rect">
              <a:avLst/>
            </a:prstGeom>
            <a:noFill/>
            <a:ln>
              <a:noFill/>
            </a:ln>
          </p:spPr>
          <p:txBody>
            <a:bodyPr anchorCtr="0" anchor="ctr" bIns="87625" lIns="87625" spcFirstLastPara="1" rIns="87625" wrap="square" tIns="87625">
              <a:noAutofit/>
            </a:bodyPr>
            <a:lstStyle/>
            <a:p>
              <a:pPr indent="0" lvl="0" marL="0" marR="0" rtl="0" algn="ctr">
                <a:lnSpc>
                  <a:spcPct val="90000"/>
                </a:lnSpc>
                <a:spcBef>
                  <a:spcPts val="0"/>
                </a:spcBef>
                <a:spcAft>
                  <a:spcPts val="0"/>
                </a:spcAft>
                <a:buClr>
                  <a:schemeClr val="dk1"/>
                </a:buClr>
                <a:buSzPts val="2300"/>
                <a:buFont typeface="Garamond"/>
                <a:buNone/>
              </a:pPr>
              <a:r>
                <a:rPr lang="en-US" sz="2300">
                  <a:solidFill>
                    <a:schemeClr val="dk1"/>
                  </a:solidFill>
                  <a:latin typeface="Garamond"/>
                  <a:ea typeface="Garamond"/>
                  <a:cs typeface="Garamond"/>
                  <a:sym typeface="Garamond"/>
                </a:rPr>
                <a:t>Multivariable Analysis</a:t>
              </a:r>
              <a:endParaRPr/>
            </a:p>
          </p:txBody>
        </p:sp>
      </p:grpSp>
      <p:sp>
        <p:nvSpPr>
          <p:cNvPr id="200" name="Google Shape;200;p9"/>
          <p:cNvSpPr txBox="1"/>
          <p:nvPr/>
        </p:nvSpPr>
        <p:spPr>
          <a:xfrm>
            <a:off x="838200" y="1608837"/>
            <a:ext cx="9314121" cy="5232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800">
                <a:solidFill>
                  <a:schemeClr val="dk1"/>
                </a:solidFill>
                <a:latin typeface="Garamond"/>
                <a:ea typeface="Garamond"/>
                <a:cs typeface="Garamond"/>
                <a:sym typeface="Garamond"/>
              </a:rPr>
              <a:t>Each model follows this procedure:</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Yellow">
      <a:dk1>
        <a:srgbClr val="000000"/>
      </a:dk1>
      <a:lt1>
        <a:srgbClr val="FFFFFF"/>
      </a:lt1>
      <a:dk2>
        <a:srgbClr val="39302A"/>
      </a:dk2>
      <a:lt2>
        <a:srgbClr val="E5DEDB"/>
      </a:lt2>
      <a:accent1>
        <a:srgbClr val="FFCA08"/>
      </a:accent1>
      <a:accent2>
        <a:srgbClr val="F8931D"/>
      </a:accent2>
      <a:accent3>
        <a:srgbClr val="CE8D3E"/>
      </a:accent3>
      <a:accent4>
        <a:srgbClr val="EC7016"/>
      </a:accent4>
      <a:accent5>
        <a:srgbClr val="E64823"/>
      </a:accent5>
      <a:accent6>
        <a:srgbClr val="9C6A6A"/>
      </a:accent6>
      <a:hlink>
        <a:srgbClr val="2998E3"/>
      </a:hlink>
      <a:folHlink>
        <a:srgbClr val="7F723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2020-07-18T22:40:36Z</dcterms:created>
  <dc:creator>Amelia Huong Tran</dc:creator>
</cp:coreProperties>
</file>