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258" r:id="rId4"/>
    <p:sldId id="263" r:id="rId5"/>
    <p:sldId id="319" r:id="rId6"/>
    <p:sldId id="315" r:id="rId7"/>
    <p:sldId id="323" r:id="rId8"/>
    <p:sldId id="331" r:id="rId9"/>
    <p:sldId id="325" r:id="rId10"/>
    <p:sldId id="324" r:id="rId11"/>
    <p:sldId id="262" r:id="rId12"/>
    <p:sldId id="287" r:id="rId13"/>
    <p:sldId id="318" r:id="rId14"/>
    <p:sldId id="288" r:id="rId15"/>
    <p:sldId id="264" r:id="rId16"/>
    <p:sldId id="260" r:id="rId17"/>
    <p:sldId id="308" r:id="rId18"/>
    <p:sldId id="265" r:id="rId19"/>
    <p:sldId id="276" r:id="rId20"/>
    <p:sldId id="301" r:id="rId21"/>
    <p:sldId id="310" r:id="rId22"/>
    <p:sldId id="302" r:id="rId23"/>
    <p:sldId id="303" r:id="rId24"/>
    <p:sldId id="326" r:id="rId25"/>
    <p:sldId id="327" r:id="rId26"/>
    <p:sldId id="300" r:id="rId27"/>
    <p:sldId id="304" r:id="rId28"/>
    <p:sldId id="320" r:id="rId29"/>
    <p:sldId id="317" r:id="rId30"/>
    <p:sldId id="296" r:id="rId31"/>
    <p:sldId id="321" r:id="rId32"/>
    <p:sldId id="273" r:id="rId33"/>
    <p:sldId id="274" r:id="rId34"/>
    <p:sldId id="275" r:id="rId35"/>
    <p:sldId id="311" r:id="rId36"/>
    <p:sldId id="332" r:id="rId37"/>
    <p:sldId id="337" r:id="rId38"/>
    <p:sldId id="339" r:id="rId39"/>
    <p:sldId id="338" r:id="rId40"/>
    <p:sldId id="333" r:id="rId41"/>
    <p:sldId id="330" r:id="rId42"/>
    <p:sldId id="293" r:id="rId43"/>
    <p:sldId id="294" r:id="rId44"/>
    <p:sldId id="306" r:id="rId45"/>
    <p:sldId id="307" r:id="rId46"/>
    <p:sldId id="266" r:id="rId47"/>
    <p:sldId id="285" r:id="rId48"/>
    <p:sldId id="295" r:id="rId49"/>
    <p:sldId id="269" r:id="rId50"/>
    <p:sldId id="334" r:id="rId51"/>
    <p:sldId id="335" r:id="rId52"/>
    <p:sldId id="33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elia Huong Tran" initials="AHT" lastIdx="2" clrIdx="0">
    <p:extLst>
      <p:ext uri="{19B8F6BF-5375-455C-9EA6-DF929625EA0E}">
        <p15:presenceInfo xmlns:p15="http://schemas.microsoft.com/office/powerpoint/2012/main" userId="7b9225f78da71f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638FF"/>
    <a:srgbClr val="37E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3"/>
    <p:restoredTop sz="75000"/>
  </p:normalViewPr>
  <p:slideViewPr>
    <p:cSldViewPr snapToGrid="0" snapToObjects="1">
      <p:cViewPr varScale="1">
        <p:scale>
          <a:sx n="81" d="100"/>
          <a:sy n="81" d="100"/>
        </p:scale>
        <p:origin x="14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A6264F-A7A0-4333-B0C6-46873F55135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A337EF3-4A3F-4A17-A464-AFF246D53F80}">
      <dgm:prSet/>
      <dgm:spPr/>
      <dgm:t>
        <a:bodyPr/>
        <a:lstStyle/>
        <a:p>
          <a:r>
            <a:rPr lang="en-US" dirty="0">
              <a:latin typeface="Garamond" panose="02020404030301010803" pitchFamily="18" charset="0"/>
            </a:rPr>
            <a:t>Cox Proportional Hazard Model</a:t>
          </a:r>
        </a:p>
      </dgm:t>
    </dgm:pt>
    <dgm:pt modelId="{9153735C-68D2-4121-A68B-2DF8F251845A}" type="parTrans" cxnId="{1CC16B49-373A-4D13-9C7E-6927DADB0D6E}">
      <dgm:prSet/>
      <dgm:spPr/>
      <dgm:t>
        <a:bodyPr/>
        <a:lstStyle/>
        <a:p>
          <a:endParaRPr lang="en-US"/>
        </a:p>
      </dgm:t>
    </dgm:pt>
    <dgm:pt modelId="{BFC5ECE3-533A-4F60-8702-56ACB315DF4D}" type="sibTrans" cxnId="{1CC16B49-373A-4D13-9C7E-6927DADB0D6E}">
      <dgm:prSet/>
      <dgm:spPr/>
      <dgm:t>
        <a:bodyPr/>
        <a:lstStyle/>
        <a:p>
          <a:endParaRPr lang="en-US"/>
        </a:p>
      </dgm:t>
    </dgm:pt>
    <dgm:pt modelId="{0167AA59-89AC-4F93-B769-3C91608B3067}">
      <dgm:prSet/>
      <dgm:spPr/>
      <dgm:t>
        <a:bodyPr/>
        <a:lstStyle/>
        <a:p>
          <a:r>
            <a:rPr lang="en-US" dirty="0">
              <a:latin typeface="Garamond" panose="02020404030301010803" pitchFamily="18" charset="0"/>
            </a:rPr>
            <a:t>Time-Dependent Cox Model</a:t>
          </a:r>
        </a:p>
      </dgm:t>
    </dgm:pt>
    <dgm:pt modelId="{7ACE9776-F2A0-4247-B932-508B2826CD24}" type="parTrans" cxnId="{7A02C999-EA7D-47C8-A468-AA38417A1A9A}">
      <dgm:prSet/>
      <dgm:spPr/>
      <dgm:t>
        <a:bodyPr/>
        <a:lstStyle/>
        <a:p>
          <a:endParaRPr lang="en-US"/>
        </a:p>
      </dgm:t>
    </dgm:pt>
    <dgm:pt modelId="{FC5BB41C-30EE-4F9C-BA20-F099E640B764}" type="sibTrans" cxnId="{7A02C999-EA7D-47C8-A468-AA38417A1A9A}">
      <dgm:prSet/>
      <dgm:spPr/>
      <dgm:t>
        <a:bodyPr/>
        <a:lstStyle/>
        <a:p>
          <a:endParaRPr lang="en-US"/>
        </a:p>
      </dgm:t>
    </dgm:pt>
    <dgm:pt modelId="{539B03AC-8538-494B-9394-F256F4D621DF}">
      <dgm:prSet/>
      <dgm:spPr/>
      <dgm:t>
        <a:bodyPr/>
        <a:lstStyle/>
        <a:p>
          <a:r>
            <a:rPr lang="en-US" dirty="0">
              <a:latin typeface="Garamond" panose="02020404030301010803" pitchFamily="18" charset="0"/>
            </a:rPr>
            <a:t>Joint Model</a:t>
          </a:r>
        </a:p>
      </dgm:t>
    </dgm:pt>
    <dgm:pt modelId="{A3B3C281-BA32-40BE-849C-8475BA431A2A}" type="parTrans" cxnId="{3F6B4F1F-B37B-461D-BD9B-A660B322E632}">
      <dgm:prSet/>
      <dgm:spPr/>
      <dgm:t>
        <a:bodyPr/>
        <a:lstStyle/>
        <a:p>
          <a:endParaRPr lang="en-US"/>
        </a:p>
      </dgm:t>
    </dgm:pt>
    <dgm:pt modelId="{9E09BFEB-82CE-4816-AA96-34CD8ED4B368}" type="sibTrans" cxnId="{3F6B4F1F-B37B-461D-BD9B-A660B322E632}">
      <dgm:prSet/>
      <dgm:spPr/>
      <dgm:t>
        <a:bodyPr/>
        <a:lstStyle/>
        <a:p>
          <a:endParaRPr lang="en-US"/>
        </a:p>
      </dgm:t>
    </dgm:pt>
    <dgm:pt modelId="{462D2A34-2615-0343-889F-DFBE30701242}" type="pres">
      <dgm:prSet presAssocID="{8CA6264F-A7A0-4333-B0C6-46873F551356}" presName="hierChild1" presStyleCnt="0">
        <dgm:presLayoutVars>
          <dgm:chPref val="1"/>
          <dgm:dir/>
          <dgm:animOne val="branch"/>
          <dgm:animLvl val="lvl"/>
          <dgm:resizeHandles/>
        </dgm:presLayoutVars>
      </dgm:prSet>
      <dgm:spPr/>
    </dgm:pt>
    <dgm:pt modelId="{56F10F0C-472A-5F47-89B0-CBE73DC8D892}" type="pres">
      <dgm:prSet presAssocID="{6A337EF3-4A3F-4A17-A464-AFF246D53F80}" presName="hierRoot1" presStyleCnt="0"/>
      <dgm:spPr/>
    </dgm:pt>
    <dgm:pt modelId="{546BCAC3-19BA-EF4F-BA8D-07BEC2729B06}" type="pres">
      <dgm:prSet presAssocID="{6A337EF3-4A3F-4A17-A464-AFF246D53F80}" presName="composite" presStyleCnt="0"/>
      <dgm:spPr/>
    </dgm:pt>
    <dgm:pt modelId="{6CAE517B-440A-DD47-88A3-3F5010861951}" type="pres">
      <dgm:prSet presAssocID="{6A337EF3-4A3F-4A17-A464-AFF246D53F80}" presName="background" presStyleLbl="node0" presStyleIdx="0" presStyleCnt="3"/>
      <dgm:spPr/>
    </dgm:pt>
    <dgm:pt modelId="{8A939F1E-5BB4-B64B-8B22-4755A77CF7FD}" type="pres">
      <dgm:prSet presAssocID="{6A337EF3-4A3F-4A17-A464-AFF246D53F80}" presName="text" presStyleLbl="fgAcc0" presStyleIdx="0" presStyleCnt="3">
        <dgm:presLayoutVars>
          <dgm:chPref val="3"/>
        </dgm:presLayoutVars>
      </dgm:prSet>
      <dgm:spPr/>
    </dgm:pt>
    <dgm:pt modelId="{6C010690-C97F-B240-ADB0-3A63BA1AB02E}" type="pres">
      <dgm:prSet presAssocID="{6A337EF3-4A3F-4A17-A464-AFF246D53F80}" presName="hierChild2" presStyleCnt="0"/>
      <dgm:spPr/>
    </dgm:pt>
    <dgm:pt modelId="{C3D31D00-1252-B64C-A705-8AF79902443C}" type="pres">
      <dgm:prSet presAssocID="{0167AA59-89AC-4F93-B769-3C91608B3067}" presName="hierRoot1" presStyleCnt="0"/>
      <dgm:spPr/>
    </dgm:pt>
    <dgm:pt modelId="{0CEACD1C-9DC6-C749-AB43-CB70272201A8}" type="pres">
      <dgm:prSet presAssocID="{0167AA59-89AC-4F93-B769-3C91608B3067}" presName="composite" presStyleCnt="0"/>
      <dgm:spPr/>
    </dgm:pt>
    <dgm:pt modelId="{C1778C85-78E2-0040-8AA2-77DB0B5A15F0}" type="pres">
      <dgm:prSet presAssocID="{0167AA59-89AC-4F93-B769-3C91608B3067}" presName="background" presStyleLbl="node0" presStyleIdx="1" presStyleCnt="3"/>
      <dgm:spPr/>
    </dgm:pt>
    <dgm:pt modelId="{7066B2B3-2035-EC4D-973E-5D266D811537}" type="pres">
      <dgm:prSet presAssocID="{0167AA59-89AC-4F93-B769-3C91608B3067}" presName="text" presStyleLbl="fgAcc0" presStyleIdx="1" presStyleCnt="3">
        <dgm:presLayoutVars>
          <dgm:chPref val="3"/>
        </dgm:presLayoutVars>
      </dgm:prSet>
      <dgm:spPr/>
    </dgm:pt>
    <dgm:pt modelId="{AB1B4F32-B0A6-1F44-B603-ADBB7E28E24A}" type="pres">
      <dgm:prSet presAssocID="{0167AA59-89AC-4F93-B769-3C91608B3067}" presName="hierChild2" presStyleCnt="0"/>
      <dgm:spPr/>
    </dgm:pt>
    <dgm:pt modelId="{DBA36088-ADD8-A047-80BD-1CAE69459BB3}" type="pres">
      <dgm:prSet presAssocID="{539B03AC-8538-494B-9394-F256F4D621DF}" presName="hierRoot1" presStyleCnt="0"/>
      <dgm:spPr/>
    </dgm:pt>
    <dgm:pt modelId="{D186D302-DF82-AC4B-B12F-1931CBA12FAA}" type="pres">
      <dgm:prSet presAssocID="{539B03AC-8538-494B-9394-F256F4D621DF}" presName="composite" presStyleCnt="0"/>
      <dgm:spPr/>
    </dgm:pt>
    <dgm:pt modelId="{5A90C7B0-7E33-704D-88A9-8E45F18FDCBC}" type="pres">
      <dgm:prSet presAssocID="{539B03AC-8538-494B-9394-F256F4D621DF}" presName="background" presStyleLbl="node0" presStyleIdx="2" presStyleCnt="3"/>
      <dgm:spPr/>
    </dgm:pt>
    <dgm:pt modelId="{8504360A-E875-C54F-8A48-1F67B09088E5}" type="pres">
      <dgm:prSet presAssocID="{539B03AC-8538-494B-9394-F256F4D621DF}" presName="text" presStyleLbl="fgAcc0" presStyleIdx="2" presStyleCnt="3">
        <dgm:presLayoutVars>
          <dgm:chPref val="3"/>
        </dgm:presLayoutVars>
      </dgm:prSet>
      <dgm:spPr/>
    </dgm:pt>
    <dgm:pt modelId="{4843BB8D-6A86-0449-9442-8C458F611D3F}" type="pres">
      <dgm:prSet presAssocID="{539B03AC-8538-494B-9394-F256F4D621DF}" presName="hierChild2" presStyleCnt="0"/>
      <dgm:spPr/>
    </dgm:pt>
  </dgm:ptLst>
  <dgm:cxnLst>
    <dgm:cxn modelId="{3F6B4F1F-B37B-461D-BD9B-A660B322E632}" srcId="{8CA6264F-A7A0-4333-B0C6-46873F551356}" destId="{539B03AC-8538-494B-9394-F256F4D621DF}" srcOrd="2" destOrd="0" parTransId="{A3B3C281-BA32-40BE-849C-8475BA431A2A}" sibTransId="{9E09BFEB-82CE-4816-AA96-34CD8ED4B368}"/>
    <dgm:cxn modelId="{D8D59542-722B-9F4C-9312-E59D38FF9AE2}" type="presOf" srcId="{539B03AC-8538-494B-9394-F256F4D621DF}" destId="{8504360A-E875-C54F-8A48-1F67B09088E5}" srcOrd="0" destOrd="0" presId="urn:microsoft.com/office/officeart/2005/8/layout/hierarchy1"/>
    <dgm:cxn modelId="{1CC16B49-373A-4D13-9C7E-6927DADB0D6E}" srcId="{8CA6264F-A7A0-4333-B0C6-46873F551356}" destId="{6A337EF3-4A3F-4A17-A464-AFF246D53F80}" srcOrd="0" destOrd="0" parTransId="{9153735C-68D2-4121-A68B-2DF8F251845A}" sibTransId="{BFC5ECE3-533A-4F60-8702-56ACB315DF4D}"/>
    <dgm:cxn modelId="{9575418D-1FC8-3245-9B2C-353873AD2EB2}" type="presOf" srcId="{0167AA59-89AC-4F93-B769-3C91608B3067}" destId="{7066B2B3-2035-EC4D-973E-5D266D811537}" srcOrd="0" destOrd="0" presId="urn:microsoft.com/office/officeart/2005/8/layout/hierarchy1"/>
    <dgm:cxn modelId="{7A02C999-EA7D-47C8-A468-AA38417A1A9A}" srcId="{8CA6264F-A7A0-4333-B0C6-46873F551356}" destId="{0167AA59-89AC-4F93-B769-3C91608B3067}" srcOrd="1" destOrd="0" parTransId="{7ACE9776-F2A0-4247-B932-508B2826CD24}" sibTransId="{FC5BB41C-30EE-4F9C-BA20-F099E640B764}"/>
    <dgm:cxn modelId="{0A4E22BF-0A27-0342-8085-0C5F365E6882}" type="presOf" srcId="{8CA6264F-A7A0-4333-B0C6-46873F551356}" destId="{462D2A34-2615-0343-889F-DFBE30701242}" srcOrd="0" destOrd="0" presId="urn:microsoft.com/office/officeart/2005/8/layout/hierarchy1"/>
    <dgm:cxn modelId="{9818DDD2-09AE-3D4D-A10B-36CD263EE0CA}" type="presOf" srcId="{6A337EF3-4A3F-4A17-A464-AFF246D53F80}" destId="{8A939F1E-5BB4-B64B-8B22-4755A77CF7FD}" srcOrd="0" destOrd="0" presId="urn:microsoft.com/office/officeart/2005/8/layout/hierarchy1"/>
    <dgm:cxn modelId="{82F072D6-3E36-7B4C-91B3-7A6CBBA48791}" type="presParOf" srcId="{462D2A34-2615-0343-889F-DFBE30701242}" destId="{56F10F0C-472A-5F47-89B0-CBE73DC8D892}" srcOrd="0" destOrd="0" presId="urn:microsoft.com/office/officeart/2005/8/layout/hierarchy1"/>
    <dgm:cxn modelId="{41853519-8FFA-5A4D-B780-ABDC5689DD19}" type="presParOf" srcId="{56F10F0C-472A-5F47-89B0-CBE73DC8D892}" destId="{546BCAC3-19BA-EF4F-BA8D-07BEC2729B06}" srcOrd="0" destOrd="0" presId="urn:microsoft.com/office/officeart/2005/8/layout/hierarchy1"/>
    <dgm:cxn modelId="{7C9A4706-D5E9-5547-A04E-DE038C6E135D}" type="presParOf" srcId="{546BCAC3-19BA-EF4F-BA8D-07BEC2729B06}" destId="{6CAE517B-440A-DD47-88A3-3F5010861951}" srcOrd="0" destOrd="0" presId="urn:microsoft.com/office/officeart/2005/8/layout/hierarchy1"/>
    <dgm:cxn modelId="{0F9907D9-B3C7-3446-855D-4EADBDD3AE85}" type="presParOf" srcId="{546BCAC3-19BA-EF4F-BA8D-07BEC2729B06}" destId="{8A939F1E-5BB4-B64B-8B22-4755A77CF7FD}" srcOrd="1" destOrd="0" presId="urn:microsoft.com/office/officeart/2005/8/layout/hierarchy1"/>
    <dgm:cxn modelId="{1451E751-81B5-AF43-A62A-4B7F03B0C961}" type="presParOf" srcId="{56F10F0C-472A-5F47-89B0-CBE73DC8D892}" destId="{6C010690-C97F-B240-ADB0-3A63BA1AB02E}" srcOrd="1" destOrd="0" presId="urn:microsoft.com/office/officeart/2005/8/layout/hierarchy1"/>
    <dgm:cxn modelId="{C992EA09-F789-C44C-BC4B-1C0B507D8A6C}" type="presParOf" srcId="{462D2A34-2615-0343-889F-DFBE30701242}" destId="{C3D31D00-1252-B64C-A705-8AF79902443C}" srcOrd="1" destOrd="0" presId="urn:microsoft.com/office/officeart/2005/8/layout/hierarchy1"/>
    <dgm:cxn modelId="{F1CCBB2B-AA97-8545-AFF1-F530086CF9A2}" type="presParOf" srcId="{C3D31D00-1252-B64C-A705-8AF79902443C}" destId="{0CEACD1C-9DC6-C749-AB43-CB70272201A8}" srcOrd="0" destOrd="0" presId="urn:microsoft.com/office/officeart/2005/8/layout/hierarchy1"/>
    <dgm:cxn modelId="{FDC69C7A-A40A-D74E-9314-2531B587E395}" type="presParOf" srcId="{0CEACD1C-9DC6-C749-AB43-CB70272201A8}" destId="{C1778C85-78E2-0040-8AA2-77DB0B5A15F0}" srcOrd="0" destOrd="0" presId="urn:microsoft.com/office/officeart/2005/8/layout/hierarchy1"/>
    <dgm:cxn modelId="{895E4B56-B913-2B42-B284-5CA7CEAC2533}" type="presParOf" srcId="{0CEACD1C-9DC6-C749-AB43-CB70272201A8}" destId="{7066B2B3-2035-EC4D-973E-5D266D811537}" srcOrd="1" destOrd="0" presId="urn:microsoft.com/office/officeart/2005/8/layout/hierarchy1"/>
    <dgm:cxn modelId="{C6FDD047-DBF9-BC4C-B812-D087D1BA8F53}" type="presParOf" srcId="{C3D31D00-1252-B64C-A705-8AF79902443C}" destId="{AB1B4F32-B0A6-1F44-B603-ADBB7E28E24A}" srcOrd="1" destOrd="0" presId="urn:microsoft.com/office/officeart/2005/8/layout/hierarchy1"/>
    <dgm:cxn modelId="{0CE685FC-ED90-014F-91EC-C2401CA0D81B}" type="presParOf" srcId="{462D2A34-2615-0343-889F-DFBE30701242}" destId="{DBA36088-ADD8-A047-80BD-1CAE69459BB3}" srcOrd="2" destOrd="0" presId="urn:microsoft.com/office/officeart/2005/8/layout/hierarchy1"/>
    <dgm:cxn modelId="{6D56961D-A6F3-744D-9A7E-21996AD0E7E0}" type="presParOf" srcId="{DBA36088-ADD8-A047-80BD-1CAE69459BB3}" destId="{D186D302-DF82-AC4B-B12F-1931CBA12FAA}" srcOrd="0" destOrd="0" presId="urn:microsoft.com/office/officeart/2005/8/layout/hierarchy1"/>
    <dgm:cxn modelId="{FF863631-C6CF-6E40-B461-C0E03D920AD5}" type="presParOf" srcId="{D186D302-DF82-AC4B-B12F-1931CBA12FAA}" destId="{5A90C7B0-7E33-704D-88A9-8E45F18FDCBC}" srcOrd="0" destOrd="0" presId="urn:microsoft.com/office/officeart/2005/8/layout/hierarchy1"/>
    <dgm:cxn modelId="{4FF882B9-0F84-4346-8A68-6365215C885A}" type="presParOf" srcId="{D186D302-DF82-AC4B-B12F-1931CBA12FAA}" destId="{8504360A-E875-C54F-8A48-1F67B09088E5}" srcOrd="1" destOrd="0" presId="urn:microsoft.com/office/officeart/2005/8/layout/hierarchy1"/>
    <dgm:cxn modelId="{2BC6A3D6-E847-6340-A344-FD5296C41E14}" type="presParOf" srcId="{DBA36088-ADD8-A047-80BD-1CAE69459BB3}" destId="{4843BB8D-6A86-0449-9442-8C458F611D3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93A27B-DF2A-498B-8D3C-45C466FF886C}" type="doc">
      <dgm:prSet loTypeId="urn:microsoft.com/office/officeart/2005/8/layout/process1" loCatId="process" qsTypeId="urn:microsoft.com/office/officeart/2005/8/quickstyle/simple3" qsCatId="simple" csTypeId="urn:microsoft.com/office/officeart/2005/8/colors/accent1_2" csCatId="accent1" phldr="1"/>
      <dgm:spPr/>
    </dgm:pt>
    <dgm:pt modelId="{AF92268E-76E5-4701-99E0-2542F9F69D12}">
      <dgm:prSet phldrT="[Text]" custT="1"/>
      <dgm:spPr/>
      <dgm:t>
        <a:bodyPr/>
        <a:lstStyle/>
        <a:p>
          <a:pPr algn="ctr"/>
          <a:r>
            <a:rPr lang="en-US" sz="2300" dirty="0">
              <a:latin typeface="Garamond" panose="02020404030301010803" pitchFamily="18" charset="0"/>
            </a:rPr>
            <a:t>Univariate Analysis </a:t>
          </a:r>
        </a:p>
      </dgm:t>
    </dgm:pt>
    <dgm:pt modelId="{9E1F3FE9-BF22-4267-A756-DC33D348F88E}" type="parTrans" cxnId="{2E23F308-36E0-4EF3-A2A1-C917B8414519}">
      <dgm:prSet/>
      <dgm:spPr/>
      <dgm:t>
        <a:bodyPr/>
        <a:lstStyle/>
        <a:p>
          <a:endParaRPr lang="en-US"/>
        </a:p>
      </dgm:t>
    </dgm:pt>
    <dgm:pt modelId="{B346BD20-F6ED-4F27-ADF4-1FDA72F56F42}" type="sibTrans" cxnId="{2E23F308-36E0-4EF3-A2A1-C917B8414519}">
      <dgm:prSet custT="1"/>
      <dgm:spPr/>
      <dgm:t>
        <a:bodyPr/>
        <a:lstStyle/>
        <a:p>
          <a:endParaRPr lang="en-US" sz="2300">
            <a:latin typeface="Garamond" panose="02020404030301010803" pitchFamily="18" charset="0"/>
          </a:endParaRPr>
        </a:p>
      </dgm:t>
    </dgm:pt>
    <dgm:pt modelId="{EA2FFD94-1EDF-400C-99FB-2D6E30228C7E}">
      <dgm:prSet phldrT="[Text]" custT="1"/>
      <dgm:spPr/>
      <dgm:t>
        <a:bodyPr/>
        <a:lstStyle/>
        <a:p>
          <a:pPr algn="ctr"/>
          <a:r>
            <a:rPr lang="en-US" sz="2300" dirty="0">
              <a:latin typeface="Garamond" panose="02020404030301010803" pitchFamily="18" charset="0"/>
            </a:rPr>
            <a:t>Variable Selection </a:t>
          </a:r>
        </a:p>
      </dgm:t>
    </dgm:pt>
    <dgm:pt modelId="{80FC8DB1-D7A9-410F-A33E-FC3A4FC9BB4B}" type="parTrans" cxnId="{FB8828FE-BFD2-46A5-835E-DECAD61F36BD}">
      <dgm:prSet/>
      <dgm:spPr/>
      <dgm:t>
        <a:bodyPr/>
        <a:lstStyle/>
        <a:p>
          <a:endParaRPr lang="en-US"/>
        </a:p>
      </dgm:t>
    </dgm:pt>
    <dgm:pt modelId="{8AA83F79-3323-44DB-BCF0-DDEC1FF20078}" type="sibTrans" cxnId="{FB8828FE-BFD2-46A5-835E-DECAD61F36BD}">
      <dgm:prSet custT="1"/>
      <dgm:spPr/>
      <dgm:t>
        <a:bodyPr/>
        <a:lstStyle/>
        <a:p>
          <a:endParaRPr lang="en-US" sz="2300">
            <a:latin typeface="Garamond" panose="02020404030301010803" pitchFamily="18" charset="0"/>
          </a:endParaRPr>
        </a:p>
      </dgm:t>
    </dgm:pt>
    <dgm:pt modelId="{71F20A6A-C33B-4361-9904-2C2C796129A7}">
      <dgm:prSet phldrT="[Text]" custT="1"/>
      <dgm:spPr/>
      <dgm:t>
        <a:bodyPr/>
        <a:lstStyle/>
        <a:p>
          <a:r>
            <a:rPr lang="en-US" sz="2300" dirty="0">
              <a:latin typeface="Garamond" panose="02020404030301010803" pitchFamily="18" charset="0"/>
            </a:rPr>
            <a:t>Multivariate Analysis</a:t>
          </a:r>
        </a:p>
      </dgm:t>
    </dgm:pt>
    <dgm:pt modelId="{7CDBD96F-B311-4BB2-97F5-1669BE00F6ED}" type="parTrans" cxnId="{0FFA846B-E9C1-453D-974E-A3AD9718AE98}">
      <dgm:prSet/>
      <dgm:spPr/>
      <dgm:t>
        <a:bodyPr/>
        <a:lstStyle/>
        <a:p>
          <a:endParaRPr lang="en-US"/>
        </a:p>
      </dgm:t>
    </dgm:pt>
    <dgm:pt modelId="{14C0F6C3-09B8-450E-B4D1-50B292DF34C0}" type="sibTrans" cxnId="{0FFA846B-E9C1-453D-974E-A3AD9718AE98}">
      <dgm:prSet/>
      <dgm:spPr/>
      <dgm:t>
        <a:bodyPr/>
        <a:lstStyle/>
        <a:p>
          <a:endParaRPr lang="en-US"/>
        </a:p>
      </dgm:t>
    </dgm:pt>
    <dgm:pt modelId="{063C2ADD-F4F3-4190-9C1C-7DC9AC6146E3}" type="pres">
      <dgm:prSet presAssocID="{0E93A27B-DF2A-498B-8D3C-45C466FF886C}" presName="Name0" presStyleCnt="0">
        <dgm:presLayoutVars>
          <dgm:dir/>
          <dgm:resizeHandles val="exact"/>
        </dgm:presLayoutVars>
      </dgm:prSet>
      <dgm:spPr/>
    </dgm:pt>
    <dgm:pt modelId="{0FBBEF0E-8966-4A66-AD90-6EA81321B117}" type="pres">
      <dgm:prSet presAssocID="{AF92268E-76E5-4701-99E0-2542F9F69D12}" presName="node" presStyleLbl="node1" presStyleIdx="0" presStyleCnt="3" custScaleY="155361">
        <dgm:presLayoutVars>
          <dgm:bulletEnabled val="1"/>
        </dgm:presLayoutVars>
      </dgm:prSet>
      <dgm:spPr/>
    </dgm:pt>
    <dgm:pt modelId="{52704F08-E07E-44E5-AE8C-431B808D78B3}" type="pres">
      <dgm:prSet presAssocID="{B346BD20-F6ED-4F27-ADF4-1FDA72F56F42}" presName="sibTrans" presStyleLbl="sibTrans2D1" presStyleIdx="0" presStyleCnt="2" custScaleX="99930" custScaleY="100106" custLinFactNeighborY="4106"/>
      <dgm:spPr/>
    </dgm:pt>
    <dgm:pt modelId="{086394D9-76B7-4D2A-A547-07016DB5A33B}" type="pres">
      <dgm:prSet presAssocID="{B346BD20-F6ED-4F27-ADF4-1FDA72F56F42}" presName="connectorText" presStyleLbl="sibTrans2D1" presStyleIdx="0" presStyleCnt="2"/>
      <dgm:spPr/>
    </dgm:pt>
    <dgm:pt modelId="{E07F9028-9C81-4FD9-AA9C-14E9C7CD8B86}" type="pres">
      <dgm:prSet presAssocID="{EA2FFD94-1EDF-400C-99FB-2D6E30228C7E}" presName="node" presStyleLbl="node1" presStyleIdx="1" presStyleCnt="3" custScaleY="155361">
        <dgm:presLayoutVars>
          <dgm:bulletEnabled val="1"/>
        </dgm:presLayoutVars>
      </dgm:prSet>
      <dgm:spPr/>
    </dgm:pt>
    <dgm:pt modelId="{FE318567-6178-4E13-A745-8C4AB04898F9}" type="pres">
      <dgm:prSet presAssocID="{8AA83F79-3323-44DB-BCF0-DDEC1FF20078}" presName="sibTrans" presStyleLbl="sibTrans2D1" presStyleIdx="1" presStyleCnt="2"/>
      <dgm:spPr/>
    </dgm:pt>
    <dgm:pt modelId="{192C7CD7-6BA0-402D-AB42-045060D3D743}" type="pres">
      <dgm:prSet presAssocID="{8AA83F79-3323-44DB-BCF0-DDEC1FF20078}" presName="connectorText" presStyleLbl="sibTrans2D1" presStyleIdx="1" presStyleCnt="2"/>
      <dgm:spPr/>
    </dgm:pt>
    <dgm:pt modelId="{07BD3CA3-D672-4BFA-BC63-9AC2F66CC6B9}" type="pres">
      <dgm:prSet presAssocID="{71F20A6A-C33B-4361-9904-2C2C796129A7}" presName="node" presStyleLbl="node1" presStyleIdx="2" presStyleCnt="3" custScaleY="153062">
        <dgm:presLayoutVars>
          <dgm:bulletEnabled val="1"/>
        </dgm:presLayoutVars>
      </dgm:prSet>
      <dgm:spPr/>
    </dgm:pt>
  </dgm:ptLst>
  <dgm:cxnLst>
    <dgm:cxn modelId="{2E23F308-36E0-4EF3-A2A1-C917B8414519}" srcId="{0E93A27B-DF2A-498B-8D3C-45C466FF886C}" destId="{AF92268E-76E5-4701-99E0-2542F9F69D12}" srcOrd="0" destOrd="0" parTransId="{9E1F3FE9-BF22-4267-A756-DC33D348F88E}" sibTransId="{B346BD20-F6ED-4F27-ADF4-1FDA72F56F42}"/>
    <dgm:cxn modelId="{47F5911A-70BF-4E99-9350-D2C4169D8DF4}" type="presOf" srcId="{B346BD20-F6ED-4F27-ADF4-1FDA72F56F42}" destId="{52704F08-E07E-44E5-AE8C-431B808D78B3}" srcOrd="0" destOrd="0" presId="urn:microsoft.com/office/officeart/2005/8/layout/process1"/>
    <dgm:cxn modelId="{3AC85E21-3FBE-4886-9B49-50F8FFAE8B3C}" type="presOf" srcId="{71F20A6A-C33B-4361-9904-2C2C796129A7}" destId="{07BD3CA3-D672-4BFA-BC63-9AC2F66CC6B9}" srcOrd="0" destOrd="0" presId="urn:microsoft.com/office/officeart/2005/8/layout/process1"/>
    <dgm:cxn modelId="{DBD6A522-1BA9-483D-B47E-BCA95FB9048C}" type="presOf" srcId="{8AA83F79-3323-44DB-BCF0-DDEC1FF20078}" destId="{FE318567-6178-4E13-A745-8C4AB04898F9}" srcOrd="0" destOrd="0" presId="urn:microsoft.com/office/officeart/2005/8/layout/process1"/>
    <dgm:cxn modelId="{0FFA846B-E9C1-453D-974E-A3AD9718AE98}" srcId="{0E93A27B-DF2A-498B-8D3C-45C466FF886C}" destId="{71F20A6A-C33B-4361-9904-2C2C796129A7}" srcOrd="2" destOrd="0" parTransId="{7CDBD96F-B311-4BB2-97F5-1669BE00F6ED}" sibTransId="{14C0F6C3-09B8-450E-B4D1-50B292DF34C0}"/>
    <dgm:cxn modelId="{2EFE7E8B-F645-4254-8B93-E3FD68EBD8C6}" type="presOf" srcId="{8AA83F79-3323-44DB-BCF0-DDEC1FF20078}" destId="{192C7CD7-6BA0-402D-AB42-045060D3D743}" srcOrd="1" destOrd="0" presId="urn:microsoft.com/office/officeart/2005/8/layout/process1"/>
    <dgm:cxn modelId="{2DEA9FB3-073D-4A52-A7DD-94264E872AF9}" type="presOf" srcId="{B346BD20-F6ED-4F27-ADF4-1FDA72F56F42}" destId="{086394D9-76B7-4D2A-A547-07016DB5A33B}" srcOrd="1" destOrd="0" presId="urn:microsoft.com/office/officeart/2005/8/layout/process1"/>
    <dgm:cxn modelId="{92FD86B6-B2B5-4270-9F14-4DB51313B3E1}" type="presOf" srcId="{0E93A27B-DF2A-498B-8D3C-45C466FF886C}" destId="{063C2ADD-F4F3-4190-9C1C-7DC9AC6146E3}" srcOrd="0" destOrd="0" presId="urn:microsoft.com/office/officeart/2005/8/layout/process1"/>
    <dgm:cxn modelId="{E0EFB5C5-1D0C-47E8-95C1-46E6B138A0D8}" type="presOf" srcId="{AF92268E-76E5-4701-99E0-2542F9F69D12}" destId="{0FBBEF0E-8966-4A66-AD90-6EA81321B117}" srcOrd="0" destOrd="0" presId="urn:microsoft.com/office/officeart/2005/8/layout/process1"/>
    <dgm:cxn modelId="{CB70A4C9-75E3-4425-ADF7-8DD5D17D2CEA}" type="presOf" srcId="{EA2FFD94-1EDF-400C-99FB-2D6E30228C7E}" destId="{E07F9028-9C81-4FD9-AA9C-14E9C7CD8B86}" srcOrd="0" destOrd="0" presId="urn:microsoft.com/office/officeart/2005/8/layout/process1"/>
    <dgm:cxn modelId="{FB8828FE-BFD2-46A5-835E-DECAD61F36BD}" srcId="{0E93A27B-DF2A-498B-8D3C-45C466FF886C}" destId="{EA2FFD94-1EDF-400C-99FB-2D6E30228C7E}" srcOrd="1" destOrd="0" parTransId="{80FC8DB1-D7A9-410F-A33E-FC3A4FC9BB4B}" sibTransId="{8AA83F79-3323-44DB-BCF0-DDEC1FF20078}"/>
    <dgm:cxn modelId="{EAB4E226-1724-4C2A-929F-E26D363F4EB1}" type="presParOf" srcId="{063C2ADD-F4F3-4190-9C1C-7DC9AC6146E3}" destId="{0FBBEF0E-8966-4A66-AD90-6EA81321B117}" srcOrd="0" destOrd="0" presId="urn:microsoft.com/office/officeart/2005/8/layout/process1"/>
    <dgm:cxn modelId="{ADB9C0D7-3FEE-4BBB-A076-4C856C010B6C}" type="presParOf" srcId="{063C2ADD-F4F3-4190-9C1C-7DC9AC6146E3}" destId="{52704F08-E07E-44E5-AE8C-431B808D78B3}" srcOrd="1" destOrd="0" presId="urn:microsoft.com/office/officeart/2005/8/layout/process1"/>
    <dgm:cxn modelId="{D835C2A4-4452-4A25-A582-43085118D816}" type="presParOf" srcId="{52704F08-E07E-44E5-AE8C-431B808D78B3}" destId="{086394D9-76B7-4D2A-A547-07016DB5A33B}" srcOrd="0" destOrd="0" presId="urn:microsoft.com/office/officeart/2005/8/layout/process1"/>
    <dgm:cxn modelId="{E95F1B27-92A7-4E5D-A3DD-05EE07602A4B}" type="presParOf" srcId="{063C2ADD-F4F3-4190-9C1C-7DC9AC6146E3}" destId="{E07F9028-9C81-4FD9-AA9C-14E9C7CD8B86}" srcOrd="2" destOrd="0" presId="urn:microsoft.com/office/officeart/2005/8/layout/process1"/>
    <dgm:cxn modelId="{700D48DE-FAD4-46C6-846F-E9C11630FBC8}" type="presParOf" srcId="{063C2ADD-F4F3-4190-9C1C-7DC9AC6146E3}" destId="{FE318567-6178-4E13-A745-8C4AB04898F9}" srcOrd="3" destOrd="0" presId="urn:microsoft.com/office/officeart/2005/8/layout/process1"/>
    <dgm:cxn modelId="{BFBEFAAD-52B8-4553-974D-C15B26A7A3F9}" type="presParOf" srcId="{FE318567-6178-4E13-A745-8C4AB04898F9}" destId="{192C7CD7-6BA0-402D-AB42-045060D3D743}" srcOrd="0" destOrd="0" presId="urn:microsoft.com/office/officeart/2005/8/layout/process1"/>
    <dgm:cxn modelId="{E941DE7A-8F02-406B-8D69-1AA6159DFD90}" type="presParOf" srcId="{063C2ADD-F4F3-4190-9C1C-7DC9AC6146E3}" destId="{07BD3CA3-D672-4BFA-BC63-9AC2F66CC6B9}"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E517B-440A-DD47-88A3-3F5010861951}">
      <dsp:nvSpPr>
        <dsp:cNvPr id="0" name=""/>
        <dsp:cNvSpPr/>
      </dsp:nvSpPr>
      <dsp:spPr>
        <a:xfrm>
          <a:off x="0" y="976282"/>
          <a:ext cx="2732484" cy="17351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39F1E-5BB4-B64B-8B22-4755A77CF7FD}">
      <dsp:nvSpPr>
        <dsp:cNvPr id="0" name=""/>
        <dsp:cNvSpPr/>
      </dsp:nvSpPr>
      <dsp:spPr>
        <a:xfrm>
          <a:off x="303609" y="1264711"/>
          <a:ext cx="2732484" cy="17351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Garamond" panose="02020404030301010803" pitchFamily="18" charset="0"/>
            </a:rPr>
            <a:t>Cox Proportional Hazard Model</a:t>
          </a:r>
        </a:p>
      </dsp:txBody>
      <dsp:txXfrm>
        <a:off x="354429" y="1315531"/>
        <a:ext cx="2630844" cy="1633487"/>
      </dsp:txXfrm>
    </dsp:sp>
    <dsp:sp modelId="{C1778C85-78E2-0040-8AA2-77DB0B5A15F0}">
      <dsp:nvSpPr>
        <dsp:cNvPr id="0" name=""/>
        <dsp:cNvSpPr/>
      </dsp:nvSpPr>
      <dsp:spPr>
        <a:xfrm>
          <a:off x="3339703" y="976282"/>
          <a:ext cx="2732484" cy="17351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6B2B3-2035-EC4D-973E-5D266D811537}">
      <dsp:nvSpPr>
        <dsp:cNvPr id="0" name=""/>
        <dsp:cNvSpPr/>
      </dsp:nvSpPr>
      <dsp:spPr>
        <a:xfrm>
          <a:off x="3643312" y="1264711"/>
          <a:ext cx="2732484" cy="17351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Garamond" panose="02020404030301010803" pitchFamily="18" charset="0"/>
            </a:rPr>
            <a:t>Time-Dependent Cox Model</a:t>
          </a:r>
        </a:p>
      </dsp:txBody>
      <dsp:txXfrm>
        <a:off x="3694132" y="1315531"/>
        <a:ext cx="2630844" cy="1633487"/>
      </dsp:txXfrm>
    </dsp:sp>
    <dsp:sp modelId="{5A90C7B0-7E33-704D-88A9-8E45F18FDCBC}">
      <dsp:nvSpPr>
        <dsp:cNvPr id="0" name=""/>
        <dsp:cNvSpPr/>
      </dsp:nvSpPr>
      <dsp:spPr>
        <a:xfrm>
          <a:off x="6679406" y="976282"/>
          <a:ext cx="2732484" cy="17351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04360A-E875-C54F-8A48-1F67B09088E5}">
      <dsp:nvSpPr>
        <dsp:cNvPr id="0" name=""/>
        <dsp:cNvSpPr/>
      </dsp:nvSpPr>
      <dsp:spPr>
        <a:xfrm>
          <a:off x="6983015" y="1264711"/>
          <a:ext cx="2732484" cy="17351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Garamond" panose="02020404030301010803" pitchFamily="18" charset="0"/>
            </a:rPr>
            <a:t>Joint Model</a:t>
          </a:r>
        </a:p>
      </dsp:txBody>
      <dsp:txXfrm>
        <a:off x="7033835" y="1315531"/>
        <a:ext cx="2630844" cy="1633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BEF0E-8966-4A66-AD90-6EA81321B117}">
      <dsp:nvSpPr>
        <dsp:cNvPr id="0" name=""/>
        <dsp:cNvSpPr/>
      </dsp:nvSpPr>
      <dsp:spPr>
        <a:xfrm>
          <a:off x="9242" y="1365163"/>
          <a:ext cx="2762398" cy="257501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Garamond" panose="02020404030301010803" pitchFamily="18" charset="0"/>
            </a:rPr>
            <a:t>Univariate Analysis </a:t>
          </a:r>
        </a:p>
      </dsp:txBody>
      <dsp:txXfrm>
        <a:off x="84662" y="1440583"/>
        <a:ext cx="2611558" cy="2424174"/>
      </dsp:txXfrm>
    </dsp:sp>
    <dsp:sp modelId="{52704F08-E07E-44E5-AE8C-431B808D78B3}">
      <dsp:nvSpPr>
        <dsp:cNvPr id="0" name=""/>
        <dsp:cNvSpPr/>
      </dsp:nvSpPr>
      <dsp:spPr>
        <a:xfrm>
          <a:off x="3048085" y="2337899"/>
          <a:ext cx="585218" cy="685801"/>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Garamond" panose="02020404030301010803" pitchFamily="18" charset="0"/>
          </a:endParaRPr>
        </a:p>
      </dsp:txBody>
      <dsp:txXfrm>
        <a:off x="3048085" y="2475059"/>
        <a:ext cx="409653" cy="411481"/>
      </dsp:txXfrm>
    </dsp:sp>
    <dsp:sp modelId="{E07F9028-9C81-4FD9-AA9C-14E9C7CD8B86}">
      <dsp:nvSpPr>
        <dsp:cNvPr id="0" name=""/>
        <dsp:cNvSpPr/>
      </dsp:nvSpPr>
      <dsp:spPr>
        <a:xfrm>
          <a:off x="3876600" y="1365163"/>
          <a:ext cx="2762398" cy="257501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Garamond" panose="02020404030301010803" pitchFamily="18" charset="0"/>
            </a:rPr>
            <a:t>Variable Selection </a:t>
          </a:r>
        </a:p>
      </dsp:txBody>
      <dsp:txXfrm>
        <a:off x="3952020" y="1440583"/>
        <a:ext cx="2611558" cy="2424174"/>
      </dsp:txXfrm>
    </dsp:sp>
    <dsp:sp modelId="{FE318567-6178-4E13-A745-8C4AB04898F9}">
      <dsp:nvSpPr>
        <dsp:cNvPr id="0" name=""/>
        <dsp:cNvSpPr/>
      </dsp:nvSpPr>
      <dsp:spPr>
        <a:xfrm>
          <a:off x="6915239" y="2310133"/>
          <a:ext cx="585628" cy="685074"/>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Garamond" panose="02020404030301010803" pitchFamily="18" charset="0"/>
          </a:endParaRPr>
        </a:p>
      </dsp:txBody>
      <dsp:txXfrm>
        <a:off x="6915239" y="2447148"/>
        <a:ext cx="409940" cy="411044"/>
      </dsp:txXfrm>
    </dsp:sp>
    <dsp:sp modelId="{07BD3CA3-D672-4BFA-BC63-9AC2F66CC6B9}">
      <dsp:nvSpPr>
        <dsp:cNvPr id="0" name=""/>
        <dsp:cNvSpPr/>
      </dsp:nvSpPr>
      <dsp:spPr>
        <a:xfrm>
          <a:off x="7743958" y="1384215"/>
          <a:ext cx="2762398" cy="2536909"/>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Garamond" panose="02020404030301010803" pitchFamily="18" charset="0"/>
            </a:rPr>
            <a:t>Multivariate Analysis</a:t>
          </a:r>
        </a:p>
      </dsp:txBody>
      <dsp:txXfrm>
        <a:off x="7818262" y="1458519"/>
        <a:ext cx="2613790" cy="23883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3C78B-674E-3845-8E60-25A60B646E0A}" type="datetimeFigureOut">
              <a:rPr lang="en-US" smtClean="0"/>
              <a:t>5/11/21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5C0F2-0DDF-604C-8419-DAF258B1AA0F}" type="slidenum">
              <a:rPr lang="en-US" smtClean="0"/>
              <a:t>‹#›</a:t>
            </a:fld>
            <a:endParaRPr lang="en-US"/>
          </a:p>
        </p:txBody>
      </p:sp>
    </p:spTree>
    <p:extLst>
      <p:ext uri="{BB962C8B-B14F-4D97-AF65-F5344CB8AC3E}">
        <p14:creationId xmlns:p14="http://schemas.microsoft.com/office/powerpoint/2010/main" val="69567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Hi everyone, welcome to my thesis defense. My name is Amelia. My project is about the statistical analysis of the association between Bilirubin and survival in primary biliary cirrhosis. I started this project during my internship at MSKCC and continued my work during the school year under the supervision of Dr. Marie </a:t>
            </a:r>
            <a:r>
              <a:rPr lang="en-US" sz="1200" b="0" i="0" u="none" strike="noStrike" kern="1200" dirty="0" err="1">
                <a:solidFill>
                  <a:schemeClr val="tx1"/>
                </a:solidFill>
                <a:effectLst/>
                <a:latin typeface="+mn-lt"/>
                <a:ea typeface="+mn-ea"/>
                <a:cs typeface="+mn-cs"/>
              </a:rPr>
              <a:t>Ozanne</a:t>
            </a:r>
            <a:r>
              <a:rPr lang="en-US" sz="1200" b="0" i="0" u="none" strike="noStrike" kern="1200" dirty="0">
                <a:solidFill>
                  <a:schemeClr val="tx1"/>
                </a:solidFill>
                <a:effectLst/>
                <a:latin typeface="+mn-lt"/>
                <a:ea typeface="+mn-ea"/>
                <a:cs typeface="+mn-cs"/>
              </a:rPr>
              <a:t>. </a:t>
            </a:r>
            <a:br>
              <a:rPr lang="en-US" dirty="0"/>
            </a:br>
            <a:br>
              <a:rPr lang="en-US" dirty="0"/>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1</a:t>
            </a:fld>
            <a:endParaRPr lang="en-US"/>
          </a:p>
        </p:txBody>
      </p:sp>
    </p:spTree>
    <p:extLst>
      <p:ext uri="{BB962C8B-B14F-4D97-AF65-F5344CB8AC3E}">
        <p14:creationId xmlns:p14="http://schemas.microsoft.com/office/powerpoint/2010/main" val="1420487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two key functions are the underlying foundation of the Cox PH, the most common statistical approach in survival analysis. It assesses the effects of multiple covariates simultaneously by the hazard function. W denotes the vector of covariates and gamma denotes the vector of corresponding regression coefficients. The baseline function is unspecified to avoid mis-specifying the distribution of survival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1"/>
              </a:solidFill>
              <a:latin typeface="Merriweather"/>
              <a:sym typeface="Merriweath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Merriweather"/>
                <a:sym typeface="Merriweather"/>
              </a:rPr>
              <a:t>HR for two subjects at any time t is constant. Hence, it explains the proportionality assumption of Cox model. I use the goodness of fit test to assess the proportionality of the Cox model.</a:t>
            </a:r>
            <a:endParaRPr lang="en-US" sz="1400" dirty="0"/>
          </a:p>
        </p:txBody>
      </p:sp>
      <p:sp>
        <p:nvSpPr>
          <p:cNvPr id="4" name="Slide Number Placeholder 3"/>
          <p:cNvSpPr>
            <a:spLocks noGrp="1"/>
          </p:cNvSpPr>
          <p:nvPr>
            <p:ph type="sldNum" sz="quarter" idx="5"/>
          </p:nvPr>
        </p:nvSpPr>
        <p:spPr/>
        <p:txBody>
          <a:bodyPr/>
          <a:lstStyle/>
          <a:p>
            <a:fld id="{14F5C0F2-0DDF-604C-8419-DAF258B1AA0F}" type="slidenum">
              <a:rPr lang="en-US" smtClean="0"/>
              <a:t>10</a:t>
            </a:fld>
            <a:endParaRPr lang="en-US"/>
          </a:p>
        </p:txBody>
      </p:sp>
    </p:spTree>
    <p:extLst>
      <p:ext uri="{BB962C8B-B14F-4D97-AF65-F5344CB8AC3E}">
        <p14:creationId xmlns:p14="http://schemas.microsoft.com/office/powerpoint/2010/main" val="887225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project, besides the Cox PH model, I also use the time-dependent Cox model, and Joint Model for longitudinal and survival data to handle censored data. There are differences between these models. </a:t>
            </a:r>
            <a:endParaRPr lang="en-US" b="0" dirty="0">
              <a:effectLst/>
            </a:endParaRPr>
          </a:p>
          <a:p>
            <a:br>
              <a:rPr lang="en-US" dirty="0"/>
            </a:b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11</a:t>
            </a:fld>
            <a:endParaRPr lang="en-US"/>
          </a:p>
        </p:txBody>
      </p:sp>
    </p:spTree>
    <p:extLst>
      <p:ext uri="{BB962C8B-B14F-4D97-AF65-F5344CB8AC3E}">
        <p14:creationId xmlns:p14="http://schemas.microsoft.com/office/powerpoint/2010/main" val="338793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For the Cox PH model, as we have seen from previous slides, it assumes the hazard ratio for two subjects (groups) is constant over time. In other words, Cox PH model  only measures the association between the baseline level of biomarker and survival.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However, since the focus of the project involves serum bilirubin, which changes over time. This model cannot accommodate that.</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12</a:t>
            </a:fld>
            <a:endParaRPr lang="en-US"/>
          </a:p>
        </p:txBody>
      </p:sp>
    </p:spTree>
    <p:extLst>
      <p:ext uri="{BB962C8B-B14F-4D97-AF65-F5344CB8AC3E}">
        <p14:creationId xmlns:p14="http://schemas.microsoft.com/office/powerpoint/2010/main" val="457197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Time -dependent Cox model takes into account the progression of longitudinal biomarker. New term </a:t>
            </a:r>
            <a:r>
              <a:rPr lang="en-US" sz="1200" b="0" i="0" u="none" strike="noStrike" kern="1200" dirty="0" err="1">
                <a:solidFill>
                  <a:schemeClr val="tx1"/>
                </a:solidFill>
                <a:effectLst/>
                <a:latin typeface="+mn-lt"/>
                <a:ea typeface="+mn-ea"/>
                <a:cs typeface="+mn-cs"/>
              </a:rPr>
              <a:t>yi</a:t>
            </a:r>
            <a:r>
              <a:rPr lang="en-US" sz="1200" b="0" i="0" u="none" strike="noStrike" kern="1200" dirty="0">
                <a:solidFill>
                  <a:schemeClr val="tx1"/>
                </a:solidFill>
                <a:effectLst/>
                <a:latin typeface="+mn-lt"/>
                <a:ea typeface="+mn-ea"/>
                <a:cs typeface="+mn-cs"/>
              </a:rPr>
              <a:t>(t) in the formula is the value of biomarker at time t for subject </a:t>
            </a:r>
            <a:r>
              <a:rPr lang="en-US" sz="1200" b="0" i="0" u="none" strike="noStrike" kern="1200" dirty="0" err="1">
                <a:solidFill>
                  <a:schemeClr val="tx1"/>
                </a:solidFill>
                <a:effectLst/>
                <a:latin typeface="+mn-lt"/>
                <a:ea typeface="+mn-ea"/>
                <a:cs typeface="+mn-cs"/>
              </a:rPr>
              <a:t>i</a:t>
            </a:r>
            <a:r>
              <a:rPr lang="en-US" sz="1200" b="0" i="0" u="none" strike="noStrike" kern="1200" dirty="0">
                <a:solidFill>
                  <a:schemeClr val="tx1"/>
                </a:solidFill>
                <a:effectLst/>
                <a:latin typeface="+mn-lt"/>
                <a:ea typeface="+mn-ea"/>
                <a:cs typeface="+mn-cs"/>
              </a:rPr>
              <a:t>. Because of it, this model captures the longitudinal history up to time t. But there’s one problem that it assumes Bilirubin exogenous.</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Exogenous covariates are time-dependent but predictable such as age. If we know the age now, we know the age in five years from now and it doesn’t change by the status of patients. However, Bilirubin is endogenous, which means that it is unpredictable. It is generated itself and affected by true failure time. So, we use the 3rd model. Joint Model.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13</a:t>
            </a:fld>
            <a:endParaRPr lang="en-US"/>
          </a:p>
        </p:txBody>
      </p:sp>
    </p:spTree>
    <p:extLst>
      <p:ext uri="{BB962C8B-B14F-4D97-AF65-F5344CB8AC3E}">
        <p14:creationId xmlns:p14="http://schemas.microsoft.com/office/powerpoint/2010/main" val="4084747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handles the internal progression of the biomarker by accounting for measurement error which is biological variation induced by the patient.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has two sub-models. </a:t>
            </a:r>
            <a:r>
              <a:rPr lang="en-US" sz="1200" b="1" i="0" u="none" strike="noStrike" kern="1200" dirty="0">
                <a:solidFill>
                  <a:schemeClr val="tx1"/>
                </a:solidFill>
                <a:effectLst/>
                <a:latin typeface="+mn-lt"/>
                <a:ea typeface="+mn-ea"/>
                <a:cs typeface="+mn-cs"/>
              </a:rPr>
              <a:t>Longitudinal </a:t>
            </a:r>
            <a:r>
              <a:rPr lang="en-US" sz="1200" b="1" i="0" u="none" strike="noStrike" kern="1200" dirty="0" err="1">
                <a:solidFill>
                  <a:schemeClr val="tx1"/>
                </a:solidFill>
                <a:effectLst/>
                <a:latin typeface="+mn-lt"/>
                <a:ea typeface="+mn-ea"/>
                <a:cs typeface="+mn-cs"/>
              </a:rPr>
              <a:t>submodel</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new term mi(t): true and unobserved value estimated by accounting for the measurement error. </a:t>
            </a:r>
            <a:r>
              <a:rPr lang="en-US" sz="1200" b="1" i="0" u="none" strike="noStrike" kern="1200" dirty="0">
                <a:solidFill>
                  <a:schemeClr val="tx1"/>
                </a:solidFill>
                <a:effectLst/>
                <a:latin typeface="+mn-lt"/>
                <a:ea typeface="+mn-ea"/>
                <a:cs typeface="+mn-cs"/>
              </a:rPr>
              <a:t>Survival </a:t>
            </a:r>
            <a:r>
              <a:rPr lang="en-US" sz="1200" b="1" i="0" u="none" strike="noStrike" kern="1200" dirty="0" err="1">
                <a:solidFill>
                  <a:schemeClr val="tx1"/>
                </a:solidFill>
                <a:effectLst/>
                <a:latin typeface="+mn-lt"/>
                <a:ea typeface="+mn-ea"/>
                <a:cs typeface="+mn-cs"/>
              </a:rPr>
              <a:t>submodel</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we use m(t) instead of y(t).</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These two components are modeled at the same time jointly. That's why we call it Joint Model. </a:t>
            </a:r>
            <a:r>
              <a:rPr lang="en-US" dirty="0"/>
              <a:t>These are the differences among the three models</a:t>
            </a:r>
          </a:p>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14</a:t>
            </a:fld>
            <a:endParaRPr lang="en-US"/>
          </a:p>
        </p:txBody>
      </p:sp>
    </p:spTree>
    <p:extLst>
      <p:ext uri="{BB962C8B-B14F-4D97-AF65-F5344CB8AC3E}">
        <p14:creationId xmlns:p14="http://schemas.microsoft.com/office/powerpoint/2010/main" val="373734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methodology of the project: Each model follows this procedure: I select covariates from the univariate analysis at the significance level of 0.10, do the forward variable selection with those covariates, and choose the ones at significance level of 0.05 to include in the multivariate analysis.</a:t>
            </a:r>
          </a:p>
          <a:p>
            <a:pPr rtl="0"/>
            <a:r>
              <a:rPr lang="en-US" sz="1200" b="0" i="0" u="none" strike="noStrike" kern="1200" dirty="0">
                <a:solidFill>
                  <a:schemeClr val="tx1"/>
                </a:solidFill>
                <a:effectLst/>
                <a:latin typeface="+mn-lt"/>
                <a:ea typeface="+mn-ea"/>
                <a:cs typeface="+mn-cs"/>
              </a:rPr>
              <a:t> </a:t>
            </a:r>
          </a:p>
          <a:p>
            <a:pPr rtl="0"/>
            <a:r>
              <a:rPr lang="en-US" sz="1200" b="0" i="0" u="none" strike="noStrike" kern="1200" dirty="0">
                <a:solidFill>
                  <a:schemeClr val="tx1"/>
                </a:solidFill>
                <a:effectLst/>
                <a:latin typeface="+mn-lt"/>
                <a:ea typeface="+mn-ea"/>
                <a:cs typeface="+mn-cs"/>
              </a:rPr>
              <a:t>(The forward variable selection is based on the likelihood ratio test)</a:t>
            </a:r>
            <a:endParaRPr lang="en-US" b="0" dirty="0">
              <a:effectLst/>
            </a:endParaRPr>
          </a:p>
          <a:p>
            <a:br>
              <a:rPr lang="en-US" dirty="0"/>
            </a:br>
            <a:endParaRPr lang="en-US" b="0" dirty="0">
              <a:effectLst/>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15</a:t>
            </a:fld>
            <a:endParaRPr lang="en-US"/>
          </a:p>
        </p:txBody>
      </p:sp>
    </p:spTree>
    <p:extLst>
      <p:ext uri="{BB962C8B-B14F-4D97-AF65-F5344CB8AC3E}">
        <p14:creationId xmlns:p14="http://schemas.microsoft.com/office/powerpoint/2010/main" val="1284717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Dataset at the first glance: The patients were randomized almost equally (with 51% of the patients in) the treatment group and the rest in the placebo group. The median age was 50. The majority of this study was female patients.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The median baseline bilirubin is 1.4 mg/dl (deciliter). The median follow up duration is 6.3 years. At the end of the study, 172 patients were alive or had livers transplanted, the rest died.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16</a:t>
            </a:fld>
            <a:endParaRPr lang="en-US"/>
          </a:p>
        </p:txBody>
      </p:sp>
    </p:spTree>
    <p:extLst>
      <p:ext uri="{BB962C8B-B14F-4D97-AF65-F5344CB8AC3E}">
        <p14:creationId xmlns:p14="http://schemas.microsoft.com/office/powerpoint/2010/main" val="3870265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figure, each path represents the longitudinal trajectory of each patient, and they are the levels of bilirubin over time. We can see on the plot, patients who died seem to have higher levels of bilirubin generally.</a:t>
            </a:r>
            <a:endParaRPr lang="en-US" b="0" dirty="0">
              <a:effectLst/>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17</a:t>
            </a:fld>
            <a:endParaRPr lang="en-US"/>
          </a:p>
        </p:txBody>
      </p:sp>
    </p:spTree>
    <p:extLst>
      <p:ext uri="{BB962C8B-B14F-4D97-AF65-F5344CB8AC3E}">
        <p14:creationId xmlns:p14="http://schemas.microsoft.com/office/powerpoint/2010/main" val="746537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explore the data using Kaplan-Meier curve to visualize the survival probability. The survival starts at 1 at time t = 0 and decreases over time. The tick marks illustrate censoring at specific time points. The time at which the survival probability reaches 0.50 is the median survival time, 9.5 years. After 6 years since the initiation of the study, there were 166 patients at risk.</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18</a:t>
            </a:fld>
            <a:endParaRPr lang="en-US"/>
          </a:p>
        </p:txBody>
      </p:sp>
    </p:spTree>
    <p:extLst>
      <p:ext uri="{BB962C8B-B14F-4D97-AF65-F5344CB8AC3E}">
        <p14:creationId xmlns:p14="http://schemas.microsoft.com/office/powerpoint/2010/main" val="2140773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use the </a:t>
            </a:r>
            <a:r>
              <a:rPr lang="en-US" sz="1200" b="1" i="0" u="none" strike="noStrike" kern="1200" dirty="0">
                <a:solidFill>
                  <a:schemeClr val="tx1"/>
                </a:solidFill>
                <a:effectLst/>
                <a:latin typeface="+mn-lt"/>
                <a:ea typeface="+mn-ea"/>
                <a:cs typeface="+mn-cs"/>
              </a:rPr>
              <a:t>clinical</a:t>
            </a:r>
            <a:r>
              <a:rPr lang="en-US" sz="1200" b="0" i="0" u="none" strike="noStrike" kern="1200" dirty="0">
                <a:solidFill>
                  <a:schemeClr val="tx1"/>
                </a:solidFill>
                <a:effectLst/>
                <a:latin typeface="+mn-lt"/>
                <a:ea typeface="+mn-ea"/>
                <a:cs typeface="+mn-cs"/>
              </a:rPr>
              <a:t> cutoff 1.2 [ mg/dl (deciliter) ] to classify high and normal levels of bilirubin. From the curve, high bilirubin worsens survival. The small p-value from log-rank based test for group difference also confirms this observation.</a:t>
            </a:r>
            <a:endParaRPr lang="en-US" b="0" dirty="0">
              <a:effectLst/>
            </a:endParaRPr>
          </a:p>
          <a:p>
            <a:endParaRPr lang="en-US" dirty="0"/>
          </a:p>
          <a:p>
            <a:pPr rtl="0"/>
            <a:r>
              <a:rPr lang="en-US" sz="1200" b="0" i="0" u="none" strike="noStrike" kern="1200" dirty="0">
                <a:solidFill>
                  <a:schemeClr val="tx1"/>
                </a:solidFill>
                <a:effectLst/>
                <a:latin typeface="+mn-lt"/>
                <a:ea typeface="+mn-ea"/>
                <a:cs typeface="+mn-cs"/>
              </a:rPr>
              <a:t>(We don't know how high matters. I use it to illustrate survival curves. It’s interesting to look at continuous measurements over time to dichotomize at every time point in the future)</a:t>
            </a:r>
            <a:endParaRPr lang="en-US" b="0" dirty="0">
              <a:effectLst/>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19</a:t>
            </a:fld>
            <a:endParaRPr lang="en-US"/>
          </a:p>
        </p:txBody>
      </p:sp>
    </p:spTree>
    <p:extLst>
      <p:ext uri="{BB962C8B-B14F-4D97-AF65-F5344CB8AC3E}">
        <p14:creationId xmlns:p14="http://schemas.microsoft.com/office/powerpoint/2010/main" val="161766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r>
              <a:rPr lang="en-US" dirty="0"/>
            </a:br>
            <a:r>
              <a:rPr lang="en-US" sz="1200" b="0" i="0" u="none" strike="noStrike" kern="1200" dirty="0">
                <a:solidFill>
                  <a:schemeClr val="tx1"/>
                </a:solidFill>
                <a:effectLst/>
                <a:latin typeface="+mn-lt"/>
                <a:ea typeface="+mn-ea"/>
                <a:cs typeface="+mn-cs"/>
              </a:rPr>
              <a:t>Primary biliary cirrhosis is a chronic liver disease. When someone’s immune system attacks the liver, it causes slow, progressive damage to the bile ducts in the liver. Overtime, it will lead to liver fibrosis and </a:t>
            </a:r>
            <a:r>
              <a:rPr lang="en-US" sz="1200" b="1" i="0" u="none" strike="noStrike" kern="1200" dirty="0">
                <a:solidFill>
                  <a:schemeClr val="tx1"/>
                </a:solidFill>
                <a:effectLst/>
                <a:latin typeface="+mn-lt"/>
                <a:ea typeface="+mn-ea"/>
                <a:cs typeface="+mn-cs"/>
              </a:rPr>
              <a:t>cirrhosis</a:t>
            </a:r>
            <a:r>
              <a:rPr lang="en-US" sz="1200" b="0" i="0" u="none" strike="noStrike" kern="1200" dirty="0">
                <a:solidFill>
                  <a:schemeClr val="tx1"/>
                </a:solidFill>
                <a:effectLst/>
                <a:latin typeface="+mn-lt"/>
                <a:ea typeface="+mn-ea"/>
                <a:cs typeface="+mn-cs"/>
              </a:rPr>
              <a:t>, or even liver cancer. It is a relatively rare disease (1/3000) but very common in women.</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Common symptoms of PBC include yellowing of the skin, fatigue, and loss of appetite. Some patients may have no symptoms at all. Possible treatment includes medications and liver transplantation.</a:t>
            </a:r>
            <a:endParaRPr lang="en-US" b="0" dirty="0">
              <a:effectLst/>
            </a:endParaRPr>
          </a:p>
          <a:p>
            <a:br>
              <a:rPr lang="en-US" dirty="0"/>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2</a:t>
            </a:fld>
            <a:endParaRPr lang="en-US"/>
          </a:p>
        </p:txBody>
      </p:sp>
    </p:spTree>
    <p:extLst>
      <p:ext uri="{BB962C8B-B14F-4D97-AF65-F5344CB8AC3E}">
        <p14:creationId xmlns:p14="http://schemas.microsoft.com/office/powerpoint/2010/main" val="625911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a:solidFill>
                  <a:schemeClr val="tx1"/>
                </a:solidFill>
                <a:effectLst/>
                <a:latin typeface="+mn-lt"/>
                <a:ea typeface="+mn-ea"/>
                <a:cs typeface="+mn-cs"/>
              </a:rPr>
              <a:t>Now we look at the results from three models we want to compare</a:t>
            </a:r>
            <a:r>
              <a:rPr lang="en-US" sz="1200" b="0" i="0" u="none" strike="noStrike" kern="1200" dirty="0">
                <a:solidFill>
                  <a:schemeClr val="tx1"/>
                </a:solidFill>
                <a:effectLst/>
                <a:latin typeface="+mn-lt"/>
                <a:ea typeface="+mn-ea"/>
                <a:cs typeface="+mn-cs"/>
              </a:rPr>
              <a:t>. We first start out looking at the variables at  baseline values to understand the data more.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Since drug is not statistically significant, it is not included in the variable selection. </a:t>
            </a: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20</a:t>
            </a:fld>
            <a:endParaRPr lang="en-US"/>
          </a:p>
        </p:txBody>
      </p:sp>
    </p:spTree>
    <p:extLst>
      <p:ext uri="{BB962C8B-B14F-4D97-AF65-F5344CB8AC3E}">
        <p14:creationId xmlns:p14="http://schemas.microsoft.com/office/powerpoint/2010/main" val="330795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sz="1200" b="0" i="0" u="none" strike="noStrike" kern="1200" dirty="0">
                <a:solidFill>
                  <a:schemeClr val="tx1"/>
                </a:solidFill>
                <a:effectLst/>
                <a:latin typeface="+mn-lt"/>
                <a:ea typeface="+mn-ea"/>
                <a:cs typeface="+mn-cs"/>
              </a:rPr>
              <a:t>This is the output with longitudinal biomarkers. Since we’re interested in the association between bilirubin and survival, I use the baseline values for all the other biomarkers. All of them are statistically significant at 0.10 and included in the variable selection. </a:t>
            </a: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21</a:t>
            </a:fld>
            <a:endParaRPr lang="en-US"/>
          </a:p>
        </p:txBody>
      </p:sp>
    </p:spTree>
    <p:extLst>
      <p:ext uri="{BB962C8B-B14F-4D97-AF65-F5344CB8AC3E}">
        <p14:creationId xmlns:p14="http://schemas.microsoft.com/office/powerpoint/2010/main" val="2449220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is the output from univariate analysis for three models with Bilirubin as the only covariate. Cox PH and time-dependent Cox have the same HR. But the Ci for time-dependent Cox is smaller. It’s because I use the bilirubin with repeated measurements and more information reduces the uncertainty. </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22</a:t>
            </a:fld>
            <a:endParaRPr lang="en-US"/>
          </a:p>
        </p:txBody>
      </p:sp>
    </p:spTree>
    <p:extLst>
      <p:ext uri="{BB962C8B-B14F-4D97-AF65-F5344CB8AC3E}">
        <p14:creationId xmlns:p14="http://schemas.microsoft.com/office/powerpoint/2010/main" val="3105085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the output from multivariate analysis. The HR’s are different. But the key point is the same: high bilirubin worsens survival. However, it is important to note that they have different adjusting covariates for each model from the variable selection.  </a:t>
            </a:r>
          </a:p>
          <a:p>
            <a:pPr rtl="0"/>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multivariate analysis is reconducted with the union of those sets of covariates for each of all three models. The differences among estimated hazard ratios for each model are negligible.</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23</a:t>
            </a:fld>
            <a:endParaRPr lang="en-US"/>
          </a:p>
        </p:txBody>
      </p:sp>
    </p:spTree>
    <p:extLst>
      <p:ext uri="{BB962C8B-B14F-4D97-AF65-F5344CB8AC3E}">
        <p14:creationId xmlns:p14="http://schemas.microsoft.com/office/powerpoint/2010/main" val="1739394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From the goodness-of-fit test in the multivariate analysis, the hazards are not proportional for bilirubin in the Cox PH. It is expected because bilirubin generates itself and each subject has a different longitudinal trajectory over time. But the results from the multivariate Cox PH model are still recorded for comparison, despite a violation.</a:t>
            </a:r>
          </a:p>
          <a:p>
            <a:pPr rtl="0"/>
            <a:endParaRPr lang="en-US" dirty="0"/>
          </a:p>
          <a:p>
            <a:pPr rtl="0"/>
            <a:r>
              <a:rPr lang="en-US" dirty="0"/>
              <a:t>At the significance level of 0.05, the survival </a:t>
            </a:r>
            <a:r>
              <a:rPr lang="en-US" dirty="0" err="1"/>
              <a:t>submodel</a:t>
            </a:r>
            <a:r>
              <a:rPr lang="en-US" dirty="0"/>
              <a:t> of the Joint Model satisfies the proportionality assumption.</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table, each of the p-values checks the assumption for its corresponding covariate under the assumption that the proportionality is satisfied for the other covariates.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Bilirubin is not in the survival </a:t>
            </a:r>
            <a:r>
              <a:rPr lang="en-US" dirty="0" err="1"/>
              <a:t>submodel</a:t>
            </a:r>
            <a:r>
              <a:rPr lang="en-US" dirty="0"/>
              <a:t> because it is monitored in the longitudinal </a:t>
            </a:r>
            <a:r>
              <a:rPr lang="en-US" dirty="0" err="1"/>
              <a:t>submodel</a:t>
            </a:r>
            <a:r>
              <a:rPr lang="en-US" dirty="0"/>
              <a:t> instead. The estimated of the true and unobserved value will be then used in the survival </a:t>
            </a:r>
            <a:r>
              <a:rPr lang="en-US" dirty="0" err="1"/>
              <a:t>submodel</a:t>
            </a:r>
            <a:r>
              <a:rPr lang="en-US" dirty="0"/>
              <a:t> when running the joint model, but from the setup bilirubin does not appear in the survival </a:t>
            </a:r>
            <a:r>
              <a:rPr lang="en-US" dirty="0" err="1"/>
              <a:t>submodel</a:t>
            </a:r>
            <a:r>
              <a:rPr lang="en-US" dirty="0"/>
              <a:t>)</a:t>
            </a:r>
          </a:p>
          <a:p>
            <a:pPr rtl="0"/>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24</a:t>
            </a:fld>
            <a:endParaRPr lang="en-US"/>
          </a:p>
        </p:txBody>
      </p:sp>
    </p:spTree>
    <p:extLst>
      <p:ext uri="{BB962C8B-B14F-4D97-AF65-F5344CB8AC3E}">
        <p14:creationId xmlns:p14="http://schemas.microsoft.com/office/powerpoint/2010/main" val="1257110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 Q-Q plots shows the majority of the points match the straight line. There is no serious outliers or influential observations The distribution of the residuals is approximately normally distributed. The scatterplot of the residuals and the fitted values from the LME shows that there is no specific pattern in the graph.</a:t>
            </a:r>
          </a:p>
          <a:p>
            <a:pPr rtl="0"/>
            <a:endParaRPr lang="en-US" dirty="0"/>
          </a:p>
          <a:p>
            <a:pPr rtl="0"/>
            <a:r>
              <a:rPr lang="en-US" dirty="0"/>
              <a:t>In general, the diagnostic plots indicate that the underlying assumptions are properly met.</a:t>
            </a:r>
          </a:p>
        </p:txBody>
      </p:sp>
      <p:sp>
        <p:nvSpPr>
          <p:cNvPr id="4" name="Slide Number Placeholder 3"/>
          <p:cNvSpPr>
            <a:spLocks noGrp="1"/>
          </p:cNvSpPr>
          <p:nvPr>
            <p:ph type="sldNum" sz="quarter" idx="5"/>
          </p:nvPr>
        </p:nvSpPr>
        <p:spPr/>
        <p:txBody>
          <a:bodyPr/>
          <a:lstStyle/>
          <a:p>
            <a:fld id="{14F5C0F2-0DDF-604C-8419-DAF258B1AA0F}" type="slidenum">
              <a:rPr lang="en-US" smtClean="0"/>
              <a:t>25</a:t>
            </a:fld>
            <a:endParaRPr lang="en-US"/>
          </a:p>
        </p:txBody>
      </p:sp>
    </p:spTree>
    <p:extLst>
      <p:ext uri="{BB962C8B-B14F-4D97-AF65-F5344CB8AC3E}">
        <p14:creationId xmlns:p14="http://schemas.microsoft.com/office/powerpoint/2010/main" val="2340050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conclusion, I measured the association between bilirubin and survival from three different models. They have different HR's. This is because of the different levels of information considered. Cox PH uses the baseline values of bilirubin. Time-dependent Cox accounts for the progression of bilirubin. And the joint model captures the progression of bilirubin and measurement error. </a:t>
            </a:r>
            <a:endParaRPr lang="en-US" b="0" dirty="0">
              <a:effectLst/>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26</a:t>
            </a:fld>
            <a:endParaRPr lang="en-US"/>
          </a:p>
        </p:txBody>
      </p:sp>
    </p:spTree>
    <p:extLst>
      <p:ext uri="{BB962C8B-B14F-4D97-AF65-F5344CB8AC3E}">
        <p14:creationId xmlns:p14="http://schemas.microsoft.com/office/powerpoint/2010/main" val="1115139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Personally, I prefer the JM because it accommodates what the other two Cox models are unable to.</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27</a:t>
            </a:fld>
            <a:endParaRPr lang="en-US"/>
          </a:p>
        </p:txBody>
      </p:sp>
    </p:spTree>
    <p:extLst>
      <p:ext uri="{BB962C8B-B14F-4D97-AF65-F5344CB8AC3E}">
        <p14:creationId xmlns:p14="http://schemas.microsoft.com/office/powerpoint/2010/main" val="3953505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Even though JM is the most optimal approach, there are benefits and drawbacks of using the Joint Model. Imagine that this is bilirubin measured repeatedly over 10 years. Time-dependent Cox assumes it to remain constant in the time interval in between the visits. Time-dependent Cox has a step function for longitudinal trajectory. This may result in very biased parameter estimates. The JM uses the true value of bilirubin by including the measurement error. The longitudinal trajectory is much smoother, which reduce bias.</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The disadvantages are that this model is very complex and has many parameters p to estimate. It also requires a large sample size to avoid convergence issues. When these conditions are not met, it’s recommended to use a time-dependent Cox model. The trade-off is that HR estimates can be less accurate. </a:t>
            </a:r>
            <a:endParaRPr lang="en-US" b="0" dirty="0">
              <a:effectLst/>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28</a:t>
            </a:fld>
            <a:endParaRPr lang="en-US"/>
          </a:p>
        </p:txBody>
      </p:sp>
    </p:spTree>
    <p:extLst>
      <p:ext uri="{BB962C8B-B14F-4D97-AF65-F5344CB8AC3E}">
        <p14:creationId xmlns:p14="http://schemas.microsoft.com/office/powerpoint/2010/main" val="3799930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(SGOT, is an enzyme normally present in blood at low levels. Prothrombin is a protein produced by the liver. In the PBC dataset, covariate prothrombin is Prothrombin Time (PT) which is the time it takes blood to clot. Increased SGOT and PT may indicate liver damage.)</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Baseline measurements of SGOT and prothrombin may not add more information to the investigated association between longitudinal bilirubin and overall survival. Baseline SGOT and prothrombin are statistically significant in the LME. SGOT, and prothrombin are informative to the longitudinal generating process of bilirubin. </a:t>
            </a:r>
          </a:p>
          <a:p>
            <a:pPr rtl="0"/>
            <a:endParaRPr lang="en-US" b="0" dirty="0">
              <a:effectLst/>
            </a:endParaRPr>
          </a:p>
          <a:p>
            <a:pPr rtl="0"/>
            <a:r>
              <a:rPr lang="en-US" sz="1200" b="0" i="0" u="none" strike="noStrike" kern="1200" dirty="0">
                <a:solidFill>
                  <a:schemeClr val="tx1"/>
                </a:solidFill>
                <a:effectLst/>
                <a:latin typeface="+mn-lt"/>
                <a:ea typeface="+mn-ea"/>
                <a:cs typeface="+mn-cs"/>
              </a:rPr>
              <a:t>I reconducted the multivariate analysis using the union of those sets of covariates for each of all three models. The differences among estimated hazard ratios for each model are negligible.</a:t>
            </a:r>
            <a:endParaRPr lang="en-US" b="0" dirty="0">
              <a:effectLst/>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29</a:t>
            </a:fld>
            <a:endParaRPr lang="en-US"/>
          </a:p>
        </p:txBody>
      </p:sp>
    </p:spTree>
    <p:extLst>
      <p:ext uri="{BB962C8B-B14F-4D97-AF65-F5344CB8AC3E}">
        <p14:creationId xmlns:p14="http://schemas.microsoft.com/office/powerpoint/2010/main" val="180006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r>
              <a:rPr lang="en-US" dirty="0"/>
            </a:br>
            <a:r>
              <a:rPr lang="en-US" sz="1200" b="0" i="0" u="none" strike="noStrike" kern="1200" dirty="0">
                <a:solidFill>
                  <a:schemeClr val="tx1"/>
                </a:solidFill>
                <a:effectLst/>
                <a:latin typeface="+mn-lt"/>
                <a:ea typeface="+mn-ea"/>
                <a:cs typeface="+mn-cs"/>
              </a:rPr>
              <a:t>In this project, the study data is from a PBC clinical trial conducted by the Mayo Clinic for 10 years period. It included 312 patients with 154 in the placebo group and the rest in the treatment group. The dataset has covariates age, drug and sex and longitudinal markers which were repeatedly measured at specified visits at six months, one year, and annually thereafter. The outcome of the patients was alive, had liver transplanted or died.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3</a:t>
            </a:fld>
            <a:endParaRPr lang="en-US"/>
          </a:p>
        </p:txBody>
      </p:sp>
    </p:spTree>
    <p:extLst>
      <p:ext uri="{BB962C8B-B14F-4D97-AF65-F5344CB8AC3E}">
        <p14:creationId xmlns:p14="http://schemas.microsoft.com/office/powerpoint/2010/main" val="14539506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increasing number of internal knots allows more flexibility and thus captures various shapes of the baseline function. Given the computational demand already in the Joint Model, extra computation to estimate the knots is infeasible. </a:t>
            </a:r>
          </a:p>
          <a:p>
            <a:endParaRPr lang="en-US" dirty="0"/>
          </a:p>
          <a:p>
            <a:r>
              <a:rPr lang="en-US" dirty="0"/>
              <a:t>Similarly, theoretically it is possible to have interaction or polynomial terms in the JM, it is not feasible for the same reason. </a:t>
            </a:r>
          </a:p>
        </p:txBody>
      </p:sp>
      <p:sp>
        <p:nvSpPr>
          <p:cNvPr id="4" name="Slide Number Placeholder 3"/>
          <p:cNvSpPr>
            <a:spLocks noGrp="1"/>
          </p:cNvSpPr>
          <p:nvPr>
            <p:ph type="sldNum" sz="quarter" idx="5"/>
          </p:nvPr>
        </p:nvSpPr>
        <p:spPr/>
        <p:txBody>
          <a:bodyPr/>
          <a:lstStyle/>
          <a:p>
            <a:fld id="{14F5C0F2-0DDF-604C-8419-DAF258B1AA0F}" type="slidenum">
              <a:rPr lang="en-US" smtClean="0"/>
              <a:t>30</a:t>
            </a:fld>
            <a:endParaRPr lang="en-US"/>
          </a:p>
        </p:txBody>
      </p:sp>
    </p:spTree>
    <p:extLst>
      <p:ext uri="{BB962C8B-B14F-4D97-AF65-F5344CB8AC3E}">
        <p14:creationId xmlns:p14="http://schemas.microsoft.com/office/powerpoint/2010/main" val="2710351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I use X2 likelihood ratio test for variable selection. It is also possible to use Akaike Information Criterion (AIC) and Bayesian Information Criterion (BIC) in survival analysis, where the penalty term is defined in terms of the uncensored events, instead of the number of observations.</a:t>
            </a:r>
          </a:p>
          <a:p>
            <a:endParaRPr lang="en-US" dirty="0"/>
          </a:p>
          <a:p>
            <a:r>
              <a:rPr lang="en-US" dirty="0"/>
              <a:t>For simplicity, I use the last values carried forward to impute missing data, but we can also try multiple imputation method,. The method is complicated, and the computation is expensive. </a:t>
            </a:r>
          </a:p>
          <a:p>
            <a:endParaRPr lang="en-US" dirty="0"/>
          </a:p>
          <a:p>
            <a:r>
              <a:rPr lang="en-US" dirty="0"/>
              <a:t>Other ways to extend the work are to use competing risks to correctly separate the alive and transplanted events, or to use JM for more than one longitudinal biomarker.  </a:t>
            </a:r>
          </a:p>
          <a:p>
            <a:endParaRPr lang="en-US" dirty="0"/>
          </a:p>
          <a:p>
            <a:r>
              <a:rPr lang="en-US" dirty="0"/>
              <a:t>(Elastic net or LASSO regularization is not appropriate for this PBC clinical data set because this is not a high dimensional setting where elastic net or LASSO is used to obtain a parsimonious model. Usually, penalized Cox is utilized to remove the redundant covariates in genomic data which is of high-dimension.</a:t>
            </a:r>
          </a:p>
          <a:p>
            <a:endParaRPr lang="en-US" dirty="0"/>
          </a:p>
          <a:p>
            <a:r>
              <a:rPr lang="en-US" dirty="0"/>
              <a:t>Weibull, exponential, or lognormal distribution though generally, simulation studies showed that even if the correct distribution can be parametrically specified, the Cox models (semi) typically give results approximately close to those obtained from the parametric model for censored data.</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other options with the same purpose to introduce more flexibility for the longitudinal trajectories of the markers such as ).</a:t>
            </a:r>
          </a:p>
          <a:p>
            <a:endParaRPr lang="en-US" dirty="0"/>
          </a:p>
          <a:p>
            <a:r>
              <a:rPr lang="en-US" dirty="0"/>
              <a:t>it is also possible to try multiple imputation methods for missing data. The procedure is to impute the missing data multiple times by injecting appropriate random variability, perform desired data analysis on the complete imputed data, and average the parameter estimates across samples to obtain a single point estimate. Multiple imputation methods are more complicated, but the computation is often expensive and requires a large sample size.</a:t>
            </a:r>
          </a:p>
        </p:txBody>
      </p:sp>
      <p:sp>
        <p:nvSpPr>
          <p:cNvPr id="4" name="Slide Number Placeholder 3"/>
          <p:cNvSpPr>
            <a:spLocks noGrp="1"/>
          </p:cNvSpPr>
          <p:nvPr>
            <p:ph type="sldNum" sz="quarter" idx="5"/>
          </p:nvPr>
        </p:nvSpPr>
        <p:spPr/>
        <p:txBody>
          <a:bodyPr/>
          <a:lstStyle/>
          <a:p>
            <a:fld id="{14F5C0F2-0DDF-604C-8419-DAF258B1AA0F}" type="slidenum">
              <a:rPr lang="en-US" smtClean="0"/>
              <a:t>31</a:t>
            </a:fld>
            <a:endParaRPr lang="en-US"/>
          </a:p>
        </p:txBody>
      </p:sp>
    </p:spTree>
    <p:extLst>
      <p:ext uri="{BB962C8B-B14F-4D97-AF65-F5344CB8AC3E}">
        <p14:creationId xmlns:p14="http://schemas.microsoft.com/office/powerpoint/2010/main" val="14088331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32</a:t>
            </a:fld>
            <a:endParaRPr lang="en-US"/>
          </a:p>
        </p:txBody>
      </p:sp>
    </p:spTree>
    <p:extLst>
      <p:ext uri="{BB962C8B-B14F-4D97-AF65-F5344CB8AC3E}">
        <p14:creationId xmlns:p14="http://schemas.microsoft.com/office/powerpoint/2010/main" val="532980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400" dirty="0"/>
              <a:t>If the assumption is violated, the estimates are biased and invalid. Thus, it is crucial to assess the proportionality. There are three common ways to assess it:</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Graphics with survival curves </a:t>
            </a:r>
          </a:p>
          <a:p>
            <a:pPr marL="0" lvl="0" indent="0" algn="l" rtl="0">
              <a:spcBef>
                <a:spcPts val="0"/>
              </a:spcBef>
              <a:spcAft>
                <a:spcPts val="0"/>
              </a:spcAft>
              <a:buNone/>
            </a:pPr>
            <a:r>
              <a:rPr lang="en-US" sz="1400" dirty="0"/>
              <a:t>• time-covariate interaction terms </a:t>
            </a:r>
          </a:p>
          <a:p>
            <a:pPr marL="0" lvl="0" indent="0" algn="l" rtl="0">
              <a:spcBef>
                <a:spcPts val="0"/>
              </a:spcBef>
              <a:spcAft>
                <a:spcPts val="0"/>
              </a:spcAft>
              <a:buNone/>
            </a:pPr>
            <a:r>
              <a:rPr lang="en-US" sz="1400" dirty="0"/>
              <a:t>• Goodness-of-fit test</a:t>
            </a:r>
          </a:p>
        </p:txBody>
      </p:sp>
      <p:sp>
        <p:nvSpPr>
          <p:cNvPr id="4" name="Slide Number Placeholder 3"/>
          <p:cNvSpPr>
            <a:spLocks noGrp="1"/>
          </p:cNvSpPr>
          <p:nvPr>
            <p:ph type="sldNum" sz="quarter" idx="5"/>
          </p:nvPr>
        </p:nvSpPr>
        <p:spPr/>
        <p:txBody>
          <a:bodyPr/>
          <a:lstStyle/>
          <a:p>
            <a:fld id="{14F5C0F2-0DDF-604C-8419-DAF258B1AA0F}" type="slidenum">
              <a:rPr lang="en-US" smtClean="0"/>
              <a:t>36</a:t>
            </a:fld>
            <a:endParaRPr lang="en-US"/>
          </a:p>
        </p:txBody>
      </p:sp>
    </p:spTree>
    <p:extLst>
      <p:ext uri="{BB962C8B-B14F-4D97-AF65-F5344CB8AC3E}">
        <p14:creationId xmlns:p14="http://schemas.microsoft.com/office/powerpoint/2010/main" val="846383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400" dirty="0"/>
              <a:t>Graphics with survival curves: If the assumption is met, the difference between survival curves is supposed to be linear. Thus, the two curves are approximately parallel. For continuous variables, one can stratify them into different categories and perform the graphical test.</a:t>
            </a:r>
          </a:p>
        </p:txBody>
      </p:sp>
      <p:sp>
        <p:nvSpPr>
          <p:cNvPr id="4" name="Slide Number Placeholder 3"/>
          <p:cNvSpPr>
            <a:spLocks noGrp="1"/>
          </p:cNvSpPr>
          <p:nvPr>
            <p:ph type="sldNum" sz="quarter" idx="5"/>
          </p:nvPr>
        </p:nvSpPr>
        <p:spPr/>
        <p:txBody>
          <a:bodyPr/>
          <a:lstStyle/>
          <a:p>
            <a:fld id="{14F5C0F2-0DDF-604C-8419-DAF258B1AA0F}" type="slidenum">
              <a:rPr lang="en-US" smtClean="0"/>
              <a:t>37</a:t>
            </a:fld>
            <a:endParaRPr lang="en-US"/>
          </a:p>
        </p:txBody>
      </p:sp>
    </p:spTree>
    <p:extLst>
      <p:ext uri="{BB962C8B-B14F-4D97-AF65-F5344CB8AC3E}">
        <p14:creationId xmlns:p14="http://schemas.microsoft.com/office/powerpoint/2010/main" val="466975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400" dirty="0"/>
                  <a:t>Time-covariate interaction terms (We can test the significance of time-covariate interaction</a:t>
                </a:r>
                <a:r>
                  <a:rPr lang="en-US" sz="1400" baseline="0" dirty="0"/>
                  <a:t> </a:t>
                </a:r>
                <a:r>
                  <a:rPr lang="en-US" sz="1400" dirty="0"/>
                  <a:t>to detect the assumption violation.</a:t>
                </a:r>
                <a:r>
                  <a:rPr lang="en-US" sz="1400" dirty="0">
                    <a:solidFill>
                      <a:schemeClr val="accent1"/>
                    </a:solidFill>
                    <a:latin typeface="Merriweather"/>
                    <a:ea typeface="Merriweather"/>
                    <a:cs typeface="Merriweather"/>
                    <a:sym typeface="Merriweather"/>
                  </a:rPr>
                  <a:t> If </a:t>
                </a:r>
                <a14:m>
                  <m:oMath xmlns:m="http://schemas.openxmlformats.org/officeDocument/2006/math">
                    <m:sSub>
                      <m:sSubPr>
                        <m:ctrlPr>
                          <a:rPr lang="en-US" sz="1400" i="1">
                            <a:solidFill>
                              <a:schemeClr val="tx1"/>
                            </a:solidFill>
                            <a:latin typeface="Cambria Math" panose="02040503050406030204" pitchFamily="18" charset="0"/>
                          </a:rPr>
                        </m:ctrlPr>
                      </m:sSubPr>
                      <m:e>
                        <m:r>
                          <a:rPr lang="ar-AE" sz="1400" i="1">
                            <a:solidFill>
                              <a:schemeClr val="tx1"/>
                            </a:solidFill>
                            <a:latin typeface="Cambria Math" panose="02040503050406030204" pitchFamily="18" charset="0"/>
                          </a:rPr>
                          <m:t>𝑋</m:t>
                        </m:r>
                      </m:e>
                      <m:sub>
                        <m:r>
                          <a:rPr lang="en-US" sz="1400" i="1">
                            <a:solidFill>
                              <a:schemeClr val="tx1"/>
                            </a:solidFill>
                            <a:latin typeface="Cambria Math" panose="02040503050406030204" pitchFamily="18" charset="0"/>
                          </a:rPr>
                          <m:t>1</m:t>
                        </m:r>
                      </m:sub>
                    </m:sSub>
                  </m:oMath>
                </a14:m>
                <a:r>
                  <a:rPr lang="en-US" sz="1400" dirty="0">
                    <a:solidFill>
                      <a:schemeClr val="accent1"/>
                    </a:solidFill>
                    <a:latin typeface="Merriweather"/>
                    <a:ea typeface="Merriweather"/>
                    <a:cs typeface="Merriweather"/>
                    <a:sym typeface="Merriweather"/>
                  </a:rPr>
                  <a:t> is suspicious of having time-varying effect, the added term is </a:t>
                </a:r>
                <a14:m>
                  <m:oMath xmlns:m="http://schemas.openxmlformats.org/officeDocument/2006/math">
                    <m:sSub>
                      <m:sSubPr>
                        <m:ctrlPr>
                          <a:rPr lang="en-US" sz="1400" i="1">
                            <a:solidFill>
                              <a:schemeClr val="tx1"/>
                            </a:solidFill>
                            <a:latin typeface="Cambria Math" panose="02040503050406030204" pitchFamily="18" charset="0"/>
                          </a:rPr>
                        </m:ctrlPr>
                      </m:sSubPr>
                      <m:e>
                        <m:r>
                          <a:rPr lang="ar-AE" sz="1400" i="1">
                            <a:solidFill>
                              <a:schemeClr val="tx1"/>
                            </a:solidFill>
                            <a:latin typeface="Cambria Math" panose="02040503050406030204" pitchFamily="18" charset="0"/>
                          </a:rPr>
                          <m:t>𝑋</m:t>
                        </m:r>
                      </m:e>
                      <m:sub>
                        <m:r>
                          <a:rPr lang="en-US" sz="1400" i="1">
                            <a:solidFill>
                              <a:schemeClr val="tx1"/>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𝑓</m:t>
                    </m:r>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𝑡</m:t>
                    </m:r>
                    <m:r>
                      <a:rPr lang="en-US" sz="1400" b="0" i="1" smtClean="0">
                        <a:solidFill>
                          <a:schemeClr val="tx1"/>
                        </a:solidFill>
                        <a:latin typeface="Cambria Math" panose="02040503050406030204" pitchFamily="18" charset="0"/>
                      </a:rPr>
                      <m:t>)</m:t>
                    </m:r>
                  </m:oMath>
                </a14:m>
                <a:r>
                  <a:rPr lang="en-US" sz="1400" dirty="0">
                    <a:solidFill>
                      <a:schemeClr val="accent1"/>
                    </a:solidFill>
                    <a:latin typeface="Merriweather"/>
                    <a:ea typeface="Merriweather"/>
                    <a:cs typeface="Merriweather"/>
                    <a:sym typeface="Merriweather"/>
                  </a:rPr>
                  <a:t> where</a:t>
                </a:r>
                <a:r>
                  <a:rPr lang="en-US" sz="1400" baseline="0" dirty="0">
                    <a:solidFill>
                      <a:schemeClr val="accent1"/>
                    </a:solidFill>
                    <a:latin typeface="Merriweather"/>
                    <a:ea typeface="Merriweather"/>
                    <a:cs typeface="Merriweather"/>
                    <a:sym typeface="Merriweather"/>
                  </a:rPr>
                  <a:t> f(t) is a function of time. It </a:t>
                </a:r>
                <a:r>
                  <a:rPr lang="en-US" sz="1400" dirty="0">
                    <a:solidFill>
                      <a:schemeClr val="accent1"/>
                    </a:solidFill>
                    <a:latin typeface="Merriweather"/>
                    <a:ea typeface="Merriweather"/>
                    <a:cs typeface="Merriweather"/>
                    <a:sym typeface="Merriweather"/>
                  </a:rPr>
                  <a:t>can be linear, log, exponential, etc.</a:t>
                </a:r>
              </a:p>
            </p:txBody>
          </p:sp>
        </mc:Choice>
        <mc:Fallback xmlns="">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400" dirty="0"/>
                  <a:t>Time-covariate interaction terms (We can test the significance of time-covariate interaction</a:t>
                </a:r>
                <a:r>
                  <a:rPr lang="en-US" sz="1400" baseline="0" dirty="0"/>
                  <a:t> </a:t>
                </a:r>
                <a:r>
                  <a:rPr lang="en-US" sz="1400" dirty="0"/>
                  <a:t>to detect the assumption violation.</a:t>
                </a:r>
                <a:r>
                  <a:rPr lang="en-US" sz="1400" dirty="0">
                    <a:solidFill>
                      <a:schemeClr val="accent1"/>
                    </a:solidFill>
                    <a:latin typeface="Merriweather"/>
                    <a:ea typeface="Merriweather"/>
                    <a:cs typeface="Merriweather"/>
                    <a:sym typeface="Merriweather"/>
                  </a:rPr>
                  <a:t> If </a:t>
                </a:r>
                <a:r>
                  <a:rPr lang="ar-AE" sz="1400" i="0">
                    <a:solidFill>
                      <a:schemeClr val="tx1"/>
                    </a:solidFill>
                    <a:latin typeface="Cambria Math" panose="02040503050406030204" pitchFamily="18" charset="0"/>
                  </a:rPr>
                  <a:t>𝑋</a:t>
                </a:r>
                <a:r>
                  <a:rPr lang="en-US" sz="1400" i="0">
                    <a:solidFill>
                      <a:schemeClr val="tx1"/>
                    </a:solidFill>
                    <a:latin typeface="Cambria Math" panose="02040503050406030204" pitchFamily="18" charset="0"/>
                  </a:rPr>
                  <a:t>_1</a:t>
                </a:r>
                <a:r>
                  <a:rPr lang="en-US" sz="1400" dirty="0">
                    <a:solidFill>
                      <a:schemeClr val="accent1"/>
                    </a:solidFill>
                    <a:latin typeface="Merriweather"/>
                    <a:ea typeface="Merriweather"/>
                    <a:cs typeface="Merriweather"/>
                    <a:sym typeface="Merriweather"/>
                  </a:rPr>
                  <a:t> is suspicious of having time-varying effect, the added term is </a:t>
                </a:r>
                <a:r>
                  <a:rPr lang="ar-AE" sz="1400" i="0">
                    <a:solidFill>
                      <a:schemeClr val="tx1"/>
                    </a:solidFill>
                    <a:latin typeface="Cambria Math" panose="02040503050406030204" pitchFamily="18" charset="0"/>
                  </a:rPr>
                  <a:t>𝑋</a:t>
                </a:r>
                <a:r>
                  <a:rPr lang="en-US" sz="1400" i="0">
                    <a:solidFill>
                      <a:schemeClr val="tx1"/>
                    </a:solidFill>
                    <a:latin typeface="Cambria Math" panose="02040503050406030204" pitchFamily="18" charset="0"/>
                  </a:rPr>
                  <a:t>_1</a:t>
                </a:r>
                <a:r>
                  <a:rPr lang="en-US" sz="1400" b="0" i="0">
                    <a:solidFill>
                      <a:schemeClr val="tx1"/>
                    </a:solidFill>
                    <a:latin typeface="Cambria Math" panose="02040503050406030204" pitchFamily="18" charset="0"/>
                  </a:rPr>
                  <a:t> 𝑓(𝑡)</a:t>
                </a:r>
                <a:r>
                  <a:rPr lang="en-US" sz="1400" dirty="0">
                    <a:solidFill>
                      <a:schemeClr val="accent1"/>
                    </a:solidFill>
                    <a:latin typeface="Merriweather"/>
                    <a:ea typeface="Merriweather"/>
                    <a:cs typeface="Merriweather"/>
                    <a:sym typeface="Merriweather"/>
                  </a:rPr>
                  <a:t> where</a:t>
                </a:r>
                <a:r>
                  <a:rPr lang="en-US" sz="1400" baseline="0" dirty="0">
                    <a:solidFill>
                      <a:schemeClr val="accent1"/>
                    </a:solidFill>
                    <a:latin typeface="Merriweather"/>
                    <a:ea typeface="Merriweather"/>
                    <a:cs typeface="Merriweather"/>
                    <a:sym typeface="Merriweather"/>
                  </a:rPr>
                  <a:t> f(t) is a function of time. It </a:t>
                </a:r>
                <a:r>
                  <a:rPr lang="en-US" sz="1400" dirty="0">
                    <a:solidFill>
                      <a:schemeClr val="accent1"/>
                    </a:solidFill>
                    <a:latin typeface="Merriweather"/>
                    <a:ea typeface="Merriweather"/>
                    <a:cs typeface="Merriweather"/>
                    <a:sym typeface="Merriweather"/>
                  </a:rPr>
                  <a:t>can be linear, log, exponential, etc.</a:t>
                </a:r>
              </a:p>
            </p:txBody>
          </p:sp>
        </mc:Fallback>
      </mc:AlternateContent>
      <p:sp>
        <p:nvSpPr>
          <p:cNvPr id="4" name="Slide Number Placeholder 3"/>
          <p:cNvSpPr>
            <a:spLocks noGrp="1"/>
          </p:cNvSpPr>
          <p:nvPr>
            <p:ph type="sldNum" sz="quarter" idx="5"/>
          </p:nvPr>
        </p:nvSpPr>
        <p:spPr/>
        <p:txBody>
          <a:bodyPr/>
          <a:lstStyle/>
          <a:p>
            <a:fld id="{14F5C0F2-0DDF-604C-8419-DAF258B1AA0F}" type="slidenum">
              <a:rPr lang="en-US" smtClean="0"/>
              <a:t>38</a:t>
            </a:fld>
            <a:endParaRPr lang="en-US"/>
          </a:p>
        </p:txBody>
      </p:sp>
    </p:spTree>
    <p:extLst>
      <p:ext uri="{BB962C8B-B14F-4D97-AF65-F5344CB8AC3E}">
        <p14:creationId xmlns:p14="http://schemas.microsoft.com/office/powerpoint/2010/main" val="2562644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400" dirty="0"/>
              <a:t>Goodness-of-fit test: The goodness-of-fit (GOF) technique tests uses Schoenfeld residuals, which are the difference between the observed and weighted average values of suspiciously time-dependent covariates. If Schoenfeld residuals are correlated with failure times, the proportionality assumption is violated.</a:t>
            </a:r>
            <a:br>
              <a:rPr lang="en-US" sz="1400" dirty="0"/>
            </a:br>
            <a:endParaRPr lang="en-US" sz="1400" dirty="0"/>
          </a:p>
        </p:txBody>
      </p:sp>
      <p:sp>
        <p:nvSpPr>
          <p:cNvPr id="4" name="Slide Number Placeholder 3"/>
          <p:cNvSpPr>
            <a:spLocks noGrp="1"/>
          </p:cNvSpPr>
          <p:nvPr>
            <p:ph type="sldNum" sz="quarter" idx="5"/>
          </p:nvPr>
        </p:nvSpPr>
        <p:spPr/>
        <p:txBody>
          <a:bodyPr/>
          <a:lstStyle/>
          <a:p>
            <a:fld id="{14F5C0F2-0DDF-604C-8419-DAF258B1AA0F}" type="slidenum">
              <a:rPr lang="en-US" smtClean="0"/>
              <a:t>39</a:t>
            </a:fld>
            <a:endParaRPr lang="en-US"/>
          </a:p>
        </p:txBody>
      </p:sp>
    </p:spTree>
    <p:extLst>
      <p:ext uri="{BB962C8B-B14F-4D97-AF65-F5344CB8AC3E}">
        <p14:creationId xmlns:p14="http://schemas.microsoft.com/office/powerpoint/2010/main" val="1810478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400" dirty="0"/>
              <a:t>Missing Completely At Random (MCAR)</a:t>
            </a:r>
          </a:p>
          <a:p>
            <a:pPr marL="0" lvl="0" indent="0" algn="l" rtl="0">
              <a:spcBef>
                <a:spcPts val="0"/>
              </a:spcBef>
              <a:spcAft>
                <a:spcPts val="0"/>
              </a:spcAft>
              <a:buNone/>
            </a:pPr>
            <a:r>
              <a:rPr lang="en-US" sz="1400" dirty="0"/>
              <a:t>Missing At Random (MAR)</a:t>
            </a:r>
          </a:p>
          <a:p>
            <a:pPr marL="0" lvl="0" indent="0" algn="l" rtl="0">
              <a:spcBef>
                <a:spcPts val="0"/>
              </a:spcBef>
              <a:spcAft>
                <a:spcPts val="0"/>
              </a:spcAft>
              <a:buNone/>
            </a:pPr>
            <a:r>
              <a:rPr lang="en-US" sz="1400" dirty="0"/>
              <a:t>Missing Not At Random (MNAR).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Data is MCAR when the missingness does not depend on observed or unobserved data, MAR when the missingness conditions on unobserved data, and MNAR depends on both observed and unobserved data (Rubin, 1976).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In a longitudinal study, linear mixed-effects models are used to handle incomplete continuous data with repeated measurements. These models work under the assumption that data is missing at random.</a:t>
            </a:r>
          </a:p>
        </p:txBody>
      </p:sp>
      <p:sp>
        <p:nvSpPr>
          <p:cNvPr id="4" name="Slide Number Placeholder 3"/>
          <p:cNvSpPr>
            <a:spLocks noGrp="1"/>
          </p:cNvSpPr>
          <p:nvPr>
            <p:ph type="sldNum" sz="quarter" idx="5"/>
          </p:nvPr>
        </p:nvSpPr>
        <p:spPr/>
        <p:txBody>
          <a:bodyPr/>
          <a:lstStyle/>
          <a:p>
            <a:fld id="{14F5C0F2-0DDF-604C-8419-DAF258B1AA0F}" type="slidenum">
              <a:rPr lang="en-US" smtClean="0"/>
              <a:t>40</a:t>
            </a:fld>
            <a:endParaRPr lang="en-US"/>
          </a:p>
        </p:txBody>
      </p:sp>
    </p:spTree>
    <p:extLst>
      <p:ext uri="{BB962C8B-B14F-4D97-AF65-F5344CB8AC3E}">
        <p14:creationId xmlns:p14="http://schemas.microsoft.com/office/powerpoint/2010/main" val="27674259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format for the three models.</a:t>
            </a:r>
          </a:p>
        </p:txBody>
      </p:sp>
      <p:sp>
        <p:nvSpPr>
          <p:cNvPr id="4" name="Slide Number Placeholder 3"/>
          <p:cNvSpPr>
            <a:spLocks noGrp="1"/>
          </p:cNvSpPr>
          <p:nvPr>
            <p:ph type="sldNum" sz="quarter" idx="5"/>
          </p:nvPr>
        </p:nvSpPr>
        <p:spPr/>
        <p:txBody>
          <a:bodyPr/>
          <a:lstStyle/>
          <a:p>
            <a:fld id="{14F5C0F2-0DDF-604C-8419-DAF258B1AA0F}" type="slidenum">
              <a:rPr lang="en-US" smtClean="0"/>
              <a:t>41</a:t>
            </a:fld>
            <a:endParaRPr lang="en-US"/>
          </a:p>
        </p:txBody>
      </p:sp>
    </p:spTree>
    <p:extLst>
      <p:ext uri="{BB962C8B-B14F-4D97-AF65-F5344CB8AC3E}">
        <p14:creationId xmlns:p14="http://schemas.microsoft.com/office/powerpoint/2010/main" val="3276084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multivariate analysis is reconducted with the union of those sets of covariates for each of all three models. The differences among estimated hazard ratios for each model are negligible.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42</a:t>
            </a:fld>
            <a:endParaRPr lang="en-US"/>
          </a:p>
        </p:txBody>
      </p:sp>
    </p:spTree>
    <p:extLst>
      <p:ext uri="{BB962C8B-B14F-4D97-AF65-F5344CB8AC3E}">
        <p14:creationId xmlns:p14="http://schemas.microsoft.com/office/powerpoint/2010/main" val="162261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primary aim of this clinical trial was to study the treatment effect of D-penicillin on survival of these patients. My main objective is to study how serum bilirubin is in the association with survival. When the liver fails to excrete bilirubin, high levels of this serum can cause yellowing of the skin, which is a common symptom of cirrhosis. It’s interesting to study this relationship to help personalize the patient care, better adjust the medication, and allocate healthcare resources more efficiently.</a:t>
            </a: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a:t>
            </a:fld>
            <a:endParaRPr lang="en-US"/>
          </a:p>
        </p:txBody>
      </p:sp>
    </p:spTree>
    <p:extLst>
      <p:ext uri="{BB962C8B-B14F-4D97-AF65-F5344CB8AC3E}">
        <p14:creationId xmlns:p14="http://schemas.microsoft.com/office/powerpoint/2010/main" val="1507175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multivariate analysis is reconducted with the union of those sets of covariates for each of all three models. The differences among estimated hazard ratios for each model are negligible.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43</a:t>
            </a:fld>
            <a:endParaRPr lang="en-US"/>
          </a:p>
        </p:txBody>
      </p:sp>
    </p:spTree>
    <p:extLst>
      <p:ext uri="{BB962C8B-B14F-4D97-AF65-F5344CB8AC3E}">
        <p14:creationId xmlns:p14="http://schemas.microsoft.com/office/powerpoint/2010/main" val="1745984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multivariate analysis is reconducted with the union of those sets of covariates for each of all three models. The differences among estimated hazard ratios for each model are negligible.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44</a:t>
            </a:fld>
            <a:endParaRPr lang="en-US"/>
          </a:p>
        </p:txBody>
      </p:sp>
    </p:spTree>
    <p:extLst>
      <p:ext uri="{BB962C8B-B14F-4D97-AF65-F5344CB8AC3E}">
        <p14:creationId xmlns:p14="http://schemas.microsoft.com/office/powerpoint/2010/main" val="28452362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 multivariate analysis is reconducted with the union of those sets of covariates for each of all three models. The differences among estimated hazard ratios for each model are negligible.</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45</a:t>
            </a:fld>
            <a:endParaRPr lang="en-US"/>
          </a:p>
        </p:txBody>
      </p:sp>
    </p:spTree>
    <p:extLst>
      <p:ext uri="{BB962C8B-B14F-4D97-AF65-F5344CB8AC3E}">
        <p14:creationId xmlns:p14="http://schemas.microsoft.com/office/powerpoint/2010/main" val="2373685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Survival probability seems roughly similar between placebo and treatment groups in the plot. Females have higher survival probability than males generally. The log-rank based test for survivorship between groups also confirms the observation. P-value of 0.99 indicates that drug is not significant. P-value 0.0024 indicates that sex is statistically significant.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46</a:t>
            </a:fld>
            <a:endParaRPr lang="en-US"/>
          </a:p>
        </p:txBody>
      </p:sp>
    </p:spTree>
    <p:extLst>
      <p:ext uri="{BB962C8B-B14F-4D97-AF65-F5344CB8AC3E}">
        <p14:creationId xmlns:p14="http://schemas.microsoft.com/office/powerpoint/2010/main" val="14006067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Survival probability seems roughly similar between placebo and treatment groups in the plot. Females have higher survival probability than males generally. The log-rank based test for survivorship between groups also confirms the observation. P-value of 0.99 indicates that drug is not significant. P-value 0.0024 indicates that sex is statistically significant.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47</a:t>
            </a:fld>
            <a:endParaRPr lang="en-US"/>
          </a:p>
        </p:txBody>
      </p:sp>
    </p:spTree>
    <p:extLst>
      <p:ext uri="{BB962C8B-B14F-4D97-AF65-F5344CB8AC3E}">
        <p14:creationId xmlns:p14="http://schemas.microsoft.com/office/powerpoint/2010/main" val="9579904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48</a:t>
            </a:fld>
            <a:endParaRPr lang="en-US"/>
          </a:p>
        </p:txBody>
      </p:sp>
    </p:spTree>
    <p:extLst>
      <p:ext uri="{BB962C8B-B14F-4D97-AF65-F5344CB8AC3E}">
        <p14:creationId xmlns:p14="http://schemas.microsoft.com/office/powerpoint/2010/main" val="4021212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49</a:t>
            </a:fld>
            <a:endParaRPr lang="en-US"/>
          </a:p>
        </p:txBody>
      </p:sp>
    </p:spTree>
    <p:extLst>
      <p:ext uri="{BB962C8B-B14F-4D97-AF65-F5344CB8AC3E}">
        <p14:creationId xmlns:p14="http://schemas.microsoft.com/office/powerpoint/2010/main" val="7797445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there’s no censoring and no competing risks, the empirical cumulative distribution function is identical to the cumulative incidence function. (And both are equal to 1 minus the survivor function). Otherwise, they are not the same.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green curve is the true cumulative distribution function </a:t>
            </a:r>
            <a:r>
              <a:rPr lang="en-US" sz="2400" u="none" dirty="0">
                <a:solidFill>
                  <a:schemeClr val="tx1"/>
                </a:solidFill>
              </a:rPr>
              <a:t>of the standard normal distribution. (</a:t>
            </a:r>
            <a:r>
              <a:rPr lang="en-US" dirty="0"/>
              <a:t>The grey hash marks represent the observations in a particular sample drawn from that distribution), and the horizontal steps of the blue step function form the empirical distribution function of that sample.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50</a:t>
            </a:fld>
            <a:endParaRPr lang="en-US"/>
          </a:p>
        </p:txBody>
      </p:sp>
    </p:spTree>
    <p:extLst>
      <p:ext uri="{BB962C8B-B14F-4D97-AF65-F5344CB8AC3E}">
        <p14:creationId xmlns:p14="http://schemas.microsoft.com/office/powerpoint/2010/main" val="15266707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51</a:t>
            </a:fld>
            <a:endParaRPr lang="en-US"/>
          </a:p>
        </p:txBody>
      </p:sp>
    </p:spTree>
    <p:extLst>
      <p:ext uri="{BB962C8B-B14F-4D97-AF65-F5344CB8AC3E}">
        <p14:creationId xmlns:p14="http://schemas.microsoft.com/office/powerpoint/2010/main" val="26625663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hypothesis is that there is no difference among the survival of the groups while the alternative hypothesis states that there is.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Under this null hypothesis, the log–rank statistic approximately follows chi-square distribution. </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(need the observed and expected number of events at each event time. The observed are from the sample and the expected are computed assuming that the survival curves are identical)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generate the expected numbers of events we estimate the proportion of events that occur at each time using data from both groups combined. We multiply these estimates by the number of subjects at risk at that time in each groups. </a:t>
            </a:r>
          </a:p>
        </p:txBody>
      </p:sp>
      <p:sp>
        <p:nvSpPr>
          <p:cNvPr id="4" name="Slide Number Placeholder 3"/>
          <p:cNvSpPr>
            <a:spLocks noGrp="1"/>
          </p:cNvSpPr>
          <p:nvPr>
            <p:ph type="sldNum" sz="quarter" idx="5"/>
          </p:nvPr>
        </p:nvSpPr>
        <p:spPr/>
        <p:txBody>
          <a:bodyPr/>
          <a:lstStyle/>
          <a:p>
            <a:fld id="{14F5C0F2-0DDF-604C-8419-DAF258B1AA0F}" type="slidenum">
              <a:rPr lang="en-US" smtClean="0"/>
              <a:t>52</a:t>
            </a:fld>
            <a:endParaRPr lang="en-US"/>
          </a:p>
        </p:txBody>
      </p:sp>
    </p:spTree>
    <p:extLst>
      <p:ext uri="{BB962C8B-B14F-4D97-AF65-F5344CB8AC3E}">
        <p14:creationId xmlns:p14="http://schemas.microsoft.com/office/powerpoint/2010/main" val="2687961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 do this with three different approaches in survival analysis and compare the results from these models.</a:t>
            </a:r>
            <a:endParaRPr lang="en-US" b="0" dirty="0">
              <a:effectLst/>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14F5C0F2-0DDF-604C-8419-DAF258B1AA0F}" type="slidenum">
              <a:rPr lang="en-US" smtClean="0"/>
              <a:t>5</a:t>
            </a:fld>
            <a:endParaRPr lang="en-US"/>
          </a:p>
        </p:txBody>
      </p:sp>
    </p:spTree>
    <p:extLst>
      <p:ext uri="{BB962C8B-B14F-4D97-AF65-F5344CB8AC3E}">
        <p14:creationId xmlns:p14="http://schemas.microsoft.com/office/powerpoint/2010/main" val="261445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u="none" strike="noStrike" kern="1200" dirty="0">
                <a:solidFill>
                  <a:schemeClr val="tx1"/>
                </a:solidFill>
                <a:effectLst/>
                <a:latin typeface="+mn-lt"/>
                <a:ea typeface="+mn-ea"/>
                <a:cs typeface="+mn-cs"/>
              </a:rPr>
              <a:t>Survival analysis is the study of </a:t>
            </a:r>
            <a:r>
              <a:rPr lang="en-US" sz="1400" dirty="0"/>
              <a:t>time until an event of interest occurs. </a:t>
            </a:r>
            <a:r>
              <a:rPr lang="en-US" sz="1400" b="0" i="0" u="none" strike="noStrike" kern="1200" dirty="0">
                <a:solidFill>
                  <a:schemeClr val="tx1"/>
                </a:solidFill>
                <a:effectLst/>
                <a:latin typeface="+mn-lt"/>
                <a:ea typeface="+mn-ea"/>
                <a:cs typeface="+mn-cs"/>
              </a:rPr>
              <a:t>The outcome variable include t</a:t>
            </a:r>
            <a:r>
              <a:rPr lang="en-US" sz="1400" dirty="0"/>
              <a:t>ime, which can be years, months, or age from the initiation of a study until an event occurs or data is being censored.</a:t>
            </a:r>
          </a:p>
          <a:p>
            <a:endParaRPr lang="en-US" sz="1400" dirty="0"/>
          </a:p>
          <a:p>
            <a:r>
              <a:rPr lang="en-US" sz="1400" dirty="0"/>
              <a:t>An event of interest can be progression of diseases, appearance of tumors, or life failure. </a:t>
            </a:r>
          </a:p>
          <a:p>
            <a:endParaRPr lang="en-US" sz="1400" b="0" dirty="0">
              <a:effectLst/>
            </a:endParaRPr>
          </a:p>
          <a:p>
            <a:r>
              <a:rPr lang="en-US" sz="1400" b="0" i="0" u="none" strike="noStrike" kern="1200" dirty="0">
                <a:solidFill>
                  <a:schemeClr val="tx1"/>
                </a:solidFill>
                <a:effectLst/>
                <a:latin typeface="+mn-lt"/>
                <a:ea typeface="+mn-ea"/>
                <a:cs typeface="+mn-cs"/>
              </a:rPr>
              <a:t>Besides time, there is also an event indicator variable, which is 1 if event is observed, and 0 otherwise.  </a:t>
            </a:r>
            <a:endParaRPr lang="en-US" sz="1400" b="0" dirty="0">
              <a:effectLst/>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6</a:t>
            </a:fld>
            <a:endParaRPr lang="en-US"/>
          </a:p>
        </p:txBody>
      </p:sp>
    </p:spTree>
    <p:extLst>
      <p:ext uri="{BB962C8B-B14F-4D97-AF65-F5344CB8AC3E}">
        <p14:creationId xmlns:p14="http://schemas.microsoft.com/office/powerpoint/2010/main" val="953078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survival analysis censoring happens when the event of interest is not observed. It may be </a:t>
            </a:r>
            <a:r>
              <a:rPr lang="en-US" sz="1400" b="0" i="0" u="none" strike="noStrike" kern="1200" dirty="0">
                <a:solidFill>
                  <a:schemeClr val="tx1"/>
                </a:solidFill>
                <a:effectLst/>
                <a:latin typeface="+mn-lt"/>
                <a:ea typeface="+mn-ea"/>
                <a:cs typeface="+mn-cs"/>
              </a:rPr>
              <a:t>due to loss to follow-ups, withdrawal from the study or event not happening during the observation time. Because of censoring, logistic regression or t-test are not applicable. So it motivates an advanced statistical model: the Cox PH Model. In order to understanding the mathematical setup of the Cox PH model and its extension, </a:t>
            </a:r>
            <a:r>
              <a:rPr lang="en-US" sz="1400" b="0" i="0" u="none" strike="noStrike" kern="1200" dirty="0" err="1">
                <a:solidFill>
                  <a:schemeClr val="tx1"/>
                </a:solidFill>
                <a:effectLst/>
                <a:latin typeface="+mn-lt"/>
                <a:ea typeface="+mn-ea"/>
                <a:cs typeface="+mn-cs"/>
              </a:rPr>
              <a:t>i</a:t>
            </a:r>
            <a:r>
              <a:rPr lang="en-US" sz="1400" b="0" i="0" u="none" strike="noStrike" kern="1200" dirty="0">
                <a:solidFill>
                  <a:schemeClr val="tx1"/>
                </a:solidFill>
                <a:effectLst/>
                <a:latin typeface="+mn-lt"/>
                <a:ea typeface="+mn-ea"/>
                <a:cs typeface="+mn-cs"/>
              </a:rPr>
              <a:t> will talk about the key functions in survival analysis. </a:t>
            </a:r>
          </a:p>
          <a:p>
            <a:endParaRPr lang="en-US" sz="1400" b="0" i="0" u="none" strike="noStrike" kern="1200" dirty="0">
              <a:solidFill>
                <a:schemeClr val="tx1"/>
              </a:solidFill>
              <a:effectLst/>
              <a:latin typeface="+mn-lt"/>
              <a:ea typeface="+mn-ea"/>
              <a:cs typeface="+mn-cs"/>
            </a:endParaRPr>
          </a:p>
          <a:p>
            <a:endParaRPr lang="en-US" sz="1400" b="0" i="0" u="none" strike="noStrike" kern="1200" dirty="0">
              <a:solidFill>
                <a:schemeClr val="tx1"/>
              </a:solidFill>
              <a:effectLst/>
              <a:latin typeface="+mn-lt"/>
              <a:ea typeface="+mn-ea"/>
              <a:cs typeface="+mn-cs"/>
            </a:endParaRPr>
          </a:p>
          <a:p>
            <a:r>
              <a:rPr lang="en-US" sz="1400" dirty="0"/>
              <a:t>[[There are different three types of censoring: (1) right censoring - event of interest occurs after a certain time point: a PBC patient was alive at the study termination or lost to follow-up during the study. (2) left censoring - event of interest occurs before a certain time point: a person was followed up until they became HIV positive. The exact time of their first exposure to the virus is unknown; it might have happened before their first recorded positive test. (3) interval censoring - event of interest occurs between a known time interval: an HIV patient tested positive for AIDS. The patient might have developed the disease at some point between their pre-last and last doctor visits]]</a:t>
            </a:r>
            <a:endParaRPr lang="en-US" sz="1400" b="0" dirty="0">
              <a:effectLst/>
            </a:endParaRPr>
          </a:p>
        </p:txBody>
      </p:sp>
      <p:sp>
        <p:nvSpPr>
          <p:cNvPr id="4" name="Slide Number Placeholder 3"/>
          <p:cNvSpPr>
            <a:spLocks noGrp="1"/>
          </p:cNvSpPr>
          <p:nvPr>
            <p:ph type="sldNum" sz="quarter" idx="5"/>
          </p:nvPr>
        </p:nvSpPr>
        <p:spPr/>
        <p:txBody>
          <a:bodyPr/>
          <a:lstStyle/>
          <a:p>
            <a:fld id="{14F5C0F2-0DDF-604C-8419-DAF258B1AA0F}" type="slidenum">
              <a:rPr lang="en-US" smtClean="0"/>
              <a:t>7</a:t>
            </a:fld>
            <a:endParaRPr lang="en-US"/>
          </a:p>
        </p:txBody>
      </p:sp>
    </p:spTree>
    <p:extLst>
      <p:ext uri="{BB962C8B-B14F-4D97-AF65-F5344CB8AC3E}">
        <p14:creationId xmlns:p14="http://schemas.microsoft.com/office/powerpoint/2010/main" val="317883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400" dirty="0"/>
              <a:t>The first one is the hazard function, which gives the instantaneous risk for occurrence of an event over the time interval [t, </a:t>
            </a:r>
            <a:r>
              <a:rPr lang="en-US" sz="1400" dirty="0" err="1"/>
              <a:t>t+dt</a:t>
            </a:r>
            <a:r>
              <a:rPr lang="en-US" sz="1400" dirty="0"/>
              <a:t>), on the condition that the subject has survived up to time t. </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H(t) is the cumulative hazard function that describes the accumulated risk up to time t. </a:t>
            </a:r>
          </a:p>
          <a:p>
            <a:pPr marL="0" lvl="0" indent="0" algn="l" rtl="0">
              <a:spcBef>
                <a:spcPts val="0"/>
              </a:spcBef>
              <a:spcAft>
                <a:spcPts val="0"/>
              </a:spcAft>
              <a:buNone/>
            </a:pPr>
            <a:endParaRPr lang="en-US" sz="1400" dirty="0"/>
          </a:p>
        </p:txBody>
      </p:sp>
      <p:sp>
        <p:nvSpPr>
          <p:cNvPr id="4" name="Slide Number Placeholder 3"/>
          <p:cNvSpPr>
            <a:spLocks noGrp="1"/>
          </p:cNvSpPr>
          <p:nvPr>
            <p:ph type="sldNum" sz="quarter" idx="5"/>
          </p:nvPr>
        </p:nvSpPr>
        <p:spPr/>
        <p:txBody>
          <a:bodyPr/>
          <a:lstStyle/>
          <a:p>
            <a:fld id="{14F5C0F2-0DDF-604C-8419-DAF258B1AA0F}" type="slidenum">
              <a:rPr lang="en-US" smtClean="0"/>
              <a:t>8</a:t>
            </a:fld>
            <a:endParaRPr lang="en-US"/>
          </a:p>
        </p:txBody>
      </p:sp>
    </p:spTree>
    <p:extLst>
      <p:ext uri="{BB962C8B-B14F-4D97-AF65-F5344CB8AC3E}">
        <p14:creationId xmlns:p14="http://schemas.microsoft.com/office/powerpoint/2010/main" val="2256771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second key function is the survival function which describes the survival probability past a certain time point t. It is a non-increasing function starting at 1. This is the relationship between the survival function and the cumulative hazard function. </a:t>
            </a:r>
          </a:p>
          <a:p>
            <a:endParaRPr lang="en-US" sz="1400" b="0" dirty="0">
              <a:effectLst/>
            </a:endParaRPr>
          </a:p>
          <a:p>
            <a:r>
              <a:rPr lang="en-US" sz="1400" dirty="0"/>
              <a:t>The survival function is used for the Kaplan-Meier approach, which describes survival probability at time t. It is estimated using the Law of Total Probability and is a nonparametric estimator. </a:t>
            </a:r>
          </a:p>
          <a:p>
            <a:endParaRPr lang="en-US" sz="1400" dirty="0"/>
          </a:p>
          <a:p>
            <a:r>
              <a:rPr lang="en-US" sz="1400" dirty="0"/>
              <a:t>Multiplication of proportions of number of subjects not having the event over number of total subjects </a:t>
            </a:r>
            <a:r>
              <a:rPr lang="en-US" sz="1400" b="0" dirty="0">
                <a:effectLst/>
              </a:rPr>
              <a:t>(after accounting for censoring)</a:t>
            </a:r>
          </a:p>
        </p:txBody>
      </p:sp>
      <p:sp>
        <p:nvSpPr>
          <p:cNvPr id="4" name="Slide Number Placeholder 3"/>
          <p:cNvSpPr>
            <a:spLocks noGrp="1"/>
          </p:cNvSpPr>
          <p:nvPr>
            <p:ph type="sldNum" sz="quarter" idx="5"/>
          </p:nvPr>
        </p:nvSpPr>
        <p:spPr/>
        <p:txBody>
          <a:bodyPr/>
          <a:lstStyle/>
          <a:p>
            <a:fld id="{14F5C0F2-0DDF-604C-8419-DAF258B1AA0F}" type="slidenum">
              <a:rPr lang="en-US" smtClean="0"/>
              <a:t>9</a:t>
            </a:fld>
            <a:endParaRPr lang="en-US"/>
          </a:p>
        </p:txBody>
      </p:sp>
    </p:spTree>
    <p:extLst>
      <p:ext uri="{BB962C8B-B14F-4D97-AF65-F5344CB8AC3E}">
        <p14:creationId xmlns:p14="http://schemas.microsoft.com/office/powerpoint/2010/main" val="401650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7C98-F708-A84B-B351-93AD1058BA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A4987B-4657-4045-B4F0-5FC40E9B5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F50472-57EF-F143-BA68-06D825070C9D}"/>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5" name="Footer Placeholder 4">
            <a:extLst>
              <a:ext uri="{FF2B5EF4-FFF2-40B4-BE49-F238E27FC236}">
                <a16:creationId xmlns:a16="http://schemas.microsoft.com/office/drawing/2014/main" id="{E28A81BE-2E33-FB48-B0AB-4A3BEE7FC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A1A11-BFD9-3041-B401-6EC3461010C5}"/>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102594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9962-F026-3349-8EEC-2310D4932A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9AEFC0-B7E3-AA4E-9EFA-9CE5D401F1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444F4-2495-D445-9640-59FB65B5C303}"/>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5" name="Footer Placeholder 4">
            <a:extLst>
              <a:ext uri="{FF2B5EF4-FFF2-40B4-BE49-F238E27FC236}">
                <a16:creationId xmlns:a16="http://schemas.microsoft.com/office/drawing/2014/main" id="{0ED9D8A5-7D13-CC46-929F-14F210E4D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B0724-29AD-9342-9236-7A20CF3B2E31}"/>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103378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AC5F1C-45EC-034D-AF51-41628615AF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5C8276-D35C-2A43-A326-1CBCF691C2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BDA85-C6FD-214A-978E-BF023A1920B7}"/>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5" name="Footer Placeholder 4">
            <a:extLst>
              <a:ext uri="{FF2B5EF4-FFF2-40B4-BE49-F238E27FC236}">
                <a16:creationId xmlns:a16="http://schemas.microsoft.com/office/drawing/2014/main" id="{22DEBA9B-F966-3043-AAFB-871A6595A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0F739-2227-3845-B3FC-2770E2688296}"/>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55673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DD23-52D4-B049-9C9D-EB5A83547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063574-D058-F247-8F64-6006E0420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BCC76-B4BE-6040-A322-0F9BCB12D880}"/>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5" name="Footer Placeholder 4">
            <a:extLst>
              <a:ext uri="{FF2B5EF4-FFF2-40B4-BE49-F238E27FC236}">
                <a16:creationId xmlns:a16="http://schemas.microsoft.com/office/drawing/2014/main" id="{763F00CE-4E40-4442-BD89-B0CE360EB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04A13-1066-1644-807F-CA70A71E4267}"/>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66133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0165-94F2-E941-B2AC-98818F432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65EC6-1EB2-DC4D-9DC8-2B6C312668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3A2B78-2CFF-3340-BD31-33CAC1FBD4E7}"/>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5" name="Footer Placeholder 4">
            <a:extLst>
              <a:ext uri="{FF2B5EF4-FFF2-40B4-BE49-F238E27FC236}">
                <a16:creationId xmlns:a16="http://schemas.microsoft.com/office/drawing/2014/main" id="{8AB39A05-1215-C743-A2DF-43BFAC1B9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57E1C-8EFB-5E4D-B851-1D2C0E41C700}"/>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148950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4F79-BB5D-BF4C-92CA-A0EC941F9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51196-55D8-AE40-8D43-6A322A7275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604288-19DF-1F45-BF9D-A8AD8D607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BCBB25-B2EA-B142-A430-F4539B712FB4}"/>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6" name="Footer Placeholder 5">
            <a:extLst>
              <a:ext uri="{FF2B5EF4-FFF2-40B4-BE49-F238E27FC236}">
                <a16:creationId xmlns:a16="http://schemas.microsoft.com/office/drawing/2014/main" id="{7963A2BA-E823-574B-AD10-894CF486F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DAFE6-78D0-EB47-AEEA-93831F791331}"/>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193605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728-7AFA-4F45-BCB6-DA230165D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DCDBF0-D133-2F4F-8435-4EB52A26E3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6B0805-DE48-3346-A553-A1CF4A11D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FB00AC-DCCE-E544-A894-E71EA1C359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46B03-0FDA-6D4D-A0C6-B36EFD7EB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C85E10-90B9-244A-83DB-A85F5ABFDBFC}"/>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8" name="Footer Placeholder 7">
            <a:extLst>
              <a:ext uri="{FF2B5EF4-FFF2-40B4-BE49-F238E27FC236}">
                <a16:creationId xmlns:a16="http://schemas.microsoft.com/office/drawing/2014/main" id="{11FCAD18-E746-5045-ABEF-FF84DC529F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D2C37F-A373-FA47-ADA8-3922C9399523}"/>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588937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97FC-0C63-B541-9CB8-7D1F567F09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64E727-45D0-3245-A7C4-D6931ED1FEBE}"/>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4" name="Footer Placeholder 3">
            <a:extLst>
              <a:ext uri="{FF2B5EF4-FFF2-40B4-BE49-F238E27FC236}">
                <a16:creationId xmlns:a16="http://schemas.microsoft.com/office/drawing/2014/main" id="{5F6D4B11-B0B2-6443-ADC5-A7E4A75561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6C7398-8D5F-EA4E-8F84-5743C29A3393}"/>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248954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B53E75-A70B-3749-9B1F-27262CE95C6C}"/>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3" name="Footer Placeholder 2">
            <a:extLst>
              <a:ext uri="{FF2B5EF4-FFF2-40B4-BE49-F238E27FC236}">
                <a16:creationId xmlns:a16="http://schemas.microsoft.com/office/drawing/2014/main" id="{09012CEF-CDB6-934D-867B-C496120670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68085-032F-F642-AE10-6E6074983B91}"/>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302262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6CF-E629-8B4C-82BB-CB8FD8A59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0F4AB6-49DC-B545-960B-C3875F539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2D21D6-65F0-EE42-BEC7-3306F4E98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D92D4-DECC-6D4F-BDA4-6C3A9CD7F83D}"/>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6" name="Footer Placeholder 5">
            <a:extLst>
              <a:ext uri="{FF2B5EF4-FFF2-40B4-BE49-F238E27FC236}">
                <a16:creationId xmlns:a16="http://schemas.microsoft.com/office/drawing/2014/main" id="{D4BB05F4-5D38-E644-A962-0E4173973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40A02-9C8F-E641-8037-64629D72A82C}"/>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398817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675D-AB62-664B-8BAF-848DEC10D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ADB11-9C93-F54D-AFD6-B78F18350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02ECE0-05A2-9B43-B547-0FD26A7B0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ED0F5-18F8-EA48-9642-C0C550135C83}"/>
              </a:ext>
            </a:extLst>
          </p:cNvPr>
          <p:cNvSpPr>
            <a:spLocks noGrp="1"/>
          </p:cNvSpPr>
          <p:nvPr>
            <p:ph type="dt" sz="half" idx="10"/>
          </p:nvPr>
        </p:nvSpPr>
        <p:spPr/>
        <p:txBody>
          <a:bodyPr/>
          <a:lstStyle/>
          <a:p>
            <a:fld id="{BBFF47F6-7A58-3E4F-9C70-157C36636E18}" type="datetimeFigureOut">
              <a:rPr lang="en-US" smtClean="0"/>
              <a:t>5/11/21</a:t>
            </a:fld>
            <a:endParaRPr lang="en-US"/>
          </a:p>
        </p:txBody>
      </p:sp>
      <p:sp>
        <p:nvSpPr>
          <p:cNvPr id="6" name="Footer Placeholder 5">
            <a:extLst>
              <a:ext uri="{FF2B5EF4-FFF2-40B4-BE49-F238E27FC236}">
                <a16:creationId xmlns:a16="http://schemas.microsoft.com/office/drawing/2014/main" id="{DD584360-41E5-EF43-80AC-634A051AD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9300B-CC40-464D-AE6A-B45E149DD9ED}"/>
              </a:ext>
            </a:extLst>
          </p:cNvPr>
          <p:cNvSpPr>
            <a:spLocks noGrp="1"/>
          </p:cNvSpPr>
          <p:nvPr>
            <p:ph type="sldNum" sz="quarter" idx="12"/>
          </p:nvPr>
        </p:nvSpPr>
        <p:spPr/>
        <p:txBody>
          <a:bodyPr/>
          <a:lstStyle/>
          <a:p>
            <a:fld id="{CDEB592A-01A5-5043-9EFB-F7F2DBA412E8}" type="slidenum">
              <a:rPr lang="en-US" smtClean="0"/>
              <a:t>‹#›</a:t>
            </a:fld>
            <a:endParaRPr lang="en-US"/>
          </a:p>
        </p:txBody>
      </p:sp>
    </p:spTree>
    <p:extLst>
      <p:ext uri="{BB962C8B-B14F-4D97-AF65-F5344CB8AC3E}">
        <p14:creationId xmlns:p14="http://schemas.microsoft.com/office/powerpoint/2010/main" val="328502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C552BD-AD2C-CC4F-99E6-2B28215D8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618DDE-F17E-E241-9AA6-FC6264893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7EAB6-E6A1-304A-979A-AE8399112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FF47F6-7A58-3E4F-9C70-157C36636E18}" type="datetimeFigureOut">
              <a:rPr lang="en-US" smtClean="0"/>
              <a:t>5/11/21</a:t>
            </a:fld>
            <a:endParaRPr lang="en-US"/>
          </a:p>
        </p:txBody>
      </p:sp>
      <p:sp>
        <p:nvSpPr>
          <p:cNvPr id="5" name="Footer Placeholder 4">
            <a:extLst>
              <a:ext uri="{FF2B5EF4-FFF2-40B4-BE49-F238E27FC236}">
                <a16:creationId xmlns:a16="http://schemas.microsoft.com/office/drawing/2014/main" id="{C44BB30F-4CC5-4442-AF11-C1CB361A8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FE3E9D-F16C-6F4E-A8CA-6DEE588B9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B592A-01A5-5043-9EFB-F7F2DBA412E8}" type="slidenum">
              <a:rPr lang="en-US" smtClean="0"/>
              <a:t>‹#›</a:t>
            </a:fld>
            <a:endParaRPr lang="en-US"/>
          </a:p>
        </p:txBody>
      </p:sp>
    </p:spTree>
    <p:extLst>
      <p:ext uri="{BB962C8B-B14F-4D97-AF65-F5344CB8AC3E}">
        <p14:creationId xmlns:p14="http://schemas.microsoft.com/office/powerpoint/2010/main" val="1667224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7250-75A5-BE43-8B60-204B902D9CB0}"/>
              </a:ext>
            </a:extLst>
          </p:cNvPr>
          <p:cNvSpPr>
            <a:spLocks noGrp="1"/>
          </p:cNvSpPr>
          <p:nvPr>
            <p:ph type="ctrTitle"/>
          </p:nvPr>
        </p:nvSpPr>
        <p:spPr>
          <a:xfrm>
            <a:off x="1134660" y="961259"/>
            <a:ext cx="9144000" cy="1347875"/>
          </a:xfrm>
        </p:spPr>
        <p:txBody>
          <a:bodyPr>
            <a:noAutofit/>
          </a:bodyPr>
          <a:lstStyle/>
          <a:p>
            <a:pPr algn="l"/>
            <a:r>
              <a:rPr lang="en-US" sz="3700" b="1" dirty="0">
                <a:latin typeface="Garamond" panose="02020404030301010803" pitchFamily="18" charset="0"/>
              </a:rPr>
              <a:t>Association between Bilirubin and Survival in Primary Biliary Cirrhosis</a:t>
            </a:r>
            <a:endParaRPr lang="en-US" sz="3700" b="1" dirty="0"/>
          </a:p>
        </p:txBody>
      </p:sp>
      <p:sp>
        <p:nvSpPr>
          <p:cNvPr id="3" name="Subtitle 2">
            <a:extLst>
              <a:ext uri="{FF2B5EF4-FFF2-40B4-BE49-F238E27FC236}">
                <a16:creationId xmlns:a16="http://schemas.microsoft.com/office/drawing/2014/main" id="{7F399F8C-B136-A549-92B8-D968F1E68319}"/>
              </a:ext>
            </a:extLst>
          </p:cNvPr>
          <p:cNvSpPr>
            <a:spLocks noGrp="1"/>
          </p:cNvSpPr>
          <p:nvPr>
            <p:ph type="subTitle" idx="1"/>
          </p:nvPr>
        </p:nvSpPr>
        <p:spPr>
          <a:xfrm>
            <a:off x="1229523" y="3557363"/>
            <a:ext cx="8116138" cy="1655762"/>
          </a:xfrm>
        </p:spPr>
        <p:txBody>
          <a:bodyPr>
            <a:noAutofit/>
          </a:bodyPr>
          <a:lstStyle/>
          <a:p>
            <a:pPr algn="l"/>
            <a:r>
              <a:rPr lang="en-US" sz="2800" b="1" dirty="0">
                <a:latin typeface="Garamond" panose="02020404030301010803" pitchFamily="18" charset="0"/>
              </a:rPr>
              <a:t>By Amelia Tran</a:t>
            </a:r>
          </a:p>
          <a:p>
            <a:pPr algn="l"/>
            <a:r>
              <a:rPr lang="en-US" sz="2800" b="1" dirty="0">
                <a:latin typeface="Garamond" panose="02020404030301010803" pitchFamily="18" charset="0"/>
              </a:rPr>
              <a:t>Supervisor: Dr. Marie </a:t>
            </a:r>
            <a:r>
              <a:rPr lang="en-US" sz="2800" b="1" dirty="0" err="1">
                <a:latin typeface="Garamond" panose="02020404030301010803" pitchFamily="18" charset="0"/>
              </a:rPr>
              <a:t>Ozanne</a:t>
            </a:r>
            <a:endParaRPr lang="en-US" sz="2800" b="1" dirty="0">
              <a:latin typeface="Garamond" panose="02020404030301010803" pitchFamily="18" charset="0"/>
            </a:endParaRPr>
          </a:p>
          <a:p>
            <a:pPr algn="l"/>
            <a:r>
              <a:rPr lang="en-US" sz="2800" dirty="0">
                <a:latin typeface="Garamond" panose="02020404030301010803" pitchFamily="18" charset="0"/>
              </a:rPr>
              <a:t>Department of Mathematics and Statistics</a:t>
            </a:r>
          </a:p>
          <a:p>
            <a:pPr algn="l"/>
            <a:r>
              <a:rPr lang="en-US" sz="2800" dirty="0">
                <a:latin typeface="Garamond" panose="02020404030301010803" pitchFamily="18" charset="0"/>
              </a:rPr>
              <a:t>Mount Holyoke College</a:t>
            </a:r>
          </a:p>
          <a:p>
            <a:pPr algn="l"/>
            <a:endParaRPr lang="en-US" dirty="0"/>
          </a:p>
        </p:txBody>
      </p:sp>
      <p:pic>
        <p:nvPicPr>
          <p:cNvPr id="9" name="Picture 8">
            <a:extLst>
              <a:ext uri="{FF2B5EF4-FFF2-40B4-BE49-F238E27FC236}">
                <a16:creationId xmlns:a16="http://schemas.microsoft.com/office/drawing/2014/main" id="{A56A1D3E-371E-CF4E-AFDF-DCF1C6466BA9}"/>
              </a:ext>
            </a:extLst>
          </p:cNvPr>
          <p:cNvPicPr>
            <a:picLocks noChangeAspect="1"/>
          </p:cNvPicPr>
          <p:nvPr/>
        </p:nvPicPr>
        <p:blipFill>
          <a:blip r:embed="rId3"/>
          <a:stretch>
            <a:fillRect/>
          </a:stretch>
        </p:blipFill>
        <p:spPr>
          <a:xfrm flipH="1">
            <a:off x="0" y="869749"/>
            <a:ext cx="209550" cy="5021179"/>
          </a:xfrm>
          <a:prstGeom prst="rect">
            <a:avLst/>
          </a:prstGeom>
        </p:spPr>
      </p:pic>
      <p:cxnSp>
        <p:nvCxnSpPr>
          <p:cNvPr id="13" name="Straight Connector 12">
            <a:extLst>
              <a:ext uri="{FF2B5EF4-FFF2-40B4-BE49-F238E27FC236}">
                <a16:creationId xmlns:a16="http://schemas.microsoft.com/office/drawing/2014/main" id="{8E703F00-7E7A-FC40-9567-7BF9AA618007}"/>
              </a:ext>
            </a:extLst>
          </p:cNvPr>
          <p:cNvCxnSpPr>
            <a:cxnSpLocks/>
          </p:cNvCxnSpPr>
          <p:nvPr/>
        </p:nvCxnSpPr>
        <p:spPr>
          <a:xfrm flipH="1">
            <a:off x="1229523" y="2694708"/>
            <a:ext cx="5505450" cy="0"/>
          </a:xfrm>
          <a:prstGeom prst="line">
            <a:avLst/>
          </a:prstGeom>
        </p:spPr>
        <p:style>
          <a:lnRef idx="1">
            <a:schemeClr val="accent2"/>
          </a:lnRef>
          <a:fillRef idx="0">
            <a:schemeClr val="accent2"/>
          </a:fillRef>
          <a:effectRef idx="0">
            <a:schemeClr val="accent2"/>
          </a:effectRef>
          <a:fontRef idx="minor">
            <a:schemeClr val="tx1"/>
          </a:fontRef>
        </p:style>
      </p:cxnSp>
      <p:pic>
        <p:nvPicPr>
          <p:cNvPr id="8" name="Picture 12" descr="Explore - Mount Holyoke College - ConVal Regional High School">
            <a:extLst>
              <a:ext uri="{FF2B5EF4-FFF2-40B4-BE49-F238E27FC236}">
                <a16:creationId xmlns:a16="http://schemas.microsoft.com/office/drawing/2014/main" id="{65C7AB2B-94EF-1248-8016-95C6315CF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2665" y="3856568"/>
            <a:ext cx="2009812" cy="200981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A close up of a logo&#10;&#10;Description automatically generated">
            <a:extLst>
              <a:ext uri="{FF2B5EF4-FFF2-40B4-BE49-F238E27FC236}">
                <a16:creationId xmlns:a16="http://schemas.microsoft.com/office/drawing/2014/main" id="{7A186B4F-0E17-E149-B4CF-D48983CB9014}"/>
              </a:ext>
            </a:extLst>
          </p:cNvPr>
          <p:cNvPicPr>
            <a:picLocks noChangeAspect="1"/>
          </p:cNvPicPr>
          <p:nvPr/>
        </p:nvPicPr>
        <p:blipFill>
          <a:blip r:embed="rId5"/>
          <a:stretch>
            <a:fillRect/>
          </a:stretch>
        </p:blipFill>
        <p:spPr>
          <a:xfrm>
            <a:off x="6584410" y="2993913"/>
            <a:ext cx="3515409" cy="815575"/>
          </a:xfrm>
          <a:prstGeom prst="rect">
            <a:avLst/>
          </a:prstGeom>
        </p:spPr>
      </p:pic>
    </p:spTree>
    <p:extLst>
      <p:ext uri="{BB962C8B-B14F-4D97-AF65-F5344CB8AC3E}">
        <p14:creationId xmlns:p14="http://schemas.microsoft.com/office/powerpoint/2010/main" val="25474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Cox Proportional Hazards Model</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8DA102-C3F6-1048-8E18-66077239317C}"/>
                  </a:ext>
                </a:extLst>
              </p:cNvPr>
              <p:cNvSpPr txBox="1"/>
              <p:nvPr/>
            </p:nvSpPr>
            <p:spPr>
              <a:xfrm>
                <a:off x="838199" y="1785938"/>
                <a:ext cx="10319951" cy="4146969"/>
              </a:xfrm>
              <a:prstGeom prst="rect">
                <a:avLst/>
              </a:prstGeom>
              <a:noFill/>
            </p:spPr>
            <p:txBody>
              <a:bodyPr wrap="square" rtlCol="0">
                <a:spAutoFit/>
              </a:bodyPr>
              <a:lstStyle/>
              <a:p>
                <a:pPr marL="514350" indent="-514350" fontAlgn="base">
                  <a:lnSpc>
                    <a:spcPct val="150000"/>
                  </a:lnSpc>
                  <a:buFont typeface="Arial" panose="020B0604020202020204" pitchFamily="34" charset="0"/>
                  <a:buChar char="•"/>
                </a:pPr>
                <a:r>
                  <a:rPr lang="en-US" sz="2800" dirty="0">
                    <a:latin typeface="Garamond" panose="02020404030301010803" pitchFamily="18" charset="0"/>
                  </a:rPr>
                  <a:t>Formula:       </a:t>
                </a:r>
                <a14:m>
                  <m:oMath xmlns:m="http://schemas.openxmlformats.org/officeDocument/2006/math">
                    <m:sSub>
                      <m:sSubPr>
                        <m:ctrlPr>
                          <a:rPr lang="en-US" sz="2400" i="1">
                            <a:latin typeface="Cambria Math" panose="02040503050406030204" pitchFamily="18" charset="0"/>
                          </a:rPr>
                        </m:ctrlPr>
                      </m:sSub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𝑖</m:t>
                            </m:r>
                          </m:sub>
                        </m:sSub>
                        <m:d>
                          <m:dPr>
                            <m:ctrlPr>
                              <a:rPr lang="en-US" sz="2400" i="1" smtClean="0">
                                <a:latin typeface="Cambria Math" panose="02040503050406030204" pitchFamily="18" charset="0"/>
                              </a:rPr>
                            </m:ctrlPr>
                          </m:dPr>
                          <m:e>
                            <m:r>
                              <a:rPr lang="en-US" sz="2400" i="1">
                                <a:latin typeface="Cambria Math" panose="02040503050406030204" pitchFamily="18" charset="0"/>
                              </a:rPr>
                              <m:t>𝑡</m:t>
                            </m:r>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e>
                        </m:d>
                        <m:r>
                          <a:rPr lang="en-US" sz="2400" i="1">
                            <a:latin typeface="Cambria Math" panose="02040503050406030204" pitchFamily="18" charset="0"/>
                          </a:rPr>
                          <m:t>= </m:t>
                        </m:r>
                        <m:r>
                          <a:rPr lang="en-US" sz="2400" i="1">
                            <a:latin typeface="Cambria Math" panose="02040503050406030204" pitchFamily="18" charset="0"/>
                          </a:rPr>
                          <m:t>h</m:t>
                        </m:r>
                      </m:e>
                      <m:sub>
                        <m:r>
                          <a:rPr lang="en-US" sz="2400" i="1">
                            <a:latin typeface="Cambria Math" panose="02040503050406030204" pitchFamily="18" charset="0"/>
                          </a:rPr>
                          <m:t>0</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en-US" sz="2800" dirty="0">
                    <a:latin typeface="Garamond" panose="02020404030301010803" pitchFamily="18" charset="0"/>
                  </a:rPr>
                  <a:t> </a:t>
                </a:r>
                <a:r>
                  <a:rPr lang="en-US" sz="2600" dirty="0">
                    <a:latin typeface="Garamond" panose="02020404030301010803" pitchFamily="18" charset="0"/>
                  </a:rPr>
                  <a:t>exp</a:t>
                </a:r>
                <a14:m>
                  <m:oMath xmlns:m="http://schemas.openxmlformats.org/officeDocument/2006/math">
                    <m:r>
                      <a:rPr lang="en-US" sz="2400" b="0" dirty="0" smtClean="0">
                        <a:solidFill>
                          <a:schemeClr val="tx1"/>
                        </a:solidFill>
                        <a:latin typeface="Cambria Math" panose="02040503050406030204" pitchFamily="18" charset="0"/>
                        <a:ea typeface="Cambria Math" panose="02040503050406030204" pitchFamily="18" charset="0"/>
                      </a:rPr>
                      <m:t>{</m:t>
                    </m:r>
                    <m:sSup>
                      <m:sSupPr>
                        <m:ctrlPr>
                          <a:rPr lang="en-US" sz="2400" i="1">
                            <a:solidFill>
                              <a:schemeClr val="tx1"/>
                            </a:solidFill>
                            <a:latin typeface="Cambria Math" panose="02040503050406030204" pitchFamily="18" charset="0"/>
                            <a:ea typeface="Cambria Math" panose="02040503050406030204" pitchFamily="18" charset="0"/>
                          </a:rPr>
                        </m:ctrlPr>
                      </m:sSupPr>
                      <m:e>
                        <m:r>
                          <a:rPr lang="en-US" sz="2400" b="0" i="1">
                            <a:solidFill>
                              <a:schemeClr val="tx1"/>
                            </a:solidFill>
                            <a:latin typeface="Cambria Math" panose="02040503050406030204" pitchFamily="18" charset="0"/>
                            <a:ea typeface="Cambria Math" panose="02040503050406030204" pitchFamily="18" charset="0"/>
                          </a:rPr>
                          <m:t>𝛾</m:t>
                        </m:r>
                      </m:e>
                      <m:sup>
                        <m:r>
                          <a:rPr lang="en-US" sz="2400" b="0" i="1">
                            <a:solidFill>
                              <a:schemeClr val="tx1"/>
                            </a:solidFill>
                            <a:latin typeface="Cambria Math" panose="02040503050406030204" pitchFamily="18" charset="0"/>
                            <a:ea typeface="Cambria Math" panose="02040503050406030204" pitchFamily="18" charset="0"/>
                          </a:rPr>
                          <m:t>𝑇</m:t>
                        </m:r>
                      </m:sup>
                    </m:sSup>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b="0" i="1">
                            <a:solidFill>
                              <a:schemeClr val="tx1"/>
                            </a:solidFill>
                            <a:latin typeface="Cambria Math" panose="02040503050406030204" pitchFamily="18" charset="0"/>
                            <a:ea typeface="Cambria Math" panose="02040503050406030204" pitchFamily="18" charset="0"/>
                          </a:rPr>
                          <m:t>𝑤</m:t>
                        </m:r>
                      </m:e>
                      <m:sub>
                        <m:r>
                          <a:rPr lang="en-US" sz="2400" b="0" i="1">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m:t>
                    </m:r>
                  </m:oMath>
                </a14:m>
                <a:endParaRPr lang="en-US" sz="2400" dirty="0">
                  <a:latin typeface="Garamond" panose="02020404030301010803" pitchFamily="18" charset="0"/>
                  <a:ea typeface="Merriweather"/>
                  <a:cs typeface="Merriweather"/>
                  <a:sym typeface="Merriweather"/>
                </a:endParaRPr>
              </a:p>
              <a:p>
                <a:pPr marL="514350" indent="-514350" fontAlgn="base">
                  <a:lnSpc>
                    <a:spcPct val="150000"/>
                  </a:lnSpc>
                  <a:buFont typeface="Arial" panose="020B0604020202020204" pitchFamily="34" charset="0"/>
                  <a:buChar char="•"/>
                </a:pPr>
                <a:r>
                  <a:rPr lang="en-US" sz="2800" dirty="0">
                    <a:latin typeface="Garamond" panose="02020404030301010803" pitchFamily="18" charset="0"/>
                    <a:ea typeface="Merriweather"/>
                    <a:cs typeface="Merriweather"/>
                    <a:sym typeface="Merriweather"/>
                  </a:rPr>
                  <a:t>Baseline function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0</m:t>
                        </m:r>
                      </m:sub>
                    </m:sSub>
                  </m:oMath>
                </a14:m>
                <a:r>
                  <a:rPr lang="en-US" sz="2400" dirty="0">
                    <a:latin typeface="Garamond" panose="02020404030301010803" pitchFamily="18" charset="0"/>
                  </a:rPr>
                  <a:t>(t) </a:t>
                </a:r>
                <a:r>
                  <a:rPr lang="en-US" sz="2800" dirty="0">
                    <a:latin typeface="Garamond" panose="02020404030301010803" pitchFamily="18" charset="0"/>
                    <a:ea typeface="Merriweather"/>
                    <a:cs typeface="Merriweather"/>
                    <a:sym typeface="Merriweather"/>
                  </a:rPr>
                  <a:t>unspecified</a:t>
                </a:r>
                <a:endParaRPr lang="en" sz="2800" dirty="0">
                  <a:solidFill>
                    <a:schemeClr val="tx1"/>
                  </a:solidFill>
                  <a:latin typeface="Garamond" panose="02020404030301010803" pitchFamily="18" charset="0"/>
                  <a:ea typeface="Merriweather"/>
                  <a:cs typeface="Merriweather"/>
                  <a:sym typeface="Merriweather"/>
                </a:endParaRPr>
              </a:p>
              <a:p>
                <a:pPr marL="514350" indent="-514350" fontAlgn="base">
                  <a:lnSpc>
                    <a:spcPct val="150000"/>
                  </a:lnSpc>
                  <a:buFont typeface="Arial" panose="020B0604020202020204" pitchFamily="34" charset="0"/>
                  <a:buChar char="•"/>
                </a:pPr>
                <a:r>
                  <a:rPr lang="en" sz="2800" dirty="0">
                    <a:solidFill>
                      <a:schemeClr val="tx1"/>
                    </a:solidFill>
                    <a:latin typeface="Garamond" panose="02020404030301010803" pitchFamily="18" charset="0"/>
                    <a:ea typeface="Merriweather"/>
                    <a:cs typeface="Merriweather"/>
                    <a:sym typeface="Merriweather"/>
                  </a:rPr>
                  <a:t>Hazard Ratio (HR)</a:t>
                </a:r>
                <a:r>
                  <a:rPr lang="en" sz="2200" dirty="0">
                    <a:solidFill>
                      <a:schemeClr val="tx1"/>
                    </a:solidFill>
                    <a:latin typeface="Garamond" panose="02020404030301010803" pitchFamily="18" charset="0"/>
                    <a:ea typeface="Merriweather"/>
                    <a:cs typeface="Merriweather"/>
                    <a:sym typeface="Merriweather"/>
                  </a:rPr>
                  <a:t>:  </a:t>
                </a:r>
                <a14:m>
                  <m:oMath xmlns:m="http://schemas.openxmlformats.org/officeDocument/2006/math">
                    <m:f>
                      <m:fPr>
                        <m:ctrlPr>
                          <a:rPr lang="en-US" sz="2400" i="1">
                            <a:solidFill>
                              <a:schemeClr val="tx1"/>
                            </a:solidFill>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d>
                      </m:num>
                      <m:den>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 |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𝑘</m:t>
                                </m:r>
                              </m:sub>
                            </m:sSub>
                          </m:e>
                        </m:d>
                      </m:den>
                    </m:f>
                    <m:r>
                      <a:rPr lang="en-US" sz="2400" b="0" i="1" smtClean="0">
                        <a:solidFill>
                          <a:schemeClr val="tx1"/>
                        </a:solidFill>
                        <a:latin typeface="Cambria Math" panose="02040503050406030204" pitchFamily="18" charset="0"/>
                      </a:rPr>
                      <m:t>=</m:t>
                    </m:r>
                    <m:r>
                      <a:rPr lang="en-US" sz="2400" b="0" i="0" smtClean="0">
                        <a:solidFill>
                          <a:schemeClr val="tx1"/>
                        </a:solidFill>
                        <a:latin typeface="Cambria Math" panose="02040503050406030204" pitchFamily="18" charset="0"/>
                      </a:rPr>
                      <m:t> </m:t>
                    </m:r>
                  </m:oMath>
                </a14:m>
                <a:r>
                  <a:rPr lang="en-US" sz="2600" dirty="0">
                    <a:solidFill>
                      <a:schemeClr val="tx1"/>
                    </a:solidFill>
                    <a:latin typeface="Garamond" panose="02020404030301010803" pitchFamily="18" charset="0"/>
                  </a:rPr>
                  <a:t>exp</a:t>
                </a:r>
                <a14:m>
                  <m:oMath xmlns:m="http://schemas.openxmlformats.org/officeDocument/2006/math">
                    <m:r>
                      <a:rPr lang="en-US" sz="2400" dirty="0">
                        <a:latin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𝛾</m:t>
                        </m:r>
                      </m:e>
                      <m:sup>
                        <m:r>
                          <a:rPr lang="en-US" sz="2400" i="1">
                            <a:latin typeface="Cambria Math" panose="02040503050406030204" pitchFamily="18" charset="0"/>
                            <a:ea typeface="Cambria Math" panose="02040503050406030204" pitchFamily="18" charset="0"/>
                          </a:rPr>
                          <m:t>𝑇</m:t>
                        </m:r>
                      </m:sup>
                    </m:sSup>
                    <m:r>
                      <a:rPr lang="en-US" sz="2400" b="0" i="0"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𝑖</m:t>
                        </m:r>
                      </m:sub>
                    </m:sSub>
                    <m:r>
                      <a:rPr lang="en-US" sz="2400" b="0" i="0"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𝑘</m:t>
                        </m:r>
                      </m:sub>
                    </m:sSub>
                    <m:r>
                      <a:rPr lang="en-US" sz="2400" b="0" i="0" smtClean="0">
                        <a:latin typeface="Cambria Math" panose="02040503050406030204" pitchFamily="18" charset="0"/>
                        <a:ea typeface="Cambria Math" panose="02040503050406030204" pitchFamily="18" charset="0"/>
                      </a:rPr>
                      <m:t>)}</m:t>
                    </m:r>
                  </m:oMath>
                </a14:m>
                <a:endParaRPr lang="en-US" sz="2800" dirty="0">
                  <a:latin typeface="Garamond" panose="02020404030301010803" pitchFamily="18" charset="0"/>
                  <a:ea typeface="Merriweather"/>
                  <a:cs typeface="Merriweather"/>
                  <a:sym typeface="Merriweather"/>
                </a:endParaRPr>
              </a:p>
              <a:p>
                <a:pPr marL="514350" indent="-514350" fontAlgn="base">
                  <a:lnSpc>
                    <a:spcPct val="150000"/>
                  </a:lnSpc>
                  <a:buFont typeface="Arial" panose="020B0604020202020204" pitchFamily="34" charset="0"/>
                  <a:buChar char="•"/>
                </a:pPr>
                <a:r>
                  <a:rPr lang="en-US" sz="2800" dirty="0">
                    <a:solidFill>
                      <a:schemeClr val="tx1"/>
                    </a:solidFill>
                    <a:latin typeface="Garamond" panose="02020404030301010803" pitchFamily="18" charset="0"/>
                    <a:ea typeface="Merriweather"/>
                    <a:cs typeface="Merriweather"/>
                    <a:sym typeface="Merriweather"/>
                  </a:rPr>
                  <a:t>HR: Constant over time </a:t>
                </a:r>
                <a14:m>
                  <m:oMath xmlns:m="http://schemas.openxmlformats.org/officeDocument/2006/math">
                    <m:r>
                      <a:rPr lang="en-US" sz="2800" i="1">
                        <a:latin typeface="Cambria Math" panose="02040503050406030204" pitchFamily="18" charset="0"/>
                        <a:ea typeface="Cambria Math" panose="02040503050406030204" pitchFamily="18" charset="0"/>
                      </a:rPr>
                      <m:t>→ </m:t>
                    </m:r>
                  </m:oMath>
                </a14:m>
                <a:r>
                  <a:rPr lang="en-US" sz="2800" dirty="0">
                    <a:solidFill>
                      <a:schemeClr val="tx1"/>
                    </a:solidFill>
                    <a:latin typeface="Garamond" panose="02020404030301010803" pitchFamily="18" charset="0"/>
                    <a:ea typeface="Merriweather"/>
                    <a:cs typeface="Merriweather"/>
                    <a:sym typeface="Merriweather"/>
                  </a:rPr>
                  <a:t>Proportionality Assumption</a:t>
                </a:r>
              </a:p>
              <a:p>
                <a:pPr fontAlgn="base">
                  <a:lnSpc>
                    <a:spcPct val="150000"/>
                  </a:lnSpc>
                </a:pPr>
                <a:r>
                  <a:rPr lang="en-US" sz="2800" dirty="0">
                    <a:latin typeface="Garamond" panose="02020404030301010803" pitchFamily="18" charset="0"/>
                    <a:ea typeface="Merriweather"/>
                    <a:cs typeface="Merriweather"/>
                    <a:sym typeface="Merriweather"/>
                  </a:rPr>
                  <a:t>      Assessing Technique: Goodness-of-fit test</a:t>
                </a:r>
              </a:p>
              <a:p>
                <a:pPr marL="514350" indent="-514350" fontAlgn="base">
                  <a:lnSpc>
                    <a:spcPct val="150000"/>
                  </a:lnSpc>
                  <a:buFont typeface="Arial" panose="020B0604020202020204" pitchFamily="34" charset="0"/>
                  <a:buChar char="•"/>
                </a:pPr>
                <a:endParaRPr lang="en-US" sz="2800" dirty="0">
                  <a:solidFill>
                    <a:schemeClr val="tx1"/>
                  </a:solidFill>
                  <a:latin typeface="Garamond" panose="02020404030301010803" pitchFamily="18" charset="0"/>
                  <a:ea typeface="Merriweather"/>
                  <a:cs typeface="Merriweather"/>
                  <a:sym typeface="Merriweather"/>
                </a:endParaRPr>
              </a:p>
            </p:txBody>
          </p:sp>
        </mc:Choice>
        <mc:Fallback xmlns="">
          <p:sp>
            <p:nvSpPr>
              <p:cNvPr id="5" name="TextBox 4">
                <a:extLst>
                  <a:ext uri="{FF2B5EF4-FFF2-40B4-BE49-F238E27FC236}">
                    <a16:creationId xmlns:a16="http://schemas.microsoft.com/office/drawing/2014/main" id="{CF8DA102-C3F6-1048-8E18-66077239317C}"/>
                  </a:ext>
                </a:extLst>
              </p:cNvPr>
              <p:cNvSpPr txBox="1">
                <a:spLocks noRot="1" noChangeAspect="1" noMove="1" noResize="1" noEditPoints="1" noAdjustHandles="1" noChangeArrowheads="1" noChangeShapeType="1" noTextEdit="1"/>
              </p:cNvSpPr>
              <p:nvPr/>
            </p:nvSpPr>
            <p:spPr>
              <a:xfrm>
                <a:off x="838199" y="1785938"/>
                <a:ext cx="10319951" cy="4146969"/>
              </a:xfrm>
              <a:prstGeom prst="rect">
                <a:avLst/>
              </a:prstGeom>
              <a:blipFill>
                <a:blip r:embed="rId4"/>
                <a:stretch>
                  <a:fillRect l="-983"/>
                </a:stretch>
              </a:blipFill>
            </p:spPr>
            <p:txBody>
              <a:bodyPr/>
              <a:lstStyle/>
              <a:p>
                <a:r>
                  <a:rPr lang="en-US">
                    <a:noFill/>
                  </a:rPr>
                  <a:t> </a:t>
                </a:r>
              </a:p>
            </p:txBody>
          </p:sp>
        </mc:Fallback>
      </mc:AlternateContent>
    </p:spTree>
    <p:extLst>
      <p:ext uri="{BB962C8B-B14F-4D97-AF65-F5344CB8AC3E}">
        <p14:creationId xmlns:p14="http://schemas.microsoft.com/office/powerpoint/2010/main" val="1853710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Methods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graphicFrame>
        <p:nvGraphicFramePr>
          <p:cNvPr id="6" name="Content Placeholder 10">
            <a:extLst>
              <a:ext uri="{FF2B5EF4-FFF2-40B4-BE49-F238E27FC236}">
                <a16:creationId xmlns:a16="http://schemas.microsoft.com/office/drawing/2014/main" id="{9DE9D9F5-452B-004C-8A5F-0FEC80425F02}"/>
              </a:ext>
            </a:extLst>
          </p:cNvPr>
          <p:cNvGraphicFramePr>
            <a:graphicFrameLocks/>
          </p:cNvGraphicFramePr>
          <p:nvPr>
            <p:extLst>
              <p:ext uri="{D42A27DB-BD31-4B8C-83A1-F6EECF244321}">
                <p14:modId xmlns:p14="http://schemas.microsoft.com/office/powerpoint/2010/main" val="3887076364"/>
              </p:ext>
            </p:extLst>
          </p:nvPr>
        </p:nvGraphicFramePr>
        <p:xfrm>
          <a:off x="1104900" y="1392277"/>
          <a:ext cx="9715500" cy="39761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977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2" name="Rectangle 1">
            <a:extLst>
              <a:ext uri="{FF2B5EF4-FFF2-40B4-BE49-F238E27FC236}">
                <a16:creationId xmlns:a16="http://schemas.microsoft.com/office/drawing/2014/main" id="{748E1498-CBB0-DF43-9D6E-6896024D02E5}"/>
              </a:ext>
            </a:extLst>
          </p:cNvPr>
          <p:cNvSpPr/>
          <p:nvPr/>
        </p:nvSpPr>
        <p:spPr>
          <a:xfrm>
            <a:off x="4271375" y="450937"/>
            <a:ext cx="7615825" cy="5549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75870DF-9480-154D-B503-4CFEF22E1711}"/>
              </a:ext>
            </a:extLst>
          </p:cNvPr>
          <p:cNvSpPr/>
          <p:nvPr/>
        </p:nvSpPr>
        <p:spPr>
          <a:xfrm>
            <a:off x="3895595" y="6000935"/>
            <a:ext cx="4411655" cy="857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280F1FEE-D3B5-5443-92CD-7E3B8CEFC128}"/>
                  </a:ext>
                </a:extLst>
              </p:cNvPr>
              <p:cNvGraphicFramePr>
                <a:graphicFrameLocks noGrp="1"/>
              </p:cNvGraphicFramePr>
              <p:nvPr>
                <p:extLst>
                  <p:ext uri="{D42A27DB-BD31-4B8C-83A1-F6EECF244321}">
                    <p14:modId xmlns:p14="http://schemas.microsoft.com/office/powerpoint/2010/main" val="3075431244"/>
                  </p:ext>
                </p:extLst>
              </p:nvPr>
            </p:nvGraphicFramePr>
            <p:xfrm>
              <a:off x="434642" y="603096"/>
              <a:ext cx="11322716" cy="5901753"/>
            </p:xfrm>
            <a:graphic>
              <a:graphicData uri="http://schemas.openxmlformats.org/drawingml/2006/table">
                <a:tbl>
                  <a:tblPr firstRow="1" firstCol="1" lastRow="1" lastCol="1" bandRow="1" bandCol="1">
                    <a:tableStyleId>{2D5ABB26-0587-4C30-8999-92F81FD0307C}</a:tableStyleId>
                  </a:tblPr>
                  <a:tblGrid>
                    <a:gridCol w="3654032">
                      <a:extLst>
                        <a:ext uri="{9D8B030D-6E8A-4147-A177-3AD203B41FA5}">
                          <a16:colId xmlns:a16="http://schemas.microsoft.com/office/drawing/2014/main" val="2809082836"/>
                        </a:ext>
                      </a:extLst>
                    </a:gridCol>
                    <a:gridCol w="4047051">
                      <a:extLst>
                        <a:ext uri="{9D8B030D-6E8A-4147-A177-3AD203B41FA5}">
                          <a16:colId xmlns:a16="http://schemas.microsoft.com/office/drawing/2014/main" val="2152533919"/>
                        </a:ext>
                      </a:extLst>
                    </a:gridCol>
                    <a:gridCol w="3621633">
                      <a:extLst>
                        <a:ext uri="{9D8B030D-6E8A-4147-A177-3AD203B41FA5}">
                          <a16:colId xmlns:a16="http://schemas.microsoft.com/office/drawing/2014/main" val="2795400130"/>
                        </a:ext>
                      </a:extLst>
                    </a:gridCol>
                  </a:tblGrid>
                  <a:tr h="376935">
                    <a:tc>
                      <a:txBody>
                        <a:bodyPr/>
                        <a:lstStyle/>
                        <a:p>
                          <a:pPr algn="ctr"/>
                          <a:r>
                            <a:rPr lang="en-US" sz="2400" b="1" dirty="0">
                              <a:latin typeface="Garamond" panose="02020404030301010803" pitchFamily="18" charset="0"/>
                            </a:rPr>
                            <a:t>Cox PH Model</a:t>
                          </a: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Time-Dependent Cox Model</a:t>
                          </a: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Joint Model</a:t>
                          </a: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416383"/>
                      </a:ext>
                    </a:extLst>
                  </a:tr>
                  <a:tr h="4644244">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Measure the association between </a:t>
                          </a:r>
                          <a:r>
                            <a:rPr lang="en-US" sz="2200" i="0" u="sng" dirty="0">
                              <a:latin typeface="Garamond" panose="02020404030301010803" pitchFamily="18" charset="0"/>
                            </a:rPr>
                            <a:t>baseline</a:t>
                          </a:r>
                          <a:r>
                            <a:rPr lang="en-US" sz="2200" dirty="0">
                              <a:latin typeface="Garamond" panose="02020404030301010803" pitchFamily="18" charset="0"/>
                            </a:rPr>
                            <a:t> level of biomarker and survival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Garamond" panose="02020404030301010803" pitchFamily="18" charset="0"/>
                            </a:rPr>
                            <a:t>! Problem: Can only handle baseline bilirubin</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0</m:t>
                                  </m:r>
                                </m:sub>
                              </m:sSub>
                              <m:r>
                                <m:rPr>
                                  <m:nor/>
                                </m:rPr>
                                <a:rPr lang="en-US" sz="2000" dirty="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rPr>
                                <m:t>t</m:t>
                              </m:r>
                              <m:r>
                                <m:rPr>
                                  <m:nor/>
                                </m:rPr>
                                <a:rPr lang="en-US" sz="2000" dirty="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exp{</a:t>
                          </a:r>
                          <a14:m>
                            <m:oMath xmlns:m="http://schemas.openxmlformats.org/officeDocument/2006/math">
                              <m:sSup>
                                <m:sSupPr>
                                  <m:ctrlPr>
                                    <a:rPr lang="en-US" sz="2000" b="1" i="1" smtClean="0">
                                      <a:solidFill>
                                        <a:schemeClr val="accent5"/>
                                      </a:solidFill>
                                      <a:latin typeface="Cambria Math" panose="02040503050406030204" pitchFamily="18" charset="0"/>
                                      <a:ea typeface="Cambria Math" panose="02040503050406030204" pitchFamily="18" charset="0"/>
                                    </a:rPr>
                                  </m:ctrlPr>
                                </m:sSupPr>
                                <m:e>
                                  <m:r>
                                    <a:rPr lang="en-US" sz="2000" b="1" i="1" smtClean="0">
                                      <a:solidFill>
                                        <a:schemeClr val="accent5"/>
                                      </a:solidFill>
                                      <a:latin typeface="Cambria Math" panose="02040503050406030204" pitchFamily="18" charset="0"/>
                                      <a:ea typeface="Cambria Math" panose="02040503050406030204" pitchFamily="18" charset="0"/>
                                    </a:rPr>
                                    <m:t>𝜸</m:t>
                                  </m:r>
                                </m:e>
                                <m:sup>
                                  <m:r>
                                    <a:rPr lang="en-US" sz="2000" b="1" i="1" smtClean="0">
                                      <a:solidFill>
                                        <a:schemeClr val="accent5"/>
                                      </a:solidFill>
                                      <a:latin typeface="Cambria Math" panose="02040503050406030204" pitchFamily="18" charset="0"/>
                                      <a:ea typeface="Cambria Math" panose="02040503050406030204" pitchFamily="18" charset="0"/>
                                    </a:rPr>
                                    <m:t>𝑻</m:t>
                                  </m:r>
                                </m:sup>
                              </m:sSup>
                              <m:sSub>
                                <m:sSubPr>
                                  <m:ctrlPr>
                                    <a:rPr lang="en-US" sz="2000" b="1" i="1" smtClean="0">
                                      <a:solidFill>
                                        <a:srgbClr val="FF0000"/>
                                      </a:solidFill>
                                      <a:latin typeface="Cambria Math" panose="02040503050406030204" pitchFamily="18" charset="0"/>
                                      <a:ea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𝒘</m:t>
                                  </m:r>
                                </m:e>
                                <m:sub>
                                  <m:r>
                                    <a:rPr lang="en-US" sz="2000" b="1" i="1" smtClean="0">
                                      <a:solidFill>
                                        <a:srgbClr val="FF0000"/>
                                      </a:solidFill>
                                      <a:latin typeface="Cambria Math" panose="02040503050406030204" pitchFamily="18" charset="0"/>
                                      <a:ea typeface="Cambria Math" panose="02040503050406030204" pitchFamily="18" charset="0"/>
                                    </a:rPr>
                                    <m:t>𝒊</m:t>
                                  </m:r>
                                </m:sub>
                              </m:sSub>
                              <m:r>
                                <a:rPr lang="en-US" sz="2000" b="0" i="1" smtClean="0">
                                  <a:solidFill>
                                    <a:schemeClr val="tx1"/>
                                  </a:solidFill>
                                  <a:latin typeface="Cambria Math" panose="02040503050406030204" pitchFamily="18" charset="0"/>
                                  <a:ea typeface="Cambria Math" panose="02040503050406030204" pitchFamily="18" charset="0"/>
                                </a:rPr>
                                <m:t>}</m:t>
                              </m:r>
                            </m:oMath>
                          </a14:m>
                          <a:endParaRPr lang="en-US" sz="2000" b="0" dirty="0">
                            <a:latin typeface="Cambria Math" panose="02040503050406030204" pitchFamily="18" charset="0"/>
                            <a:ea typeface="Cambria Math" panose="020405030504060302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latin typeface="Garamond" panose="02020404030301010803" pitchFamily="18" charset="0"/>
                          </a:endParaRPr>
                        </a:p>
                        <a:p>
                          <a:pPr marL="457200" indent="-457200">
                            <a:buFont typeface="Arial" panose="020B0604020202020204" pitchFamily="34" charset="0"/>
                            <a:buChar char="•"/>
                          </a:pPr>
                          <a:endParaRPr lang="en-US" sz="2200" dirty="0">
                            <a:latin typeface="Garamond" panose="02020404030301010803" pitchFamily="18" charset="0"/>
                          </a:endParaRP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Measure the association between </a:t>
                          </a:r>
                          <a:r>
                            <a:rPr lang="en-US" sz="2200" i="0" u="sng" dirty="0">
                              <a:latin typeface="Garamond" panose="02020404030301010803" pitchFamily="18" charset="0"/>
                            </a:rPr>
                            <a:t>current</a:t>
                          </a:r>
                          <a:r>
                            <a:rPr lang="en-US" sz="2200" dirty="0">
                              <a:latin typeface="Garamond" panose="02020404030301010803" pitchFamily="18" charset="0"/>
                            </a:rPr>
                            <a:t> level of biomarker and survival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Account for progression of biomarker over time</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Garamond" panose="02020404030301010803" pitchFamily="18" charset="0"/>
                            </a:rPr>
                            <a:t>! Problem: Assume bilirubin is exogenous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oMath>
                            </m:oMathPara>
                          </a14:m>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0</m:t>
                                  </m:r>
                                </m:sub>
                              </m:sSub>
                              <m:r>
                                <m:rPr>
                                  <m:nor/>
                                </m:rPr>
                                <a:rPr lang="en-US" sz="2000" dirty="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rPr>
                                <m:t>t</m:t>
                              </m:r>
                              <m:r>
                                <m:rPr>
                                  <m:nor/>
                                </m:rPr>
                                <a:rPr lang="en-US" sz="2000" dirty="0">
                                  <a:latin typeface="Cambria Math" panose="02040503050406030204" pitchFamily="18" charset="0"/>
                                  <a:ea typeface="Cambria Math" panose="02040503050406030204" pitchFamily="18" charset="0"/>
                                </a:rPr>
                                <m:t>) ∗ </m:t>
                              </m:r>
                            </m:oMath>
                          </a14:m>
                          <a:r>
                            <a:rPr lang="en-US" sz="2000" dirty="0">
                              <a:latin typeface="Cambria Math" panose="02040503050406030204" pitchFamily="18" charset="0"/>
                              <a:ea typeface="Cambria Math" panose="02040503050406030204" pitchFamily="18" charset="0"/>
                            </a:rPr>
                            <a:t>ex</a:t>
                          </a:r>
                          <a:r>
                            <a:rPr lang="en-US" sz="2000" b="0" dirty="0">
                              <a:latin typeface="Cambria Math" panose="02040503050406030204" pitchFamily="18" charset="0"/>
                              <a:ea typeface="Cambria Math" panose="02040503050406030204" pitchFamily="18" charset="0"/>
                            </a:rPr>
                            <a:t>p</a:t>
                          </a:r>
                          <a14:m>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𝛾</m:t>
                                      </m:r>
                                    </m:e>
                                    <m:sup>
                                      <m:r>
                                        <a:rPr lang="en-US" sz="2000" b="0" i="1" smtClean="0">
                                          <a:solidFill>
                                            <a:schemeClr val="tx1"/>
                                          </a:solidFill>
                                          <a:latin typeface="Cambria Math" panose="02040503050406030204" pitchFamily="18" charset="0"/>
                                          <a:ea typeface="Cambria Math" panose="02040503050406030204" pitchFamily="18" charset="0"/>
                                        </a:rPr>
                                        <m:t>𝑇</m:t>
                                      </m:r>
                                    </m:sup>
                                  </m:sSup>
                                  <m:r>
                                    <a:rPr lang="en-US" sz="2000" b="0" i="1" smtClean="0">
                                      <a:solidFill>
                                        <a:schemeClr val="tx1"/>
                                      </a:solidFill>
                                      <a:latin typeface="Cambria Math" panose="02040503050406030204" pitchFamily="18" charset="0"/>
                                      <a:ea typeface="Cambria Math" panose="02040503050406030204" pitchFamily="18" charset="0"/>
                                    </a:rPr>
                                    <m:t>𝑤</m:t>
                                  </m:r>
                                </m:e>
                                <m:sub>
                                  <m:r>
                                    <a:rPr lang="en-US" sz="2000" b="0" i="1" smtClean="0">
                                      <a:solidFill>
                                        <a:schemeClr val="tx1"/>
                                      </a:solidFill>
                                      <a:latin typeface="Cambria Math" panose="02040503050406030204" pitchFamily="18" charset="0"/>
                                      <a:ea typeface="Cambria Math" panose="02040503050406030204" pitchFamily="18" charset="0"/>
                                    </a:rPr>
                                    <m:t>𝑖</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𝛼</m:t>
                              </m:r>
                              <m:sSub>
                                <m:sSubPr>
                                  <m:ctrlPr>
                                    <a:rPr lang="en-US" sz="2000" b="1" i="1" smtClean="0">
                                      <a:solidFill>
                                        <a:srgbClr val="00B050"/>
                                      </a:solidFill>
                                      <a:latin typeface="Cambria Math" panose="02040503050406030204" pitchFamily="18" charset="0"/>
                                      <a:ea typeface="Cambria Math" panose="02040503050406030204" pitchFamily="18" charset="0"/>
                                    </a:rPr>
                                  </m:ctrlPr>
                                </m:sSubPr>
                                <m:e>
                                  <m:r>
                                    <a:rPr lang="en-US" sz="2000" b="1" i="1" smtClean="0">
                                      <a:solidFill>
                                        <a:srgbClr val="00B050"/>
                                      </a:solidFill>
                                      <a:latin typeface="Cambria Math" panose="02040503050406030204" pitchFamily="18" charset="0"/>
                                      <a:ea typeface="Cambria Math" panose="02040503050406030204" pitchFamily="18" charset="0"/>
                                    </a:rPr>
                                    <m:t>𝒚</m:t>
                                  </m:r>
                                </m:e>
                                <m:sub>
                                  <m:r>
                                    <a:rPr lang="en-US" sz="2000" b="1" i="1" smtClean="0">
                                      <a:solidFill>
                                        <a:srgbClr val="00B050"/>
                                      </a:solidFill>
                                      <a:latin typeface="Cambria Math" panose="02040503050406030204" pitchFamily="18" charset="0"/>
                                      <a:ea typeface="Cambria Math" panose="02040503050406030204" pitchFamily="18" charset="0"/>
                                    </a:rPr>
                                    <m:t>𝒊</m:t>
                                  </m:r>
                                </m:sub>
                              </m:sSub>
                            </m:oMath>
                          </a14:m>
                          <a:r>
                            <a:rPr lang="en-US" sz="2000" b="1" dirty="0">
                              <a:solidFill>
                                <a:srgbClr val="00B050"/>
                              </a:solidFill>
                              <a:latin typeface="Cambria Math" panose="02040503050406030204" pitchFamily="18" charset="0"/>
                              <a:ea typeface="Cambria Math" panose="02040503050406030204" pitchFamily="18" charset="0"/>
                            </a:rPr>
                            <a:t>(t)</a:t>
                          </a:r>
                          <a:r>
                            <a:rPr lang="en-US" sz="2000" b="0" dirty="0">
                              <a:latin typeface="Cambria Math" panose="02040503050406030204" pitchFamily="18" charset="0"/>
                              <a:ea typeface="Cambria Math" panose="020405030504060302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2200" dirty="0">
                            <a:latin typeface="Garamond" panose="02020404030301010803" pitchFamily="18" charset="0"/>
                            <a:ea typeface="Cambria Math" panose="02040503050406030204" pitchFamily="18" charset="0"/>
                          </a:endParaRP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latin typeface="Garamond" panose="02020404030301010803" pitchFamily="18" charset="0"/>
                            </a:rPr>
                            <a:t>Measure the association between longitudinal biomarker and death risk</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latin typeface="Garamond" panose="02020404030301010803" pitchFamily="18" charset="0"/>
                            </a:rPr>
                            <a:t>Handle internal progression of markers</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latin typeface="Garamond" panose="02020404030301010803" pitchFamily="18" charset="0"/>
                            </a:rPr>
                            <a:t>Account for measurement error</a:t>
                          </a:r>
                        </a:p>
                        <a:p>
                          <a:pPr marL="457200" indent="-457200">
                            <a:buFont typeface="Arial" panose="020B0604020202020204" pitchFamily="34" charset="0"/>
                            <a:buChar char="•"/>
                          </a:pPr>
                          <a:endParaRPr lang="en-US" sz="2400" dirty="0">
                            <a:latin typeface="Garamond" panose="02020404030301010803"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oMath>
                            </m:oMathPara>
                          </a14:m>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0</m:t>
                                  </m:r>
                                </m:sub>
                              </m:sSub>
                              <m:r>
                                <m:rPr>
                                  <m:nor/>
                                </m:rPr>
                                <a:rPr lang="en-US" sz="2000" dirty="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rPr>
                                <m:t>t</m:t>
                              </m:r>
                              <m:r>
                                <m:rPr>
                                  <m:nor/>
                                </m:rPr>
                                <a:rPr lang="en-US" sz="2000" dirty="0">
                                  <a:latin typeface="Cambria Math" panose="02040503050406030204" pitchFamily="18" charset="0"/>
                                  <a:ea typeface="Cambria Math" panose="02040503050406030204" pitchFamily="18" charset="0"/>
                                </a:rPr>
                                <m:t>) ∗ </m:t>
                              </m:r>
                            </m:oMath>
                          </a14:m>
                          <a:r>
                            <a:rPr lang="en-US" sz="2000" dirty="0">
                              <a:latin typeface="Cambria Math" panose="02040503050406030204" pitchFamily="18" charset="0"/>
                              <a:ea typeface="Cambria Math" panose="02040503050406030204" pitchFamily="18" charset="0"/>
                            </a:rPr>
                            <a:t>exp</a:t>
                          </a:r>
                          <a14:m>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oMath>
                            </m:oMathPara>
                          </a14:m>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𝒩</m:t>
                                </m:r>
                              </m:oMath>
                            </m:oMathPara>
                          </a14:m>
                          <a:endParaRPr lang="en-US" sz="20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endParaRPr lang="en-US" sz="2400" dirty="0">
                            <a:latin typeface="Garamond" panose="02020404030301010803" pitchFamily="18" charset="0"/>
                          </a:endParaRP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33762783"/>
                      </a:ext>
                    </a:extLst>
                  </a:tr>
                </a:tbl>
              </a:graphicData>
            </a:graphic>
          </p:graphicFrame>
        </mc:Choice>
        <mc:Fallback xmlns="">
          <p:graphicFrame>
            <p:nvGraphicFramePr>
              <p:cNvPr id="10" name="Table 9">
                <a:extLst>
                  <a:ext uri="{FF2B5EF4-FFF2-40B4-BE49-F238E27FC236}">
                    <a16:creationId xmlns:a16="http://schemas.microsoft.com/office/drawing/2014/main" id="{280F1FEE-D3B5-5443-92CD-7E3B8CEFC128}"/>
                  </a:ext>
                </a:extLst>
              </p:cNvPr>
              <p:cNvGraphicFramePr>
                <a:graphicFrameLocks noGrp="1"/>
              </p:cNvGraphicFramePr>
              <p:nvPr>
                <p:extLst>
                  <p:ext uri="{D42A27DB-BD31-4B8C-83A1-F6EECF244321}">
                    <p14:modId xmlns:p14="http://schemas.microsoft.com/office/powerpoint/2010/main" val="3075431244"/>
                  </p:ext>
                </p:extLst>
              </p:nvPr>
            </p:nvGraphicFramePr>
            <p:xfrm>
              <a:off x="434642" y="603096"/>
              <a:ext cx="11322716" cy="5901753"/>
            </p:xfrm>
            <a:graphic>
              <a:graphicData uri="http://schemas.openxmlformats.org/drawingml/2006/table">
                <a:tbl>
                  <a:tblPr firstRow="1" firstCol="1" lastRow="1" lastCol="1" bandRow="1" bandCol="1">
                    <a:tableStyleId>{2D5ABB26-0587-4C30-8999-92F81FD0307C}</a:tableStyleId>
                  </a:tblPr>
                  <a:tblGrid>
                    <a:gridCol w="3654032">
                      <a:extLst>
                        <a:ext uri="{9D8B030D-6E8A-4147-A177-3AD203B41FA5}">
                          <a16:colId xmlns:a16="http://schemas.microsoft.com/office/drawing/2014/main" val="2809082836"/>
                        </a:ext>
                      </a:extLst>
                    </a:gridCol>
                    <a:gridCol w="4047051">
                      <a:extLst>
                        <a:ext uri="{9D8B030D-6E8A-4147-A177-3AD203B41FA5}">
                          <a16:colId xmlns:a16="http://schemas.microsoft.com/office/drawing/2014/main" val="2152533919"/>
                        </a:ext>
                      </a:extLst>
                    </a:gridCol>
                    <a:gridCol w="3621633">
                      <a:extLst>
                        <a:ext uri="{9D8B030D-6E8A-4147-A177-3AD203B41FA5}">
                          <a16:colId xmlns:a16="http://schemas.microsoft.com/office/drawing/2014/main" val="2795400130"/>
                        </a:ext>
                      </a:extLst>
                    </a:gridCol>
                  </a:tblGrid>
                  <a:tr h="452310">
                    <a:tc>
                      <a:txBody>
                        <a:bodyPr/>
                        <a:lstStyle/>
                        <a:p>
                          <a:pPr algn="ctr"/>
                          <a:r>
                            <a:rPr lang="en-US" sz="2400" b="1" dirty="0">
                              <a:latin typeface="Garamond" panose="02020404030301010803" pitchFamily="18" charset="0"/>
                            </a:rPr>
                            <a:t>Cox PH Model</a:t>
                          </a: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Time-Dependent Cox Model</a:t>
                          </a: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Joint Model</a:t>
                          </a: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416383"/>
                      </a:ext>
                    </a:extLst>
                  </a:tr>
                  <a:tr h="5449443">
                    <a:tc>
                      <a:txBody>
                        <a:bodyPr/>
                        <a:lstStyle/>
                        <a:p>
                          <a:endParaRPr lang="en-US"/>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t="-9302" r="-210069" b="-233"/>
                          </a:stretch>
                        </a:blipFill>
                      </a:tcPr>
                    </a:tc>
                    <a:tc>
                      <a:txBody>
                        <a:bodyPr/>
                        <a:lstStyle/>
                        <a:p>
                          <a:endParaRPr lang="en-US"/>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282" t="-9302" r="-89655" b="-233"/>
                          </a:stretch>
                        </a:blipFill>
                      </a:tcPr>
                    </a:tc>
                    <a:tc>
                      <a:txBody>
                        <a:bodyPr/>
                        <a:lstStyle/>
                        <a:p>
                          <a:endParaRPr lang="en-US"/>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12982" t="-9302" r="-351" b="-233"/>
                          </a:stretch>
                        </a:blipFill>
                      </a:tcPr>
                    </a:tc>
                    <a:extLst>
                      <a:ext uri="{0D108BD9-81ED-4DB2-BD59-A6C34878D82A}">
                        <a16:rowId xmlns:a16="http://schemas.microsoft.com/office/drawing/2014/main" val="2233762783"/>
                      </a:ext>
                    </a:extLst>
                  </a:tr>
                </a:tbl>
              </a:graphicData>
            </a:graphic>
          </p:graphicFrame>
        </mc:Fallback>
      </mc:AlternateContent>
      <p:pic>
        <p:nvPicPr>
          <p:cNvPr id="11" name="Picture 10">
            <a:extLst>
              <a:ext uri="{FF2B5EF4-FFF2-40B4-BE49-F238E27FC236}">
                <a16:creationId xmlns:a16="http://schemas.microsoft.com/office/drawing/2014/main" id="{AA10B965-F884-824C-85BC-284557593032}"/>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14" name="Rectangle 13">
            <a:extLst>
              <a:ext uri="{FF2B5EF4-FFF2-40B4-BE49-F238E27FC236}">
                <a16:creationId xmlns:a16="http://schemas.microsoft.com/office/drawing/2014/main" id="{048E02B5-A682-FB44-B9F7-DD17B383048B}"/>
              </a:ext>
            </a:extLst>
          </p:cNvPr>
          <p:cNvSpPr/>
          <p:nvPr/>
        </p:nvSpPr>
        <p:spPr>
          <a:xfrm>
            <a:off x="8152559" y="340931"/>
            <a:ext cx="3903423" cy="5549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2E4BD7-501A-8440-B5AC-D04EC65B7B48}"/>
              </a:ext>
            </a:extLst>
          </p:cNvPr>
          <p:cNvSpPr/>
          <p:nvPr/>
        </p:nvSpPr>
        <p:spPr>
          <a:xfrm>
            <a:off x="4074409" y="6192282"/>
            <a:ext cx="4078150" cy="6657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B1281F-8343-DB49-B8B2-4AD96E4C39E0}"/>
              </a:ext>
            </a:extLst>
          </p:cNvPr>
          <p:cNvSpPr/>
          <p:nvPr/>
        </p:nvSpPr>
        <p:spPr>
          <a:xfrm>
            <a:off x="4102593" y="450938"/>
            <a:ext cx="7615825" cy="57613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97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2" name="Rectangle 1">
            <a:extLst>
              <a:ext uri="{FF2B5EF4-FFF2-40B4-BE49-F238E27FC236}">
                <a16:creationId xmlns:a16="http://schemas.microsoft.com/office/drawing/2014/main" id="{748E1498-CBB0-DF43-9D6E-6896024D02E5}"/>
              </a:ext>
            </a:extLst>
          </p:cNvPr>
          <p:cNvSpPr/>
          <p:nvPr/>
        </p:nvSpPr>
        <p:spPr>
          <a:xfrm>
            <a:off x="4271375" y="450937"/>
            <a:ext cx="7615825" cy="5549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75870DF-9480-154D-B503-4CFEF22E1711}"/>
              </a:ext>
            </a:extLst>
          </p:cNvPr>
          <p:cNvSpPr/>
          <p:nvPr/>
        </p:nvSpPr>
        <p:spPr>
          <a:xfrm>
            <a:off x="3895595" y="6000935"/>
            <a:ext cx="4411655" cy="857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280F1FEE-D3B5-5443-92CD-7E3B8CEFC128}"/>
                  </a:ext>
                </a:extLst>
              </p:cNvPr>
              <p:cNvGraphicFramePr>
                <a:graphicFrameLocks noGrp="1"/>
              </p:cNvGraphicFramePr>
              <p:nvPr>
                <p:extLst>
                  <p:ext uri="{D42A27DB-BD31-4B8C-83A1-F6EECF244321}">
                    <p14:modId xmlns:p14="http://schemas.microsoft.com/office/powerpoint/2010/main" val="3892515817"/>
                  </p:ext>
                </p:extLst>
              </p:nvPr>
            </p:nvGraphicFramePr>
            <p:xfrm>
              <a:off x="434642" y="603096"/>
              <a:ext cx="11322716" cy="5910516"/>
            </p:xfrm>
            <a:graphic>
              <a:graphicData uri="http://schemas.openxmlformats.org/drawingml/2006/table">
                <a:tbl>
                  <a:tblPr firstRow="1" firstCol="1" lastRow="1" lastCol="1" bandRow="1" bandCol="1">
                    <a:tableStyleId>{2D5ABB26-0587-4C30-8999-92F81FD0307C}</a:tableStyleId>
                  </a:tblPr>
                  <a:tblGrid>
                    <a:gridCol w="3654032">
                      <a:extLst>
                        <a:ext uri="{9D8B030D-6E8A-4147-A177-3AD203B41FA5}">
                          <a16:colId xmlns:a16="http://schemas.microsoft.com/office/drawing/2014/main" val="2809082836"/>
                        </a:ext>
                      </a:extLst>
                    </a:gridCol>
                    <a:gridCol w="4047051">
                      <a:extLst>
                        <a:ext uri="{9D8B030D-6E8A-4147-A177-3AD203B41FA5}">
                          <a16:colId xmlns:a16="http://schemas.microsoft.com/office/drawing/2014/main" val="2152533919"/>
                        </a:ext>
                      </a:extLst>
                    </a:gridCol>
                    <a:gridCol w="3621633">
                      <a:extLst>
                        <a:ext uri="{9D8B030D-6E8A-4147-A177-3AD203B41FA5}">
                          <a16:colId xmlns:a16="http://schemas.microsoft.com/office/drawing/2014/main" val="2795400130"/>
                        </a:ext>
                      </a:extLst>
                    </a:gridCol>
                  </a:tblGrid>
                  <a:tr h="376935">
                    <a:tc>
                      <a:txBody>
                        <a:bodyPr/>
                        <a:lstStyle/>
                        <a:p>
                          <a:pPr algn="ctr"/>
                          <a:r>
                            <a:rPr lang="en-US" sz="2400" b="1" dirty="0">
                              <a:latin typeface="Garamond" panose="02020404030301010803" pitchFamily="18" charset="0"/>
                            </a:rPr>
                            <a:t>Cox PH Model</a:t>
                          </a: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Time-Dependent Cox Model</a:t>
                          </a: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Joint Model</a:t>
                          </a: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416383"/>
                      </a:ext>
                    </a:extLst>
                  </a:tr>
                  <a:tr h="4644244">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Measure the association between </a:t>
                          </a:r>
                          <a:r>
                            <a:rPr lang="en-US" sz="2200" i="0" u="sng" dirty="0">
                              <a:latin typeface="Garamond" panose="02020404030301010803" pitchFamily="18" charset="0"/>
                            </a:rPr>
                            <a:t>baseline</a:t>
                          </a:r>
                          <a:r>
                            <a:rPr lang="en-US" sz="2200" dirty="0">
                              <a:latin typeface="Garamond" panose="02020404030301010803" pitchFamily="18" charset="0"/>
                            </a:rPr>
                            <a:t> level of biomarker and survival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Garamond" panose="02020404030301010803" pitchFamily="18" charset="0"/>
                            </a:rPr>
                            <a:t>! Problem: Can only handle baseline bilirubin</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0</m:t>
                                  </m:r>
                                </m:sub>
                              </m:sSub>
                              <m:r>
                                <m:rPr>
                                  <m:nor/>
                                </m:rPr>
                                <a:rPr lang="en-US" sz="2000" dirty="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rPr>
                                <m:t>t</m:t>
                              </m:r>
                              <m:r>
                                <m:rPr>
                                  <m:nor/>
                                </m:rPr>
                                <a:rPr lang="en-US" sz="2000" dirty="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exp{</a:t>
                          </a:r>
                          <a14:m>
                            <m:oMath xmlns:m="http://schemas.openxmlformats.org/officeDocument/2006/math">
                              <m:sSup>
                                <m:sSupPr>
                                  <m:ctrlPr>
                                    <a:rPr lang="en-US" sz="2000" b="1" i="1" smtClean="0">
                                      <a:solidFill>
                                        <a:schemeClr val="accent5"/>
                                      </a:solidFill>
                                      <a:latin typeface="Cambria Math" panose="02040503050406030204" pitchFamily="18" charset="0"/>
                                      <a:ea typeface="Cambria Math" panose="02040503050406030204" pitchFamily="18" charset="0"/>
                                    </a:rPr>
                                  </m:ctrlPr>
                                </m:sSupPr>
                                <m:e>
                                  <m:r>
                                    <a:rPr lang="en-US" sz="2000" b="1" i="1" smtClean="0">
                                      <a:solidFill>
                                        <a:schemeClr val="accent5"/>
                                      </a:solidFill>
                                      <a:latin typeface="Cambria Math" panose="02040503050406030204" pitchFamily="18" charset="0"/>
                                      <a:ea typeface="Cambria Math" panose="02040503050406030204" pitchFamily="18" charset="0"/>
                                    </a:rPr>
                                    <m:t>𝜸</m:t>
                                  </m:r>
                                </m:e>
                                <m:sup>
                                  <m:r>
                                    <a:rPr lang="en-US" sz="2000" b="1" i="1" smtClean="0">
                                      <a:solidFill>
                                        <a:schemeClr val="accent5"/>
                                      </a:solidFill>
                                      <a:latin typeface="Cambria Math" panose="02040503050406030204" pitchFamily="18" charset="0"/>
                                      <a:ea typeface="Cambria Math" panose="02040503050406030204" pitchFamily="18" charset="0"/>
                                    </a:rPr>
                                    <m:t>𝑻</m:t>
                                  </m:r>
                                </m:sup>
                              </m:sSup>
                              <m:sSub>
                                <m:sSubPr>
                                  <m:ctrlPr>
                                    <a:rPr lang="en-US" sz="2000" b="1" i="1" smtClean="0">
                                      <a:solidFill>
                                        <a:srgbClr val="FF0000"/>
                                      </a:solidFill>
                                      <a:latin typeface="Cambria Math" panose="02040503050406030204" pitchFamily="18" charset="0"/>
                                      <a:ea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𝒘</m:t>
                                  </m:r>
                                </m:e>
                                <m:sub>
                                  <m:r>
                                    <a:rPr lang="en-US" sz="2000" b="1" i="1" smtClean="0">
                                      <a:solidFill>
                                        <a:srgbClr val="FF0000"/>
                                      </a:solidFill>
                                      <a:latin typeface="Cambria Math" panose="02040503050406030204" pitchFamily="18" charset="0"/>
                                      <a:ea typeface="Cambria Math" panose="02040503050406030204" pitchFamily="18" charset="0"/>
                                    </a:rPr>
                                    <m:t>𝒊</m:t>
                                  </m:r>
                                </m:sub>
                              </m:sSub>
                              <m:r>
                                <a:rPr lang="en-US" sz="2000" b="0" i="1" smtClean="0">
                                  <a:solidFill>
                                    <a:schemeClr val="tx1"/>
                                  </a:solidFill>
                                  <a:latin typeface="Cambria Math" panose="02040503050406030204" pitchFamily="18" charset="0"/>
                                  <a:ea typeface="Cambria Math" panose="02040503050406030204" pitchFamily="18" charset="0"/>
                                </a:rPr>
                                <m:t>}</m:t>
                              </m:r>
                            </m:oMath>
                          </a14:m>
                          <a:endParaRPr lang="en-US" sz="2000" b="0" dirty="0">
                            <a:latin typeface="Cambria Math" panose="02040503050406030204" pitchFamily="18" charset="0"/>
                            <a:ea typeface="Cambria Math" panose="020405030504060302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latin typeface="Garamond" panose="02020404030301010803" pitchFamily="18" charset="0"/>
                          </a:endParaRPr>
                        </a:p>
                        <a:p>
                          <a:pPr marL="457200" indent="-457200">
                            <a:buFont typeface="Arial" panose="020B0604020202020204" pitchFamily="34" charset="0"/>
                            <a:buChar char="•"/>
                          </a:pPr>
                          <a:endParaRPr lang="en-US" sz="2200" dirty="0">
                            <a:latin typeface="Garamond" panose="02020404030301010803" pitchFamily="18" charset="0"/>
                          </a:endParaRP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Measure the association between </a:t>
                          </a:r>
                          <a:r>
                            <a:rPr lang="en-US" sz="2200" i="0" u="sng" dirty="0">
                              <a:latin typeface="Garamond" panose="02020404030301010803" pitchFamily="18" charset="0"/>
                            </a:rPr>
                            <a:t>current</a:t>
                          </a:r>
                          <a:r>
                            <a:rPr lang="en-US" sz="2200" dirty="0">
                              <a:latin typeface="Garamond" panose="02020404030301010803" pitchFamily="18" charset="0"/>
                            </a:rPr>
                            <a:t> level of biomarker and survival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Account for progression of biomarker over time</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Garamond" panose="02020404030301010803" pitchFamily="18" charset="0"/>
                            </a:rPr>
                            <a:t>! Problem: Assume bilirubin is exogenous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oMath>
                            </m:oMathPara>
                          </a14:m>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0</m:t>
                                  </m:r>
                                </m:sub>
                              </m:sSub>
                              <m:r>
                                <m:rPr>
                                  <m:nor/>
                                </m:rPr>
                                <a:rPr lang="en-US" sz="2000" dirty="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rPr>
                                <m:t>t</m:t>
                              </m:r>
                              <m:r>
                                <m:rPr>
                                  <m:nor/>
                                </m:rPr>
                                <a:rPr lang="en-US" sz="2000" dirty="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ex</a:t>
                          </a:r>
                          <a:r>
                            <a:rPr lang="en-US" sz="2000" b="0" dirty="0">
                              <a:latin typeface="Cambria Math" panose="02040503050406030204" pitchFamily="18" charset="0"/>
                              <a:ea typeface="Cambria Math" panose="02040503050406030204" pitchFamily="18" charset="0"/>
                            </a:rPr>
                            <a:t>p</a:t>
                          </a:r>
                          <a14:m>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1" i="1" smtClean="0">
                                      <a:solidFill>
                                        <a:srgbClr val="FF0000"/>
                                      </a:solidFill>
                                      <a:latin typeface="Cambria Math" panose="02040503050406030204" pitchFamily="18" charset="0"/>
                                      <a:ea typeface="Cambria Math" panose="02040503050406030204" pitchFamily="18" charset="0"/>
                                    </a:rPr>
                                  </m:ctrlPr>
                                </m:sSubPr>
                                <m:e>
                                  <m:sSup>
                                    <m:sSupPr>
                                      <m:ctrlPr>
                                        <a:rPr lang="en-US" sz="2000" b="1" i="1" smtClean="0">
                                          <a:solidFill>
                                            <a:srgbClr val="FF0000"/>
                                          </a:solidFill>
                                          <a:latin typeface="Cambria Math" panose="02040503050406030204" pitchFamily="18" charset="0"/>
                                          <a:ea typeface="Cambria Math" panose="02040503050406030204" pitchFamily="18" charset="0"/>
                                        </a:rPr>
                                      </m:ctrlPr>
                                    </m:sSupPr>
                                    <m:e>
                                      <m:r>
                                        <a:rPr lang="en-US" sz="2000" b="1" i="1" smtClean="0">
                                          <a:solidFill>
                                            <a:srgbClr val="FF0000"/>
                                          </a:solidFill>
                                          <a:latin typeface="Cambria Math" panose="02040503050406030204" pitchFamily="18" charset="0"/>
                                          <a:ea typeface="Cambria Math" panose="02040503050406030204" pitchFamily="18" charset="0"/>
                                        </a:rPr>
                                        <m:t>𝜸</m:t>
                                      </m:r>
                                    </m:e>
                                    <m:sup>
                                      <m:r>
                                        <a:rPr lang="en-US" sz="2000" b="1" i="1" smtClean="0">
                                          <a:solidFill>
                                            <a:srgbClr val="FF0000"/>
                                          </a:solidFill>
                                          <a:latin typeface="Cambria Math" panose="02040503050406030204" pitchFamily="18" charset="0"/>
                                          <a:ea typeface="Cambria Math" panose="02040503050406030204" pitchFamily="18" charset="0"/>
                                        </a:rPr>
                                        <m:t>𝑻</m:t>
                                      </m:r>
                                    </m:sup>
                                  </m:sSup>
                                  <m:r>
                                    <a:rPr lang="en-US" sz="2000" b="1" i="1" smtClean="0">
                                      <a:solidFill>
                                        <a:srgbClr val="FF0000"/>
                                      </a:solidFill>
                                      <a:latin typeface="Cambria Math" panose="02040503050406030204" pitchFamily="18" charset="0"/>
                                      <a:ea typeface="Cambria Math" panose="02040503050406030204" pitchFamily="18" charset="0"/>
                                    </a:rPr>
                                    <m:t>𝒘</m:t>
                                  </m:r>
                                </m:e>
                                <m:sub>
                                  <m:r>
                                    <a:rPr lang="en-US" sz="2000" b="1" i="1" smtClean="0">
                                      <a:solidFill>
                                        <a:srgbClr val="FF0000"/>
                                      </a:solidFill>
                                      <a:latin typeface="Cambria Math" panose="02040503050406030204" pitchFamily="18" charset="0"/>
                                      <a:ea typeface="Cambria Math" panose="02040503050406030204" pitchFamily="18" charset="0"/>
                                    </a:rPr>
                                    <m:t>𝒊</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𝛼</m:t>
                              </m:r>
                              <m:sSub>
                                <m:sSubPr>
                                  <m:ctrlPr>
                                    <a:rPr lang="en-US" sz="2000" b="1" i="1" smtClean="0">
                                      <a:solidFill>
                                        <a:srgbClr val="00B050"/>
                                      </a:solidFill>
                                      <a:latin typeface="Cambria Math" panose="02040503050406030204" pitchFamily="18" charset="0"/>
                                      <a:ea typeface="Cambria Math" panose="02040503050406030204" pitchFamily="18" charset="0"/>
                                    </a:rPr>
                                  </m:ctrlPr>
                                </m:sSubPr>
                                <m:e>
                                  <m:r>
                                    <a:rPr lang="en-US" sz="2000" b="1" i="1" smtClean="0">
                                      <a:solidFill>
                                        <a:srgbClr val="00B050"/>
                                      </a:solidFill>
                                      <a:latin typeface="Cambria Math" panose="02040503050406030204" pitchFamily="18" charset="0"/>
                                      <a:ea typeface="Cambria Math" panose="02040503050406030204" pitchFamily="18" charset="0"/>
                                    </a:rPr>
                                    <m:t>𝒚</m:t>
                                  </m:r>
                                </m:e>
                                <m:sub>
                                  <m:r>
                                    <a:rPr lang="en-US" sz="2000" b="1" i="1" smtClean="0">
                                      <a:solidFill>
                                        <a:srgbClr val="00B050"/>
                                      </a:solidFill>
                                      <a:latin typeface="Cambria Math" panose="02040503050406030204" pitchFamily="18" charset="0"/>
                                      <a:ea typeface="Cambria Math" panose="02040503050406030204" pitchFamily="18" charset="0"/>
                                    </a:rPr>
                                    <m:t>𝒊</m:t>
                                  </m:r>
                                </m:sub>
                              </m:sSub>
                            </m:oMath>
                          </a14:m>
                          <a:r>
                            <a:rPr lang="en-US" sz="2000" b="1" dirty="0">
                              <a:solidFill>
                                <a:srgbClr val="00B050"/>
                              </a:solidFill>
                              <a:latin typeface="Cambria Math" panose="02040503050406030204" pitchFamily="18" charset="0"/>
                              <a:ea typeface="Cambria Math" panose="02040503050406030204" pitchFamily="18" charset="0"/>
                            </a:rPr>
                            <a:t>(t)</a:t>
                          </a:r>
                          <a:r>
                            <a:rPr lang="en-US" sz="2000" b="0" dirty="0">
                              <a:latin typeface="Cambria Math" panose="02040503050406030204" pitchFamily="18" charset="0"/>
                              <a:ea typeface="Cambria Math" panose="020405030504060302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2200" dirty="0">
                            <a:latin typeface="Garamond" panose="02020404030301010803" pitchFamily="18" charset="0"/>
                            <a:ea typeface="Cambria Math" panose="02040503050406030204" pitchFamily="18" charset="0"/>
                          </a:endParaRP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latin typeface="Garamond" panose="02020404030301010803" pitchFamily="18" charset="0"/>
                            </a:rPr>
                            <a:t>Measure the association between longitudinal biomarker and death risk</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latin typeface="Garamond" panose="02020404030301010803" pitchFamily="18" charset="0"/>
                            </a:rPr>
                            <a:t>Handle internal progression of markers</a:t>
                          </a:r>
                        </a:p>
                        <a:p>
                          <a:pPr marL="342900" marR="0" lvl="0" indent="-342900" algn="l" defTabSz="914400" rtl="0" eaLnBrk="1" fontAlgn="auto" latinLnBrk="0" hangingPunct="1">
                            <a:lnSpc>
                              <a:spcPct val="100000"/>
                            </a:lnSpc>
                            <a:spcBef>
                              <a:spcPts val="0"/>
                            </a:spcBef>
                            <a:spcAft>
                              <a:spcPts val="0"/>
                            </a:spcAft>
                            <a:buClrTx/>
                            <a:buSzTx/>
                            <a:buFontTx/>
                            <a:buChar char="-"/>
                            <a:tabLst/>
                            <a:defRPr/>
                          </a:pPr>
                          <a:r>
                            <a:rPr lang="en-US" sz="2400" dirty="0">
                              <a:latin typeface="Garamond" panose="02020404030301010803" pitchFamily="18" charset="0"/>
                            </a:rPr>
                            <a:t>Account for measurement error</a:t>
                          </a:r>
                        </a:p>
                        <a:p>
                          <a:pPr marL="457200" indent="-457200">
                            <a:buFont typeface="Arial" panose="020B0604020202020204" pitchFamily="34" charset="0"/>
                            <a:buChar char="•"/>
                          </a:pPr>
                          <a:endParaRPr lang="en-US" sz="2400" dirty="0">
                            <a:latin typeface="Garamond" panose="02020404030301010803"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oMath>
                            </m:oMathPara>
                          </a14:m>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0</m:t>
                                  </m:r>
                                </m:sub>
                              </m:sSub>
                              <m:r>
                                <m:rPr>
                                  <m:nor/>
                                </m:rPr>
                                <a:rPr lang="en-US" sz="2000" dirty="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rPr>
                                <m:t>t</m:t>
                              </m:r>
                              <m:r>
                                <m:rPr>
                                  <m:nor/>
                                </m:rPr>
                                <a:rPr lang="en-US" sz="2000" dirty="0">
                                  <a:latin typeface="Cambria Math" panose="02040503050406030204" pitchFamily="18" charset="0"/>
                                  <a:ea typeface="Cambria Math" panose="02040503050406030204" pitchFamily="18" charset="0"/>
                                </a:rPr>
                                <m:t>) ∗ </m:t>
                              </m:r>
                            </m:oMath>
                          </a14:m>
                          <a:r>
                            <a:rPr lang="en-US" sz="2000" dirty="0">
                              <a:latin typeface="Cambria Math" panose="02040503050406030204" pitchFamily="18" charset="0"/>
                              <a:ea typeface="Cambria Math" panose="02040503050406030204" pitchFamily="18" charset="0"/>
                            </a:rPr>
                            <a:t>exp</a:t>
                          </a:r>
                          <a14:m>
                            <m:oMath xmlns:m="http://schemas.openxmlformats.org/officeDocument/2006/math">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oMath>
                          </a14:m>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𝑚</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oMath>
                            </m:oMathPara>
                          </a14:m>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𝒩</m:t>
                                </m:r>
                              </m:oMath>
                            </m:oMathPara>
                          </a14:m>
                          <a:endParaRPr lang="en-US" sz="2000"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endParaRPr lang="en-US" sz="2400" dirty="0">
                            <a:latin typeface="Garamond" panose="02020404030301010803" pitchFamily="18" charset="0"/>
                          </a:endParaRP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33762783"/>
                      </a:ext>
                    </a:extLst>
                  </a:tr>
                </a:tbl>
              </a:graphicData>
            </a:graphic>
          </p:graphicFrame>
        </mc:Choice>
        <mc:Fallback xmlns="">
          <p:graphicFrame>
            <p:nvGraphicFramePr>
              <p:cNvPr id="10" name="Table 9">
                <a:extLst>
                  <a:ext uri="{FF2B5EF4-FFF2-40B4-BE49-F238E27FC236}">
                    <a16:creationId xmlns:a16="http://schemas.microsoft.com/office/drawing/2014/main" id="{280F1FEE-D3B5-5443-92CD-7E3B8CEFC128}"/>
                  </a:ext>
                </a:extLst>
              </p:cNvPr>
              <p:cNvGraphicFramePr>
                <a:graphicFrameLocks noGrp="1"/>
              </p:cNvGraphicFramePr>
              <p:nvPr>
                <p:extLst>
                  <p:ext uri="{D42A27DB-BD31-4B8C-83A1-F6EECF244321}">
                    <p14:modId xmlns:p14="http://schemas.microsoft.com/office/powerpoint/2010/main" val="3892515817"/>
                  </p:ext>
                </p:extLst>
              </p:nvPr>
            </p:nvGraphicFramePr>
            <p:xfrm>
              <a:off x="434642" y="603096"/>
              <a:ext cx="11322716" cy="5910516"/>
            </p:xfrm>
            <a:graphic>
              <a:graphicData uri="http://schemas.openxmlformats.org/drawingml/2006/table">
                <a:tbl>
                  <a:tblPr firstRow="1" firstCol="1" lastRow="1" lastCol="1" bandRow="1" bandCol="1">
                    <a:tableStyleId>{2D5ABB26-0587-4C30-8999-92F81FD0307C}</a:tableStyleId>
                  </a:tblPr>
                  <a:tblGrid>
                    <a:gridCol w="3654032">
                      <a:extLst>
                        <a:ext uri="{9D8B030D-6E8A-4147-A177-3AD203B41FA5}">
                          <a16:colId xmlns:a16="http://schemas.microsoft.com/office/drawing/2014/main" val="2809082836"/>
                        </a:ext>
                      </a:extLst>
                    </a:gridCol>
                    <a:gridCol w="4047051">
                      <a:extLst>
                        <a:ext uri="{9D8B030D-6E8A-4147-A177-3AD203B41FA5}">
                          <a16:colId xmlns:a16="http://schemas.microsoft.com/office/drawing/2014/main" val="2152533919"/>
                        </a:ext>
                      </a:extLst>
                    </a:gridCol>
                    <a:gridCol w="3621633">
                      <a:extLst>
                        <a:ext uri="{9D8B030D-6E8A-4147-A177-3AD203B41FA5}">
                          <a16:colId xmlns:a16="http://schemas.microsoft.com/office/drawing/2014/main" val="2795400130"/>
                        </a:ext>
                      </a:extLst>
                    </a:gridCol>
                  </a:tblGrid>
                  <a:tr h="452310">
                    <a:tc>
                      <a:txBody>
                        <a:bodyPr/>
                        <a:lstStyle/>
                        <a:p>
                          <a:pPr algn="ctr"/>
                          <a:r>
                            <a:rPr lang="en-US" sz="2400" b="1" dirty="0">
                              <a:latin typeface="Garamond" panose="02020404030301010803" pitchFamily="18" charset="0"/>
                            </a:rPr>
                            <a:t>Cox PH Model</a:t>
                          </a: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Time-Dependent Cox Model</a:t>
                          </a: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Joint Model</a:t>
                          </a: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416383"/>
                      </a:ext>
                    </a:extLst>
                  </a:tr>
                  <a:tr h="5458206">
                    <a:tc>
                      <a:txBody>
                        <a:bodyPr/>
                        <a:lstStyle/>
                        <a:p>
                          <a:endParaRPr lang="en-US"/>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t="-9302" r="-210069" b="-233"/>
                          </a:stretch>
                        </a:blipFill>
                      </a:tcPr>
                    </a:tc>
                    <a:tc>
                      <a:txBody>
                        <a:bodyPr/>
                        <a:lstStyle/>
                        <a:p>
                          <a:endParaRPr lang="en-US"/>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282" t="-9302" r="-89655" b="-233"/>
                          </a:stretch>
                        </a:blipFill>
                      </a:tcPr>
                    </a:tc>
                    <a:tc>
                      <a:txBody>
                        <a:bodyPr/>
                        <a:lstStyle/>
                        <a:p>
                          <a:endParaRPr lang="en-US"/>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12982" t="-9302" r="-351" b="-233"/>
                          </a:stretch>
                        </a:blipFill>
                      </a:tcPr>
                    </a:tc>
                    <a:extLst>
                      <a:ext uri="{0D108BD9-81ED-4DB2-BD59-A6C34878D82A}">
                        <a16:rowId xmlns:a16="http://schemas.microsoft.com/office/drawing/2014/main" val="2233762783"/>
                      </a:ext>
                    </a:extLst>
                  </a:tr>
                </a:tbl>
              </a:graphicData>
            </a:graphic>
          </p:graphicFrame>
        </mc:Fallback>
      </mc:AlternateContent>
      <p:pic>
        <p:nvPicPr>
          <p:cNvPr id="11" name="Picture 10">
            <a:extLst>
              <a:ext uri="{FF2B5EF4-FFF2-40B4-BE49-F238E27FC236}">
                <a16:creationId xmlns:a16="http://schemas.microsoft.com/office/drawing/2014/main" id="{AA10B965-F884-824C-85BC-284557593032}"/>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14" name="Rectangle 13">
            <a:extLst>
              <a:ext uri="{FF2B5EF4-FFF2-40B4-BE49-F238E27FC236}">
                <a16:creationId xmlns:a16="http://schemas.microsoft.com/office/drawing/2014/main" id="{048E02B5-A682-FB44-B9F7-DD17B383048B}"/>
              </a:ext>
            </a:extLst>
          </p:cNvPr>
          <p:cNvSpPr/>
          <p:nvPr/>
        </p:nvSpPr>
        <p:spPr>
          <a:xfrm>
            <a:off x="8152559" y="340931"/>
            <a:ext cx="3903423" cy="5549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2E4BD7-501A-8440-B5AC-D04EC65B7B48}"/>
              </a:ext>
            </a:extLst>
          </p:cNvPr>
          <p:cNvSpPr/>
          <p:nvPr/>
        </p:nvSpPr>
        <p:spPr>
          <a:xfrm>
            <a:off x="4074409" y="6192282"/>
            <a:ext cx="4078150" cy="473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87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2" name="Rectangle 1">
            <a:extLst>
              <a:ext uri="{FF2B5EF4-FFF2-40B4-BE49-F238E27FC236}">
                <a16:creationId xmlns:a16="http://schemas.microsoft.com/office/drawing/2014/main" id="{748E1498-CBB0-DF43-9D6E-6896024D02E5}"/>
              </a:ext>
            </a:extLst>
          </p:cNvPr>
          <p:cNvSpPr/>
          <p:nvPr/>
        </p:nvSpPr>
        <p:spPr>
          <a:xfrm>
            <a:off x="4271375" y="450937"/>
            <a:ext cx="7615825" cy="55499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75870DF-9480-154D-B503-4CFEF22E1711}"/>
              </a:ext>
            </a:extLst>
          </p:cNvPr>
          <p:cNvSpPr/>
          <p:nvPr/>
        </p:nvSpPr>
        <p:spPr>
          <a:xfrm>
            <a:off x="3895595" y="6000935"/>
            <a:ext cx="4411655" cy="857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A72D1BD8-FEB9-7649-9AE8-933D01C8CAA5}"/>
                  </a:ext>
                </a:extLst>
              </p:cNvPr>
              <p:cNvGraphicFramePr>
                <a:graphicFrameLocks noGrp="1"/>
              </p:cNvGraphicFramePr>
              <p:nvPr>
                <p:extLst>
                  <p:ext uri="{D42A27DB-BD31-4B8C-83A1-F6EECF244321}">
                    <p14:modId xmlns:p14="http://schemas.microsoft.com/office/powerpoint/2010/main" val="438188815"/>
                  </p:ext>
                </p:extLst>
              </p:nvPr>
            </p:nvGraphicFramePr>
            <p:xfrm>
              <a:off x="434642" y="603097"/>
              <a:ext cx="11322716" cy="6169771"/>
            </p:xfrm>
            <a:graphic>
              <a:graphicData uri="http://schemas.openxmlformats.org/drawingml/2006/table">
                <a:tbl>
                  <a:tblPr firstRow="1" firstCol="1" lastRow="1" lastCol="1" bandRow="1" bandCol="1">
                    <a:tableStyleId>{2D5ABB26-0587-4C30-8999-92F81FD0307C}</a:tableStyleId>
                  </a:tblPr>
                  <a:tblGrid>
                    <a:gridCol w="3654032">
                      <a:extLst>
                        <a:ext uri="{9D8B030D-6E8A-4147-A177-3AD203B41FA5}">
                          <a16:colId xmlns:a16="http://schemas.microsoft.com/office/drawing/2014/main" val="2809082836"/>
                        </a:ext>
                      </a:extLst>
                    </a:gridCol>
                    <a:gridCol w="4047051">
                      <a:extLst>
                        <a:ext uri="{9D8B030D-6E8A-4147-A177-3AD203B41FA5}">
                          <a16:colId xmlns:a16="http://schemas.microsoft.com/office/drawing/2014/main" val="2152533919"/>
                        </a:ext>
                      </a:extLst>
                    </a:gridCol>
                    <a:gridCol w="3621633">
                      <a:extLst>
                        <a:ext uri="{9D8B030D-6E8A-4147-A177-3AD203B41FA5}">
                          <a16:colId xmlns:a16="http://schemas.microsoft.com/office/drawing/2014/main" val="2795400130"/>
                        </a:ext>
                      </a:extLst>
                    </a:gridCol>
                  </a:tblGrid>
                  <a:tr h="440461">
                    <a:tc>
                      <a:txBody>
                        <a:bodyPr/>
                        <a:lstStyle/>
                        <a:p>
                          <a:pPr algn="ctr"/>
                          <a:r>
                            <a:rPr lang="en-US" sz="2400" b="1" dirty="0">
                              <a:latin typeface="Garamond" panose="02020404030301010803" pitchFamily="18" charset="0"/>
                            </a:rPr>
                            <a:t>Cox PH Model</a:t>
                          </a: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Time-Dependent Cox Model</a:t>
                          </a: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Joint Model</a:t>
                          </a: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416383"/>
                      </a:ext>
                    </a:extLst>
                  </a:tr>
                  <a:tr h="5717461">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Measure the association between </a:t>
                          </a:r>
                          <a:r>
                            <a:rPr lang="en-US" sz="2200" i="0" u="sng" dirty="0">
                              <a:latin typeface="Garamond" panose="02020404030301010803" pitchFamily="18" charset="0"/>
                            </a:rPr>
                            <a:t>baseline</a:t>
                          </a:r>
                          <a:r>
                            <a:rPr lang="en-US" sz="2200" dirty="0">
                              <a:latin typeface="Garamond" panose="02020404030301010803" pitchFamily="18" charset="0"/>
                            </a:rPr>
                            <a:t> level of biomarker and survival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Garamond" panose="02020404030301010803" pitchFamily="18" charset="0"/>
                            </a:rPr>
                            <a:t>! Problem: Can only handle baseline bilirubin</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0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0</m:t>
                                  </m:r>
                                </m:sub>
                              </m:sSub>
                              <m:r>
                                <m:rPr>
                                  <m:nor/>
                                </m:rPr>
                                <a:rPr lang="en-US" sz="2000" dirty="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rPr>
                                <m:t>t</m:t>
                              </m:r>
                              <m:r>
                                <m:rPr>
                                  <m:nor/>
                                </m:rPr>
                                <a:rPr lang="en-US" sz="2000" dirty="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exp{</a:t>
                          </a:r>
                          <a14:m>
                            <m:oMath xmlns:m="http://schemas.openxmlformats.org/officeDocument/2006/math">
                              <m:sSup>
                                <m:sSupPr>
                                  <m:ctrlPr>
                                    <a:rPr lang="en-US" sz="2000" b="1" i="1" smtClean="0">
                                      <a:solidFill>
                                        <a:srgbClr val="FF0000"/>
                                      </a:solidFill>
                                      <a:latin typeface="Cambria Math" panose="02040503050406030204" pitchFamily="18" charset="0"/>
                                      <a:ea typeface="Cambria Math" panose="02040503050406030204" pitchFamily="18" charset="0"/>
                                    </a:rPr>
                                  </m:ctrlPr>
                                </m:sSupPr>
                                <m:e>
                                  <m:r>
                                    <a:rPr lang="en-US" sz="2000" b="1" i="1" smtClean="0">
                                      <a:solidFill>
                                        <a:srgbClr val="FF0000"/>
                                      </a:solidFill>
                                      <a:latin typeface="Cambria Math" panose="02040503050406030204" pitchFamily="18" charset="0"/>
                                      <a:ea typeface="Cambria Math" panose="02040503050406030204" pitchFamily="18" charset="0"/>
                                    </a:rPr>
                                    <m:t>𝜸</m:t>
                                  </m:r>
                                </m:e>
                                <m:sup>
                                  <m:r>
                                    <a:rPr lang="en-US" sz="2000" b="1" i="1" smtClean="0">
                                      <a:solidFill>
                                        <a:srgbClr val="FF0000"/>
                                      </a:solidFill>
                                      <a:latin typeface="Cambria Math" panose="02040503050406030204" pitchFamily="18" charset="0"/>
                                      <a:ea typeface="Cambria Math" panose="02040503050406030204" pitchFamily="18" charset="0"/>
                                    </a:rPr>
                                    <m:t>𝑻</m:t>
                                  </m:r>
                                </m:sup>
                              </m:sSup>
                              <m:sSub>
                                <m:sSubPr>
                                  <m:ctrlPr>
                                    <a:rPr lang="en-US" sz="2000" b="1" i="1" smtClean="0">
                                      <a:solidFill>
                                        <a:srgbClr val="FF0000"/>
                                      </a:solidFill>
                                      <a:latin typeface="Cambria Math" panose="02040503050406030204" pitchFamily="18" charset="0"/>
                                      <a:ea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𝒘</m:t>
                                  </m:r>
                                </m:e>
                                <m:sub>
                                  <m:r>
                                    <a:rPr lang="en-US" sz="2000" b="1" i="1" smtClean="0">
                                      <a:solidFill>
                                        <a:srgbClr val="FF0000"/>
                                      </a:solidFill>
                                      <a:latin typeface="Cambria Math" panose="02040503050406030204" pitchFamily="18" charset="0"/>
                                      <a:ea typeface="Cambria Math" panose="02040503050406030204" pitchFamily="18" charset="0"/>
                                    </a:rPr>
                                    <m:t>𝒊</m:t>
                                  </m:r>
                                </m:sub>
                              </m:sSub>
                              <m:r>
                                <a:rPr lang="en-US" sz="2000" b="0" i="0" smtClean="0">
                                  <a:solidFill>
                                    <a:schemeClr val="tx1"/>
                                  </a:solidFill>
                                  <a:latin typeface="Cambria Math" panose="02040503050406030204" pitchFamily="18" charset="0"/>
                                  <a:ea typeface="Cambria Math" panose="02040503050406030204" pitchFamily="18" charset="0"/>
                                </a:rPr>
                                <m:t>}</m:t>
                              </m:r>
                            </m:oMath>
                          </a14:m>
                          <a:endParaRPr lang="en-US" sz="2000" b="0" dirty="0">
                            <a:latin typeface="Cambria Math" panose="02040503050406030204" pitchFamily="18" charset="0"/>
                            <a:ea typeface="Cambria Math" panose="02040503050406030204" pitchFamily="18" charset="0"/>
                          </a:endParaRP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Measure the association between </a:t>
                          </a:r>
                          <a:r>
                            <a:rPr lang="en-US" sz="2200" i="0" u="sng" dirty="0">
                              <a:latin typeface="Garamond" panose="02020404030301010803" pitchFamily="18" charset="0"/>
                            </a:rPr>
                            <a:t>current</a:t>
                          </a:r>
                          <a:r>
                            <a:rPr lang="en-US" sz="2200" dirty="0">
                              <a:latin typeface="Garamond" panose="02020404030301010803" pitchFamily="18" charset="0"/>
                            </a:rPr>
                            <a:t> level of biomarker and survival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Account for progression of biomarker over time</a:t>
                          </a: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latin typeface="Garamond" panose="02020404030301010803" pitchFamily="18" charset="0"/>
                          </a:endParaRPr>
                        </a:p>
                        <a:p>
                          <a:pPr marL="342900" marR="0" lvl="0" indent="-342900" algn="l" defTabSz="914400" rtl="0" eaLnBrk="1" fontAlgn="auto" latinLnBrk="0" hangingPunct="1">
                            <a:lnSpc>
                              <a:spcPct val="100000"/>
                            </a:lnSpc>
                            <a:spcBef>
                              <a:spcPts val="0"/>
                            </a:spcBef>
                            <a:spcAft>
                              <a:spcPts val="0"/>
                            </a:spcAft>
                            <a:buClrTx/>
                            <a:buSzTx/>
                            <a:buFontTx/>
                            <a:buChar char="-"/>
                            <a:tabLst/>
                            <a:defRPr/>
                          </a:pPr>
                          <a:endParaRPr lang="en-US" sz="24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latin typeface="Garamond" panose="02020404030301010803" pitchFamily="18" charset="0"/>
                            </a:rPr>
                            <a:t>! Problem: Assume bilirubin is exogenous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𝑌</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oMath>
                            </m:oMathPara>
                          </a14:m>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0"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m:rPr>
                                      <m:sty m:val="p"/>
                                    </m:rPr>
                                    <a:rPr lang="en-US" sz="2000" b="0" i="0" smtClean="0">
                                      <a:latin typeface="Cambria Math" panose="02040503050406030204" pitchFamily="18" charset="0"/>
                                      <a:ea typeface="Cambria Math" panose="02040503050406030204" pitchFamily="18" charset="0"/>
                                    </a:rPr>
                                    <m:t>h</m:t>
                                  </m:r>
                                </m:e>
                                <m:sub>
                                  <m:r>
                                    <a:rPr lang="en-US" sz="2000" b="0" i="0" smtClean="0">
                                      <a:latin typeface="Cambria Math" panose="02040503050406030204" pitchFamily="18" charset="0"/>
                                      <a:ea typeface="Cambria Math" panose="02040503050406030204" pitchFamily="18" charset="0"/>
                                    </a:rPr>
                                    <m:t>0</m:t>
                                  </m:r>
                                </m:sub>
                              </m:sSub>
                              <m:r>
                                <m:rPr>
                                  <m:nor/>
                                </m:rPr>
                                <a:rPr lang="en-US" sz="2000" i="0" dirty="0">
                                  <a:latin typeface="Cambria Math" panose="02040503050406030204" pitchFamily="18" charset="0"/>
                                  <a:ea typeface="Cambria Math" panose="02040503050406030204" pitchFamily="18" charset="0"/>
                                </a:rPr>
                                <m:t>(</m:t>
                              </m:r>
                              <m:r>
                                <m:rPr>
                                  <m:nor/>
                                </m:rPr>
                                <a:rPr lang="en-US" sz="2000" i="0" dirty="0">
                                  <a:latin typeface="Cambria Math" panose="02040503050406030204" pitchFamily="18" charset="0"/>
                                  <a:ea typeface="Cambria Math" panose="02040503050406030204" pitchFamily="18" charset="0"/>
                                </a:rPr>
                                <m:t>t</m:t>
                              </m:r>
                              <m:r>
                                <m:rPr>
                                  <m:nor/>
                                </m:rPr>
                                <a:rPr lang="en-US" sz="2000" i="0" dirty="0">
                                  <a:latin typeface="Cambria Math" panose="02040503050406030204" pitchFamily="18" charset="0"/>
                                  <a:ea typeface="Cambria Math" panose="02040503050406030204" pitchFamily="18" charset="0"/>
                                </a:rPr>
                                <m:t>) </m:t>
                              </m:r>
                            </m:oMath>
                          </a14:m>
                          <a:r>
                            <a:rPr lang="en-US" sz="2000" i="0" dirty="0">
                              <a:latin typeface="Cambria Math" panose="02040503050406030204" pitchFamily="18" charset="0"/>
                              <a:ea typeface="Cambria Math" panose="02040503050406030204" pitchFamily="18" charset="0"/>
                            </a:rPr>
                            <a:t>exp</a:t>
                          </a:r>
                          <a14:m>
                            <m:oMath xmlns:m="http://schemas.openxmlformats.org/officeDocument/2006/math">
                              <m:r>
                                <a:rPr lang="en-US" sz="2000" i="0" smtClean="0">
                                  <a:latin typeface="Cambria Math" panose="02040503050406030204" pitchFamily="18" charset="0"/>
                                  <a:ea typeface="Cambria Math" panose="02040503050406030204" pitchFamily="18" charset="0"/>
                                </a:rPr>
                                <m:t>{</m:t>
                              </m:r>
                              <m:sSup>
                                <m:sSupPr>
                                  <m:ctrlPr>
                                    <a:rPr lang="en-US" sz="2000" b="1" i="1" smtClean="0">
                                      <a:solidFill>
                                        <a:srgbClr val="FF0000"/>
                                      </a:solidFill>
                                      <a:latin typeface="Cambria Math" panose="02040503050406030204" pitchFamily="18" charset="0"/>
                                      <a:ea typeface="Cambria Math" panose="02040503050406030204" pitchFamily="18" charset="0"/>
                                    </a:rPr>
                                  </m:ctrlPr>
                                </m:sSupPr>
                                <m:e>
                                  <m:r>
                                    <a:rPr lang="en-US" sz="2000" b="1" i="1" smtClean="0">
                                      <a:solidFill>
                                        <a:srgbClr val="FF0000"/>
                                      </a:solidFill>
                                      <a:latin typeface="Cambria Math" panose="02040503050406030204" pitchFamily="18" charset="0"/>
                                      <a:ea typeface="Cambria Math" panose="02040503050406030204" pitchFamily="18" charset="0"/>
                                    </a:rPr>
                                    <m:t>𝜸</m:t>
                                  </m:r>
                                </m:e>
                                <m:sup>
                                  <m:r>
                                    <a:rPr lang="en-US" sz="2000" b="1" i="1" smtClean="0">
                                      <a:solidFill>
                                        <a:srgbClr val="FF0000"/>
                                      </a:solidFill>
                                      <a:latin typeface="Cambria Math" panose="02040503050406030204" pitchFamily="18" charset="0"/>
                                      <a:ea typeface="Cambria Math" panose="02040503050406030204" pitchFamily="18" charset="0"/>
                                    </a:rPr>
                                    <m:t>𝑻</m:t>
                                  </m:r>
                                </m:sup>
                              </m:sSup>
                              <m:sSub>
                                <m:sSubPr>
                                  <m:ctrlPr>
                                    <a:rPr lang="en-US" sz="2000" b="1" i="1" smtClean="0">
                                      <a:solidFill>
                                        <a:srgbClr val="FF0000"/>
                                      </a:solidFill>
                                      <a:latin typeface="Cambria Math" panose="02040503050406030204" pitchFamily="18" charset="0"/>
                                      <a:ea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𝒘</m:t>
                                  </m:r>
                                </m:e>
                                <m:sub>
                                  <m:r>
                                    <a:rPr lang="en-US" sz="2000" b="1" i="1" smtClean="0">
                                      <a:solidFill>
                                        <a:srgbClr val="FF0000"/>
                                      </a:solidFill>
                                      <a:latin typeface="Cambria Math" panose="02040503050406030204" pitchFamily="18" charset="0"/>
                                      <a:ea typeface="Cambria Math" panose="02040503050406030204" pitchFamily="18" charset="0"/>
                                    </a:rPr>
                                    <m:t>𝒊</m:t>
                                  </m:r>
                                </m:sub>
                              </m:sSub>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𝛼</m:t>
                              </m:r>
                              <m:sSub>
                                <m:sSubPr>
                                  <m:ctrlPr>
                                    <a:rPr lang="en-US" sz="2000" b="1" i="1" smtClean="0">
                                      <a:solidFill>
                                        <a:srgbClr val="00B050"/>
                                      </a:solidFill>
                                      <a:latin typeface="Cambria Math" panose="02040503050406030204" pitchFamily="18" charset="0"/>
                                      <a:ea typeface="Cambria Math" panose="02040503050406030204" pitchFamily="18" charset="0"/>
                                    </a:rPr>
                                  </m:ctrlPr>
                                </m:sSubPr>
                                <m:e>
                                  <m:r>
                                    <a:rPr lang="en-US" sz="2000" b="1" i="1" smtClean="0">
                                      <a:solidFill>
                                        <a:srgbClr val="00B050"/>
                                      </a:solidFill>
                                      <a:latin typeface="Cambria Math" panose="02040503050406030204" pitchFamily="18" charset="0"/>
                                      <a:ea typeface="Cambria Math" panose="02040503050406030204" pitchFamily="18" charset="0"/>
                                    </a:rPr>
                                    <m:t>𝒚</m:t>
                                  </m:r>
                                </m:e>
                                <m:sub>
                                  <m:r>
                                    <a:rPr lang="en-US" sz="2000" b="1" i="1" smtClean="0">
                                      <a:solidFill>
                                        <a:srgbClr val="00B050"/>
                                      </a:solidFill>
                                      <a:latin typeface="Cambria Math" panose="02040503050406030204" pitchFamily="18" charset="0"/>
                                      <a:ea typeface="Cambria Math" panose="02040503050406030204" pitchFamily="18" charset="0"/>
                                    </a:rPr>
                                    <m:t>𝒊</m:t>
                                  </m:r>
                                </m:sub>
                              </m:sSub>
                            </m:oMath>
                          </a14:m>
                          <a:r>
                            <a:rPr lang="en-US" sz="2000" b="1" i="0" dirty="0">
                              <a:solidFill>
                                <a:srgbClr val="00B050"/>
                              </a:solidFill>
                              <a:latin typeface="Cambria Math" panose="02040503050406030204" pitchFamily="18" charset="0"/>
                              <a:ea typeface="Cambria Math" panose="02040503050406030204" pitchFamily="18" charset="0"/>
                            </a:rPr>
                            <a:t>(t)</a:t>
                          </a:r>
                          <a:r>
                            <a:rPr lang="en-US" sz="2000" b="0" i="0" dirty="0">
                              <a:latin typeface="Cambria Math" panose="02040503050406030204" pitchFamily="18" charset="0"/>
                              <a:ea typeface="Cambria Math" panose="02040503050406030204" pitchFamily="18" charset="0"/>
                            </a:rPr>
                            <a:t>}</a:t>
                          </a: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Measure the association between </a:t>
                          </a:r>
                          <a:r>
                            <a:rPr lang="en-US" sz="2200" i="0" u="sng" dirty="0">
                              <a:latin typeface="Garamond" panose="02020404030301010803" pitchFamily="18" charset="0"/>
                            </a:rPr>
                            <a:t>current</a:t>
                          </a:r>
                          <a:r>
                            <a:rPr lang="en-US" sz="2200" dirty="0">
                              <a:latin typeface="Garamond" panose="02020404030301010803" pitchFamily="18" charset="0"/>
                            </a:rPr>
                            <a:t> level of biomarker and survival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Account for progression of biomarker over time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latin typeface="Garamond" panose="02020404030301010803" pitchFamily="18" charset="0"/>
                            </a:rPr>
                            <a:t>Account for measurement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u="sng" dirty="0">
                              <a:latin typeface="Garamond" panose="02020404030301010803" pitchFamily="18" charset="0"/>
                              <a:ea typeface="Cambria Math" panose="02040503050406030204" pitchFamily="18" charset="0"/>
                            </a:rPr>
                            <a:t>Longitudinal sub-model:</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m:t>
                                </m:r>
                                <m:sSub>
                                  <m:sSubPr>
                                    <m:ctrlPr>
                                      <a:rPr lang="en-US" sz="2000" b="1" i="1" smtClean="0">
                                        <a:solidFill>
                                          <a:srgbClr val="2638FF"/>
                                        </a:solidFill>
                                        <a:latin typeface="Cambria Math" panose="02040503050406030204" pitchFamily="18" charset="0"/>
                                        <a:ea typeface="Cambria Math" panose="02040503050406030204" pitchFamily="18" charset="0"/>
                                      </a:rPr>
                                    </m:ctrlPr>
                                  </m:sSubPr>
                                  <m:e>
                                    <m:r>
                                      <a:rPr lang="en-US" sz="2000" b="1" i="1" smtClean="0">
                                        <a:solidFill>
                                          <a:srgbClr val="2638FF"/>
                                        </a:solidFill>
                                        <a:latin typeface="Cambria Math" panose="02040503050406030204" pitchFamily="18" charset="0"/>
                                        <a:ea typeface="Cambria Math" panose="02040503050406030204" pitchFamily="18" charset="0"/>
                                      </a:rPr>
                                      <m:t>𝒎</m:t>
                                    </m:r>
                                  </m:e>
                                  <m:sub>
                                    <m:r>
                                      <a:rPr lang="en-US" sz="2000" b="1" i="1" smtClean="0">
                                        <a:solidFill>
                                          <a:srgbClr val="2638FF"/>
                                        </a:solidFill>
                                        <a:latin typeface="Cambria Math" panose="02040503050406030204" pitchFamily="18" charset="0"/>
                                        <a:ea typeface="Cambria Math" panose="02040503050406030204" pitchFamily="18" charset="0"/>
                                      </a:rPr>
                                      <m:t>𝒊</m:t>
                                    </m:r>
                                  </m:sub>
                                </m:sSub>
                                <m:d>
                                  <m:dPr>
                                    <m:ctrlPr>
                                      <a:rPr lang="en-US" sz="2000" b="1" i="1" smtClean="0">
                                        <a:solidFill>
                                          <a:srgbClr val="2638FF"/>
                                        </a:solidFill>
                                        <a:latin typeface="Cambria Math" panose="02040503050406030204" pitchFamily="18" charset="0"/>
                                        <a:ea typeface="Cambria Math" panose="02040503050406030204" pitchFamily="18" charset="0"/>
                                      </a:rPr>
                                    </m:ctrlPr>
                                  </m:dPr>
                                  <m:e>
                                    <m:r>
                                      <a:rPr lang="en-US" sz="2000" b="1" i="1" smtClean="0">
                                        <a:solidFill>
                                          <a:srgbClr val="2638FF"/>
                                        </a:solidFill>
                                        <a:latin typeface="Cambria Math" panose="02040503050406030204" pitchFamily="18" charset="0"/>
                                        <a:ea typeface="Cambria Math" panose="02040503050406030204" pitchFamily="18" charset="0"/>
                                      </a:rPr>
                                      <m:t>𝒕</m:t>
                                    </m:r>
                                  </m:e>
                                </m:d>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oMath>
                            </m:oMathPara>
                          </a14:m>
                          <a:endParaRPr lang="en-US" sz="2000" dirty="0">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𝜀</m:t>
                                  </m:r>
                                </m:e>
                                <m:sub>
                                  <m:r>
                                    <a:rPr lang="en-US" sz="2000" b="0" i="1" smtClean="0">
                                      <a:latin typeface="Cambria Math" panose="02040503050406030204" pitchFamily="18" charset="0"/>
                                      <a:ea typeface="Cambria Math" panose="02040503050406030204" pitchFamily="18" charset="0"/>
                                    </a:rPr>
                                    <m:t>𝑖</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𝒩</m:t>
                              </m:r>
                            </m:oMath>
                          </a14:m>
                          <a:r>
                            <a:rPr lang="en-US" sz="2000" dirty="0">
                              <a:latin typeface="Garamond" panose="02020404030301010803" pitchFamily="18" charset="0"/>
                            </a:rPr>
                            <a:t>(0, </a:t>
                          </a: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sub>
                              </m:sSub>
                            </m:oMath>
                          </a14:m>
                          <a:r>
                            <a:rPr lang="en-US" sz="2000" dirty="0">
                              <a:latin typeface="Garamond" panose="02020404030301010803"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latin typeface="Garamond" panose="02020404030301010803" pitchFamily="18" charset="0"/>
                          </a:endParaRPr>
                        </a:p>
                        <a:p>
                          <a:pPr marL="0" indent="0">
                            <a:buFont typeface="Arial" panose="020B0604020202020204" pitchFamily="34" charset="0"/>
                            <a:buNone/>
                          </a:pPr>
                          <a:r>
                            <a:rPr lang="en-US" sz="2200" u="sng" dirty="0">
                              <a:latin typeface="Garamond" panose="02020404030301010803" pitchFamily="18" charset="0"/>
                            </a:rPr>
                            <a:t>Survival sub-model:</a:t>
                          </a: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𝑀</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𝑖</m:t>
                                        </m:r>
                                      </m:sub>
                                    </m:sSub>
                                  </m:e>
                                </m:d>
                              </m:oMath>
                            </m:oMathPara>
                          </a14:m>
                          <a:endParaRPr lang="en-US" sz="2000" b="0" i="1"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0</m:t>
                                  </m:r>
                                </m:sub>
                              </m:sSub>
                              <m:r>
                                <m:rPr>
                                  <m:nor/>
                                </m:rPr>
                                <a:rPr lang="en-US" sz="2000" dirty="0">
                                  <a:latin typeface="Cambria Math" panose="02040503050406030204" pitchFamily="18" charset="0"/>
                                  <a:ea typeface="Cambria Math" panose="02040503050406030204" pitchFamily="18" charset="0"/>
                                </a:rPr>
                                <m:t>(</m:t>
                              </m:r>
                              <m:r>
                                <m:rPr>
                                  <m:nor/>
                                </m:rPr>
                                <a:rPr lang="en-US" sz="2000" dirty="0">
                                  <a:latin typeface="Cambria Math" panose="02040503050406030204" pitchFamily="18" charset="0"/>
                                  <a:ea typeface="Cambria Math" panose="02040503050406030204" pitchFamily="18" charset="0"/>
                                </a:rPr>
                                <m:t>t</m:t>
                              </m:r>
                              <m:r>
                                <m:rPr>
                                  <m:nor/>
                                </m:rPr>
                                <a:rPr lang="en-US" sz="2000" dirty="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exp</a:t>
                          </a:r>
                          <a14:m>
                            <m:oMath xmlns:m="http://schemas.openxmlformats.org/officeDocument/2006/math">
                              <m:r>
                                <a:rPr lang="en-US" sz="2000" i="1" smtClean="0">
                                  <a:latin typeface="Cambria Math" panose="02040503050406030204" pitchFamily="18" charset="0"/>
                                  <a:ea typeface="Cambria Math" panose="02040503050406030204" pitchFamily="18" charset="0"/>
                                </a:rPr>
                                <m:t>{</m:t>
                              </m:r>
                              <m:sSup>
                                <m:sSupPr>
                                  <m:ctrlPr>
                                    <a:rPr lang="en-US" sz="2000" b="1" i="1" smtClean="0">
                                      <a:solidFill>
                                        <a:srgbClr val="FF0000"/>
                                      </a:solidFill>
                                      <a:latin typeface="Cambria Math" panose="02040503050406030204" pitchFamily="18" charset="0"/>
                                      <a:ea typeface="Cambria Math" panose="02040503050406030204" pitchFamily="18" charset="0"/>
                                    </a:rPr>
                                  </m:ctrlPr>
                                </m:sSupPr>
                                <m:e>
                                  <m:r>
                                    <a:rPr lang="en-US" sz="2000" b="1" i="1" smtClean="0">
                                      <a:solidFill>
                                        <a:srgbClr val="FF0000"/>
                                      </a:solidFill>
                                      <a:latin typeface="Cambria Math" panose="02040503050406030204" pitchFamily="18" charset="0"/>
                                      <a:ea typeface="Cambria Math" panose="02040503050406030204" pitchFamily="18" charset="0"/>
                                    </a:rPr>
                                    <m:t>𝜸</m:t>
                                  </m:r>
                                </m:e>
                                <m:sup>
                                  <m:r>
                                    <a:rPr lang="en-US" sz="2000" b="1" i="1" smtClean="0">
                                      <a:solidFill>
                                        <a:srgbClr val="FF0000"/>
                                      </a:solidFill>
                                      <a:latin typeface="Cambria Math" panose="02040503050406030204" pitchFamily="18" charset="0"/>
                                      <a:ea typeface="Cambria Math" panose="02040503050406030204" pitchFamily="18" charset="0"/>
                                    </a:rPr>
                                    <m:t>𝑻</m:t>
                                  </m:r>
                                </m:sup>
                              </m:sSup>
                              <m:sSub>
                                <m:sSubPr>
                                  <m:ctrlPr>
                                    <a:rPr lang="en-US" sz="2000" b="1" i="1" smtClean="0">
                                      <a:solidFill>
                                        <a:srgbClr val="FF0000"/>
                                      </a:solidFill>
                                      <a:latin typeface="Cambria Math" panose="02040503050406030204" pitchFamily="18" charset="0"/>
                                      <a:ea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𝒘</m:t>
                                  </m:r>
                                </m:e>
                                <m:sub>
                                  <m:r>
                                    <a:rPr lang="en-US" sz="2000" b="1" i="1" smtClean="0">
                                      <a:solidFill>
                                        <a:srgbClr val="FF0000"/>
                                      </a:solidFill>
                                      <a:latin typeface="Cambria Math" panose="02040503050406030204" pitchFamily="18" charset="0"/>
                                      <a:ea typeface="Cambria Math" panose="02040503050406030204" pitchFamily="18" charset="0"/>
                                    </a:rPr>
                                    <m:t>𝒊</m:t>
                                  </m:r>
                                </m:sub>
                              </m:sSub>
                              <m:r>
                                <a:rPr lang="en-US" sz="2000" b="0" i="1" smtClean="0">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𝛼</m:t>
                              </m:r>
                              <m:sSub>
                                <m:sSubPr>
                                  <m:ctrlPr>
                                    <a:rPr lang="en-US" sz="2000" b="1" i="1" smtClean="0">
                                      <a:solidFill>
                                        <a:srgbClr val="2638FF"/>
                                      </a:solidFill>
                                      <a:latin typeface="Cambria Math" panose="02040503050406030204" pitchFamily="18" charset="0"/>
                                      <a:ea typeface="Cambria Math" panose="02040503050406030204" pitchFamily="18" charset="0"/>
                                    </a:rPr>
                                  </m:ctrlPr>
                                </m:sSubPr>
                                <m:e>
                                  <m:r>
                                    <a:rPr lang="en-US" sz="2000" b="1" i="1" smtClean="0">
                                      <a:solidFill>
                                        <a:srgbClr val="2638FF"/>
                                      </a:solidFill>
                                      <a:latin typeface="Cambria Math" panose="02040503050406030204" pitchFamily="18" charset="0"/>
                                      <a:ea typeface="Cambria Math" panose="02040503050406030204" pitchFamily="18" charset="0"/>
                                    </a:rPr>
                                    <m:t>𝒎</m:t>
                                  </m:r>
                                </m:e>
                                <m:sub>
                                  <m:r>
                                    <a:rPr lang="en-US" sz="2000" b="1" i="1" smtClean="0">
                                      <a:solidFill>
                                        <a:srgbClr val="2638FF"/>
                                      </a:solidFill>
                                      <a:latin typeface="Cambria Math" panose="02040503050406030204" pitchFamily="18" charset="0"/>
                                      <a:ea typeface="Cambria Math" panose="02040503050406030204" pitchFamily="18" charset="0"/>
                                    </a:rPr>
                                    <m:t>𝒊</m:t>
                                  </m:r>
                                </m:sub>
                              </m:sSub>
                              <m:r>
                                <a:rPr lang="en-US" sz="2000" b="1" i="1" smtClean="0">
                                  <a:solidFill>
                                    <a:srgbClr val="2638FF"/>
                                  </a:solidFill>
                                  <a:latin typeface="Cambria Math" panose="02040503050406030204" pitchFamily="18" charset="0"/>
                                  <a:ea typeface="Cambria Math" panose="02040503050406030204" pitchFamily="18" charset="0"/>
                                </a:rPr>
                                <m:t>(</m:t>
                              </m:r>
                              <m:r>
                                <a:rPr lang="en-US" sz="2000" b="1" i="1" smtClean="0">
                                  <a:solidFill>
                                    <a:srgbClr val="2638FF"/>
                                  </a:solidFill>
                                  <a:latin typeface="Cambria Math" panose="02040503050406030204" pitchFamily="18" charset="0"/>
                                  <a:ea typeface="Cambria Math" panose="02040503050406030204" pitchFamily="18" charset="0"/>
                                </a:rPr>
                                <m:t>𝒕</m:t>
                              </m:r>
                              <m:r>
                                <a:rPr lang="en-US" sz="2000" b="1" i="1" smtClean="0">
                                  <a:solidFill>
                                    <a:srgbClr val="2638FF"/>
                                  </a:solidFill>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endParaRPr lang="en-US" sz="2000" dirty="0">
                            <a:latin typeface="Cambria Math" panose="02040503050406030204" pitchFamily="18" charset="0"/>
                            <a:ea typeface="Cambria Math" panose="02040503050406030204" pitchFamily="18" charset="0"/>
                          </a:endParaRP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33762783"/>
                      </a:ext>
                    </a:extLst>
                  </a:tr>
                </a:tbl>
              </a:graphicData>
            </a:graphic>
          </p:graphicFrame>
        </mc:Choice>
        <mc:Fallback xmlns="">
          <p:graphicFrame>
            <p:nvGraphicFramePr>
              <p:cNvPr id="9" name="Table 8">
                <a:extLst>
                  <a:ext uri="{FF2B5EF4-FFF2-40B4-BE49-F238E27FC236}">
                    <a16:creationId xmlns:a16="http://schemas.microsoft.com/office/drawing/2014/main" id="{A72D1BD8-FEB9-7649-9AE8-933D01C8CAA5}"/>
                  </a:ext>
                </a:extLst>
              </p:cNvPr>
              <p:cNvGraphicFramePr>
                <a:graphicFrameLocks noGrp="1"/>
              </p:cNvGraphicFramePr>
              <p:nvPr>
                <p:extLst>
                  <p:ext uri="{D42A27DB-BD31-4B8C-83A1-F6EECF244321}">
                    <p14:modId xmlns:p14="http://schemas.microsoft.com/office/powerpoint/2010/main" val="438188815"/>
                  </p:ext>
                </p:extLst>
              </p:nvPr>
            </p:nvGraphicFramePr>
            <p:xfrm>
              <a:off x="434642" y="603097"/>
              <a:ext cx="11322716" cy="6169771"/>
            </p:xfrm>
            <a:graphic>
              <a:graphicData uri="http://schemas.openxmlformats.org/drawingml/2006/table">
                <a:tbl>
                  <a:tblPr firstRow="1" firstCol="1" lastRow="1" lastCol="1" bandRow="1" bandCol="1">
                    <a:tableStyleId>{2D5ABB26-0587-4C30-8999-92F81FD0307C}</a:tableStyleId>
                  </a:tblPr>
                  <a:tblGrid>
                    <a:gridCol w="3654032">
                      <a:extLst>
                        <a:ext uri="{9D8B030D-6E8A-4147-A177-3AD203B41FA5}">
                          <a16:colId xmlns:a16="http://schemas.microsoft.com/office/drawing/2014/main" val="2809082836"/>
                        </a:ext>
                      </a:extLst>
                    </a:gridCol>
                    <a:gridCol w="4047051">
                      <a:extLst>
                        <a:ext uri="{9D8B030D-6E8A-4147-A177-3AD203B41FA5}">
                          <a16:colId xmlns:a16="http://schemas.microsoft.com/office/drawing/2014/main" val="2152533919"/>
                        </a:ext>
                      </a:extLst>
                    </a:gridCol>
                    <a:gridCol w="3621633">
                      <a:extLst>
                        <a:ext uri="{9D8B030D-6E8A-4147-A177-3AD203B41FA5}">
                          <a16:colId xmlns:a16="http://schemas.microsoft.com/office/drawing/2014/main" val="2795400130"/>
                        </a:ext>
                      </a:extLst>
                    </a:gridCol>
                  </a:tblGrid>
                  <a:tr h="452310">
                    <a:tc>
                      <a:txBody>
                        <a:bodyPr/>
                        <a:lstStyle/>
                        <a:p>
                          <a:pPr algn="ctr"/>
                          <a:r>
                            <a:rPr lang="en-US" sz="2400" b="1" dirty="0">
                              <a:latin typeface="Garamond" panose="02020404030301010803" pitchFamily="18" charset="0"/>
                            </a:rPr>
                            <a:t>Cox PH Model</a:t>
                          </a:r>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Time-Dependent Cox Model</a:t>
                          </a:r>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a:latin typeface="Garamond" panose="02020404030301010803" pitchFamily="18" charset="0"/>
                            </a:rPr>
                            <a:t>Joint Model</a:t>
                          </a:r>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3416383"/>
                      </a:ext>
                    </a:extLst>
                  </a:tr>
                  <a:tr h="5717461">
                    <a:tc>
                      <a:txBody>
                        <a:bodyPr/>
                        <a:lstStyle/>
                        <a:p>
                          <a:endParaRPr lang="en-US"/>
                        </a:p>
                      </a:txBody>
                      <a:tcPr marL="86551" marR="86551" marT="43275" marB="4327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t="-8869" r="-210069" b="-222"/>
                          </a:stretch>
                        </a:blipFill>
                      </a:tcPr>
                    </a:tc>
                    <a:tc>
                      <a:txBody>
                        <a:bodyPr/>
                        <a:lstStyle/>
                        <a:p>
                          <a:endParaRPr lang="en-US"/>
                        </a:p>
                      </a:txBody>
                      <a:tcPr marL="86551" marR="86551" marT="43275" marB="43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282" t="-8869" r="-89655" b="-222"/>
                          </a:stretch>
                        </a:blipFill>
                      </a:tcPr>
                    </a:tc>
                    <a:tc>
                      <a:txBody>
                        <a:bodyPr/>
                        <a:lstStyle/>
                        <a:p>
                          <a:endParaRPr lang="en-US"/>
                        </a:p>
                      </a:txBody>
                      <a:tcPr marL="86551" marR="86551" marT="43275" marB="43275">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12982" t="-8869" r="-351" b="-222"/>
                          </a:stretch>
                        </a:blipFill>
                      </a:tcPr>
                    </a:tc>
                    <a:extLst>
                      <a:ext uri="{0D108BD9-81ED-4DB2-BD59-A6C34878D82A}">
                        <a16:rowId xmlns:a16="http://schemas.microsoft.com/office/drawing/2014/main" val="2233762783"/>
                      </a:ext>
                    </a:extLst>
                  </a:tr>
                </a:tbl>
              </a:graphicData>
            </a:graphic>
          </p:graphicFrame>
        </mc:Fallback>
      </mc:AlternateContent>
      <p:pic>
        <p:nvPicPr>
          <p:cNvPr id="10" name="Picture 9">
            <a:extLst>
              <a:ext uri="{FF2B5EF4-FFF2-40B4-BE49-F238E27FC236}">
                <a16:creationId xmlns:a16="http://schemas.microsoft.com/office/drawing/2014/main" id="{CCD81F4F-352F-024C-994D-01411F184EFF}"/>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12" name="Rectangle 11">
            <a:extLst>
              <a:ext uri="{FF2B5EF4-FFF2-40B4-BE49-F238E27FC236}">
                <a16:creationId xmlns:a16="http://schemas.microsoft.com/office/drawing/2014/main" id="{32FE84DA-62D7-9B4F-AC23-D2AB528FD100}"/>
              </a:ext>
            </a:extLst>
          </p:cNvPr>
          <p:cNvSpPr/>
          <p:nvPr/>
        </p:nvSpPr>
        <p:spPr>
          <a:xfrm>
            <a:off x="3793524" y="6000935"/>
            <a:ext cx="4513726" cy="857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476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Methodology</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graphicFrame>
        <p:nvGraphicFramePr>
          <p:cNvPr id="7" name="Diagram 6">
            <a:extLst>
              <a:ext uri="{FF2B5EF4-FFF2-40B4-BE49-F238E27FC236}">
                <a16:creationId xmlns:a16="http://schemas.microsoft.com/office/drawing/2014/main" id="{4501182F-0084-7540-B04D-2D19862CD6FD}"/>
              </a:ext>
            </a:extLst>
          </p:cNvPr>
          <p:cNvGraphicFramePr/>
          <p:nvPr>
            <p:extLst>
              <p:ext uri="{D42A27DB-BD31-4B8C-83A1-F6EECF244321}">
                <p14:modId xmlns:p14="http://schemas.microsoft.com/office/powerpoint/2010/main" val="1014501868"/>
              </p:ext>
            </p:extLst>
          </p:nvPr>
        </p:nvGraphicFramePr>
        <p:xfrm>
          <a:off x="838200" y="1193141"/>
          <a:ext cx="10515600" cy="5305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09F74516-4E89-F146-91C3-4A2D8BEAC325}"/>
              </a:ext>
            </a:extLst>
          </p:cNvPr>
          <p:cNvSpPr txBox="1"/>
          <p:nvPr/>
        </p:nvSpPr>
        <p:spPr>
          <a:xfrm>
            <a:off x="838200" y="1608837"/>
            <a:ext cx="9314121" cy="523220"/>
          </a:xfrm>
          <a:prstGeom prst="rect">
            <a:avLst/>
          </a:prstGeom>
          <a:noFill/>
        </p:spPr>
        <p:txBody>
          <a:bodyPr wrap="square" rtlCol="0">
            <a:spAutoFit/>
          </a:bodyPr>
          <a:lstStyle/>
          <a:p>
            <a:r>
              <a:rPr lang="en-US" sz="2800" dirty="0">
                <a:latin typeface="Garamond" panose="02020404030301010803" pitchFamily="18" charset="0"/>
              </a:rPr>
              <a:t>Each model follows this procedure:</a:t>
            </a:r>
          </a:p>
        </p:txBody>
      </p:sp>
    </p:spTree>
    <p:extLst>
      <p:ext uri="{BB962C8B-B14F-4D97-AF65-F5344CB8AC3E}">
        <p14:creationId xmlns:p14="http://schemas.microsoft.com/office/powerpoint/2010/main" val="350133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Summary Statistics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3" name="TextBox 2">
            <a:extLst>
              <a:ext uri="{FF2B5EF4-FFF2-40B4-BE49-F238E27FC236}">
                <a16:creationId xmlns:a16="http://schemas.microsoft.com/office/drawing/2014/main" id="{2B2D81B3-BD76-8244-A11B-EED27EFC4518}"/>
              </a:ext>
            </a:extLst>
          </p:cNvPr>
          <p:cNvSpPr txBox="1"/>
          <p:nvPr/>
        </p:nvSpPr>
        <p:spPr>
          <a:xfrm>
            <a:off x="360122" y="1634555"/>
            <a:ext cx="6155352" cy="39181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Garamond" panose="02020404030301010803" pitchFamily="18" charset="0"/>
              </a:rPr>
              <a:t>51% in treatment group</a:t>
            </a:r>
          </a:p>
          <a:p>
            <a:pPr marL="342900" indent="-342900">
              <a:lnSpc>
                <a:spcPct val="150000"/>
              </a:lnSpc>
              <a:buFont typeface="Arial" panose="020B0604020202020204" pitchFamily="34" charset="0"/>
              <a:buChar char="•"/>
            </a:pPr>
            <a:r>
              <a:rPr lang="en-US" sz="2400" dirty="0">
                <a:latin typeface="Garamond" panose="02020404030301010803" pitchFamily="18" charset="0"/>
              </a:rPr>
              <a:t>Median age: 50 (IQR: 42 – 57) </a:t>
            </a:r>
          </a:p>
          <a:p>
            <a:pPr marL="342900" indent="-342900">
              <a:lnSpc>
                <a:spcPct val="150000"/>
              </a:lnSpc>
              <a:buFont typeface="Arial" panose="020B0604020202020204" pitchFamily="34" charset="0"/>
              <a:buChar char="•"/>
            </a:pPr>
            <a:r>
              <a:rPr lang="en-US" sz="2400" dirty="0">
                <a:latin typeface="Garamond" panose="02020404030301010803" pitchFamily="18" charset="0"/>
              </a:rPr>
              <a:t>Sex: 88.5% females</a:t>
            </a:r>
          </a:p>
          <a:p>
            <a:pPr marL="342900" indent="-342900">
              <a:lnSpc>
                <a:spcPct val="150000"/>
              </a:lnSpc>
              <a:buFont typeface="Arial" panose="020B0604020202020204" pitchFamily="34" charset="0"/>
              <a:buChar char="•"/>
            </a:pPr>
            <a:r>
              <a:rPr lang="en-US" sz="2400" dirty="0">
                <a:latin typeface="Garamond" panose="02020404030301010803" pitchFamily="18" charset="0"/>
              </a:rPr>
              <a:t>Median baseline bilirubin: 1.4 (IQR: 0.8 – 3.4)</a:t>
            </a:r>
          </a:p>
          <a:p>
            <a:pPr marL="342900" indent="-342900">
              <a:lnSpc>
                <a:spcPct val="150000"/>
              </a:lnSpc>
              <a:buFont typeface="Arial" panose="020B0604020202020204" pitchFamily="34" charset="0"/>
              <a:buChar char="•"/>
            </a:pPr>
            <a:r>
              <a:rPr lang="en-US" sz="2400" dirty="0">
                <a:latin typeface="Garamond" panose="02020404030301010803" pitchFamily="18" charset="0"/>
              </a:rPr>
              <a:t>Median follow-up duration: 6.3 years</a:t>
            </a:r>
          </a:p>
          <a:p>
            <a:pPr marL="342900" indent="-342900">
              <a:lnSpc>
                <a:spcPct val="150000"/>
              </a:lnSpc>
              <a:buFont typeface="Arial" panose="020B0604020202020204" pitchFamily="34" charset="0"/>
              <a:buChar char="•"/>
            </a:pPr>
            <a:r>
              <a:rPr lang="en-US" sz="2400" dirty="0">
                <a:latin typeface="Garamond" panose="02020404030301010803" pitchFamily="18" charset="0"/>
              </a:rPr>
              <a:t>Patients: 172 alive/transplanted</a:t>
            </a:r>
          </a:p>
          <a:p>
            <a:pPr lvl="3">
              <a:lnSpc>
                <a:spcPct val="150000"/>
              </a:lnSpc>
            </a:pPr>
            <a:r>
              <a:rPr lang="en-US" sz="2400" dirty="0">
                <a:latin typeface="Garamond" panose="02020404030301010803" pitchFamily="18" charset="0"/>
              </a:rPr>
              <a:t>140 died</a:t>
            </a:r>
          </a:p>
        </p:txBody>
      </p:sp>
      <p:sp>
        <p:nvSpPr>
          <p:cNvPr id="11" name="Rectangle 10">
            <a:extLst>
              <a:ext uri="{FF2B5EF4-FFF2-40B4-BE49-F238E27FC236}">
                <a16:creationId xmlns:a16="http://schemas.microsoft.com/office/drawing/2014/main" id="{B46A02B4-C193-0A4D-AFE8-E9BBC0AA2E8F}"/>
              </a:ext>
            </a:extLst>
          </p:cNvPr>
          <p:cNvSpPr/>
          <p:nvPr/>
        </p:nvSpPr>
        <p:spPr>
          <a:xfrm>
            <a:off x="7164664" y="1171037"/>
            <a:ext cx="4090972" cy="584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C6B25A1-2708-5949-ADB3-275F7385F1C8}"/>
              </a:ext>
            </a:extLst>
          </p:cNvPr>
          <p:cNvSpPr txBox="1"/>
          <p:nvPr/>
        </p:nvSpPr>
        <p:spPr>
          <a:xfrm>
            <a:off x="7127969" y="1351195"/>
            <a:ext cx="4090972" cy="400110"/>
          </a:xfrm>
          <a:prstGeom prst="rect">
            <a:avLst/>
          </a:prstGeom>
          <a:noFill/>
        </p:spPr>
        <p:txBody>
          <a:bodyPr wrap="square" rtlCol="0">
            <a:spAutoFit/>
          </a:bodyPr>
          <a:lstStyle/>
          <a:p>
            <a:pPr algn="ctr"/>
            <a:r>
              <a:rPr lang="en-US" sz="2000" dirty="0">
                <a:latin typeface="Garamond" panose="02020404030301010803" pitchFamily="18" charset="0"/>
              </a:rPr>
              <a:t>Histogram of Baseline Bilirubin</a:t>
            </a:r>
          </a:p>
        </p:txBody>
      </p:sp>
      <p:pic>
        <p:nvPicPr>
          <p:cNvPr id="14" name="Picture 13" descr="Graphical user interface, application&#10;&#10;Description automatically generated with medium confidence">
            <a:extLst>
              <a:ext uri="{FF2B5EF4-FFF2-40B4-BE49-F238E27FC236}">
                <a16:creationId xmlns:a16="http://schemas.microsoft.com/office/drawing/2014/main" id="{958708D7-771B-9549-A547-81A9E6757E34}"/>
              </a:ext>
            </a:extLst>
          </p:cNvPr>
          <p:cNvPicPr>
            <a:picLocks noChangeAspect="1"/>
          </p:cNvPicPr>
          <p:nvPr/>
        </p:nvPicPr>
        <p:blipFill>
          <a:blip r:embed="rId4"/>
          <a:stretch>
            <a:fillRect/>
          </a:stretch>
        </p:blipFill>
        <p:spPr>
          <a:xfrm>
            <a:off x="6305924" y="1751305"/>
            <a:ext cx="5525954" cy="3410303"/>
          </a:xfrm>
          <a:prstGeom prst="rect">
            <a:avLst/>
          </a:prstGeom>
        </p:spPr>
      </p:pic>
    </p:spTree>
    <p:extLst>
      <p:ext uri="{BB962C8B-B14F-4D97-AF65-F5344CB8AC3E}">
        <p14:creationId xmlns:p14="http://schemas.microsoft.com/office/powerpoint/2010/main" val="109532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Spaghetti plot of longitudinal bilirubin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TextBox 3">
            <a:extLst>
              <a:ext uri="{FF2B5EF4-FFF2-40B4-BE49-F238E27FC236}">
                <a16:creationId xmlns:a16="http://schemas.microsoft.com/office/drawing/2014/main" id="{69AB2A5F-9489-B440-B41E-D5CEDD56F01F}"/>
              </a:ext>
            </a:extLst>
          </p:cNvPr>
          <p:cNvSpPr txBox="1"/>
          <p:nvPr/>
        </p:nvSpPr>
        <p:spPr>
          <a:xfrm>
            <a:off x="9590567" y="-893135"/>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D0E97445-BCF5-5D4A-8799-C739654AA88A}"/>
              </a:ext>
            </a:extLst>
          </p:cNvPr>
          <p:cNvSpPr txBox="1"/>
          <p:nvPr/>
        </p:nvSpPr>
        <p:spPr>
          <a:xfrm>
            <a:off x="6931302" y="2579616"/>
            <a:ext cx="4525360" cy="15680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latin typeface="Garamond" panose="02020404030301010803" pitchFamily="18" charset="0"/>
              </a:rPr>
              <a:t>Median follow-up duration: 6.3 years</a:t>
            </a:r>
          </a:p>
          <a:p>
            <a:pPr marL="342900" indent="-342900">
              <a:lnSpc>
                <a:spcPct val="150000"/>
              </a:lnSpc>
              <a:buFont typeface="Arial" panose="020B0604020202020204" pitchFamily="34" charset="0"/>
              <a:buChar char="•"/>
            </a:pPr>
            <a:r>
              <a:rPr lang="en-US" sz="2200" dirty="0">
                <a:latin typeface="Garamond" panose="02020404030301010803" pitchFamily="18" charset="0"/>
              </a:rPr>
              <a:t>Patients who died seemed to have higher level of bilirubin </a:t>
            </a:r>
          </a:p>
        </p:txBody>
      </p:sp>
      <p:pic>
        <p:nvPicPr>
          <p:cNvPr id="1028" name="Picture 4">
            <a:extLst>
              <a:ext uri="{FF2B5EF4-FFF2-40B4-BE49-F238E27FC236}">
                <a16:creationId xmlns:a16="http://schemas.microsoft.com/office/drawing/2014/main" id="{2875D188-D1B5-F645-B598-BCBD55258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1529"/>
          <a:stretch/>
        </p:blipFill>
        <p:spPr bwMode="auto">
          <a:xfrm>
            <a:off x="949926" y="1539446"/>
            <a:ext cx="5710366"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05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map&#10;&#10;Description automatically generated">
            <a:extLst>
              <a:ext uri="{FF2B5EF4-FFF2-40B4-BE49-F238E27FC236}">
                <a16:creationId xmlns:a16="http://schemas.microsoft.com/office/drawing/2014/main" id="{EC2BB46B-D6A2-8544-9B65-A066341D83DE}"/>
              </a:ext>
            </a:extLst>
          </p:cNvPr>
          <p:cNvPicPr>
            <a:picLocks noChangeAspect="1"/>
          </p:cNvPicPr>
          <p:nvPr/>
        </p:nvPicPr>
        <p:blipFill>
          <a:blip r:embed="rId3"/>
          <a:stretch>
            <a:fillRect/>
          </a:stretch>
        </p:blipFill>
        <p:spPr>
          <a:xfrm>
            <a:off x="528328" y="1690688"/>
            <a:ext cx="6741152" cy="4113733"/>
          </a:xfrm>
          <a:prstGeom prst="rect">
            <a:avLst/>
          </a:prstGeom>
        </p:spPr>
      </p:pic>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Kaplan-Meier Curve</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4"/>
          <a:stretch>
            <a:fillRect/>
          </a:stretch>
        </p:blipFill>
        <p:spPr>
          <a:xfrm flipH="1">
            <a:off x="0" y="869749"/>
            <a:ext cx="209550" cy="5021179"/>
          </a:xfrm>
          <a:prstGeom prst="rect">
            <a:avLst/>
          </a:prstGeom>
        </p:spPr>
      </p:pic>
      <p:sp>
        <p:nvSpPr>
          <p:cNvPr id="4" name="TextBox 3">
            <a:extLst>
              <a:ext uri="{FF2B5EF4-FFF2-40B4-BE49-F238E27FC236}">
                <a16:creationId xmlns:a16="http://schemas.microsoft.com/office/drawing/2014/main" id="{4029D8E6-4878-8345-AACD-45C9323448E7}"/>
              </a:ext>
            </a:extLst>
          </p:cNvPr>
          <p:cNvSpPr txBox="1"/>
          <p:nvPr/>
        </p:nvSpPr>
        <p:spPr>
          <a:xfrm>
            <a:off x="7465808" y="2496065"/>
            <a:ext cx="4535692" cy="170219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Garamond" panose="02020404030301010803" pitchFamily="18" charset="0"/>
              </a:rPr>
              <a:t>Survival decreases over time</a:t>
            </a:r>
          </a:p>
          <a:p>
            <a:pPr marL="342900" indent="-342900">
              <a:lnSpc>
                <a:spcPct val="150000"/>
              </a:lnSpc>
              <a:buFont typeface="Arial" panose="020B0604020202020204" pitchFamily="34" charset="0"/>
              <a:buChar char="•"/>
            </a:pPr>
            <a:r>
              <a:rPr lang="en-US" sz="2400" dirty="0">
                <a:latin typeface="Garamond" panose="02020404030301010803" pitchFamily="18" charset="0"/>
              </a:rPr>
              <a:t>Median survival time: 9.5 years</a:t>
            </a:r>
          </a:p>
          <a:p>
            <a:pPr marL="342900" indent="-342900">
              <a:lnSpc>
                <a:spcPct val="150000"/>
              </a:lnSpc>
              <a:buFont typeface="Arial" panose="020B0604020202020204" pitchFamily="34" charset="0"/>
              <a:buChar char="•"/>
            </a:pPr>
            <a:r>
              <a:rPr lang="en-US" sz="2400" dirty="0">
                <a:latin typeface="Garamond" panose="02020404030301010803" pitchFamily="18" charset="0"/>
              </a:rPr>
              <a:t>After 6 years: 166 patients at risk</a:t>
            </a:r>
          </a:p>
        </p:txBody>
      </p:sp>
      <p:sp>
        <p:nvSpPr>
          <p:cNvPr id="11" name="Rectangle 10">
            <a:extLst>
              <a:ext uri="{FF2B5EF4-FFF2-40B4-BE49-F238E27FC236}">
                <a16:creationId xmlns:a16="http://schemas.microsoft.com/office/drawing/2014/main" id="{8D4257B9-4D0D-444B-AF79-C4D793892645}"/>
              </a:ext>
            </a:extLst>
          </p:cNvPr>
          <p:cNvSpPr/>
          <p:nvPr/>
        </p:nvSpPr>
        <p:spPr>
          <a:xfrm>
            <a:off x="3608791" y="2125362"/>
            <a:ext cx="1149178" cy="370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8953881-A3D7-A445-97A0-93B5D65F120D}"/>
              </a:ext>
            </a:extLst>
          </p:cNvPr>
          <p:cNvCxnSpPr>
            <a:cxnSpLocks/>
          </p:cNvCxnSpPr>
          <p:nvPr/>
        </p:nvCxnSpPr>
        <p:spPr>
          <a:xfrm flipV="1">
            <a:off x="4207063" y="2496065"/>
            <a:ext cx="398804" cy="7461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 name="TextBox 8">
            <a:extLst>
              <a:ext uri="{FF2B5EF4-FFF2-40B4-BE49-F238E27FC236}">
                <a16:creationId xmlns:a16="http://schemas.microsoft.com/office/drawing/2014/main" id="{342E9C52-E8AD-BA4B-9006-CC41BBA825FE}"/>
              </a:ext>
            </a:extLst>
          </p:cNvPr>
          <p:cNvSpPr txBox="1"/>
          <p:nvPr/>
        </p:nvSpPr>
        <p:spPr>
          <a:xfrm>
            <a:off x="4288037" y="1911290"/>
            <a:ext cx="2671563" cy="584775"/>
          </a:xfrm>
          <a:prstGeom prst="rect">
            <a:avLst/>
          </a:prstGeom>
          <a:noFill/>
        </p:spPr>
        <p:txBody>
          <a:bodyPr wrap="square" rtlCol="0">
            <a:spAutoFit/>
          </a:bodyPr>
          <a:lstStyle/>
          <a:p>
            <a:r>
              <a:rPr lang="en-US" sz="1600" dirty="0">
                <a:latin typeface="Garamond" panose="02020404030301010803" pitchFamily="18" charset="0"/>
              </a:rPr>
              <a:t>Tick marks illustrate censoring </a:t>
            </a:r>
          </a:p>
          <a:p>
            <a:r>
              <a:rPr lang="en-US" sz="1600" dirty="0">
                <a:latin typeface="Garamond" panose="02020404030301010803" pitchFamily="18" charset="0"/>
              </a:rPr>
              <a:t>at specific time points</a:t>
            </a:r>
          </a:p>
        </p:txBody>
      </p:sp>
    </p:spTree>
    <p:extLst>
      <p:ext uri="{BB962C8B-B14F-4D97-AF65-F5344CB8AC3E}">
        <p14:creationId xmlns:p14="http://schemas.microsoft.com/office/powerpoint/2010/main" val="158458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3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6" name="Title 1">
            <a:extLst>
              <a:ext uri="{FF2B5EF4-FFF2-40B4-BE49-F238E27FC236}">
                <a16:creationId xmlns:a16="http://schemas.microsoft.com/office/drawing/2014/main" id="{F0A3B7F5-B5EE-0C40-A21E-A2DDC4D7322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aramond" panose="02020404030301010803" pitchFamily="18" charset="0"/>
              </a:rPr>
              <a:t>Baseline bilirubin</a:t>
            </a:r>
          </a:p>
        </p:txBody>
      </p:sp>
      <p:sp>
        <p:nvSpPr>
          <p:cNvPr id="12" name="TextBox 11">
            <a:extLst>
              <a:ext uri="{FF2B5EF4-FFF2-40B4-BE49-F238E27FC236}">
                <a16:creationId xmlns:a16="http://schemas.microsoft.com/office/drawing/2014/main" id="{D7265F6B-77B8-6441-85FB-8A653C2D5A1C}"/>
              </a:ext>
            </a:extLst>
          </p:cNvPr>
          <p:cNvSpPr txBox="1"/>
          <p:nvPr/>
        </p:nvSpPr>
        <p:spPr>
          <a:xfrm>
            <a:off x="7797907" y="2057996"/>
            <a:ext cx="3694251" cy="170219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Garamond" panose="02020404030301010803" pitchFamily="18" charset="0"/>
              </a:rPr>
              <a:t>Clinical cutoff: 1.2 mg/dl</a:t>
            </a:r>
          </a:p>
          <a:p>
            <a:pPr marL="342900" indent="-342900">
              <a:lnSpc>
                <a:spcPct val="150000"/>
              </a:lnSpc>
              <a:buFont typeface="Arial" panose="020B0604020202020204" pitchFamily="34" charset="0"/>
              <a:buChar char="•"/>
            </a:pPr>
            <a:r>
              <a:rPr lang="en-US" sz="2400" dirty="0">
                <a:latin typeface="Garamond" panose="02020404030301010803" pitchFamily="18" charset="0"/>
              </a:rPr>
              <a:t>Normal baseline bilirubin</a:t>
            </a:r>
          </a:p>
          <a:p>
            <a:pPr marL="342900" indent="-342900">
              <a:lnSpc>
                <a:spcPct val="150000"/>
              </a:lnSpc>
              <a:buFont typeface="Arial" panose="020B0604020202020204" pitchFamily="34" charset="0"/>
              <a:buChar char="•"/>
            </a:pPr>
            <a:r>
              <a:rPr lang="en-US" sz="2400" dirty="0">
                <a:latin typeface="Garamond" panose="02020404030301010803" pitchFamily="18" charset="0"/>
              </a:rPr>
              <a:t>High baseline bilirubin</a:t>
            </a:r>
          </a:p>
        </p:txBody>
      </p:sp>
      <p:pic>
        <p:nvPicPr>
          <p:cNvPr id="3" name="Picture 2" descr="A close up of a map&#10;&#10;Description automatically generated">
            <a:extLst>
              <a:ext uri="{FF2B5EF4-FFF2-40B4-BE49-F238E27FC236}">
                <a16:creationId xmlns:a16="http://schemas.microsoft.com/office/drawing/2014/main" id="{99CB6EEF-9AAD-9F40-8658-C179D379D16B}"/>
              </a:ext>
            </a:extLst>
          </p:cNvPr>
          <p:cNvPicPr>
            <a:picLocks noChangeAspect="1"/>
          </p:cNvPicPr>
          <p:nvPr/>
        </p:nvPicPr>
        <p:blipFill>
          <a:blip r:embed="rId4"/>
          <a:stretch>
            <a:fillRect/>
          </a:stretch>
        </p:blipFill>
        <p:spPr>
          <a:xfrm>
            <a:off x="772978" y="1690688"/>
            <a:ext cx="6461501" cy="4007766"/>
          </a:xfrm>
          <a:prstGeom prst="rect">
            <a:avLst/>
          </a:prstGeom>
        </p:spPr>
      </p:pic>
      <p:sp>
        <p:nvSpPr>
          <p:cNvPr id="13" name="TextBox 12">
            <a:extLst>
              <a:ext uri="{FF2B5EF4-FFF2-40B4-BE49-F238E27FC236}">
                <a16:creationId xmlns:a16="http://schemas.microsoft.com/office/drawing/2014/main" id="{9BE50AF6-4F7C-8E48-8D58-798DE5EDF33F}"/>
              </a:ext>
            </a:extLst>
          </p:cNvPr>
          <p:cNvSpPr txBox="1"/>
          <p:nvPr/>
        </p:nvSpPr>
        <p:spPr>
          <a:xfrm>
            <a:off x="6444089" y="2708474"/>
            <a:ext cx="1580780" cy="307777"/>
          </a:xfrm>
          <a:prstGeom prst="rect">
            <a:avLst/>
          </a:prstGeom>
          <a:noFill/>
        </p:spPr>
        <p:txBody>
          <a:bodyPr wrap="square" rtlCol="0">
            <a:spAutoFit/>
          </a:bodyPr>
          <a:lstStyle/>
          <a:p>
            <a:r>
              <a:rPr lang="en-US" sz="1400" dirty="0">
                <a:latin typeface="Garamond" panose="02020404030301010803" pitchFamily="18" charset="0"/>
              </a:rPr>
              <a:t>Normal &lt;= 1.2</a:t>
            </a:r>
          </a:p>
        </p:txBody>
      </p:sp>
      <p:sp>
        <p:nvSpPr>
          <p:cNvPr id="14" name="TextBox 13">
            <a:extLst>
              <a:ext uri="{FF2B5EF4-FFF2-40B4-BE49-F238E27FC236}">
                <a16:creationId xmlns:a16="http://schemas.microsoft.com/office/drawing/2014/main" id="{5AA3F706-1EB9-8F49-BC3B-376128BC7556}"/>
              </a:ext>
            </a:extLst>
          </p:cNvPr>
          <p:cNvSpPr txBox="1"/>
          <p:nvPr/>
        </p:nvSpPr>
        <p:spPr>
          <a:xfrm>
            <a:off x="6894035" y="3556558"/>
            <a:ext cx="1081110" cy="307777"/>
          </a:xfrm>
          <a:prstGeom prst="rect">
            <a:avLst/>
          </a:prstGeom>
          <a:noFill/>
        </p:spPr>
        <p:txBody>
          <a:bodyPr wrap="square" rtlCol="0">
            <a:spAutoFit/>
          </a:bodyPr>
          <a:lstStyle/>
          <a:p>
            <a:r>
              <a:rPr lang="en-US" sz="1400" dirty="0">
                <a:latin typeface="Garamond" panose="02020404030301010803" pitchFamily="18" charset="0"/>
              </a:rPr>
              <a:t>High &gt; 1.2</a:t>
            </a:r>
          </a:p>
        </p:txBody>
      </p:sp>
      <p:sp>
        <p:nvSpPr>
          <p:cNvPr id="9" name="Rectangle 8">
            <a:extLst>
              <a:ext uri="{FF2B5EF4-FFF2-40B4-BE49-F238E27FC236}">
                <a16:creationId xmlns:a16="http://schemas.microsoft.com/office/drawing/2014/main" id="{5164965C-5725-FC4A-BCDD-FC8A218C858B}"/>
              </a:ext>
            </a:extLst>
          </p:cNvPr>
          <p:cNvSpPr/>
          <p:nvPr/>
        </p:nvSpPr>
        <p:spPr>
          <a:xfrm>
            <a:off x="2885291" y="3431538"/>
            <a:ext cx="893479" cy="255851"/>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6FF6AD-594D-C24E-80F7-111F59AF661D}"/>
              </a:ext>
            </a:extLst>
          </p:cNvPr>
          <p:cNvSpPr/>
          <p:nvPr/>
        </p:nvSpPr>
        <p:spPr>
          <a:xfrm>
            <a:off x="2557454" y="1395881"/>
            <a:ext cx="4164573" cy="9739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E5C3A17C-E941-574D-97F9-BBDA210695C1}"/>
              </a:ext>
            </a:extLst>
          </p:cNvPr>
          <p:cNvCxnSpPr>
            <a:cxnSpLocks/>
          </p:cNvCxnSpPr>
          <p:nvPr/>
        </p:nvCxnSpPr>
        <p:spPr>
          <a:xfrm flipV="1">
            <a:off x="3778770" y="2057996"/>
            <a:ext cx="1076387" cy="136846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D5F9F800-2078-CD42-9CC2-A0DE876B90CE}"/>
              </a:ext>
            </a:extLst>
          </p:cNvPr>
          <p:cNvSpPr txBox="1"/>
          <p:nvPr/>
        </p:nvSpPr>
        <p:spPr>
          <a:xfrm>
            <a:off x="3834170" y="1477883"/>
            <a:ext cx="3299273" cy="584775"/>
          </a:xfrm>
          <a:prstGeom prst="rect">
            <a:avLst/>
          </a:prstGeom>
          <a:noFill/>
        </p:spPr>
        <p:txBody>
          <a:bodyPr wrap="square" rtlCol="0">
            <a:spAutoFit/>
          </a:bodyPr>
          <a:lstStyle/>
          <a:p>
            <a:r>
              <a:rPr lang="en-US" sz="1600" dirty="0">
                <a:latin typeface="Garamond" panose="02020404030301010803" pitchFamily="18" charset="0"/>
              </a:rPr>
              <a:t>Log-rank based test for difference </a:t>
            </a:r>
          </a:p>
          <a:p>
            <a:r>
              <a:rPr lang="en-US" sz="1600" dirty="0">
                <a:latin typeface="Garamond" panose="02020404030301010803" pitchFamily="18" charset="0"/>
              </a:rPr>
              <a:t>in survivorship between groups</a:t>
            </a:r>
          </a:p>
        </p:txBody>
      </p:sp>
    </p:spTree>
    <p:extLst>
      <p:ext uri="{BB962C8B-B14F-4D97-AF65-F5344CB8AC3E}">
        <p14:creationId xmlns:p14="http://schemas.microsoft.com/office/powerpoint/2010/main" val="104019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3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3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214767"/>
            <a:ext cx="10515600" cy="1325563"/>
          </a:xfrm>
        </p:spPr>
        <p:txBody>
          <a:bodyPr/>
          <a:lstStyle/>
          <a:p>
            <a:r>
              <a:rPr lang="en-US" dirty="0">
                <a:latin typeface="Garamond" panose="02020404030301010803" pitchFamily="18" charset="0"/>
              </a:rPr>
              <a:t>Primary Biliary Cirrhosis (PBC) </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4"/>
          <a:stretch>
            <a:fillRect/>
          </a:stretch>
        </p:blipFill>
        <p:spPr>
          <a:xfrm flipH="1">
            <a:off x="0" y="869749"/>
            <a:ext cx="209550" cy="5021179"/>
          </a:xfrm>
          <a:prstGeom prst="rect">
            <a:avLst/>
          </a:prstGeom>
        </p:spPr>
      </p:pic>
      <p:pic>
        <p:nvPicPr>
          <p:cNvPr id="14" name="Picture 13" descr="A picture containing table, sitting, small, birthday&#10;&#10;Description automatically generated">
            <a:extLst>
              <a:ext uri="{FF2B5EF4-FFF2-40B4-BE49-F238E27FC236}">
                <a16:creationId xmlns:a16="http://schemas.microsoft.com/office/drawing/2014/main" id="{D0CF5675-D187-9842-A0EF-A34EAB36DD25}"/>
              </a:ext>
            </a:extLst>
          </p:cNvPr>
          <p:cNvPicPr>
            <a:picLocks noChangeAspect="1"/>
          </p:cNvPicPr>
          <p:nvPr/>
        </p:nvPicPr>
        <p:blipFill>
          <a:blip r:embed="rId5"/>
          <a:stretch>
            <a:fillRect/>
          </a:stretch>
        </p:blipFill>
        <p:spPr>
          <a:xfrm>
            <a:off x="1547668" y="1378282"/>
            <a:ext cx="4548332" cy="3037112"/>
          </a:xfrm>
          <a:prstGeom prst="rect">
            <a:avLst/>
          </a:prstGeom>
        </p:spPr>
      </p:pic>
      <p:sp>
        <p:nvSpPr>
          <p:cNvPr id="21" name="TextBox 20">
            <a:extLst>
              <a:ext uri="{FF2B5EF4-FFF2-40B4-BE49-F238E27FC236}">
                <a16:creationId xmlns:a16="http://schemas.microsoft.com/office/drawing/2014/main" id="{4A0AD2FB-0E5D-EA41-80AD-AD846371052A}"/>
              </a:ext>
            </a:extLst>
          </p:cNvPr>
          <p:cNvSpPr txBox="1"/>
          <p:nvPr/>
        </p:nvSpPr>
        <p:spPr>
          <a:xfrm>
            <a:off x="6762750" y="2698785"/>
            <a:ext cx="4591050" cy="1862048"/>
          </a:xfrm>
          <a:prstGeom prst="rect">
            <a:avLst/>
          </a:prstGeom>
          <a:noFill/>
        </p:spPr>
        <p:txBody>
          <a:bodyPr wrap="square" rtlCol="0">
            <a:spAutoFit/>
          </a:bodyPr>
          <a:lstStyle/>
          <a:p>
            <a:r>
              <a:rPr lang="en-US" sz="2300" dirty="0">
                <a:latin typeface="Garamond" panose="02020404030301010803" pitchFamily="18" charset="0"/>
              </a:rPr>
              <a:t>Symptoms:</a:t>
            </a:r>
          </a:p>
          <a:p>
            <a:pPr marL="285750" indent="-285750">
              <a:buFont typeface="Arial" panose="020B0604020202020204" pitchFamily="34" charset="0"/>
              <a:buChar char="•"/>
            </a:pPr>
            <a:r>
              <a:rPr lang="en-US" sz="2300" dirty="0">
                <a:latin typeface="Garamond" panose="02020404030301010803" pitchFamily="18" charset="0"/>
              </a:rPr>
              <a:t>Jaundice</a:t>
            </a:r>
          </a:p>
          <a:p>
            <a:pPr marL="285750" indent="-285750">
              <a:buFont typeface="Arial" panose="020B0604020202020204" pitchFamily="34" charset="0"/>
              <a:buChar char="•"/>
            </a:pPr>
            <a:r>
              <a:rPr lang="en-US" sz="2300" dirty="0">
                <a:latin typeface="Garamond" panose="02020404030301010803" pitchFamily="18" charset="0"/>
              </a:rPr>
              <a:t>Fatigue</a:t>
            </a:r>
          </a:p>
          <a:p>
            <a:pPr marL="285750" indent="-285750">
              <a:buFont typeface="Arial" panose="020B0604020202020204" pitchFamily="34" charset="0"/>
              <a:buChar char="•"/>
            </a:pPr>
            <a:r>
              <a:rPr lang="en-US" sz="2300" dirty="0">
                <a:latin typeface="Garamond" panose="02020404030301010803" pitchFamily="18" charset="0"/>
              </a:rPr>
              <a:t>Loss of appetite</a:t>
            </a:r>
          </a:p>
          <a:p>
            <a:pPr marL="285750" indent="-285750">
              <a:buFont typeface="Arial" panose="020B0604020202020204" pitchFamily="34" charset="0"/>
              <a:buChar char="•"/>
            </a:pPr>
            <a:r>
              <a:rPr lang="en-US" sz="2300" dirty="0">
                <a:latin typeface="Garamond" panose="02020404030301010803" pitchFamily="18" charset="0"/>
              </a:rPr>
              <a:t>No symptoms</a:t>
            </a:r>
          </a:p>
        </p:txBody>
      </p:sp>
      <p:sp>
        <p:nvSpPr>
          <p:cNvPr id="22" name="TextBox 21">
            <a:extLst>
              <a:ext uri="{FF2B5EF4-FFF2-40B4-BE49-F238E27FC236}">
                <a16:creationId xmlns:a16="http://schemas.microsoft.com/office/drawing/2014/main" id="{9B5A4F29-7E22-5A45-A709-6D4C9516D327}"/>
              </a:ext>
            </a:extLst>
          </p:cNvPr>
          <p:cNvSpPr txBox="1"/>
          <p:nvPr/>
        </p:nvSpPr>
        <p:spPr>
          <a:xfrm>
            <a:off x="6762750" y="4826289"/>
            <a:ext cx="3733800" cy="1154162"/>
          </a:xfrm>
          <a:prstGeom prst="rect">
            <a:avLst/>
          </a:prstGeom>
          <a:noFill/>
        </p:spPr>
        <p:txBody>
          <a:bodyPr wrap="square" rtlCol="0">
            <a:spAutoFit/>
          </a:bodyPr>
          <a:lstStyle/>
          <a:p>
            <a:r>
              <a:rPr lang="en-US" sz="2300" dirty="0">
                <a:latin typeface="Garamond" panose="02020404030301010803" pitchFamily="18" charset="0"/>
              </a:rPr>
              <a:t>Treatment:</a:t>
            </a:r>
          </a:p>
          <a:p>
            <a:pPr marL="285750" indent="-285750">
              <a:buFont typeface="Arial" panose="020B0604020202020204" pitchFamily="34" charset="0"/>
              <a:buChar char="•"/>
            </a:pPr>
            <a:r>
              <a:rPr lang="en-US" sz="2300" dirty="0">
                <a:latin typeface="Garamond" panose="02020404030301010803" pitchFamily="18" charset="0"/>
              </a:rPr>
              <a:t>Medications</a:t>
            </a:r>
          </a:p>
          <a:p>
            <a:pPr marL="285750" indent="-285750">
              <a:buFont typeface="Arial" panose="020B0604020202020204" pitchFamily="34" charset="0"/>
              <a:buChar char="•"/>
            </a:pPr>
            <a:r>
              <a:rPr lang="en-US" sz="2300" dirty="0">
                <a:latin typeface="Garamond" panose="02020404030301010803" pitchFamily="18" charset="0"/>
              </a:rPr>
              <a:t>Liver transplantation</a:t>
            </a:r>
          </a:p>
        </p:txBody>
      </p:sp>
      <p:sp>
        <p:nvSpPr>
          <p:cNvPr id="6" name="Rectangle 5">
            <a:extLst>
              <a:ext uri="{FF2B5EF4-FFF2-40B4-BE49-F238E27FC236}">
                <a16:creationId xmlns:a16="http://schemas.microsoft.com/office/drawing/2014/main" id="{6C2DDF13-7A07-7343-A02A-BBB1DD27764C}"/>
              </a:ext>
            </a:extLst>
          </p:cNvPr>
          <p:cNvSpPr/>
          <p:nvPr/>
        </p:nvSpPr>
        <p:spPr>
          <a:xfrm>
            <a:off x="1145778" y="4649318"/>
            <a:ext cx="6096000" cy="1508105"/>
          </a:xfrm>
          <a:prstGeom prst="rect">
            <a:avLst/>
          </a:prstGeom>
        </p:spPr>
        <p:txBody>
          <a:bodyPr>
            <a:spAutoFit/>
          </a:bodyPr>
          <a:lstStyle/>
          <a:p>
            <a:pPr marL="342900" indent="-342900" fontAlgn="base">
              <a:buFont typeface="Arial" panose="020B0604020202020204" pitchFamily="34" charset="0"/>
              <a:buChar char="•"/>
            </a:pPr>
            <a:r>
              <a:rPr lang="en-US" sz="2300" dirty="0">
                <a:solidFill>
                  <a:srgbClr val="000000"/>
                </a:solidFill>
                <a:latin typeface="Garamond" panose="02020404030301010803" pitchFamily="18" charset="0"/>
              </a:rPr>
              <a:t>Immune system attacks liver</a:t>
            </a:r>
            <a:endParaRPr lang="en-US" sz="2300" dirty="0">
              <a:solidFill>
                <a:srgbClr val="000000"/>
              </a:solidFill>
              <a:latin typeface="Arial" panose="020B0604020202020204" pitchFamily="34" charset="0"/>
            </a:endParaRPr>
          </a:p>
          <a:p>
            <a:pPr marL="342900" indent="-342900" fontAlgn="base">
              <a:buFont typeface="Arial" panose="020B0604020202020204" pitchFamily="34" charset="0"/>
              <a:buChar char="•"/>
            </a:pPr>
            <a:r>
              <a:rPr lang="en-US" sz="2300" dirty="0">
                <a:solidFill>
                  <a:srgbClr val="000000"/>
                </a:solidFill>
                <a:latin typeface="Garamond" panose="02020404030301010803" pitchFamily="18" charset="0"/>
              </a:rPr>
              <a:t>Damage bile ducts</a:t>
            </a:r>
            <a:endParaRPr lang="en-US" sz="2300" dirty="0">
              <a:solidFill>
                <a:srgbClr val="000000"/>
              </a:solidFill>
              <a:latin typeface="Arial" panose="020B0604020202020204" pitchFamily="34" charset="0"/>
            </a:endParaRPr>
          </a:p>
          <a:p>
            <a:pPr marL="342900" indent="-342900" fontAlgn="base">
              <a:buFont typeface="Arial" panose="020B0604020202020204" pitchFamily="34" charset="0"/>
              <a:buChar char="•"/>
            </a:pPr>
            <a:r>
              <a:rPr lang="en-US" sz="2300" dirty="0">
                <a:solidFill>
                  <a:srgbClr val="000000"/>
                </a:solidFill>
                <a:latin typeface="Garamond" panose="02020404030301010803" pitchFamily="18" charset="0"/>
              </a:rPr>
              <a:t>Lead to liver fibrosis and cirrhosis</a:t>
            </a:r>
          </a:p>
          <a:p>
            <a:pPr marL="342900" indent="-342900" fontAlgn="base">
              <a:buFont typeface="Arial" panose="020B0604020202020204" pitchFamily="34" charset="0"/>
              <a:buChar char="•"/>
            </a:pPr>
            <a:r>
              <a:rPr lang="en-US" sz="2300" dirty="0">
                <a:solidFill>
                  <a:srgbClr val="000000"/>
                </a:solidFill>
                <a:latin typeface="Garamond" panose="02020404030301010803" pitchFamily="18" charset="0"/>
              </a:rPr>
              <a:t>Possibly lead to liver cancer </a:t>
            </a:r>
            <a:endParaRPr lang="en-US" sz="2300" dirty="0">
              <a:solidFill>
                <a:srgbClr val="000000"/>
              </a:solidFill>
              <a:latin typeface="Arial" panose="020B0604020202020204" pitchFamily="34" charset="0"/>
            </a:endParaRPr>
          </a:p>
        </p:txBody>
      </p:sp>
      <p:sp>
        <p:nvSpPr>
          <p:cNvPr id="9" name="TextBox 8">
            <a:extLst>
              <a:ext uri="{FF2B5EF4-FFF2-40B4-BE49-F238E27FC236}">
                <a16:creationId xmlns:a16="http://schemas.microsoft.com/office/drawing/2014/main" id="{32CB7D6E-DDC0-B94F-A592-4089CFD51DF6}"/>
              </a:ext>
            </a:extLst>
          </p:cNvPr>
          <p:cNvSpPr txBox="1"/>
          <p:nvPr/>
        </p:nvSpPr>
        <p:spPr>
          <a:xfrm>
            <a:off x="6762750" y="1634472"/>
            <a:ext cx="4308524" cy="800219"/>
          </a:xfrm>
          <a:prstGeom prst="rect">
            <a:avLst/>
          </a:prstGeom>
          <a:noFill/>
        </p:spPr>
        <p:txBody>
          <a:bodyPr wrap="square" rtlCol="0">
            <a:spAutoFit/>
          </a:bodyPr>
          <a:lstStyle/>
          <a:p>
            <a:pPr marL="342900" indent="-342900">
              <a:buFont typeface="Arial" panose="020B0604020202020204" pitchFamily="34" charset="0"/>
              <a:buChar char="•"/>
            </a:pPr>
            <a:r>
              <a:rPr lang="en-US" sz="2300" dirty="0">
                <a:latin typeface="Garamond" panose="02020404030301010803" pitchFamily="18" charset="0"/>
              </a:rPr>
              <a:t>Relatively rare disease (1/3000)</a:t>
            </a:r>
          </a:p>
          <a:p>
            <a:pPr marL="342900" indent="-342900">
              <a:buFont typeface="Arial" panose="020B0604020202020204" pitchFamily="34" charset="0"/>
              <a:buChar char="•"/>
            </a:pPr>
            <a:r>
              <a:rPr lang="en-US" sz="2300" dirty="0">
                <a:latin typeface="Garamond" panose="02020404030301010803" pitchFamily="18" charset="0"/>
              </a:rPr>
              <a:t>Common in women</a:t>
            </a:r>
          </a:p>
        </p:txBody>
      </p:sp>
      <p:sp>
        <p:nvSpPr>
          <p:cNvPr id="3" name="TextBox 2">
            <a:extLst>
              <a:ext uri="{FF2B5EF4-FFF2-40B4-BE49-F238E27FC236}">
                <a16:creationId xmlns:a16="http://schemas.microsoft.com/office/drawing/2014/main" id="{BDE91825-D5B9-CA44-9A5E-A34461D7DB49}"/>
              </a:ext>
            </a:extLst>
          </p:cNvPr>
          <p:cNvSpPr txBox="1"/>
          <p:nvPr/>
        </p:nvSpPr>
        <p:spPr>
          <a:xfrm>
            <a:off x="1773382" y="4253345"/>
            <a:ext cx="4322618" cy="338554"/>
          </a:xfrm>
          <a:prstGeom prst="rect">
            <a:avLst/>
          </a:prstGeom>
          <a:noFill/>
        </p:spPr>
        <p:txBody>
          <a:bodyPr wrap="square" rtlCol="0">
            <a:spAutoFit/>
          </a:bodyPr>
          <a:lstStyle/>
          <a:p>
            <a:pPr algn="ctr"/>
            <a:r>
              <a:rPr lang="en-US" sz="1600" dirty="0">
                <a:latin typeface="Garamond" panose="02020404030301010803" pitchFamily="18" charset="0"/>
              </a:rPr>
              <a:t>(Source: Bruce </a:t>
            </a:r>
            <a:r>
              <a:rPr lang="en-US" sz="1600" dirty="0" err="1">
                <a:latin typeface="Garamond" panose="02020404030301010803" pitchFamily="18" charset="0"/>
              </a:rPr>
              <a:t>Blaus</a:t>
            </a:r>
            <a:r>
              <a:rPr lang="en-US" sz="1600" dirty="0">
                <a:latin typeface="Garamond" panose="02020404030301010803" pitchFamily="18" charset="0"/>
              </a:rPr>
              <a:t>, Wikimedia Commons)</a:t>
            </a:r>
          </a:p>
        </p:txBody>
      </p:sp>
    </p:spTree>
    <p:custDataLst>
      <p:tags r:id="rId1"/>
    </p:custDataLst>
    <p:extLst>
      <p:ext uri="{BB962C8B-B14F-4D97-AF65-F5344CB8AC3E}">
        <p14:creationId xmlns:p14="http://schemas.microsoft.com/office/powerpoint/2010/main" val="292869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6"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255212"/>
            <a:ext cx="10515600" cy="1325563"/>
          </a:xfrm>
        </p:spPr>
        <p:txBody>
          <a:bodyPr>
            <a:normAutofit/>
          </a:bodyPr>
          <a:lstStyle/>
          <a:p>
            <a:r>
              <a:rPr lang="en-US" sz="4000" dirty="0">
                <a:latin typeface="Garamond" panose="02020404030301010803" pitchFamily="18" charset="0"/>
              </a:rPr>
              <a:t>Univariate Analysis for Cox Models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Rectangle 3">
            <a:extLst>
              <a:ext uri="{FF2B5EF4-FFF2-40B4-BE49-F238E27FC236}">
                <a16:creationId xmlns:a16="http://schemas.microsoft.com/office/drawing/2014/main" id="{01E80728-9B4A-4A45-B95D-45A5D8BB051C}"/>
              </a:ext>
            </a:extLst>
          </p:cNvPr>
          <p:cNvSpPr/>
          <p:nvPr/>
        </p:nvSpPr>
        <p:spPr>
          <a:xfrm>
            <a:off x="999747" y="4019734"/>
            <a:ext cx="10515600" cy="1446550"/>
          </a:xfrm>
          <a:prstGeom prst="rect">
            <a:avLst/>
          </a:prstGeom>
        </p:spPr>
        <p:txBody>
          <a:bodyPr wrap="square">
            <a:spAutoFit/>
          </a:bodyPr>
          <a:lstStyle/>
          <a:p>
            <a:r>
              <a:rPr lang="en-US" sz="2200" u="sng" dirty="0">
                <a:latin typeface="Garamond" panose="02020404030301010803" pitchFamily="18" charset="0"/>
              </a:rPr>
              <a:t>Interpretation</a:t>
            </a:r>
            <a:r>
              <a:rPr lang="en-US" sz="2200" dirty="0">
                <a:latin typeface="Garamond" panose="02020404030301010803" pitchFamily="18" charset="0"/>
              </a:rPr>
              <a:t>: </a:t>
            </a:r>
          </a:p>
          <a:p>
            <a:pPr marL="342900" indent="-342900">
              <a:buFont typeface="Arial" panose="020B0604020202020204" pitchFamily="34" charset="0"/>
              <a:buChar char="•"/>
            </a:pPr>
            <a:r>
              <a:rPr lang="en-US" sz="2200" dirty="0">
                <a:latin typeface="Garamond" panose="02020404030301010803" pitchFamily="18" charset="0"/>
              </a:rPr>
              <a:t>There’s no treatment effect on the survival</a:t>
            </a:r>
          </a:p>
          <a:p>
            <a:pPr marL="342900" indent="-342900">
              <a:buFont typeface="Arial" panose="020B0604020202020204" pitchFamily="34" charset="0"/>
              <a:buChar char="•"/>
            </a:pPr>
            <a:r>
              <a:rPr lang="en-US" sz="2200" dirty="0">
                <a:latin typeface="Garamond" panose="02020404030301010803" pitchFamily="18" charset="0"/>
              </a:rPr>
              <a:t>One-year increase in the baseline age is associated with a 5% increase in the hazard of death</a:t>
            </a:r>
          </a:p>
          <a:p>
            <a:pPr marL="342900" indent="-342900">
              <a:buFont typeface="Arial" panose="020B0604020202020204" pitchFamily="34" charset="0"/>
              <a:buChar char="•"/>
            </a:pPr>
            <a:r>
              <a:rPr lang="en-US" sz="2200" dirty="0">
                <a:latin typeface="Garamond" panose="02020404030301010803" pitchFamily="18" charset="0"/>
              </a:rPr>
              <a:t>Female patients have a 48% lower hazard of death than male patients</a:t>
            </a:r>
          </a:p>
        </p:txBody>
      </p:sp>
      <p:graphicFrame>
        <p:nvGraphicFramePr>
          <p:cNvPr id="13" name="Table 12">
            <a:extLst>
              <a:ext uri="{FF2B5EF4-FFF2-40B4-BE49-F238E27FC236}">
                <a16:creationId xmlns:a16="http://schemas.microsoft.com/office/drawing/2014/main" id="{83F2733E-EBF9-C348-9421-281758594C51}"/>
              </a:ext>
            </a:extLst>
          </p:cNvPr>
          <p:cNvGraphicFramePr>
            <a:graphicFrameLocks noGrp="1"/>
          </p:cNvGraphicFramePr>
          <p:nvPr>
            <p:extLst>
              <p:ext uri="{D42A27DB-BD31-4B8C-83A1-F6EECF244321}">
                <p14:modId xmlns:p14="http://schemas.microsoft.com/office/powerpoint/2010/main" val="2852194122"/>
              </p:ext>
            </p:extLst>
          </p:nvPr>
        </p:nvGraphicFramePr>
        <p:xfrm>
          <a:off x="1163976" y="1580775"/>
          <a:ext cx="9294831" cy="1981200"/>
        </p:xfrm>
        <a:graphic>
          <a:graphicData uri="http://schemas.openxmlformats.org/drawingml/2006/table">
            <a:tbl>
              <a:tblPr firstRow="1" bandRow="1">
                <a:tableStyleId>{9D7B26C5-4107-4FEC-AEDC-1716B250A1EF}</a:tableStyleId>
              </a:tblPr>
              <a:tblGrid>
                <a:gridCol w="2058909">
                  <a:extLst>
                    <a:ext uri="{9D8B030D-6E8A-4147-A177-3AD203B41FA5}">
                      <a16:colId xmlns:a16="http://schemas.microsoft.com/office/drawing/2014/main" val="2377632396"/>
                    </a:ext>
                  </a:extLst>
                </a:gridCol>
                <a:gridCol w="2203554">
                  <a:extLst>
                    <a:ext uri="{9D8B030D-6E8A-4147-A177-3AD203B41FA5}">
                      <a16:colId xmlns:a16="http://schemas.microsoft.com/office/drawing/2014/main" val="2017485112"/>
                    </a:ext>
                  </a:extLst>
                </a:gridCol>
                <a:gridCol w="3413291">
                  <a:extLst>
                    <a:ext uri="{9D8B030D-6E8A-4147-A177-3AD203B41FA5}">
                      <a16:colId xmlns:a16="http://schemas.microsoft.com/office/drawing/2014/main" val="872858002"/>
                    </a:ext>
                  </a:extLst>
                </a:gridCol>
                <a:gridCol w="1619077">
                  <a:extLst>
                    <a:ext uri="{9D8B030D-6E8A-4147-A177-3AD203B41FA5}">
                      <a16:colId xmlns:a16="http://schemas.microsoft.com/office/drawing/2014/main" val="1105348928"/>
                    </a:ext>
                  </a:extLst>
                </a:gridCol>
              </a:tblGrid>
              <a:tr h="370840">
                <a:tc>
                  <a:txBody>
                    <a:bodyPr/>
                    <a:lstStyle/>
                    <a:p>
                      <a:r>
                        <a:rPr lang="en-US" sz="2000" dirty="0">
                          <a:latin typeface="Calibri" panose="020F0502020204030204" pitchFamily="34" charset="0"/>
                          <a:cs typeface="Calibri" panose="020F0502020204030204" pitchFamily="34" charset="0"/>
                        </a:rPr>
                        <a:t>Clinical Factor</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Hazard Ratio</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95% Confidence Interval</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p-value</a:t>
                      </a:r>
                      <a:endParaRPr lang="en-US" sz="20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28566234"/>
                  </a:ext>
                </a:extLst>
              </a:tr>
              <a:tr h="370840">
                <a:tc>
                  <a:txBody>
                    <a:bodyPr/>
                    <a:lstStyle/>
                    <a:p>
                      <a:r>
                        <a:rPr lang="en-US" sz="2000" b="1" dirty="0">
                          <a:latin typeface="Calibri" panose="020F0502020204030204" pitchFamily="34" charset="0"/>
                          <a:cs typeface="Calibri" panose="020F0502020204030204" pitchFamily="34" charset="0"/>
                        </a:rPr>
                        <a:t>Drug</a:t>
                      </a:r>
                    </a:p>
                  </a:txBody>
                  <a:tcPr/>
                </a:tc>
                <a:tc>
                  <a:txBody>
                    <a:bodyPr/>
                    <a:lstStyle/>
                    <a:p>
                      <a:pPr algn="ctr"/>
                      <a:r>
                        <a:rPr lang="en-US" sz="2000" dirty="0">
                          <a:latin typeface="Calibri" panose="020F0502020204030204" pitchFamily="34" charset="0"/>
                          <a:cs typeface="Calibri" panose="020F0502020204030204" pitchFamily="34" charset="0"/>
                        </a:rPr>
                        <a:t>1.00</a:t>
                      </a:r>
                    </a:p>
                  </a:txBody>
                  <a:tcPr/>
                </a:tc>
                <a:tc>
                  <a:txBody>
                    <a:bodyPr/>
                    <a:lstStyle/>
                    <a:p>
                      <a:pPr algn="ctr"/>
                      <a:r>
                        <a:rPr lang="en-US" sz="2000" dirty="0">
                          <a:latin typeface="Calibri" panose="020F0502020204030204" pitchFamily="34" charset="0"/>
                          <a:cs typeface="Calibri" panose="020F0502020204030204" pitchFamily="34" charset="0"/>
                        </a:rPr>
                        <a:t>(0.72 – 1.39)</a:t>
                      </a:r>
                    </a:p>
                  </a:txBody>
                  <a:tcPr>
                    <a:lnB>
                      <a:noFill/>
                    </a:lnB>
                  </a:tcPr>
                </a:tc>
                <a:tc>
                  <a:txBody>
                    <a:bodyPr/>
                    <a:lstStyle/>
                    <a:p>
                      <a:pPr algn="ctr"/>
                      <a:r>
                        <a:rPr lang="en-US" sz="2000" dirty="0">
                          <a:latin typeface="Calibri" panose="020F0502020204030204" pitchFamily="34" charset="0"/>
                          <a:cs typeface="Calibri" panose="020F0502020204030204" pitchFamily="34" charset="0"/>
                        </a:rPr>
                        <a:t>&gt;0.9</a:t>
                      </a:r>
                    </a:p>
                  </a:txBody>
                  <a:tcPr/>
                </a:tc>
                <a:extLst>
                  <a:ext uri="{0D108BD9-81ED-4DB2-BD59-A6C34878D82A}">
                    <a16:rowId xmlns:a16="http://schemas.microsoft.com/office/drawing/2014/main" val="2824521056"/>
                  </a:ext>
                </a:extLst>
              </a:tr>
              <a:tr h="370840">
                <a:tc>
                  <a:txBody>
                    <a:bodyPr/>
                    <a:lstStyle/>
                    <a:p>
                      <a:r>
                        <a:rPr lang="en-US" sz="2000" b="1" dirty="0">
                          <a:latin typeface="Calibri" panose="020F0502020204030204" pitchFamily="34" charset="0"/>
                          <a:cs typeface="Calibri" panose="020F0502020204030204" pitchFamily="34" charset="0"/>
                        </a:rPr>
                        <a:t>Age</a:t>
                      </a:r>
                    </a:p>
                  </a:txBody>
                  <a:tcPr/>
                </a:tc>
                <a:tc>
                  <a:txBody>
                    <a:bodyPr/>
                    <a:lstStyle/>
                    <a:p>
                      <a:pPr algn="ctr"/>
                      <a:r>
                        <a:rPr lang="en-US" sz="2000" dirty="0">
                          <a:latin typeface="Calibri" panose="020F0502020204030204" pitchFamily="34" charset="0"/>
                          <a:cs typeface="Calibri" panose="020F0502020204030204" pitchFamily="34" charset="0"/>
                        </a:rPr>
                        <a:t>1.05</a:t>
                      </a:r>
                    </a:p>
                  </a:txBody>
                  <a:tcPr>
                    <a:lnR>
                      <a:noFill/>
                    </a:lnR>
                  </a:tcPr>
                </a:tc>
                <a:tc>
                  <a:txBody>
                    <a:bodyPr/>
                    <a:lstStyle/>
                    <a:p>
                      <a:pPr algn="ctr"/>
                      <a:r>
                        <a:rPr lang="en-US" sz="2000" dirty="0">
                          <a:latin typeface="Calibri" panose="020F0502020204030204" pitchFamily="34" charset="0"/>
                          <a:cs typeface="Calibri" panose="020F0502020204030204" pitchFamily="34" charset="0"/>
                        </a:rPr>
                        <a:t>(1.03 – 1.06)</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2000" dirty="0">
                          <a:latin typeface="Calibri" panose="020F0502020204030204" pitchFamily="34" charset="0"/>
                          <a:cs typeface="Calibri" panose="020F0502020204030204" pitchFamily="34" charset="0"/>
                        </a:rPr>
                        <a:t>&lt;0.001</a:t>
                      </a:r>
                    </a:p>
                  </a:txBody>
                  <a:tcPr>
                    <a:lnL>
                      <a:noFill/>
                    </a:lnL>
                  </a:tcPr>
                </a:tc>
                <a:extLst>
                  <a:ext uri="{0D108BD9-81ED-4DB2-BD59-A6C34878D82A}">
                    <a16:rowId xmlns:a16="http://schemas.microsoft.com/office/drawing/2014/main" val="21931632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Calibri" panose="020F0502020204030204" pitchFamily="34" charset="0"/>
                          <a:cs typeface="Calibri" panose="020F0502020204030204" pitchFamily="34" charset="0"/>
                        </a:rPr>
                        <a:t>Sex: male</a:t>
                      </a:r>
                    </a:p>
                  </a:txBody>
                  <a:tcPr/>
                </a:tc>
                <a:tc>
                  <a:txBody>
                    <a:bodyPr/>
                    <a:lstStyle/>
                    <a:p>
                      <a:pPr algn="ctr"/>
                      <a:r>
                        <a:rPr lang="en-US" sz="2000" dirty="0">
                          <a:latin typeface="Calibri" panose="020F0502020204030204" pitchFamily="34" charset="0"/>
                          <a:cs typeface="Calibri" panose="020F0502020204030204" pitchFamily="34" charset="0"/>
                        </a:rPr>
                        <a:t>Ref</a:t>
                      </a:r>
                    </a:p>
                  </a:txBody>
                  <a:tcPr/>
                </a:tc>
                <a:tc>
                  <a:txBody>
                    <a:bodyPr/>
                    <a:lstStyle/>
                    <a:p>
                      <a:pPr algn="ctr"/>
                      <a:endParaRPr lang="en-US" sz="2000" dirty="0">
                        <a:latin typeface="Calibri" panose="020F0502020204030204" pitchFamily="34" charset="0"/>
                        <a:cs typeface="Calibri" panose="020F0502020204030204" pitchFamily="34" charset="0"/>
                      </a:endParaRPr>
                    </a:p>
                  </a:txBody>
                  <a:tcPr>
                    <a:lnT>
                      <a:noFill/>
                    </a:lnT>
                    <a:lnB>
                      <a:noFill/>
                    </a:lnB>
                  </a:tcPr>
                </a:tc>
                <a:tc>
                  <a:txBody>
                    <a:bodyPr/>
                    <a:lstStyle/>
                    <a:p>
                      <a:pPr algn="ct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93032928"/>
                  </a:ext>
                </a:extLst>
              </a:tr>
              <a:tr h="370840">
                <a:tc>
                  <a:txBody>
                    <a:bodyPr/>
                    <a:lstStyle/>
                    <a:p>
                      <a:r>
                        <a:rPr lang="en-US" sz="2000" b="1" dirty="0">
                          <a:latin typeface="Calibri" panose="020F0502020204030204" pitchFamily="34" charset="0"/>
                          <a:cs typeface="Calibri" panose="020F0502020204030204" pitchFamily="34" charset="0"/>
                        </a:rPr>
                        <a:t>         female</a:t>
                      </a:r>
                    </a:p>
                  </a:txBody>
                  <a:tcPr/>
                </a:tc>
                <a:tc>
                  <a:txBody>
                    <a:bodyPr/>
                    <a:lstStyle/>
                    <a:p>
                      <a:pPr algn="ctr"/>
                      <a:r>
                        <a:rPr lang="en-US" sz="2000" dirty="0">
                          <a:latin typeface="Calibri" panose="020F0502020204030204" pitchFamily="34" charset="0"/>
                          <a:cs typeface="Calibri" panose="020F0502020204030204" pitchFamily="34" charset="0"/>
                        </a:rPr>
                        <a:t>0.52</a:t>
                      </a:r>
                    </a:p>
                  </a:txBody>
                  <a:tcPr/>
                </a:tc>
                <a:tc>
                  <a:txBody>
                    <a:bodyPr/>
                    <a:lstStyle/>
                    <a:p>
                      <a:pPr algn="ctr"/>
                      <a:r>
                        <a:rPr lang="en-US" sz="2000" dirty="0">
                          <a:latin typeface="Calibri" panose="020F0502020204030204" pitchFamily="34" charset="0"/>
                          <a:cs typeface="Calibri" panose="020F0502020204030204" pitchFamily="34" charset="0"/>
                        </a:rPr>
                        <a:t>(0.34 – 0.80)</a:t>
                      </a:r>
                    </a:p>
                  </a:txBody>
                  <a:tcPr>
                    <a:lnT>
                      <a:noFill/>
                    </a:lnT>
                  </a:tcPr>
                </a:tc>
                <a:tc>
                  <a:txBody>
                    <a:bodyPr/>
                    <a:lstStyle/>
                    <a:p>
                      <a:pPr algn="ctr"/>
                      <a:r>
                        <a:rPr lang="en-US" sz="2000" dirty="0">
                          <a:latin typeface="Calibri" panose="020F0502020204030204" pitchFamily="34" charset="0"/>
                          <a:cs typeface="Calibri" panose="020F0502020204030204" pitchFamily="34" charset="0"/>
                        </a:rPr>
                        <a:t>0.005</a:t>
                      </a:r>
                    </a:p>
                  </a:txBody>
                  <a:tcPr/>
                </a:tc>
                <a:extLst>
                  <a:ext uri="{0D108BD9-81ED-4DB2-BD59-A6C34878D82A}">
                    <a16:rowId xmlns:a16="http://schemas.microsoft.com/office/drawing/2014/main" val="714735959"/>
                  </a:ext>
                </a:extLst>
              </a:tr>
            </a:tbl>
          </a:graphicData>
        </a:graphic>
      </p:graphicFrame>
    </p:spTree>
    <p:extLst>
      <p:ext uri="{BB962C8B-B14F-4D97-AF65-F5344CB8AC3E}">
        <p14:creationId xmlns:p14="http://schemas.microsoft.com/office/powerpoint/2010/main" val="1456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graphicFrame>
        <p:nvGraphicFramePr>
          <p:cNvPr id="6" name="Table 5">
            <a:extLst>
              <a:ext uri="{FF2B5EF4-FFF2-40B4-BE49-F238E27FC236}">
                <a16:creationId xmlns:a16="http://schemas.microsoft.com/office/drawing/2014/main" id="{489ED659-5EB4-9B48-83E0-A83A8057C3B9}"/>
              </a:ext>
            </a:extLst>
          </p:cNvPr>
          <p:cNvGraphicFramePr>
            <a:graphicFrameLocks noGrp="1"/>
          </p:cNvGraphicFramePr>
          <p:nvPr>
            <p:extLst>
              <p:ext uri="{D42A27DB-BD31-4B8C-83A1-F6EECF244321}">
                <p14:modId xmlns:p14="http://schemas.microsoft.com/office/powerpoint/2010/main" val="3957734159"/>
              </p:ext>
            </p:extLst>
          </p:nvPr>
        </p:nvGraphicFramePr>
        <p:xfrm>
          <a:off x="981044" y="990020"/>
          <a:ext cx="8333773" cy="5364480"/>
        </p:xfrm>
        <a:graphic>
          <a:graphicData uri="http://schemas.openxmlformats.org/drawingml/2006/table">
            <a:tbl>
              <a:tblPr firstRow="1" bandRow="1">
                <a:tableStyleId>{9D7B26C5-4107-4FEC-AEDC-1716B250A1EF}</a:tableStyleId>
              </a:tblPr>
              <a:tblGrid>
                <a:gridCol w="2523796">
                  <a:extLst>
                    <a:ext uri="{9D8B030D-6E8A-4147-A177-3AD203B41FA5}">
                      <a16:colId xmlns:a16="http://schemas.microsoft.com/office/drawing/2014/main" val="485798123"/>
                    </a:ext>
                  </a:extLst>
                </a:gridCol>
                <a:gridCol w="1659993">
                  <a:extLst>
                    <a:ext uri="{9D8B030D-6E8A-4147-A177-3AD203B41FA5}">
                      <a16:colId xmlns:a16="http://schemas.microsoft.com/office/drawing/2014/main" val="1804284512"/>
                    </a:ext>
                  </a:extLst>
                </a:gridCol>
                <a:gridCol w="3055095">
                  <a:extLst>
                    <a:ext uri="{9D8B030D-6E8A-4147-A177-3AD203B41FA5}">
                      <a16:colId xmlns:a16="http://schemas.microsoft.com/office/drawing/2014/main" val="1548644195"/>
                    </a:ext>
                  </a:extLst>
                </a:gridCol>
                <a:gridCol w="1094889">
                  <a:extLst>
                    <a:ext uri="{9D8B030D-6E8A-4147-A177-3AD203B41FA5}">
                      <a16:colId xmlns:a16="http://schemas.microsoft.com/office/drawing/2014/main" val="4056799737"/>
                    </a:ext>
                  </a:extLst>
                </a:gridCol>
              </a:tblGrid>
              <a:tr h="313053">
                <a:tc>
                  <a:txBody>
                    <a:bodyPr/>
                    <a:lstStyle/>
                    <a:p>
                      <a:r>
                        <a:rPr lang="en-US" sz="1600" dirty="0">
                          <a:latin typeface="Calibri" panose="020F0502020204030204" pitchFamily="34" charset="0"/>
                          <a:cs typeface="Calibri" panose="020F0502020204030204" pitchFamily="34" charset="0"/>
                        </a:rPr>
                        <a:t>Biomarker</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cs typeface="Calibri" panose="020F0502020204030204" pitchFamily="34" charset="0"/>
                        </a:rPr>
                        <a:t>Hazard Ratio</a:t>
                      </a:r>
                      <a:endParaRPr lang="en-US" sz="1600" b="1" dirty="0">
                        <a:latin typeface="Calibri" panose="020F0502020204030204" pitchFamily="34" charset="0"/>
                        <a:cs typeface="Calibri" panose="020F050202020403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cs typeface="Calibri" panose="020F0502020204030204" pitchFamily="34" charset="0"/>
                        </a:rPr>
                        <a:t>95% Confidence Interval</a:t>
                      </a:r>
                      <a:endParaRPr lang="en-US" sz="1600" b="1" dirty="0">
                        <a:latin typeface="Calibri" panose="020F0502020204030204" pitchFamily="34" charset="0"/>
                        <a:cs typeface="Calibri" panose="020F0502020204030204" pitchFamily="34" charset="0"/>
                      </a:endParaRPr>
                    </a:p>
                  </a:txBody>
                  <a:tcPr>
                    <a:lnT w="12700" cap="flat" cmpd="sng" algn="ctr">
                      <a:solidFill>
                        <a:schemeClr val="tx1"/>
                      </a:solidFill>
                      <a:prstDash val="solid"/>
                      <a:round/>
                      <a:headEnd type="none" w="med" len="med"/>
                      <a:tailEnd type="none" w="med" len="med"/>
                    </a:lnT>
                  </a:tcPr>
                </a:tc>
                <a:tc>
                  <a:txBody>
                    <a:bodyPr/>
                    <a:lstStyle/>
                    <a:p>
                      <a:pPr algn="ctr"/>
                      <a:r>
                        <a:rPr lang="en-US" sz="1600" dirty="0">
                          <a:latin typeface="Calibri" panose="020F0502020204030204" pitchFamily="34" charset="0"/>
                          <a:cs typeface="Calibri" panose="020F0502020204030204" pitchFamily="34" charset="0"/>
                        </a:rPr>
                        <a:t>p-value</a:t>
                      </a:r>
                      <a:endParaRPr lang="en-US" sz="1600" b="1"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62726431"/>
                  </a:ext>
                </a:extLst>
              </a:tr>
              <a:tr h="313053">
                <a:tc>
                  <a:txBody>
                    <a:bodyPr/>
                    <a:lstStyle/>
                    <a:p>
                      <a:r>
                        <a:rPr lang="en-US" sz="1600" b="1" dirty="0">
                          <a:latin typeface="Calibri" panose="020F0502020204030204" pitchFamily="34" charset="0"/>
                          <a:cs typeface="Calibri" panose="020F0502020204030204" pitchFamily="34" charset="0"/>
                        </a:rPr>
                        <a:t>Albumin</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0.19</a:t>
                      </a:r>
                    </a:p>
                  </a:txBody>
                  <a:tcPr/>
                </a:tc>
                <a:tc>
                  <a:txBody>
                    <a:bodyPr/>
                    <a:lstStyle/>
                    <a:p>
                      <a:pPr algn="ctr"/>
                      <a:r>
                        <a:rPr lang="en-US" sz="1600" dirty="0">
                          <a:latin typeface="Calibri" panose="020F0502020204030204" pitchFamily="34" charset="0"/>
                          <a:cs typeface="Calibri" panose="020F0502020204030204" pitchFamily="34" charset="0"/>
                        </a:rPr>
                        <a:t>(0.13 – 0.28)</a:t>
                      </a:r>
                    </a:p>
                  </a:txBody>
                  <a:tcPr>
                    <a:lnB>
                      <a:noFill/>
                    </a:lnB>
                  </a:tcPr>
                </a:tc>
                <a:tc>
                  <a:txBody>
                    <a:bodyPr/>
                    <a:lstStyle/>
                    <a:p>
                      <a:pPr algn="ct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23901985"/>
                  </a:ext>
                </a:extLst>
              </a:tr>
              <a:tr h="313053">
                <a:tc>
                  <a:txBody>
                    <a:bodyPr/>
                    <a:lstStyle/>
                    <a:p>
                      <a:r>
                        <a:rPr lang="en-US" sz="1600" b="1" dirty="0">
                          <a:latin typeface="Calibri" panose="020F0502020204030204" pitchFamily="34" charset="0"/>
                          <a:cs typeface="Calibri" panose="020F0502020204030204" pitchFamily="34" charset="0"/>
                        </a:rPr>
                        <a:t>Alkaline</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1.00</a:t>
                      </a:r>
                    </a:p>
                  </a:txBody>
                  <a:tcPr>
                    <a:lnR>
                      <a:noFill/>
                    </a:lnR>
                  </a:tcPr>
                </a:tc>
                <a:tc>
                  <a:txBody>
                    <a:bodyPr/>
                    <a:lstStyle/>
                    <a:p>
                      <a:pPr algn="ctr"/>
                      <a:r>
                        <a:rPr lang="en-US" sz="1600" dirty="0">
                          <a:latin typeface="Calibri" panose="020F0502020204030204" pitchFamily="34" charset="0"/>
                          <a:cs typeface="Calibri" panose="020F0502020204030204" pitchFamily="34" charset="0"/>
                        </a:rPr>
                        <a:t>(1.00 – 1.00)</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600" dirty="0">
                          <a:latin typeface="Calibri" panose="020F0502020204030204" pitchFamily="34" charset="0"/>
                          <a:cs typeface="Calibri" panose="020F0502020204030204" pitchFamily="34" charset="0"/>
                        </a:rPr>
                        <a:t>0.094</a:t>
                      </a:r>
                    </a:p>
                  </a:txBody>
                  <a:tcPr>
                    <a:lnL>
                      <a:noFill/>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78786778"/>
                  </a:ext>
                </a:extLst>
              </a:tr>
              <a:tr h="313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cs typeface="Calibri" panose="020F0502020204030204" pitchFamily="34" charset="0"/>
                        </a:rPr>
                        <a:t>SGOT</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1.01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(1.00 – 1.01)</a:t>
                      </a:r>
                    </a:p>
                  </a:txBody>
                  <a:tcP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74191815"/>
                  </a:ext>
                </a:extLst>
              </a:tr>
              <a:tr h="251929">
                <a:tc>
                  <a:txBody>
                    <a:bodyPr/>
                    <a:lstStyle/>
                    <a:p>
                      <a:r>
                        <a:rPr lang="en-US" sz="1600" b="1" dirty="0">
                          <a:latin typeface="Calibri" panose="020F0502020204030204" pitchFamily="34" charset="0"/>
                          <a:cs typeface="Calibri" panose="020F0502020204030204" pitchFamily="34" charset="0"/>
                        </a:rPr>
                        <a:t>Platelets</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1.00</a:t>
                      </a:r>
                    </a:p>
                  </a:txBody>
                  <a:tcPr/>
                </a:tc>
                <a:tc>
                  <a:txBody>
                    <a:bodyPr/>
                    <a:lstStyle/>
                    <a:p>
                      <a:pPr algn="ctr"/>
                      <a:r>
                        <a:rPr lang="en-US" sz="1600" dirty="0">
                          <a:latin typeface="Calibri" panose="020F0502020204030204" pitchFamily="34" charset="0"/>
                          <a:cs typeface="Calibri" panose="020F0502020204030204" pitchFamily="34" charset="0"/>
                        </a:rPr>
                        <a:t>(0.99 – 1.00)</a:t>
                      </a:r>
                    </a:p>
                  </a:txBody>
                  <a:tcPr>
                    <a:lnT>
                      <a:noFill/>
                    </a:lnT>
                    <a:lnB>
                      <a:noFill/>
                    </a:lnB>
                  </a:tcPr>
                </a:tc>
                <a:tc>
                  <a:txBody>
                    <a:bodyPr/>
                    <a:lstStyle/>
                    <a:p>
                      <a:pPr algn="ct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8484434"/>
                  </a:ext>
                </a:extLst>
              </a:tr>
              <a:tr h="313053">
                <a:tc>
                  <a:txBody>
                    <a:bodyPr/>
                    <a:lstStyle/>
                    <a:p>
                      <a:r>
                        <a:rPr lang="en-US" sz="1600" b="1" dirty="0">
                          <a:latin typeface="Calibri" panose="020F0502020204030204" pitchFamily="34" charset="0"/>
                          <a:cs typeface="Calibri" panose="020F0502020204030204" pitchFamily="34" charset="0"/>
                        </a:rPr>
                        <a:t>Prothrombin</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2.12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(1.81 – 2.48)</a:t>
                      </a:r>
                    </a:p>
                  </a:txBody>
                  <a:tcP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91806143"/>
                  </a:ext>
                </a:extLst>
              </a:tr>
              <a:tr h="313053">
                <a:tc>
                  <a:txBody>
                    <a:bodyPr/>
                    <a:lstStyle/>
                    <a:p>
                      <a:r>
                        <a:rPr lang="en-US" sz="1600" b="1" dirty="0">
                          <a:latin typeface="Calibri" panose="020F0502020204030204" pitchFamily="34" charset="0"/>
                          <a:cs typeface="Calibri" panose="020F0502020204030204" pitchFamily="34" charset="0"/>
                        </a:rPr>
                        <a:t>Ascites </a:t>
                      </a:r>
                      <a:r>
                        <a:rPr lang="en-US" sz="1600" b="0" i="1" u="none" dirty="0">
                          <a:latin typeface="Calibri" panose="020F0502020204030204" pitchFamily="34" charset="0"/>
                          <a:cs typeface="Calibri" panose="020F0502020204030204" pitchFamily="34" charset="0"/>
                        </a:rPr>
                        <a:t>(No/Yes)</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7.58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(4.78 – 12.0)</a:t>
                      </a:r>
                    </a:p>
                  </a:txBody>
                  <a:tcP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0329476"/>
                  </a:ext>
                </a:extLst>
              </a:tr>
              <a:tr h="273694">
                <a:tc>
                  <a:txBody>
                    <a:bodyPr/>
                    <a:lstStyle/>
                    <a:p>
                      <a:r>
                        <a:rPr lang="en-US" sz="1600" b="1" dirty="0">
                          <a:latin typeface="Calibri" panose="020F0502020204030204" pitchFamily="34" charset="0"/>
                          <a:cs typeface="Calibri" panose="020F0502020204030204" pitchFamily="34" charset="0"/>
                        </a:rPr>
                        <a:t>Hepatomegaly </a:t>
                      </a:r>
                      <a:r>
                        <a:rPr lang="en-US" sz="1600" b="0" i="1" u="none" dirty="0">
                          <a:latin typeface="Calibri" panose="020F0502020204030204" pitchFamily="34" charset="0"/>
                          <a:cs typeface="Calibri" panose="020F0502020204030204" pitchFamily="34" charset="0"/>
                        </a:rPr>
                        <a:t>(No/Yes)</a:t>
                      </a:r>
                      <a:endParaRPr lang="en-US" sz="16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3.06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(2.14 – 4.38)</a:t>
                      </a:r>
                    </a:p>
                  </a:txBody>
                  <a:tcP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547853"/>
                  </a:ext>
                </a:extLst>
              </a:tr>
              <a:tr h="313053">
                <a:tc>
                  <a:txBody>
                    <a:bodyPr/>
                    <a:lstStyle/>
                    <a:p>
                      <a:r>
                        <a:rPr lang="en-US" sz="1600" b="1" dirty="0">
                          <a:latin typeface="Calibri" panose="020F0502020204030204" pitchFamily="34" charset="0"/>
                          <a:cs typeface="Calibri" panose="020F0502020204030204" pitchFamily="34" charset="0"/>
                        </a:rPr>
                        <a:t>Spiders </a:t>
                      </a:r>
                      <a:r>
                        <a:rPr lang="en-US" sz="1600" b="0" i="1" u="none" dirty="0">
                          <a:latin typeface="Calibri" panose="020F0502020204030204" pitchFamily="34" charset="0"/>
                          <a:cs typeface="Calibri" panose="020F0502020204030204" pitchFamily="34" charset="0"/>
                        </a:rPr>
                        <a:t>(No/Yes)</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2.42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(1.72 – 3.42)</a:t>
                      </a:r>
                    </a:p>
                  </a:txBody>
                  <a:tcP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9871586"/>
                  </a:ext>
                </a:extLst>
              </a:tr>
              <a:tr h="239393">
                <a:tc>
                  <a:txBody>
                    <a:bodyPr/>
                    <a:lstStyle/>
                    <a:p>
                      <a:pPr lvl="0"/>
                      <a:r>
                        <a:rPr lang="en-US" sz="1600" b="1" dirty="0">
                          <a:latin typeface="Calibri" panose="020F0502020204030204" pitchFamily="34" charset="0"/>
                          <a:cs typeface="Calibri" panose="020F0502020204030204" pitchFamily="34" charset="0"/>
                        </a:rPr>
                        <a:t>Edema</a:t>
                      </a:r>
                      <a:r>
                        <a:rPr lang="en-US" sz="1600" b="0" i="1" dirty="0">
                          <a:latin typeface="Calibri" panose="020F0502020204030204" pitchFamily="34" charset="0"/>
                          <a:cs typeface="Calibri" panose="020F0502020204030204" pitchFamily="34" charset="0"/>
                        </a:rPr>
                        <a:t>: No edema</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ref</a:t>
                      </a:r>
                    </a:p>
                  </a:txBody>
                  <a:tcPr/>
                </a:tc>
                <a:tc>
                  <a:txBody>
                    <a:bodyPr/>
                    <a:lstStyle/>
                    <a:p>
                      <a:pPr algn="ctr"/>
                      <a:endParaRPr lang="en-US" sz="1600" dirty="0">
                        <a:latin typeface="Calibri" panose="020F0502020204030204" pitchFamily="34" charset="0"/>
                        <a:cs typeface="Calibri" panose="020F0502020204030204" pitchFamily="34" charset="0"/>
                      </a:endParaRPr>
                    </a:p>
                  </a:txBody>
                  <a:tcPr>
                    <a:lnT>
                      <a:noFill/>
                    </a:lnT>
                    <a:lnB>
                      <a:noFill/>
                    </a:lnB>
                  </a:tcPr>
                </a:tc>
                <a:tc rowSpan="3">
                  <a:txBody>
                    <a:bodyPr/>
                    <a:lstStyle/>
                    <a:p>
                      <a:pPr algn="ct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17228844"/>
                  </a:ext>
                </a:extLst>
              </a:tr>
              <a:tr h="273581">
                <a:tc>
                  <a:txBody>
                    <a:bodyPr/>
                    <a:lstStyle/>
                    <a:p>
                      <a:pPr lvl="0"/>
                      <a:r>
                        <a:rPr lang="en-US" sz="1600" b="0" i="1" dirty="0">
                          <a:latin typeface="Calibri" panose="020F0502020204030204" pitchFamily="34" charset="0"/>
                          <a:cs typeface="Calibri" panose="020F0502020204030204" pitchFamily="34" charset="0"/>
                        </a:rPr>
                        <a:t>              Edema no diuretics</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1.63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(1.04 – 2.55)</a:t>
                      </a:r>
                    </a:p>
                  </a:txBody>
                  <a:tcPr>
                    <a:lnT>
                      <a:noFill/>
                    </a:lnT>
                    <a:lnB>
                      <a:noFill/>
                    </a:lnB>
                  </a:tcPr>
                </a:tc>
                <a:tc vMerge="1">
                  <a:txBody>
                    <a:bodyPr/>
                    <a:lstStyle/>
                    <a:p>
                      <a:pPr algn="ct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01830226"/>
                  </a:ext>
                </a:extLst>
              </a:tr>
              <a:tr h="310027">
                <a:tc>
                  <a:txBody>
                    <a:bodyPr/>
                    <a:lstStyle/>
                    <a:p>
                      <a:pPr lvl="0"/>
                      <a:r>
                        <a:rPr lang="en-US" sz="1600" b="0" i="1" dirty="0">
                          <a:latin typeface="Calibri" panose="020F0502020204030204" pitchFamily="34" charset="0"/>
                          <a:cs typeface="Calibri" panose="020F0502020204030204" pitchFamily="34" charset="0"/>
                        </a:rPr>
                        <a:t>              Edema diuretics</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10.9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(6.61 – 18.0)</a:t>
                      </a:r>
                    </a:p>
                  </a:txBody>
                  <a:tcPr>
                    <a:lnT>
                      <a:noFill/>
                    </a:lnT>
                    <a:lnB>
                      <a:noFill/>
                    </a:lnB>
                  </a:tcPr>
                </a:tc>
                <a:tc vMerge="1">
                  <a:txBody>
                    <a:bodyPr/>
                    <a:lstStyle/>
                    <a:p>
                      <a:pPr algn="ct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79121040"/>
                  </a:ext>
                </a:extLst>
              </a:tr>
              <a:tr h="313053">
                <a:tc>
                  <a:txBody>
                    <a:bodyPr/>
                    <a:lstStyle/>
                    <a:p>
                      <a:pPr lvl="0"/>
                      <a:r>
                        <a:rPr lang="en-US" sz="1600" b="1" dirty="0">
                          <a:latin typeface="Calibri" panose="020F0502020204030204" pitchFamily="34" charset="0"/>
                          <a:cs typeface="Calibri" panose="020F0502020204030204" pitchFamily="34" charset="0"/>
                        </a:rPr>
                        <a:t>Histologic: </a:t>
                      </a:r>
                      <a:r>
                        <a:rPr lang="en-US" sz="1600" b="0" i="1" u="none" dirty="0">
                          <a:latin typeface="Calibri" panose="020F0502020204030204" pitchFamily="34" charset="0"/>
                          <a:cs typeface="Calibri" panose="020F0502020204030204" pitchFamily="34" charset="0"/>
                        </a:rPr>
                        <a:t>1</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ref</a:t>
                      </a:r>
                    </a:p>
                  </a:txBody>
                  <a:tcPr/>
                </a:tc>
                <a:tc>
                  <a:txBody>
                    <a:bodyPr/>
                    <a:lstStyle/>
                    <a:p>
                      <a:pPr algn="ctr"/>
                      <a:endParaRPr lang="en-US" sz="1600" dirty="0">
                        <a:latin typeface="Calibri" panose="020F0502020204030204" pitchFamily="34" charset="0"/>
                        <a:cs typeface="Calibri" panose="020F0502020204030204" pitchFamily="34" charset="0"/>
                      </a:endParaRPr>
                    </a:p>
                  </a:txBody>
                  <a:tcPr>
                    <a:lnT>
                      <a:noFill/>
                    </a:lnT>
                    <a:lnB>
                      <a:noFill/>
                    </a:lnB>
                  </a:tcPr>
                </a:tc>
                <a:tc rowSpan="4">
                  <a:txBody>
                    <a:bodyPr/>
                    <a:lstStyle/>
                    <a:p>
                      <a:pPr algn="ctr"/>
                      <a:r>
                        <a:rPr lang="en-US" sz="1600" dirty="0">
                          <a:latin typeface="Calibri" panose="020F0502020204030204" pitchFamily="34" charset="0"/>
                          <a:cs typeface="Calibri" panose="020F0502020204030204" pitchFamily="34" charset="0"/>
                        </a:rPr>
                        <a:t>&lt;0.001</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7884524"/>
                  </a:ext>
                </a:extLst>
              </a:tr>
              <a:tr h="313053">
                <a:tc>
                  <a:txBody>
                    <a:bodyPr/>
                    <a:lstStyle/>
                    <a:p>
                      <a:pPr lvl="2"/>
                      <a:r>
                        <a:rPr lang="en-US" sz="1600" b="0" i="1" u="none" dirty="0">
                          <a:latin typeface="Calibri" panose="020F0502020204030204" pitchFamily="34" charset="0"/>
                          <a:cs typeface="Calibri" panose="020F0502020204030204" pitchFamily="34" charset="0"/>
                        </a:rPr>
                        <a:t>2</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6.39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(0.86 – 47.5)</a:t>
                      </a:r>
                    </a:p>
                  </a:txBody>
                  <a:tcPr>
                    <a:lnT>
                      <a:noFill/>
                    </a:lnT>
                    <a:lnB>
                      <a:noFill/>
                    </a:lnB>
                  </a:tcPr>
                </a:tc>
                <a:tc vMerge="1">
                  <a:txBody>
                    <a:bodyPr/>
                    <a:lstStyle/>
                    <a:p>
                      <a:pPr algn="ct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80243262"/>
                  </a:ext>
                </a:extLst>
              </a:tr>
              <a:tr h="313053">
                <a:tc>
                  <a:txBody>
                    <a:bodyPr/>
                    <a:lstStyle/>
                    <a:p>
                      <a:pPr lvl="2"/>
                      <a:r>
                        <a:rPr lang="en-US" sz="1600" b="0" i="1" u="none" dirty="0">
                          <a:latin typeface="Calibri" panose="020F0502020204030204" pitchFamily="34" charset="0"/>
                          <a:cs typeface="Calibri" panose="020F0502020204030204" pitchFamily="34" charset="0"/>
                        </a:rPr>
                        <a:t>3</a:t>
                      </a:r>
                    </a:p>
                  </a:txBody>
                  <a:tcPr>
                    <a:lnL w="12700" cap="flat" cmpd="sng" algn="ctr">
                      <a:solidFill>
                        <a:schemeClr val="tx1"/>
                      </a:solidFill>
                      <a:prstDash val="solid"/>
                      <a:round/>
                      <a:headEnd type="none" w="med" len="med"/>
                      <a:tailEnd type="none" w="med" len="med"/>
                    </a:lnL>
                  </a:tcPr>
                </a:tc>
                <a:tc>
                  <a:txBody>
                    <a:bodyPr/>
                    <a:lstStyle/>
                    <a:p>
                      <a:pPr algn="ctr"/>
                      <a:r>
                        <a:rPr lang="en-US" sz="1600" dirty="0">
                          <a:latin typeface="Calibri" panose="020F0502020204030204" pitchFamily="34" charset="0"/>
                          <a:cs typeface="Calibri" panose="020F0502020204030204" pitchFamily="34" charset="0"/>
                        </a:rPr>
                        <a:t>9.66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(1.33 – 70.1)</a:t>
                      </a:r>
                    </a:p>
                  </a:txBody>
                  <a:tcPr>
                    <a:lnT>
                      <a:noFill/>
                    </a:lnT>
                    <a:lnB>
                      <a:noFill/>
                    </a:lnB>
                  </a:tcPr>
                </a:tc>
                <a:tc vMerge="1">
                  <a:txBody>
                    <a:bodyPr/>
                    <a:lstStyle/>
                    <a:p>
                      <a:pPr algn="ct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9490263"/>
                  </a:ext>
                </a:extLst>
              </a:tr>
              <a:tr h="313053">
                <a:tc>
                  <a:txBody>
                    <a:bodyPr/>
                    <a:lstStyle/>
                    <a:p>
                      <a:pPr lvl="2"/>
                      <a:r>
                        <a:rPr lang="en-US" sz="1600" b="0" i="1" u="none" dirty="0">
                          <a:latin typeface="Calibri" panose="020F0502020204030204" pitchFamily="34" charset="0"/>
                          <a:cs typeface="Calibri" panose="020F0502020204030204" pitchFamily="34" charset="0"/>
                        </a:rPr>
                        <a:t>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latin typeface="Calibri" panose="020F0502020204030204" pitchFamily="34" charset="0"/>
                          <a:cs typeface="Calibri" panose="020F0502020204030204" pitchFamily="34" charset="0"/>
                        </a:rPr>
                        <a:t>24.0</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Calibri" panose="020F0502020204030204" pitchFamily="34" charset="0"/>
                          <a:cs typeface="Calibri" panose="020F0502020204030204" pitchFamily="34" charset="0"/>
                        </a:rPr>
                        <a:t>(3.33 – 174)</a:t>
                      </a:r>
                    </a:p>
                  </a:txBody>
                  <a:tcPr>
                    <a:lnT>
                      <a:noFill/>
                    </a:lnT>
                    <a:lnB w="12700" cap="flat" cmpd="sng" algn="ctr">
                      <a:solidFill>
                        <a:schemeClr val="tx1"/>
                      </a:solidFill>
                      <a:prstDash val="solid"/>
                      <a:round/>
                      <a:headEnd type="none" w="med" len="med"/>
                      <a:tailEnd type="none" w="med" len="med"/>
                    </a:lnB>
                  </a:tcPr>
                </a:tc>
                <a:tc vMerge="1">
                  <a:txBody>
                    <a:bodyPr/>
                    <a:lstStyle/>
                    <a:p>
                      <a:pPr algn="ctr"/>
                      <a:endParaRPr lang="en-US" sz="16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83685188"/>
                  </a:ext>
                </a:extLst>
              </a:tr>
            </a:tbl>
          </a:graphicData>
        </a:graphic>
      </p:graphicFrame>
      <p:sp>
        <p:nvSpPr>
          <p:cNvPr id="12" name="Title 1">
            <a:extLst>
              <a:ext uri="{FF2B5EF4-FFF2-40B4-BE49-F238E27FC236}">
                <a16:creationId xmlns:a16="http://schemas.microsoft.com/office/drawing/2014/main" id="{DB910B0C-9DFA-3F40-B666-03786944A99D}"/>
              </a:ext>
            </a:extLst>
          </p:cNvPr>
          <p:cNvSpPr>
            <a:spLocks noGrp="1"/>
          </p:cNvSpPr>
          <p:nvPr>
            <p:ph type="title"/>
          </p:nvPr>
        </p:nvSpPr>
        <p:spPr>
          <a:xfrm>
            <a:off x="838200" y="0"/>
            <a:ext cx="10515600" cy="1325563"/>
          </a:xfrm>
        </p:spPr>
        <p:txBody>
          <a:bodyPr>
            <a:normAutofit/>
          </a:bodyPr>
          <a:lstStyle/>
          <a:p>
            <a:r>
              <a:rPr lang="en-US" sz="4000" dirty="0">
                <a:latin typeface="Garamond" panose="02020404030301010803" pitchFamily="18" charset="0"/>
              </a:rPr>
              <a:t>Univariate Analysis for Cox Models</a:t>
            </a:r>
          </a:p>
        </p:txBody>
      </p:sp>
    </p:spTree>
    <p:extLst>
      <p:ext uri="{BB962C8B-B14F-4D97-AF65-F5344CB8AC3E}">
        <p14:creationId xmlns:p14="http://schemas.microsoft.com/office/powerpoint/2010/main" val="985939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255212"/>
            <a:ext cx="10515600" cy="1325563"/>
          </a:xfrm>
        </p:spPr>
        <p:txBody>
          <a:bodyPr>
            <a:normAutofit/>
          </a:bodyPr>
          <a:lstStyle/>
          <a:p>
            <a:r>
              <a:rPr lang="en-US" sz="4000" dirty="0">
                <a:latin typeface="Garamond" panose="02020404030301010803" pitchFamily="18" charset="0"/>
              </a:rPr>
              <a:t>Univariate Analysis – Serum Bilirubin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Rectangle 3">
            <a:extLst>
              <a:ext uri="{FF2B5EF4-FFF2-40B4-BE49-F238E27FC236}">
                <a16:creationId xmlns:a16="http://schemas.microsoft.com/office/drawing/2014/main" id="{01E80728-9B4A-4A45-B95D-45A5D8BB051C}"/>
              </a:ext>
            </a:extLst>
          </p:cNvPr>
          <p:cNvSpPr/>
          <p:nvPr/>
        </p:nvSpPr>
        <p:spPr>
          <a:xfrm>
            <a:off x="838200" y="3613381"/>
            <a:ext cx="10515600" cy="2277547"/>
          </a:xfrm>
          <a:prstGeom prst="rect">
            <a:avLst/>
          </a:prstGeom>
        </p:spPr>
        <p:txBody>
          <a:bodyPr wrap="square">
            <a:spAutoFit/>
          </a:bodyPr>
          <a:lstStyle/>
          <a:p>
            <a:r>
              <a:rPr lang="en-US" sz="2200" u="sng" dirty="0">
                <a:latin typeface="Garamond" panose="02020404030301010803" pitchFamily="18" charset="0"/>
              </a:rPr>
              <a:t>Interpretation: </a:t>
            </a:r>
          </a:p>
          <a:p>
            <a:pPr marL="342900" indent="-342900">
              <a:buFont typeface="Arial" panose="020B0604020202020204" pitchFamily="34" charset="0"/>
              <a:buChar char="•"/>
            </a:pPr>
            <a:r>
              <a:rPr lang="en-US" sz="2000" dirty="0">
                <a:latin typeface="Garamond" panose="02020404030301010803" pitchFamily="18" charset="0"/>
              </a:rPr>
              <a:t>Model 1(</a:t>
            </a:r>
            <a:r>
              <a:rPr lang="en-US" sz="2000" b="1" dirty="0">
                <a:solidFill>
                  <a:schemeClr val="accent5"/>
                </a:solidFill>
                <a:latin typeface="Garamond" panose="02020404030301010803" pitchFamily="18" charset="0"/>
              </a:rPr>
              <a:t>baseline bilirubin</a:t>
            </a:r>
            <a:r>
              <a:rPr lang="en-US" sz="2000" dirty="0">
                <a:latin typeface="Garamond" panose="02020404030301010803" pitchFamily="18" charset="0"/>
              </a:rPr>
              <a:t>): One unit increase in the baseline bilirubin is associated with 16% increase in the death risk</a:t>
            </a:r>
          </a:p>
          <a:p>
            <a:pPr marL="342900" indent="-342900">
              <a:buFont typeface="Arial" panose="020B0604020202020204" pitchFamily="34" charset="0"/>
              <a:buChar char="•"/>
            </a:pPr>
            <a:r>
              <a:rPr lang="en-US" sz="2000" dirty="0">
                <a:latin typeface="Garamond" panose="02020404030301010803" pitchFamily="18" charset="0"/>
              </a:rPr>
              <a:t>Model 2 (</a:t>
            </a:r>
            <a:r>
              <a:rPr lang="en-US" sz="2000" b="1" dirty="0">
                <a:solidFill>
                  <a:schemeClr val="accent5"/>
                </a:solidFill>
                <a:latin typeface="Garamond" panose="02020404030301010803" pitchFamily="18" charset="0"/>
              </a:rPr>
              <a:t>longitudinal bilirubin</a:t>
            </a:r>
            <a:r>
              <a:rPr lang="en-US" sz="2000" dirty="0">
                <a:latin typeface="Garamond" panose="02020404030301010803" pitchFamily="18" charset="0"/>
              </a:rPr>
              <a:t>): One unit increase in the longitudinal bilirubin is associated with 16% increase in the death risk</a:t>
            </a:r>
          </a:p>
          <a:p>
            <a:pPr marL="342900" indent="-342900">
              <a:buFont typeface="Arial" panose="020B0604020202020204" pitchFamily="34" charset="0"/>
              <a:buChar char="•"/>
            </a:pPr>
            <a:r>
              <a:rPr lang="en-US" sz="2000" dirty="0">
                <a:latin typeface="Garamond" panose="02020404030301010803" pitchFamily="18" charset="0"/>
              </a:rPr>
              <a:t>Model 3 (</a:t>
            </a:r>
            <a:r>
              <a:rPr lang="en-US" sz="2000" b="1" dirty="0">
                <a:solidFill>
                  <a:schemeClr val="accent5"/>
                </a:solidFill>
                <a:latin typeface="Garamond" panose="02020404030301010803" pitchFamily="18" charset="0"/>
              </a:rPr>
              <a:t>longitudinal bilirubin &amp; measurement error</a:t>
            </a:r>
            <a:r>
              <a:rPr lang="en-US" sz="2000" dirty="0">
                <a:latin typeface="Garamond" panose="02020404030301010803" pitchFamily="18" charset="0"/>
              </a:rPr>
              <a:t>): One unit increase in the longitudinal bilirubin is associated with 83% increase in the death risk</a:t>
            </a:r>
          </a:p>
        </p:txBody>
      </p:sp>
      <p:graphicFrame>
        <p:nvGraphicFramePr>
          <p:cNvPr id="7" name="Table 6">
            <a:extLst>
              <a:ext uri="{FF2B5EF4-FFF2-40B4-BE49-F238E27FC236}">
                <a16:creationId xmlns:a16="http://schemas.microsoft.com/office/drawing/2014/main" id="{730F3319-A9A0-FF4A-B450-4983A65DD521}"/>
              </a:ext>
            </a:extLst>
          </p:cNvPr>
          <p:cNvGraphicFramePr>
            <a:graphicFrameLocks noGrp="1"/>
          </p:cNvGraphicFramePr>
          <p:nvPr>
            <p:extLst>
              <p:ext uri="{D42A27DB-BD31-4B8C-83A1-F6EECF244321}">
                <p14:modId xmlns:p14="http://schemas.microsoft.com/office/powerpoint/2010/main" val="2396554276"/>
              </p:ext>
            </p:extLst>
          </p:nvPr>
        </p:nvGraphicFramePr>
        <p:xfrm>
          <a:off x="1119553" y="1456978"/>
          <a:ext cx="9360877" cy="1981200"/>
        </p:xfrm>
        <a:graphic>
          <a:graphicData uri="http://schemas.openxmlformats.org/drawingml/2006/table">
            <a:tbl>
              <a:tblPr firstRow="1" bandRow="1">
                <a:tableStyleId>{9D7B26C5-4107-4FEC-AEDC-1716B250A1EF}</a:tableStyleId>
              </a:tblPr>
              <a:tblGrid>
                <a:gridCol w="3439384">
                  <a:extLst>
                    <a:ext uri="{9D8B030D-6E8A-4147-A177-3AD203B41FA5}">
                      <a16:colId xmlns:a16="http://schemas.microsoft.com/office/drawing/2014/main" val="2377632396"/>
                    </a:ext>
                  </a:extLst>
                </a:gridCol>
                <a:gridCol w="1654870">
                  <a:extLst>
                    <a:ext uri="{9D8B030D-6E8A-4147-A177-3AD203B41FA5}">
                      <a16:colId xmlns:a16="http://schemas.microsoft.com/office/drawing/2014/main" val="2017485112"/>
                    </a:ext>
                  </a:extLst>
                </a:gridCol>
                <a:gridCol w="2824685">
                  <a:extLst>
                    <a:ext uri="{9D8B030D-6E8A-4147-A177-3AD203B41FA5}">
                      <a16:colId xmlns:a16="http://schemas.microsoft.com/office/drawing/2014/main" val="872858002"/>
                    </a:ext>
                  </a:extLst>
                </a:gridCol>
                <a:gridCol w="1441938">
                  <a:extLst>
                    <a:ext uri="{9D8B030D-6E8A-4147-A177-3AD203B41FA5}">
                      <a16:colId xmlns:a16="http://schemas.microsoft.com/office/drawing/2014/main" val="1105348928"/>
                    </a:ext>
                  </a:extLst>
                </a:gridCol>
              </a:tblGrid>
              <a:tr h="370840">
                <a:tc gridSpan="4">
                  <a:txBody>
                    <a:bodyPr/>
                    <a:lstStyle/>
                    <a:p>
                      <a:pPr algn="ctr"/>
                      <a:r>
                        <a:rPr lang="en-US" sz="2000" b="1" dirty="0">
                          <a:latin typeface="Calibri" panose="020F0502020204030204" pitchFamily="34" charset="0"/>
                          <a:cs typeface="Calibri" panose="020F0502020204030204" pitchFamily="34" charset="0"/>
                        </a:rPr>
                        <a:t>Univariate Analysis - Serum Bilirubin</a:t>
                      </a: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1804463"/>
                  </a:ext>
                </a:extLst>
              </a:tr>
              <a:tr h="370840">
                <a:tc>
                  <a:txBody>
                    <a:bodyPr/>
                    <a:lstStyle/>
                    <a:p>
                      <a:r>
                        <a:rPr lang="en-US" sz="2000" b="1" dirty="0">
                          <a:latin typeface="Calibri" panose="020F0502020204030204" pitchFamily="34" charset="0"/>
                          <a:cs typeface="Calibri" panose="020F0502020204030204" pitchFamily="34" charset="0"/>
                        </a:rPr>
                        <a:t>Model</a:t>
                      </a:r>
                    </a:p>
                  </a:txBody>
                  <a:tcPr/>
                </a:tc>
                <a:tc>
                  <a:txBody>
                    <a:bodyPr/>
                    <a:lstStyle/>
                    <a:p>
                      <a:pPr algn="ctr"/>
                      <a:r>
                        <a:rPr lang="en-US" sz="2000" b="1" dirty="0">
                          <a:latin typeface="Calibri" panose="020F0502020204030204" pitchFamily="34" charset="0"/>
                          <a:cs typeface="Calibri" panose="020F0502020204030204" pitchFamily="34" charset="0"/>
                        </a:rPr>
                        <a:t>Hazard Ratio</a:t>
                      </a:r>
                    </a:p>
                  </a:txBody>
                  <a:tcPr/>
                </a:tc>
                <a:tc>
                  <a:txBody>
                    <a:bodyPr/>
                    <a:lstStyle/>
                    <a:p>
                      <a:pPr algn="ctr"/>
                      <a:r>
                        <a:rPr lang="en-US" sz="2000" b="1" dirty="0">
                          <a:latin typeface="Calibri" panose="020F0502020204030204" pitchFamily="34" charset="0"/>
                          <a:cs typeface="Calibri" panose="020F0502020204030204" pitchFamily="34" charset="0"/>
                        </a:rPr>
                        <a:t>95% Confidence Interval</a:t>
                      </a:r>
                    </a:p>
                  </a:txBody>
                  <a:tcPr/>
                </a:tc>
                <a:tc>
                  <a:txBody>
                    <a:bodyPr/>
                    <a:lstStyle/>
                    <a:p>
                      <a:pPr algn="ctr"/>
                      <a:r>
                        <a:rPr lang="en-US" sz="2000" b="1" dirty="0">
                          <a:latin typeface="Calibri" panose="020F0502020204030204" pitchFamily="34" charset="0"/>
                          <a:cs typeface="Calibri" panose="020F0502020204030204" pitchFamily="34" charset="0"/>
                        </a:rPr>
                        <a:t>p-value</a:t>
                      </a:r>
                    </a:p>
                  </a:txBody>
                  <a:tcPr/>
                </a:tc>
                <a:extLst>
                  <a:ext uri="{0D108BD9-81ED-4DB2-BD59-A6C34878D82A}">
                    <a16:rowId xmlns:a16="http://schemas.microsoft.com/office/drawing/2014/main" val="4128566234"/>
                  </a:ext>
                </a:extLst>
              </a:tr>
              <a:tr h="370840">
                <a:tc>
                  <a:txBody>
                    <a:bodyPr/>
                    <a:lstStyle/>
                    <a:p>
                      <a:r>
                        <a:rPr lang="en-US" sz="2000" dirty="0">
                          <a:latin typeface="Calibri" panose="020F0502020204030204" pitchFamily="34" charset="0"/>
                          <a:cs typeface="Calibri" panose="020F0502020204030204" pitchFamily="34" charset="0"/>
                        </a:rPr>
                        <a:t>Model 1: Cox PH</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1.16</a:t>
                      </a:r>
                    </a:p>
                  </a:txBody>
                  <a:tcPr/>
                </a:tc>
                <a:tc>
                  <a:txBody>
                    <a:bodyPr/>
                    <a:lstStyle/>
                    <a:p>
                      <a:pPr algn="ctr"/>
                      <a:r>
                        <a:rPr lang="en-US" sz="2000" dirty="0">
                          <a:latin typeface="Calibri" panose="020F0502020204030204" pitchFamily="34" charset="0"/>
                          <a:cs typeface="Calibri" panose="020F0502020204030204" pitchFamily="34" charset="0"/>
                        </a:rPr>
                        <a:t>(1.13 – 1.19)</a:t>
                      </a:r>
                    </a:p>
                  </a:txBody>
                  <a:tcPr>
                    <a:lnB>
                      <a:noFill/>
                    </a:lnB>
                  </a:tcPr>
                </a:tc>
                <a:tc>
                  <a:txBody>
                    <a:bodyPr/>
                    <a:lstStyle/>
                    <a:p>
                      <a:pPr algn="ctr"/>
                      <a:r>
                        <a:rPr lang="en-US" sz="2000" dirty="0">
                          <a:latin typeface="Calibri" panose="020F0502020204030204" pitchFamily="34" charset="0"/>
                          <a:cs typeface="Calibri" panose="020F0502020204030204" pitchFamily="34" charset="0"/>
                        </a:rPr>
                        <a:t>&lt;0.001</a:t>
                      </a:r>
                    </a:p>
                  </a:txBody>
                  <a:tcPr/>
                </a:tc>
                <a:extLst>
                  <a:ext uri="{0D108BD9-81ED-4DB2-BD59-A6C34878D82A}">
                    <a16:rowId xmlns:a16="http://schemas.microsoft.com/office/drawing/2014/main" val="2824521056"/>
                  </a:ext>
                </a:extLst>
              </a:tr>
              <a:tr h="370840">
                <a:tc>
                  <a:txBody>
                    <a:bodyPr/>
                    <a:lstStyle/>
                    <a:p>
                      <a:r>
                        <a:rPr lang="en-US" sz="2000" dirty="0">
                          <a:latin typeface="Calibri" panose="020F0502020204030204" pitchFamily="34" charset="0"/>
                          <a:cs typeface="Calibri" panose="020F0502020204030204" pitchFamily="34" charset="0"/>
                        </a:rPr>
                        <a:t>Model 2: Time-Dependent Cox</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1.16</a:t>
                      </a:r>
                    </a:p>
                  </a:txBody>
                  <a:tcPr>
                    <a:lnR>
                      <a:noFill/>
                    </a:lnR>
                  </a:tcPr>
                </a:tc>
                <a:tc>
                  <a:txBody>
                    <a:bodyPr/>
                    <a:lstStyle/>
                    <a:p>
                      <a:pPr algn="ctr"/>
                      <a:r>
                        <a:rPr lang="en-US" sz="2000" dirty="0">
                          <a:latin typeface="Calibri" panose="020F0502020204030204" pitchFamily="34" charset="0"/>
                          <a:cs typeface="Calibri" panose="020F0502020204030204" pitchFamily="34" charset="0"/>
                        </a:rPr>
                        <a:t>(1.14 – 1.18)</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2000" dirty="0">
                          <a:latin typeface="Calibri" panose="020F0502020204030204" pitchFamily="34" charset="0"/>
                          <a:cs typeface="Calibri" panose="020F0502020204030204" pitchFamily="34" charset="0"/>
                        </a:rPr>
                        <a:t>&lt;0.001</a:t>
                      </a:r>
                    </a:p>
                  </a:txBody>
                  <a:tcPr>
                    <a:lnL>
                      <a:noFill/>
                    </a:lnL>
                  </a:tcPr>
                </a:tc>
                <a:extLst>
                  <a:ext uri="{0D108BD9-81ED-4DB2-BD59-A6C34878D82A}">
                    <a16:rowId xmlns:a16="http://schemas.microsoft.com/office/drawing/2014/main" val="2193163262"/>
                  </a:ext>
                </a:extLst>
              </a:tr>
              <a:tr h="370840">
                <a:tc>
                  <a:txBody>
                    <a:bodyPr/>
                    <a:lstStyle/>
                    <a:p>
                      <a:r>
                        <a:rPr lang="en-US" sz="2000" dirty="0">
                          <a:latin typeface="Calibri" panose="020F0502020204030204" pitchFamily="34" charset="0"/>
                          <a:cs typeface="Calibri" panose="020F0502020204030204" pitchFamily="34" charset="0"/>
                        </a:rPr>
                        <a:t>Model 3: Joint Model</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1.83</a:t>
                      </a:r>
                    </a:p>
                  </a:txBody>
                  <a:tcPr/>
                </a:tc>
                <a:tc>
                  <a:txBody>
                    <a:bodyPr/>
                    <a:lstStyle/>
                    <a:p>
                      <a:pPr algn="ctr"/>
                      <a:r>
                        <a:rPr lang="en-US" sz="2000" dirty="0">
                          <a:latin typeface="Calibri" panose="020F0502020204030204" pitchFamily="34" charset="0"/>
                          <a:cs typeface="Calibri" panose="020F0502020204030204" pitchFamily="34" charset="0"/>
                        </a:rPr>
                        <a:t>(1.66 - 2.02)</a:t>
                      </a:r>
                    </a:p>
                  </a:txBody>
                  <a:tcPr>
                    <a:lnT>
                      <a:noFill/>
                    </a:lnT>
                  </a:tcPr>
                </a:tc>
                <a:tc>
                  <a:txBody>
                    <a:bodyPr/>
                    <a:lstStyle/>
                    <a:p>
                      <a:pPr algn="ctr"/>
                      <a:r>
                        <a:rPr lang="en-US" sz="2000" dirty="0">
                          <a:latin typeface="Calibri" panose="020F0502020204030204" pitchFamily="34" charset="0"/>
                          <a:cs typeface="Calibri" panose="020F0502020204030204" pitchFamily="34" charset="0"/>
                        </a:rPr>
                        <a:t>&lt;0.0001</a:t>
                      </a:r>
                    </a:p>
                  </a:txBody>
                  <a:tcPr/>
                </a:tc>
                <a:extLst>
                  <a:ext uri="{0D108BD9-81ED-4DB2-BD59-A6C34878D82A}">
                    <a16:rowId xmlns:a16="http://schemas.microsoft.com/office/drawing/2014/main" val="714735959"/>
                  </a:ext>
                </a:extLst>
              </a:tr>
            </a:tbl>
          </a:graphicData>
        </a:graphic>
      </p:graphicFrame>
    </p:spTree>
    <p:extLst>
      <p:ext uri="{BB962C8B-B14F-4D97-AF65-F5344CB8AC3E}">
        <p14:creationId xmlns:p14="http://schemas.microsoft.com/office/powerpoint/2010/main" val="3721163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255212"/>
            <a:ext cx="10515600" cy="1325563"/>
          </a:xfrm>
        </p:spPr>
        <p:txBody>
          <a:bodyPr>
            <a:normAutofit/>
          </a:bodyPr>
          <a:lstStyle/>
          <a:p>
            <a:r>
              <a:rPr lang="en-US" sz="4000" dirty="0">
                <a:latin typeface="Garamond" panose="02020404030301010803" pitchFamily="18" charset="0"/>
              </a:rPr>
              <a:t>Multivariate Analysis – Serum Bilirubin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Rectangle 3">
            <a:extLst>
              <a:ext uri="{FF2B5EF4-FFF2-40B4-BE49-F238E27FC236}">
                <a16:creationId xmlns:a16="http://schemas.microsoft.com/office/drawing/2014/main" id="{01E80728-9B4A-4A45-B95D-45A5D8BB051C}"/>
              </a:ext>
            </a:extLst>
          </p:cNvPr>
          <p:cNvSpPr/>
          <p:nvPr/>
        </p:nvSpPr>
        <p:spPr>
          <a:xfrm>
            <a:off x="838200" y="4323169"/>
            <a:ext cx="10515600" cy="1354217"/>
          </a:xfrm>
          <a:prstGeom prst="rect">
            <a:avLst/>
          </a:prstGeom>
        </p:spPr>
        <p:txBody>
          <a:bodyPr wrap="square">
            <a:spAutoFit/>
          </a:bodyPr>
          <a:lstStyle/>
          <a:p>
            <a:r>
              <a:rPr lang="en-US" sz="2200" u="sng" dirty="0">
                <a:latin typeface="Garamond" panose="02020404030301010803" pitchFamily="18" charset="0"/>
              </a:rPr>
              <a:t>Model Adjustment: </a:t>
            </a:r>
          </a:p>
          <a:p>
            <a:pPr marL="342900" indent="-342900">
              <a:buFont typeface="Arial" panose="020B0604020202020204" pitchFamily="34" charset="0"/>
              <a:buChar char="•"/>
            </a:pPr>
            <a:r>
              <a:rPr lang="en-US" sz="2000" dirty="0">
                <a:latin typeface="Garamond" panose="02020404030301010803" pitchFamily="18" charset="0"/>
              </a:rPr>
              <a:t>Model 1: bilirubin, albumin, age, edema, histologic, SGOT, prothrombin</a:t>
            </a:r>
          </a:p>
          <a:p>
            <a:pPr marL="342900" indent="-342900">
              <a:buFont typeface="Arial" panose="020B0604020202020204" pitchFamily="34" charset="0"/>
              <a:buChar char="•"/>
            </a:pPr>
            <a:r>
              <a:rPr lang="en-US" sz="2000" dirty="0">
                <a:latin typeface="Garamond" panose="02020404030301010803" pitchFamily="18" charset="0"/>
              </a:rPr>
              <a:t>Model 2: bilirubin, albumin, age, edema, histologic</a:t>
            </a:r>
          </a:p>
          <a:p>
            <a:pPr marL="342900" indent="-342900">
              <a:buFont typeface="Arial" panose="020B0604020202020204" pitchFamily="34" charset="0"/>
              <a:buChar char="•"/>
            </a:pPr>
            <a:r>
              <a:rPr lang="en-US" sz="2000" dirty="0">
                <a:latin typeface="Garamond" panose="02020404030301010803" pitchFamily="18" charset="0"/>
              </a:rPr>
              <a:t>Model 3: bilirubin, albumin, age, edema</a:t>
            </a:r>
            <a:endParaRPr lang="en-US" sz="2000" b="1" dirty="0">
              <a:latin typeface="Garamond" panose="02020404030301010803" pitchFamily="18" charset="0"/>
            </a:endParaRPr>
          </a:p>
        </p:txBody>
      </p:sp>
      <p:graphicFrame>
        <p:nvGraphicFramePr>
          <p:cNvPr id="9" name="Table 8">
            <a:extLst>
              <a:ext uri="{FF2B5EF4-FFF2-40B4-BE49-F238E27FC236}">
                <a16:creationId xmlns:a16="http://schemas.microsoft.com/office/drawing/2014/main" id="{76992FAB-27E2-7A48-9A19-78BEEE136B72}"/>
              </a:ext>
            </a:extLst>
          </p:cNvPr>
          <p:cNvGraphicFramePr>
            <a:graphicFrameLocks noGrp="1"/>
          </p:cNvGraphicFramePr>
          <p:nvPr>
            <p:extLst>
              <p:ext uri="{D42A27DB-BD31-4B8C-83A1-F6EECF244321}">
                <p14:modId xmlns:p14="http://schemas.microsoft.com/office/powerpoint/2010/main" val="3414932504"/>
              </p:ext>
            </p:extLst>
          </p:nvPr>
        </p:nvGraphicFramePr>
        <p:xfrm>
          <a:off x="1119553" y="1456978"/>
          <a:ext cx="9360877" cy="1981200"/>
        </p:xfrm>
        <a:graphic>
          <a:graphicData uri="http://schemas.openxmlformats.org/drawingml/2006/table">
            <a:tbl>
              <a:tblPr firstRow="1" bandRow="1">
                <a:tableStyleId>{9D7B26C5-4107-4FEC-AEDC-1716B250A1EF}</a:tableStyleId>
              </a:tblPr>
              <a:tblGrid>
                <a:gridCol w="3452447">
                  <a:extLst>
                    <a:ext uri="{9D8B030D-6E8A-4147-A177-3AD203B41FA5}">
                      <a16:colId xmlns:a16="http://schemas.microsoft.com/office/drawing/2014/main" val="2377632396"/>
                    </a:ext>
                  </a:extLst>
                </a:gridCol>
                <a:gridCol w="1641807">
                  <a:extLst>
                    <a:ext uri="{9D8B030D-6E8A-4147-A177-3AD203B41FA5}">
                      <a16:colId xmlns:a16="http://schemas.microsoft.com/office/drawing/2014/main" val="2017485112"/>
                    </a:ext>
                  </a:extLst>
                </a:gridCol>
                <a:gridCol w="2824685">
                  <a:extLst>
                    <a:ext uri="{9D8B030D-6E8A-4147-A177-3AD203B41FA5}">
                      <a16:colId xmlns:a16="http://schemas.microsoft.com/office/drawing/2014/main" val="872858002"/>
                    </a:ext>
                  </a:extLst>
                </a:gridCol>
                <a:gridCol w="1441938">
                  <a:extLst>
                    <a:ext uri="{9D8B030D-6E8A-4147-A177-3AD203B41FA5}">
                      <a16:colId xmlns:a16="http://schemas.microsoft.com/office/drawing/2014/main" val="1105348928"/>
                    </a:ext>
                  </a:extLst>
                </a:gridCol>
              </a:tblGrid>
              <a:tr h="370840">
                <a:tc gridSpan="4">
                  <a:txBody>
                    <a:bodyPr/>
                    <a:lstStyle/>
                    <a:p>
                      <a:pPr algn="ctr"/>
                      <a:r>
                        <a:rPr lang="en-US" sz="2000" b="1" dirty="0">
                          <a:latin typeface="Calibri" panose="020F0502020204030204" pitchFamily="34" charset="0"/>
                          <a:cs typeface="Calibri" panose="020F0502020204030204" pitchFamily="34" charset="0"/>
                        </a:rPr>
                        <a:t>Multivariate Analysis - Serum Bilirubin</a:t>
                      </a: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1804463"/>
                  </a:ext>
                </a:extLst>
              </a:tr>
              <a:tr h="370840">
                <a:tc>
                  <a:txBody>
                    <a:bodyPr/>
                    <a:lstStyle/>
                    <a:p>
                      <a:r>
                        <a:rPr lang="en-US" sz="2000" b="1" dirty="0">
                          <a:latin typeface="Calibri" panose="020F0502020204030204" pitchFamily="34" charset="0"/>
                          <a:cs typeface="Calibri" panose="020F0502020204030204" pitchFamily="34" charset="0"/>
                        </a:rPr>
                        <a:t>Model</a:t>
                      </a:r>
                    </a:p>
                  </a:txBody>
                  <a:tcPr/>
                </a:tc>
                <a:tc>
                  <a:txBody>
                    <a:bodyPr/>
                    <a:lstStyle/>
                    <a:p>
                      <a:pPr algn="ctr"/>
                      <a:r>
                        <a:rPr lang="en-US" sz="2000" b="1">
                          <a:latin typeface="Calibri" panose="020F0502020204030204" pitchFamily="34" charset="0"/>
                          <a:cs typeface="Calibri" panose="020F0502020204030204" pitchFamily="34" charset="0"/>
                        </a:rPr>
                        <a:t>Hazard Ratio</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b="1" dirty="0">
                          <a:latin typeface="Calibri" panose="020F0502020204030204" pitchFamily="34" charset="0"/>
                          <a:cs typeface="Calibri" panose="020F0502020204030204" pitchFamily="34" charset="0"/>
                        </a:rPr>
                        <a:t>95% Confidence Interval</a:t>
                      </a:r>
                    </a:p>
                  </a:txBody>
                  <a:tcPr/>
                </a:tc>
                <a:tc>
                  <a:txBody>
                    <a:bodyPr/>
                    <a:lstStyle/>
                    <a:p>
                      <a:pPr algn="ctr"/>
                      <a:r>
                        <a:rPr lang="en-US" sz="2000" b="1" dirty="0">
                          <a:latin typeface="Calibri" panose="020F0502020204030204" pitchFamily="34" charset="0"/>
                          <a:cs typeface="Calibri" panose="020F0502020204030204" pitchFamily="34" charset="0"/>
                        </a:rPr>
                        <a:t>p-value</a:t>
                      </a:r>
                    </a:p>
                  </a:txBody>
                  <a:tcPr/>
                </a:tc>
                <a:extLst>
                  <a:ext uri="{0D108BD9-81ED-4DB2-BD59-A6C34878D82A}">
                    <a16:rowId xmlns:a16="http://schemas.microsoft.com/office/drawing/2014/main" val="4128566234"/>
                  </a:ext>
                </a:extLst>
              </a:tr>
              <a:tr h="370840">
                <a:tc>
                  <a:txBody>
                    <a:bodyPr/>
                    <a:lstStyle/>
                    <a:p>
                      <a:r>
                        <a:rPr lang="en-US" sz="2000" dirty="0">
                          <a:latin typeface="Calibri" panose="020F0502020204030204" pitchFamily="34" charset="0"/>
                          <a:cs typeface="Calibri" panose="020F0502020204030204" pitchFamily="34" charset="0"/>
                        </a:rPr>
                        <a:t>Model 1: Cox PH</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1.11</a:t>
                      </a:r>
                    </a:p>
                  </a:txBody>
                  <a:tcPr/>
                </a:tc>
                <a:tc>
                  <a:txBody>
                    <a:bodyPr/>
                    <a:lstStyle/>
                    <a:p>
                      <a:pPr algn="ctr"/>
                      <a:r>
                        <a:rPr lang="en-US" sz="2000" dirty="0">
                          <a:latin typeface="Calibri" panose="020F0502020204030204" pitchFamily="34" charset="0"/>
                          <a:cs typeface="Calibri" panose="020F0502020204030204" pitchFamily="34" charset="0"/>
                        </a:rPr>
                        <a:t>(1.06 – 1.15)</a:t>
                      </a:r>
                    </a:p>
                  </a:txBody>
                  <a:tcPr>
                    <a:lnB>
                      <a:noFill/>
                    </a:lnB>
                  </a:tcPr>
                </a:tc>
                <a:tc>
                  <a:txBody>
                    <a:bodyPr/>
                    <a:lstStyle/>
                    <a:p>
                      <a:pPr algn="ctr"/>
                      <a:r>
                        <a:rPr lang="en-US" sz="2000" dirty="0">
                          <a:latin typeface="Calibri" panose="020F0502020204030204" pitchFamily="34" charset="0"/>
                          <a:cs typeface="Calibri" panose="020F0502020204030204" pitchFamily="34" charset="0"/>
                        </a:rPr>
                        <a:t>&lt;0.001</a:t>
                      </a:r>
                    </a:p>
                  </a:txBody>
                  <a:tcPr/>
                </a:tc>
                <a:extLst>
                  <a:ext uri="{0D108BD9-81ED-4DB2-BD59-A6C34878D82A}">
                    <a16:rowId xmlns:a16="http://schemas.microsoft.com/office/drawing/2014/main" val="2824521056"/>
                  </a:ext>
                </a:extLst>
              </a:tr>
              <a:tr h="370840">
                <a:tc>
                  <a:txBody>
                    <a:bodyPr/>
                    <a:lstStyle/>
                    <a:p>
                      <a:r>
                        <a:rPr lang="en-US" sz="2000" dirty="0">
                          <a:latin typeface="Calibri" panose="020F0502020204030204" pitchFamily="34" charset="0"/>
                          <a:cs typeface="Calibri" panose="020F0502020204030204" pitchFamily="34" charset="0"/>
                        </a:rPr>
                        <a:t>Model 2: Time-Dependent Cox</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1.20</a:t>
                      </a:r>
                    </a:p>
                  </a:txBody>
                  <a:tcPr>
                    <a:lnR>
                      <a:noFill/>
                    </a:lnR>
                  </a:tcPr>
                </a:tc>
                <a:tc>
                  <a:txBody>
                    <a:bodyPr/>
                    <a:lstStyle/>
                    <a:p>
                      <a:pPr algn="ctr"/>
                      <a:r>
                        <a:rPr lang="en-US" sz="2000" dirty="0">
                          <a:latin typeface="Calibri" panose="020F0502020204030204" pitchFamily="34" charset="0"/>
                          <a:cs typeface="Calibri" panose="020F0502020204030204" pitchFamily="34" charset="0"/>
                        </a:rPr>
                        <a:t>(1.17 – 1.22)</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2000" dirty="0">
                          <a:latin typeface="Calibri" panose="020F0502020204030204" pitchFamily="34" charset="0"/>
                          <a:cs typeface="Calibri" panose="020F0502020204030204" pitchFamily="34" charset="0"/>
                        </a:rPr>
                        <a:t>&lt;0.001</a:t>
                      </a:r>
                    </a:p>
                  </a:txBody>
                  <a:tcPr>
                    <a:lnL>
                      <a:noFill/>
                    </a:lnL>
                  </a:tcPr>
                </a:tc>
                <a:extLst>
                  <a:ext uri="{0D108BD9-81ED-4DB2-BD59-A6C34878D82A}">
                    <a16:rowId xmlns:a16="http://schemas.microsoft.com/office/drawing/2014/main" val="2193163262"/>
                  </a:ext>
                </a:extLst>
              </a:tr>
              <a:tr h="370840">
                <a:tc>
                  <a:txBody>
                    <a:bodyPr/>
                    <a:lstStyle/>
                    <a:p>
                      <a:r>
                        <a:rPr lang="en-US" sz="2000" dirty="0">
                          <a:latin typeface="Calibri" panose="020F0502020204030204" pitchFamily="34" charset="0"/>
                          <a:cs typeface="Calibri" panose="020F0502020204030204" pitchFamily="34" charset="0"/>
                        </a:rPr>
                        <a:t>Model 3: Joint Model</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1.82</a:t>
                      </a:r>
                    </a:p>
                  </a:txBody>
                  <a:tcPr/>
                </a:tc>
                <a:tc>
                  <a:txBody>
                    <a:bodyPr/>
                    <a:lstStyle/>
                    <a:p>
                      <a:pPr algn="ctr"/>
                      <a:r>
                        <a:rPr lang="en-US" sz="2000" dirty="0">
                          <a:latin typeface="Calibri" panose="020F0502020204030204" pitchFamily="34" charset="0"/>
                          <a:cs typeface="Calibri" panose="020F0502020204030204" pitchFamily="34" charset="0"/>
                        </a:rPr>
                        <a:t>(1.64 - 2.03)</a:t>
                      </a:r>
                    </a:p>
                  </a:txBody>
                  <a:tcPr>
                    <a:lnT>
                      <a:noFill/>
                    </a:lnT>
                  </a:tcPr>
                </a:tc>
                <a:tc>
                  <a:txBody>
                    <a:bodyPr/>
                    <a:lstStyle/>
                    <a:p>
                      <a:pPr algn="ctr"/>
                      <a:r>
                        <a:rPr lang="en-US" sz="2000" dirty="0">
                          <a:latin typeface="Calibri" panose="020F0502020204030204" pitchFamily="34" charset="0"/>
                          <a:cs typeface="Calibri" panose="020F0502020204030204" pitchFamily="34" charset="0"/>
                        </a:rPr>
                        <a:t>&lt;0.0001</a:t>
                      </a:r>
                    </a:p>
                  </a:txBody>
                  <a:tcPr/>
                </a:tc>
                <a:extLst>
                  <a:ext uri="{0D108BD9-81ED-4DB2-BD59-A6C34878D82A}">
                    <a16:rowId xmlns:a16="http://schemas.microsoft.com/office/drawing/2014/main" val="714735959"/>
                  </a:ext>
                </a:extLst>
              </a:tr>
            </a:tbl>
          </a:graphicData>
        </a:graphic>
      </p:graphicFrame>
      <p:sp>
        <p:nvSpPr>
          <p:cNvPr id="3" name="TextBox 2">
            <a:extLst>
              <a:ext uri="{FF2B5EF4-FFF2-40B4-BE49-F238E27FC236}">
                <a16:creationId xmlns:a16="http://schemas.microsoft.com/office/drawing/2014/main" id="{06D72EE2-68E3-7D4F-9BF0-121AD1096C8D}"/>
              </a:ext>
            </a:extLst>
          </p:cNvPr>
          <p:cNvSpPr txBox="1"/>
          <p:nvPr/>
        </p:nvSpPr>
        <p:spPr>
          <a:xfrm>
            <a:off x="1090524" y="3680618"/>
            <a:ext cx="7216726" cy="430887"/>
          </a:xfrm>
          <a:prstGeom prst="rect">
            <a:avLst/>
          </a:prstGeom>
          <a:noFill/>
        </p:spPr>
        <p:txBody>
          <a:bodyPr wrap="square" rtlCol="0">
            <a:spAutoFit/>
          </a:bodyPr>
          <a:lstStyle/>
          <a:p>
            <a:r>
              <a:rPr lang="en-US" sz="2200" b="1" dirty="0">
                <a:latin typeface="Garamond" panose="02020404030301010803" pitchFamily="18" charset="0"/>
              </a:rPr>
              <a:t>High bilirubin worsens survival</a:t>
            </a:r>
          </a:p>
        </p:txBody>
      </p:sp>
    </p:spTree>
    <p:extLst>
      <p:ext uri="{BB962C8B-B14F-4D97-AF65-F5344CB8AC3E}">
        <p14:creationId xmlns:p14="http://schemas.microsoft.com/office/powerpoint/2010/main" val="104481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3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3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3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3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255212"/>
            <a:ext cx="10515600" cy="1325563"/>
          </a:xfrm>
        </p:spPr>
        <p:txBody>
          <a:bodyPr>
            <a:normAutofit/>
          </a:bodyPr>
          <a:lstStyle/>
          <a:p>
            <a:r>
              <a:rPr lang="en-US" sz="4000" dirty="0">
                <a:latin typeface="Garamond" panose="02020404030301010803" pitchFamily="18" charset="0"/>
              </a:rPr>
              <a:t>Multivariate Analysis – Proportionality</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graphicFrame>
        <p:nvGraphicFramePr>
          <p:cNvPr id="5" name="Table 4">
            <a:extLst>
              <a:ext uri="{FF2B5EF4-FFF2-40B4-BE49-F238E27FC236}">
                <a16:creationId xmlns:a16="http://schemas.microsoft.com/office/drawing/2014/main" id="{6EC88A34-1845-2547-A085-AE4A0EBDD1BE}"/>
              </a:ext>
            </a:extLst>
          </p:cNvPr>
          <p:cNvGraphicFramePr>
            <a:graphicFrameLocks noGrp="1"/>
          </p:cNvGraphicFramePr>
          <p:nvPr>
            <p:extLst>
              <p:ext uri="{D42A27DB-BD31-4B8C-83A1-F6EECF244321}">
                <p14:modId xmlns:p14="http://schemas.microsoft.com/office/powerpoint/2010/main" val="3489185577"/>
              </p:ext>
            </p:extLst>
          </p:nvPr>
        </p:nvGraphicFramePr>
        <p:xfrm>
          <a:off x="838201" y="1825625"/>
          <a:ext cx="5142470" cy="3708400"/>
        </p:xfrm>
        <a:graphic>
          <a:graphicData uri="http://schemas.openxmlformats.org/drawingml/2006/table">
            <a:tbl>
              <a:tblPr firstRow="1" bandRow="1">
                <a:tableStyleId>{9D7B26C5-4107-4FEC-AEDC-1716B250A1EF}</a:tableStyleId>
              </a:tblPr>
              <a:tblGrid>
                <a:gridCol w="1732004">
                  <a:extLst>
                    <a:ext uri="{9D8B030D-6E8A-4147-A177-3AD203B41FA5}">
                      <a16:colId xmlns:a16="http://schemas.microsoft.com/office/drawing/2014/main" val="3232478978"/>
                    </a:ext>
                  </a:extLst>
                </a:gridCol>
                <a:gridCol w="1013254">
                  <a:extLst>
                    <a:ext uri="{9D8B030D-6E8A-4147-A177-3AD203B41FA5}">
                      <a16:colId xmlns:a16="http://schemas.microsoft.com/office/drawing/2014/main" val="116931593"/>
                    </a:ext>
                  </a:extLst>
                </a:gridCol>
                <a:gridCol w="840260">
                  <a:extLst>
                    <a:ext uri="{9D8B030D-6E8A-4147-A177-3AD203B41FA5}">
                      <a16:colId xmlns:a16="http://schemas.microsoft.com/office/drawing/2014/main" val="233428300"/>
                    </a:ext>
                  </a:extLst>
                </a:gridCol>
                <a:gridCol w="1556952">
                  <a:extLst>
                    <a:ext uri="{9D8B030D-6E8A-4147-A177-3AD203B41FA5}">
                      <a16:colId xmlns:a16="http://schemas.microsoft.com/office/drawing/2014/main" val="2150438889"/>
                    </a:ext>
                  </a:extLst>
                </a:gridCol>
              </a:tblGrid>
              <a:tr h="370840">
                <a:tc gridSpan="4">
                  <a:txBody>
                    <a:bodyPr/>
                    <a:lstStyle/>
                    <a:p>
                      <a:pPr algn="ctr"/>
                      <a:r>
                        <a:rPr lang="en-US" sz="1800" b="1" dirty="0">
                          <a:latin typeface="Calibri" panose="020F0502020204030204" pitchFamily="34" charset="0"/>
                          <a:cs typeface="Calibri" panose="020F0502020204030204" pitchFamily="34" charset="0"/>
                        </a:rPr>
                        <a:t>Cox PH Model</a:t>
                      </a: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81747356"/>
                  </a:ext>
                </a:extLst>
              </a:tr>
              <a:tr h="370840">
                <a:tc>
                  <a:txBody>
                    <a:bodyPr/>
                    <a:lstStyle/>
                    <a:p>
                      <a:r>
                        <a:rPr lang="en-US" sz="1800" b="1" dirty="0">
                          <a:latin typeface="Calibri" panose="020F0502020204030204" pitchFamily="34" charset="0"/>
                          <a:cs typeface="Calibri" panose="020F0502020204030204" pitchFamily="34" charset="0"/>
                        </a:rPr>
                        <a:t>Characteristics</a:t>
                      </a:r>
                    </a:p>
                  </a:txBody>
                  <a:tcPr/>
                </a:tc>
                <a:tc>
                  <a:txBody>
                    <a:bodyPr/>
                    <a:lstStyle/>
                    <a:p>
                      <a:pPr algn="ctr"/>
                      <a:r>
                        <a:rPr lang="en-US" sz="1600" b="1" dirty="0"/>
                        <a:t>Chisq</a:t>
                      </a:r>
                    </a:p>
                  </a:txBody>
                  <a:tcPr/>
                </a:tc>
                <a:tc>
                  <a:txBody>
                    <a:bodyPr/>
                    <a:lstStyle/>
                    <a:p>
                      <a:pPr algn="ctr"/>
                      <a:r>
                        <a:rPr lang="en-US" sz="1600" b="1" dirty="0"/>
                        <a:t>df</a:t>
                      </a:r>
                    </a:p>
                  </a:txBody>
                  <a:tcPr/>
                </a:tc>
                <a:tc>
                  <a:txBody>
                    <a:bodyPr/>
                    <a:lstStyle/>
                    <a:p>
                      <a:pPr algn="ctr"/>
                      <a:r>
                        <a:rPr lang="en-US" sz="1600" b="1" dirty="0"/>
                        <a:t>P-value</a:t>
                      </a:r>
                    </a:p>
                  </a:txBody>
                  <a:tcPr/>
                </a:tc>
                <a:extLst>
                  <a:ext uri="{0D108BD9-81ED-4DB2-BD59-A6C34878D82A}">
                    <a16:rowId xmlns:a16="http://schemas.microsoft.com/office/drawing/2014/main" val="897308329"/>
                  </a:ext>
                </a:extLst>
              </a:tr>
              <a:tr h="370840">
                <a:tc>
                  <a:txBody>
                    <a:bodyPr/>
                    <a:lstStyle/>
                    <a:p>
                      <a:r>
                        <a:rPr lang="en-US" sz="1800" dirty="0">
                          <a:latin typeface="Calibri" panose="020F0502020204030204" pitchFamily="34" charset="0"/>
                          <a:cs typeface="Calibri" panose="020F0502020204030204" pitchFamily="34" charset="0"/>
                        </a:rPr>
                        <a:t>Bilirubin</a:t>
                      </a:r>
                      <a:endParaRPr lang="en-US" sz="1800" b="1" dirty="0">
                        <a:latin typeface="Calibri" panose="020F0502020204030204" pitchFamily="34" charset="0"/>
                        <a:cs typeface="Calibri" panose="020F0502020204030204" pitchFamily="34" charset="0"/>
                      </a:endParaRPr>
                    </a:p>
                  </a:txBody>
                  <a:tcPr/>
                </a:tc>
                <a:tc>
                  <a:txBody>
                    <a:bodyPr/>
                    <a:lstStyle/>
                    <a:p>
                      <a:pPr algn="ctr"/>
                      <a:r>
                        <a:rPr lang="en-US" sz="1600" dirty="0"/>
                        <a:t>6.305</a:t>
                      </a:r>
                    </a:p>
                  </a:txBody>
                  <a:tcPr/>
                </a:tc>
                <a:tc>
                  <a:txBody>
                    <a:bodyPr/>
                    <a:lstStyle/>
                    <a:p>
                      <a:pPr algn="ctr"/>
                      <a:r>
                        <a:rPr lang="en-US" sz="1600" dirty="0"/>
                        <a:t>1</a:t>
                      </a:r>
                    </a:p>
                  </a:txBody>
                  <a:tcPr>
                    <a:lnB>
                      <a:noFill/>
                    </a:lnB>
                  </a:tcPr>
                </a:tc>
                <a:tc>
                  <a:txBody>
                    <a:bodyPr/>
                    <a:lstStyle/>
                    <a:p>
                      <a:pPr algn="ctr"/>
                      <a:r>
                        <a:rPr lang="en-US" sz="1600" dirty="0"/>
                        <a:t>0.012</a:t>
                      </a:r>
                    </a:p>
                  </a:txBody>
                  <a:tcPr/>
                </a:tc>
                <a:extLst>
                  <a:ext uri="{0D108BD9-81ED-4DB2-BD59-A6C34878D82A}">
                    <a16:rowId xmlns:a16="http://schemas.microsoft.com/office/drawing/2014/main" val="157121784"/>
                  </a:ext>
                </a:extLst>
              </a:tr>
              <a:tr h="370840">
                <a:tc>
                  <a:txBody>
                    <a:bodyPr/>
                    <a:lstStyle/>
                    <a:p>
                      <a:r>
                        <a:rPr lang="en-US" sz="1800" dirty="0">
                          <a:latin typeface="Calibri" panose="020F0502020204030204" pitchFamily="34" charset="0"/>
                          <a:cs typeface="Calibri" panose="020F0502020204030204" pitchFamily="34" charset="0"/>
                        </a:rPr>
                        <a:t>Albumin</a:t>
                      </a:r>
                      <a:endParaRPr lang="en-US" sz="1800" b="1" dirty="0">
                        <a:latin typeface="Calibri" panose="020F0502020204030204" pitchFamily="34" charset="0"/>
                        <a:cs typeface="Calibri" panose="020F0502020204030204" pitchFamily="34" charset="0"/>
                      </a:endParaRPr>
                    </a:p>
                  </a:txBody>
                  <a:tcPr/>
                </a:tc>
                <a:tc>
                  <a:txBody>
                    <a:bodyPr/>
                    <a:lstStyle/>
                    <a:p>
                      <a:pPr algn="ctr"/>
                      <a:r>
                        <a:rPr lang="en-US" sz="1600" dirty="0"/>
                        <a:t>3.043</a:t>
                      </a:r>
                    </a:p>
                  </a:txBody>
                  <a:tcPr>
                    <a:lnR>
                      <a:noFill/>
                    </a:lnR>
                  </a:tcPr>
                </a:tc>
                <a:tc>
                  <a:txBody>
                    <a:bodyPr/>
                    <a:lstStyle/>
                    <a:p>
                      <a:pPr algn="ctr"/>
                      <a:r>
                        <a:rPr lang="en-US" sz="1600" dirty="0"/>
                        <a:t>1</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600" dirty="0"/>
                        <a:t>0.081</a:t>
                      </a:r>
                    </a:p>
                  </a:txBody>
                  <a:tcPr>
                    <a:lnL>
                      <a:noFill/>
                    </a:lnL>
                  </a:tcPr>
                </a:tc>
                <a:extLst>
                  <a:ext uri="{0D108BD9-81ED-4DB2-BD59-A6C34878D82A}">
                    <a16:rowId xmlns:a16="http://schemas.microsoft.com/office/drawing/2014/main" val="325345467"/>
                  </a:ext>
                </a:extLst>
              </a:tr>
              <a:tr h="370840">
                <a:tc>
                  <a:txBody>
                    <a:bodyPr/>
                    <a:lstStyle/>
                    <a:p>
                      <a:r>
                        <a:rPr lang="en-US" sz="1800" b="0" dirty="0">
                          <a:latin typeface="Calibri" panose="020F0502020204030204" pitchFamily="34" charset="0"/>
                          <a:cs typeface="Calibri" panose="020F0502020204030204" pitchFamily="34" charset="0"/>
                        </a:rPr>
                        <a:t>Age</a:t>
                      </a:r>
                    </a:p>
                  </a:txBody>
                  <a:tcPr/>
                </a:tc>
                <a:tc>
                  <a:txBody>
                    <a:bodyPr/>
                    <a:lstStyle/>
                    <a:p>
                      <a:pPr algn="ctr"/>
                      <a:r>
                        <a:rPr lang="en-US" sz="1600" dirty="0"/>
                        <a:t>0.195</a:t>
                      </a:r>
                    </a:p>
                  </a:txBody>
                  <a:tcPr/>
                </a:tc>
                <a:tc>
                  <a:txBody>
                    <a:bodyPr/>
                    <a:lstStyle/>
                    <a:p>
                      <a:pPr algn="ctr"/>
                      <a:r>
                        <a:rPr lang="en-US" sz="1600" dirty="0"/>
                        <a:t>1</a:t>
                      </a:r>
                    </a:p>
                  </a:txBody>
                  <a:tcPr>
                    <a:lnT>
                      <a:noFill/>
                    </a:lnT>
                    <a:lnB>
                      <a:noFill/>
                    </a:lnB>
                  </a:tcPr>
                </a:tc>
                <a:tc>
                  <a:txBody>
                    <a:bodyPr/>
                    <a:lstStyle/>
                    <a:p>
                      <a:pPr algn="ctr"/>
                      <a:r>
                        <a:rPr lang="en-US" sz="1600" dirty="0"/>
                        <a:t>0.659</a:t>
                      </a:r>
                    </a:p>
                  </a:txBody>
                  <a:tcPr/>
                </a:tc>
                <a:extLst>
                  <a:ext uri="{0D108BD9-81ED-4DB2-BD59-A6C34878D82A}">
                    <a16:rowId xmlns:a16="http://schemas.microsoft.com/office/drawing/2014/main" val="4179504306"/>
                  </a:ext>
                </a:extLst>
              </a:tr>
              <a:tr h="370840">
                <a:tc>
                  <a:txBody>
                    <a:bodyPr/>
                    <a:lstStyle/>
                    <a:p>
                      <a:r>
                        <a:rPr lang="en-US" sz="1800" b="0" dirty="0">
                          <a:latin typeface="Calibri" panose="020F0502020204030204" pitchFamily="34" charset="0"/>
                          <a:cs typeface="Calibri" panose="020F0502020204030204" pitchFamily="34" charset="0"/>
                        </a:rPr>
                        <a:t>Edema</a:t>
                      </a:r>
                    </a:p>
                  </a:txBody>
                  <a:tcPr/>
                </a:tc>
                <a:tc>
                  <a:txBody>
                    <a:bodyPr/>
                    <a:lstStyle/>
                    <a:p>
                      <a:pPr algn="ctr"/>
                      <a:r>
                        <a:rPr lang="en-US" sz="1600" dirty="0"/>
                        <a:t>4.208</a:t>
                      </a:r>
                    </a:p>
                  </a:txBody>
                  <a:tcPr/>
                </a:tc>
                <a:tc>
                  <a:txBody>
                    <a:bodyPr/>
                    <a:lstStyle/>
                    <a:p>
                      <a:pPr algn="ctr"/>
                      <a:r>
                        <a:rPr lang="en-US" sz="1600" dirty="0"/>
                        <a:t>2</a:t>
                      </a:r>
                    </a:p>
                  </a:txBody>
                  <a:tcPr>
                    <a:lnT>
                      <a:noFill/>
                    </a:lnT>
                    <a:lnB>
                      <a:noFill/>
                    </a:lnB>
                  </a:tcPr>
                </a:tc>
                <a:tc>
                  <a:txBody>
                    <a:bodyPr/>
                    <a:lstStyle/>
                    <a:p>
                      <a:pPr algn="ctr"/>
                      <a:r>
                        <a:rPr lang="en-US" sz="1600" dirty="0"/>
                        <a:t>0.122</a:t>
                      </a:r>
                    </a:p>
                  </a:txBody>
                  <a:tcPr/>
                </a:tc>
                <a:extLst>
                  <a:ext uri="{0D108BD9-81ED-4DB2-BD59-A6C34878D82A}">
                    <a16:rowId xmlns:a16="http://schemas.microsoft.com/office/drawing/2014/main" val="3368166192"/>
                  </a:ext>
                </a:extLst>
              </a:tr>
              <a:tr h="370840">
                <a:tc>
                  <a:txBody>
                    <a:bodyPr/>
                    <a:lstStyle/>
                    <a:p>
                      <a:r>
                        <a:rPr lang="en-US" sz="1800" b="0" dirty="0">
                          <a:latin typeface="Calibri" panose="020F0502020204030204" pitchFamily="34" charset="0"/>
                          <a:cs typeface="Calibri" panose="020F0502020204030204" pitchFamily="34" charset="0"/>
                        </a:rPr>
                        <a:t>Histologic</a:t>
                      </a:r>
                    </a:p>
                  </a:txBody>
                  <a:tcPr/>
                </a:tc>
                <a:tc>
                  <a:txBody>
                    <a:bodyPr/>
                    <a:lstStyle/>
                    <a:p>
                      <a:pPr algn="ctr"/>
                      <a:r>
                        <a:rPr lang="en-US" sz="1600" dirty="0"/>
                        <a:t>6.603</a:t>
                      </a:r>
                    </a:p>
                  </a:txBody>
                  <a:tcPr/>
                </a:tc>
                <a:tc>
                  <a:txBody>
                    <a:bodyPr/>
                    <a:lstStyle/>
                    <a:p>
                      <a:pPr algn="ctr"/>
                      <a:r>
                        <a:rPr lang="en-US" sz="1600" dirty="0"/>
                        <a:t>3</a:t>
                      </a:r>
                    </a:p>
                  </a:txBody>
                  <a:tcPr>
                    <a:lnT>
                      <a:noFill/>
                    </a:lnT>
                    <a:lnB>
                      <a:noFill/>
                    </a:lnB>
                  </a:tcPr>
                </a:tc>
                <a:tc>
                  <a:txBody>
                    <a:bodyPr/>
                    <a:lstStyle/>
                    <a:p>
                      <a:pPr algn="ctr"/>
                      <a:r>
                        <a:rPr lang="en-US" sz="1600" dirty="0"/>
                        <a:t>0.086</a:t>
                      </a:r>
                    </a:p>
                  </a:txBody>
                  <a:tcPr/>
                </a:tc>
                <a:extLst>
                  <a:ext uri="{0D108BD9-81ED-4DB2-BD59-A6C34878D82A}">
                    <a16:rowId xmlns:a16="http://schemas.microsoft.com/office/drawing/2014/main" val="2894168846"/>
                  </a:ext>
                </a:extLst>
              </a:tr>
              <a:tr h="370840">
                <a:tc>
                  <a:txBody>
                    <a:bodyPr/>
                    <a:lstStyle/>
                    <a:p>
                      <a:r>
                        <a:rPr lang="en-US" sz="1800" b="0" dirty="0">
                          <a:latin typeface="Calibri" panose="020F0502020204030204" pitchFamily="34" charset="0"/>
                          <a:cs typeface="Calibri" panose="020F0502020204030204" pitchFamily="34" charset="0"/>
                        </a:rPr>
                        <a:t>SGOT</a:t>
                      </a:r>
                    </a:p>
                  </a:txBody>
                  <a:tcPr/>
                </a:tc>
                <a:tc>
                  <a:txBody>
                    <a:bodyPr/>
                    <a:lstStyle/>
                    <a:p>
                      <a:pPr algn="ctr"/>
                      <a:r>
                        <a:rPr lang="en-US" sz="1600" dirty="0"/>
                        <a:t>0.405</a:t>
                      </a:r>
                    </a:p>
                  </a:txBody>
                  <a:tcPr/>
                </a:tc>
                <a:tc>
                  <a:txBody>
                    <a:bodyPr/>
                    <a:lstStyle/>
                    <a:p>
                      <a:pPr algn="ctr"/>
                      <a:r>
                        <a:rPr lang="en-US" sz="1600" dirty="0"/>
                        <a:t>1</a:t>
                      </a:r>
                    </a:p>
                  </a:txBody>
                  <a:tcPr>
                    <a:lnT>
                      <a:noFill/>
                    </a:lnT>
                    <a:lnB>
                      <a:noFill/>
                    </a:lnB>
                  </a:tcPr>
                </a:tc>
                <a:tc>
                  <a:txBody>
                    <a:bodyPr/>
                    <a:lstStyle/>
                    <a:p>
                      <a:pPr algn="ctr"/>
                      <a:r>
                        <a:rPr lang="en-US" sz="1600" dirty="0"/>
                        <a:t>0.525</a:t>
                      </a:r>
                    </a:p>
                  </a:txBody>
                  <a:tcPr/>
                </a:tc>
                <a:extLst>
                  <a:ext uri="{0D108BD9-81ED-4DB2-BD59-A6C34878D82A}">
                    <a16:rowId xmlns:a16="http://schemas.microsoft.com/office/drawing/2014/main" val="1303865627"/>
                  </a:ext>
                </a:extLst>
              </a:tr>
              <a:tr h="370840">
                <a:tc>
                  <a:txBody>
                    <a:bodyPr/>
                    <a:lstStyle/>
                    <a:p>
                      <a:r>
                        <a:rPr lang="en-US" sz="1800" b="0" dirty="0">
                          <a:latin typeface="Calibri" panose="020F0502020204030204" pitchFamily="34" charset="0"/>
                          <a:cs typeface="Calibri" panose="020F0502020204030204" pitchFamily="34" charset="0"/>
                        </a:rPr>
                        <a:t>Prothrombin</a:t>
                      </a:r>
                    </a:p>
                  </a:txBody>
                  <a:tcPr/>
                </a:tc>
                <a:tc>
                  <a:txBody>
                    <a:bodyPr/>
                    <a:lstStyle/>
                    <a:p>
                      <a:pPr algn="ctr"/>
                      <a:r>
                        <a:rPr lang="en-US" sz="1600" dirty="0"/>
                        <a:t>1.482</a:t>
                      </a:r>
                    </a:p>
                  </a:txBody>
                  <a:tcPr/>
                </a:tc>
                <a:tc>
                  <a:txBody>
                    <a:bodyPr/>
                    <a:lstStyle/>
                    <a:p>
                      <a:pPr algn="ctr"/>
                      <a:r>
                        <a:rPr lang="en-US" sz="1600" dirty="0"/>
                        <a:t>1</a:t>
                      </a:r>
                    </a:p>
                  </a:txBody>
                  <a:tcPr>
                    <a:lnT>
                      <a:noFill/>
                    </a:lnT>
                    <a:lnB>
                      <a:noFill/>
                    </a:lnB>
                  </a:tcPr>
                </a:tc>
                <a:tc>
                  <a:txBody>
                    <a:bodyPr/>
                    <a:lstStyle/>
                    <a:p>
                      <a:pPr algn="ctr"/>
                      <a:r>
                        <a:rPr lang="en-US" sz="1600" dirty="0"/>
                        <a:t>0.223</a:t>
                      </a:r>
                    </a:p>
                  </a:txBody>
                  <a:tcPr/>
                </a:tc>
                <a:extLst>
                  <a:ext uri="{0D108BD9-81ED-4DB2-BD59-A6C34878D82A}">
                    <a16:rowId xmlns:a16="http://schemas.microsoft.com/office/drawing/2014/main" val="91093056"/>
                  </a:ext>
                </a:extLst>
              </a:tr>
              <a:tr h="370840">
                <a:tc>
                  <a:txBody>
                    <a:bodyPr/>
                    <a:lstStyle/>
                    <a:p>
                      <a:r>
                        <a:rPr lang="en-US" sz="1800" b="1" dirty="0">
                          <a:latin typeface="Calibri" panose="020F0502020204030204" pitchFamily="34" charset="0"/>
                          <a:cs typeface="Calibri" panose="020F0502020204030204" pitchFamily="34" charset="0"/>
                        </a:rPr>
                        <a:t>GLOBAL</a:t>
                      </a:r>
                    </a:p>
                  </a:txBody>
                  <a:tcPr/>
                </a:tc>
                <a:tc>
                  <a:txBody>
                    <a:bodyPr/>
                    <a:lstStyle/>
                    <a:p>
                      <a:pPr algn="ctr"/>
                      <a:r>
                        <a:rPr lang="en-US" sz="1600" dirty="0"/>
                        <a:t>20.873</a:t>
                      </a:r>
                    </a:p>
                  </a:txBody>
                  <a:tcPr/>
                </a:tc>
                <a:tc>
                  <a:txBody>
                    <a:bodyPr/>
                    <a:lstStyle/>
                    <a:p>
                      <a:pPr algn="ctr"/>
                      <a:r>
                        <a:rPr lang="en-US" sz="1600" dirty="0"/>
                        <a:t>10</a:t>
                      </a:r>
                    </a:p>
                  </a:txBody>
                  <a:tcPr>
                    <a:lnT>
                      <a:noFill/>
                    </a:lnT>
                  </a:tcPr>
                </a:tc>
                <a:tc>
                  <a:txBody>
                    <a:bodyPr/>
                    <a:lstStyle/>
                    <a:p>
                      <a:pPr algn="ctr"/>
                      <a:r>
                        <a:rPr lang="en-US" sz="1600" dirty="0"/>
                        <a:t>0.022</a:t>
                      </a:r>
                    </a:p>
                  </a:txBody>
                  <a:tcPr/>
                </a:tc>
                <a:extLst>
                  <a:ext uri="{0D108BD9-81ED-4DB2-BD59-A6C34878D82A}">
                    <a16:rowId xmlns:a16="http://schemas.microsoft.com/office/drawing/2014/main" val="2128512851"/>
                  </a:ext>
                </a:extLst>
              </a:tr>
            </a:tbl>
          </a:graphicData>
        </a:graphic>
      </p:graphicFrame>
      <p:graphicFrame>
        <p:nvGraphicFramePr>
          <p:cNvPr id="6" name="Table 5">
            <a:extLst>
              <a:ext uri="{FF2B5EF4-FFF2-40B4-BE49-F238E27FC236}">
                <a16:creationId xmlns:a16="http://schemas.microsoft.com/office/drawing/2014/main" id="{A617FB5A-3ED5-8641-9CB5-76DF3093BBD3}"/>
              </a:ext>
            </a:extLst>
          </p:cNvPr>
          <p:cNvGraphicFramePr>
            <a:graphicFrameLocks noGrp="1"/>
          </p:cNvGraphicFramePr>
          <p:nvPr>
            <p:extLst>
              <p:ext uri="{D42A27DB-BD31-4B8C-83A1-F6EECF244321}">
                <p14:modId xmlns:p14="http://schemas.microsoft.com/office/powerpoint/2010/main" val="2190403553"/>
              </p:ext>
            </p:extLst>
          </p:nvPr>
        </p:nvGraphicFramePr>
        <p:xfrm>
          <a:off x="6211331" y="1825625"/>
          <a:ext cx="5142470" cy="2225040"/>
        </p:xfrm>
        <a:graphic>
          <a:graphicData uri="http://schemas.openxmlformats.org/drawingml/2006/table">
            <a:tbl>
              <a:tblPr firstRow="1" bandRow="1">
                <a:tableStyleId>{9D7B26C5-4107-4FEC-AEDC-1716B250A1EF}</a:tableStyleId>
              </a:tblPr>
              <a:tblGrid>
                <a:gridCol w="1732004">
                  <a:extLst>
                    <a:ext uri="{9D8B030D-6E8A-4147-A177-3AD203B41FA5}">
                      <a16:colId xmlns:a16="http://schemas.microsoft.com/office/drawing/2014/main" val="3916638875"/>
                    </a:ext>
                  </a:extLst>
                </a:gridCol>
                <a:gridCol w="1013254">
                  <a:extLst>
                    <a:ext uri="{9D8B030D-6E8A-4147-A177-3AD203B41FA5}">
                      <a16:colId xmlns:a16="http://schemas.microsoft.com/office/drawing/2014/main" val="2329089350"/>
                    </a:ext>
                  </a:extLst>
                </a:gridCol>
                <a:gridCol w="840260">
                  <a:extLst>
                    <a:ext uri="{9D8B030D-6E8A-4147-A177-3AD203B41FA5}">
                      <a16:colId xmlns:a16="http://schemas.microsoft.com/office/drawing/2014/main" val="3161895827"/>
                    </a:ext>
                  </a:extLst>
                </a:gridCol>
                <a:gridCol w="1556952">
                  <a:extLst>
                    <a:ext uri="{9D8B030D-6E8A-4147-A177-3AD203B41FA5}">
                      <a16:colId xmlns:a16="http://schemas.microsoft.com/office/drawing/2014/main" val="1923322315"/>
                    </a:ext>
                  </a:extLst>
                </a:gridCol>
              </a:tblGrid>
              <a:tr h="370840">
                <a:tc gridSpan="4">
                  <a:txBody>
                    <a:bodyPr/>
                    <a:lstStyle/>
                    <a:p>
                      <a:pPr algn="ctr"/>
                      <a:r>
                        <a:rPr lang="en-US" sz="1800" b="1" dirty="0">
                          <a:latin typeface="Calibri" panose="020F0502020204030204" pitchFamily="34" charset="0"/>
                          <a:cs typeface="Calibri" panose="020F0502020204030204" pitchFamily="34" charset="0"/>
                        </a:rPr>
                        <a:t>Survival Sub-model of Joint Model</a:t>
                      </a: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35315269"/>
                  </a:ext>
                </a:extLst>
              </a:tr>
              <a:tr h="370840">
                <a:tc>
                  <a:txBody>
                    <a:bodyPr/>
                    <a:lstStyle/>
                    <a:p>
                      <a:r>
                        <a:rPr lang="en-US" sz="1800" b="1" dirty="0">
                          <a:latin typeface="Calibri" panose="020F0502020204030204" pitchFamily="34" charset="0"/>
                          <a:cs typeface="Calibri" panose="020F0502020204030204" pitchFamily="34" charset="0"/>
                        </a:rPr>
                        <a:t>Characteristics</a:t>
                      </a:r>
                    </a:p>
                  </a:txBody>
                  <a:tcPr/>
                </a:tc>
                <a:tc>
                  <a:txBody>
                    <a:bodyPr/>
                    <a:lstStyle/>
                    <a:p>
                      <a:pPr algn="ctr"/>
                      <a:r>
                        <a:rPr lang="en-US" sz="1600" b="1" dirty="0"/>
                        <a:t>Chisq</a:t>
                      </a:r>
                    </a:p>
                  </a:txBody>
                  <a:tcPr/>
                </a:tc>
                <a:tc>
                  <a:txBody>
                    <a:bodyPr/>
                    <a:lstStyle/>
                    <a:p>
                      <a:pPr algn="ctr"/>
                      <a:r>
                        <a:rPr lang="en-US" sz="1600" b="1" dirty="0"/>
                        <a:t>df</a:t>
                      </a:r>
                    </a:p>
                  </a:txBody>
                  <a:tcPr/>
                </a:tc>
                <a:tc>
                  <a:txBody>
                    <a:bodyPr/>
                    <a:lstStyle/>
                    <a:p>
                      <a:pPr algn="ctr"/>
                      <a:r>
                        <a:rPr lang="en-US" sz="1600" b="1" dirty="0"/>
                        <a:t>P-value</a:t>
                      </a:r>
                    </a:p>
                  </a:txBody>
                  <a:tcPr/>
                </a:tc>
                <a:extLst>
                  <a:ext uri="{0D108BD9-81ED-4DB2-BD59-A6C34878D82A}">
                    <a16:rowId xmlns:a16="http://schemas.microsoft.com/office/drawing/2014/main" val="2273150944"/>
                  </a:ext>
                </a:extLst>
              </a:tr>
              <a:tr h="370840">
                <a:tc>
                  <a:txBody>
                    <a:bodyPr/>
                    <a:lstStyle/>
                    <a:p>
                      <a:r>
                        <a:rPr lang="en-US" sz="1800" dirty="0">
                          <a:latin typeface="Calibri" panose="020F0502020204030204" pitchFamily="34" charset="0"/>
                          <a:cs typeface="Calibri" panose="020F0502020204030204" pitchFamily="34" charset="0"/>
                        </a:rPr>
                        <a:t>Albumin</a:t>
                      </a:r>
                      <a:endParaRPr lang="en-US" sz="1800" b="1" dirty="0">
                        <a:latin typeface="Calibri" panose="020F0502020204030204" pitchFamily="34" charset="0"/>
                        <a:cs typeface="Calibri" panose="020F0502020204030204" pitchFamily="34" charset="0"/>
                      </a:endParaRPr>
                    </a:p>
                  </a:txBody>
                  <a:tcPr/>
                </a:tc>
                <a:tc>
                  <a:txBody>
                    <a:bodyPr/>
                    <a:lstStyle/>
                    <a:p>
                      <a:pPr algn="ctr"/>
                      <a:r>
                        <a:rPr lang="en-US" sz="1600" dirty="0"/>
                        <a:t>2.279</a:t>
                      </a:r>
                    </a:p>
                  </a:txBody>
                  <a:tcPr>
                    <a:lnR>
                      <a:noFill/>
                    </a:lnR>
                  </a:tcPr>
                </a:tc>
                <a:tc>
                  <a:txBody>
                    <a:bodyPr/>
                    <a:lstStyle/>
                    <a:p>
                      <a:pPr algn="ctr"/>
                      <a:r>
                        <a:rPr lang="en-US" sz="1600" dirty="0"/>
                        <a:t>1</a:t>
                      </a:r>
                    </a:p>
                  </a:txBody>
                  <a:tcPr>
                    <a:lnL>
                      <a:noFill/>
                    </a:lnL>
                    <a:lnR>
                      <a:noFill/>
                    </a:lnR>
                    <a:lnB>
                      <a:noFill/>
                    </a:lnB>
                    <a:lnTlToBr w="12700" cmpd="sng">
                      <a:noFill/>
                      <a:prstDash val="solid"/>
                    </a:lnTlToBr>
                    <a:lnBlToTr w="12700" cmpd="sng">
                      <a:noFill/>
                      <a:prstDash val="solid"/>
                    </a:lnBlToTr>
                  </a:tcPr>
                </a:tc>
                <a:tc>
                  <a:txBody>
                    <a:bodyPr/>
                    <a:lstStyle/>
                    <a:p>
                      <a:pPr algn="ctr"/>
                      <a:r>
                        <a:rPr lang="en-US" sz="1600" dirty="0"/>
                        <a:t>0.131</a:t>
                      </a:r>
                    </a:p>
                  </a:txBody>
                  <a:tcPr>
                    <a:lnL>
                      <a:noFill/>
                    </a:lnL>
                  </a:tcPr>
                </a:tc>
                <a:extLst>
                  <a:ext uri="{0D108BD9-81ED-4DB2-BD59-A6C34878D82A}">
                    <a16:rowId xmlns:a16="http://schemas.microsoft.com/office/drawing/2014/main" val="1124850469"/>
                  </a:ext>
                </a:extLst>
              </a:tr>
              <a:tr h="370840">
                <a:tc>
                  <a:txBody>
                    <a:bodyPr/>
                    <a:lstStyle/>
                    <a:p>
                      <a:r>
                        <a:rPr lang="en-US" sz="1800" b="0" dirty="0">
                          <a:latin typeface="Calibri" panose="020F0502020204030204" pitchFamily="34" charset="0"/>
                          <a:cs typeface="Calibri" panose="020F0502020204030204" pitchFamily="34" charset="0"/>
                        </a:rPr>
                        <a:t>Age</a:t>
                      </a:r>
                    </a:p>
                  </a:txBody>
                  <a:tcPr/>
                </a:tc>
                <a:tc>
                  <a:txBody>
                    <a:bodyPr/>
                    <a:lstStyle/>
                    <a:p>
                      <a:pPr algn="ctr"/>
                      <a:r>
                        <a:rPr lang="en-US" sz="1600" dirty="0"/>
                        <a:t>0.204</a:t>
                      </a:r>
                    </a:p>
                  </a:txBody>
                  <a:tcPr/>
                </a:tc>
                <a:tc>
                  <a:txBody>
                    <a:bodyPr/>
                    <a:lstStyle/>
                    <a:p>
                      <a:pPr algn="ctr"/>
                      <a:r>
                        <a:rPr lang="en-US" sz="1600" dirty="0"/>
                        <a:t>1</a:t>
                      </a:r>
                    </a:p>
                  </a:txBody>
                  <a:tcPr>
                    <a:lnT>
                      <a:noFill/>
                    </a:lnT>
                    <a:lnB>
                      <a:noFill/>
                    </a:lnB>
                  </a:tcPr>
                </a:tc>
                <a:tc>
                  <a:txBody>
                    <a:bodyPr/>
                    <a:lstStyle/>
                    <a:p>
                      <a:pPr algn="ctr"/>
                      <a:r>
                        <a:rPr lang="en-US" sz="1600" dirty="0"/>
                        <a:t>0.651</a:t>
                      </a:r>
                    </a:p>
                  </a:txBody>
                  <a:tcPr/>
                </a:tc>
                <a:extLst>
                  <a:ext uri="{0D108BD9-81ED-4DB2-BD59-A6C34878D82A}">
                    <a16:rowId xmlns:a16="http://schemas.microsoft.com/office/drawing/2014/main" val="898608143"/>
                  </a:ext>
                </a:extLst>
              </a:tr>
              <a:tr h="370840">
                <a:tc>
                  <a:txBody>
                    <a:bodyPr/>
                    <a:lstStyle/>
                    <a:p>
                      <a:r>
                        <a:rPr lang="en-US" sz="1800" b="0" dirty="0">
                          <a:latin typeface="Calibri" panose="020F0502020204030204" pitchFamily="34" charset="0"/>
                          <a:cs typeface="Calibri" panose="020F0502020204030204" pitchFamily="34" charset="0"/>
                        </a:rPr>
                        <a:t>Edema</a:t>
                      </a:r>
                    </a:p>
                  </a:txBody>
                  <a:tcPr/>
                </a:tc>
                <a:tc>
                  <a:txBody>
                    <a:bodyPr/>
                    <a:lstStyle/>
                    <a:p>
                      <a:pPr algn="ctr"/>
                      <a:r>
                        <a:rPr lang="en-US" sz="1600" dirty="0"/>
                        <a:t>4.848</a:t>
                      </a:r>
                    </a:p>
                  </a:txBody>
                  <a:tcPr/>
                </a:tc>
                <a:tc>
                  <a:txBody>
                    <a:bodyPr/>
                    <a:lstStyle/>
                    <a:p>
                      <a:pPr algn="ctr"/>
                      <a:r>
                        <a:rPr lang="en-US" sz="1600" dirty="0"/>
                        <a:t>2</a:t>
                      </a:r>
                    </a:p>
                  </a:txBody>
                  <a:tcPr>
                    <a:lnT>
                      <a:noFill/>
                    </a:lnT>
                    <a:lnB>
                      <a:noFill/>
                    </a:lnB>
                  </a:tcPr>
                </a:tc>
                <a:tc>
                  <a:txBody>
                    <a:bodyPr/>
                    <a:lstStyle/>
                    <a:p>
                      <a:pPr algn="ctr"/>
                      <a:r>
                        <a:rPr lang="en-US" sz="1600" dirty="0"/>
                        <a:t>0.089</a:t>
                      </a:r>
                    </a:p>
                  </a:txBody>
                  <a:tcPr/>
                </a:tc>
                <a:extLst>
                  <a:ext uri="{0D108BD9-81ED-4DB2-BD59-A6C34878D82A}">
                    <a16:rowId xmlns:a16="http://schemas.microsoft.com/office/drawing/2014/main" val="1040520268"/>
                  </a:ext>
                </a:extLst>
              </a:tr>
              <a:tr h="370840">
                <a:tc>
                  <a:txBody>
                    <a:bodyPr/>
                    <a:lstStyle/>
                    <a:p>
                      <a:r>
                        <a:rPr lang="en-US" sz="1800" b="1" dirty="0">
                          <a:latin typeface="Calibri" panose="020F0502020204030204" pitchFamily="34" charset="0"/>
                          <a:cs typeface="Calibri" panose="020F0502020204030204" pitchFamily="34" charset="0"/>
                        </a:rPr>
                        <a:t>GLOBAL</a:t>
                      </a:r>
                    </a:p>
                  </a:txBody>
                  <a:tcPr/>
                </a:tc>
                <a:tc>
                  <a:txBody>
                    <a:bodyPr/>
                    <a:lstStyle/>
                    <a:p>
                      <a:pPr algn="ctr"/>
                      <a:r>
                        <a:rPr lang="en-US" sz="1600" dirty="0"/>
                        <a:t>6.394</a:t>
                      </a:r>
                    </a:p>
                  </a:txBody>
                  <a:tcPr/>
                </a:tc>
                <a:tc>
                  <a:txBody>
                    <a:bodyPr/>
                    <a:lstStyle/>
                    <a:p>
                      <a:pPr algn="ctr"/>
                      <a:r>
                        <a:rPr lang="en-US" sz="1600" dirty="0"/>
                        <a:t>4</a:t>
                      </a:r>
                    </a:p>
                  </a:txBody>
                  <a:tcPr>
                    <a:lnT>
                      <a:noFill/>
                    </a:lnT>
                  </a:tcPr>
                </a:tc>
                <a:tc>
                  <a:txBody>
                    <a:bodyPr/>
                    <a:lstStyle/>
                    <a:p>
                      <a:pPr algn="ctr"/>
                      <a:r>
                        <a:rPr lang="en-US" sz="1600" dirty="0"/>
                        <a:t>0.172</a:t>
                      </a:r>
                    </a:p>
                  </a:txBody>
                  <a:tcPr/>
                </a:tc>
                <a:extLst>
                  <a:ext uri="{0D108BD9-81ED-4DB2-BD59-A6C34878D82A}">
                    <a16:rowId xmlns:a16="http://schemas.microsoft.com/office/drawing/2014/main" val="808160736"/>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6C76BA5-B716-4646-A09B-16643DF32482}"/>
                  </a:ext>
                </a:extLst>
              </p:cNvPr>
              <p:cNvSpPr txBox="1"/>
              <p:nvPr/>
            </p:nvSpPr>
            <p:spPr>
              <a:xfrm>
                <a:off x="6386945" y="4295515"/>
                <a:ext cx="5142470" cy="882614"/>
              </a:xfrm>
              <a:prstGeom prst="rect">
                <a:avLst/>
              </a:prstGeom>
              <a:noFill/>
            </p:spPr>
            <p:txBody>
              <a:bodyPr wrap="square" rtlCol="0">
                <a:spAutoFit/>
              </a:bodyPr>
              <a:lstStyle/>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latin typeface="Garamond" panose="02020404030301010803" pitchFamily="18" charset="0"/>
                  </a:rPr>
                  <a:t>: proportionality is met</a:t>
                </a:r>
              </a:p>
              <a:p>
                <a:pPr>
                  <a:lnSpc>
                    <a:spcPct val="15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𝐴</m:t>
                        </m:r>
                      </m:sub>
                    </m:sSub>
                  </m:oMath>
                </a14:m>
                <a:r>
                  <a:rPr lang="en-US" dirty="0">
                    <a:latin typeface="Garamond" panose="02020404030301010803" pitchFamily="18" charset="0"/>
                  </a:rPr>
                  <a:t>: proportionality is violated</a:t>
                </a:r>
              </a:p>
            </p:txBody>
          </p:sp>
        </mc:Choice>
        <mc:Fallback xmlns="">
          <p:sp>
            <p:nvSpPr>
              <p:cNvPr id="3" name="TextBox 2">
                <a:extLst>
                  <a:ext uri="{FF2B5EF4-FFF2-40B4-BE49-F238E27FC236}">
                    <a16:creationId xmlns:a16="http://schemas.microsoft.com/office/drawing/2014/main" id="{06C76BA5-B716-4646-A09B-16643DF32482}"/>
                  </a:ext>
                </a:extLst>
              </p:cNvPr>
              <p:cNvSpPr txBox="1">
                <a:spLocks noRot="1" noChangeAspect="1" noMove="1" noResize="1" noEditPoints="1" noAdjustHandles="1" noChangeArrowheads="1" noChangeShapeType="1" noTextEdit="1"/>
              </p:cNvSpPr>
              <p:nvPr/>
            </p:nvSpPr>
            <p:spPr>
              <a:xfrm>
                <a:off x="6386945" y="4295515"/>
                <a:ext cx="5142470" cy="882614"/>
              </a:xfrm>
              <a:prstGeom prst="rect">
                <a:avLst/>
              </a:prstGeom>
              <a:blipFill>
                <a:blip r:embed="rId4"/>
                <a:stretch>
                  <a:fillRect b="-11429"/>
                </a:stretch>
              </a:blipFill>
            </p:spPr>
            <p:txBody>
              <a:bodyPr/>
              <a:lstStyle/>
              <a:p>
                <a:r>
                  <a:rPr lang="en-US">
                    <a:noFill/>
                  </a:rPr>
                  <a:t> </a:t>
                </a:r>
              </a:p>
            </p:txBody>
          </p:sp>
        </mc:Fallback>
      </mc:AlternateContent>
    </p:spTree>
    <p:extLst>
      <p:ext uri="{BB962C8B-B14F-4D97-AF65-F5344CB8AC3E}">
        <p14:creationId xmlns:p14="http://schemas.microsoft.com/office/powerpoint/2010/main" val="3385096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255212"/>
            <a:ext cx="10515600" cy="1325563"/>
          </a:xfrm>
        </p:spPr>
        <p:txBody>
          <a:bodyPr>
            <a:normAutofit/>
          </a:bodyPr>
          <a:lstStyle/>
          <a:p>
            <a:r>
              <a:rPr lang="en-US" sz="4000" dirty="0">
                <a:latin typeface="Garamond" panose="02020404030301010803" pitchFamily="18" charset="0"/>
              </a:rPr>
              <a:t>Diagnostic plots for LME</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pic>
        <p:nvPicPr>
          <p:cNvPr id="6" name="Picture 5" descr="Graphical user interface, application&#10;&#10;Description automatically generated with medium confidence">
            <a:extLst>
              <a:ext uri="{FF2B5EF4-FFF2-40B4-BE49-F238E27FC236}">
                <a16:creationId xmlns:a16="http://schemas.microsoft.com/office/drawing/2014/main" id="{77D5604A-38C9-2F4D-B89F-A792194A7336}"/>
              </a:ext>
            </a:extLst>
          </p:cNvPr>
          <p:cNvPicPr>
            <a:picLocks noChangeAspect="1"/>
          </p:cNvPicPr>
          <p:nvPr/>
        </p:nvPicPr>
        <p:blipFill>
          <a:blip r:embed="rId4"/>
          <a:stretch>
            <a:fillRect/>
          </a:stretch>
        </p:blipFill>
        <p:spPr>
          <a:xfrm>
            <a:off x="2589781" y="1563252"/>
            <a:ext cx="7012438" cy="4327676"/>
          </a:xfrm>
          <a:prstGeom prst="rect">
            <a:avLst/>
          </a:prstGeom>
        </p:spPr>
      </p:pic>
    </p:spTree>
    <p:extLst>
      <p:ext uri="{BB962C8B-B14F-4D97-AF65-F5344CB8AC3E}">
        <p14:creationId xmlns:p14="http://schemas.microsoft.com/office/powerpoint/2010/main" val="3262635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312742"/>
            <a:ext cx="10515600" cy="1325563"/>
          </a:xfrm>
        </p:spPr>
        <p:txBody>
          <a:bodyPr/>
          <a:lstStyle/>
          <a:p>
            <a:r>
              <a:rPr lang="en-US" dirty="0">
                <a:latin typeface="Garamond" panose="02020404030301010803" pitchFamily="18" charset="0"/>
              </a:rPr>
              <a:t>Conclusions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6" name="TextBox 5">
            <a:extLst>
              <a:ext uri="{FF2B5EF4-FFF2-40B4-BE49-F238E27FC236}">
                <a16:creationId xmlns:a16="http://schemas.microsoft.com/office/drawing/2014/main" id="{7950DAA8-5445-034B-8EFF-5D19AF3F97F9}"/>
              </a:ext>
            </a:extLst>
          </p:cNvPr>
          <p:cNvSpPr txBox="1"/>
          <p:nvPr/>
        </p:nvSpPr>
        <p:spPr>
          <a:xfrm>
            <a:off x="838200" y="1580646"/>
            <a:ext cx="10709366" cy="3918189"/>
          </a:xfrm>
          <a:prstGeom prst="rect">
            <a:avLst/>
          </a:prstGeom>
          <a:noFill/>
        </p:spPr>
        <p:txBody>
          <a:bodyPr wrap="square" rtlCol="0">
            <a:spAutoFit/>
          </a:bodyPr>
          <a:lstStyle/>
          <a:p>
            <a:pPr>
              <a:lnSpc>
                <a:spcPct val="150000"/>
              </a:lnSpc>
            </a:pPr>
            <a:r>
              <a:rPr lang="en-US" sz="2400" dirty="0">
                <a:latin typeface="Garamond" panose="02020404030301010803" pitchFamily="18" charset="0"/>
              </a:rPr>
              <a:t>1.  Association between bilirubin and survival from Multivariate Analysis: </a:t>
            </a:r>
          </a:p>
          <a:p>
            <a:pPr>
              <a:lnSpc>
                <a:spcPct val="150000"/>
              </a:lnSpc>
            </a:pPr>
            <a:r>
              <a:rPr lang="en-US" sz="2400" dirty="0">
                <a:latin typeface="Garamond" panose="02020404030301010803" pitchFamily="18" charset="0"/>
              </a:rPr>
              <a:t>       	Cox PH: HR = 1.11, Time-Dependent Cox: HR = 1.20, Joint Model: HR = 1.82</a:t>
            </a:r>
          </a:p>
          <a:p>
            <a:pPr>
              <a:lnSpc>
                <a:spcPct val="150000"/>
              </a:lnSpc>
            </a:pPr>
            <a:r>
              <a:rPr lang="en-US" sz="2400" dirty="0">
                <a:latin typeface="Garamond" panose="02020404030301010803" pitchFamily="18" charset="0"/>
              </a:rPr>
              <a:t>2.  Difference in model outputs: 	</a:t>
            </a:r>
          </a:p>
          <a:p>
            <a:pPr marL="914400" lvl="1" indent="-457200">
              <a:lnSpc>
                <a:spcPct val="150000"/>
              </a:lnSpc>
              <a:buFont typeface="Arial" panose="020B0604020202020204" pitchFamily="34" charset="0"/>
              <a:buChar char="•"/>
            </a:pPr>
            <a:r>
              <a:rPr lang="en-US" sz="2400" dirty="0">
                <a:latin typeface="Garamond" panose="02020404030301010803" pitchFamily="18" charset="0"/>
              </a:rPr>
              <a:t>Cox PH: baseline values of bilirubin</a:t>
            </a:r>
          </a:p>
          <a:p>
            <a:pPr marL="914400" lvl="1" indent="-457200">
              <a:lnSpc>
                <a:spcPct val="150000"/>
              </a:lnSpc>
              <a:buFont typeface="Arial" panose="020B0604020202020204" pitchFamily="34" charset="0"/>
              <a:buChar char="•"/>
            </a:pPr>
            <a:r>
              <a:rPr lang="en-US" sz="2400" dirty="0">
                <a:latin typeface="Garamond" panose="02020404030301010803" pitchFamily="18" charset="0"/>
              </a:rPr>
              <a:t>Time-Dependent Cox: progression of bilirubin</a:t>
            </a:r>
          </a:p>
          <a:p>
            <a:pPr marL="914400" lvl="1" indent="-457200">
              <a:lnSpc>
                <a:spcPct val="150000"/>
              </a:lnSpc>
              <a:buFont typeface="Arial" panose="020B0604020202020204" pitchFamily="34" charset="0"/>
              <a:buChar char="•"/>
            </a:pPr>
            <a:r>
              <a:rPr lang="en-US" sz="2400" dirty="0">
                <a:latin typeface="Garamond" panose="02020404030301010803" pitchFamily="18" charset="0"/>
              </a:rPr>
              <a:t>Joint Model</a:t>
            </a:r>
            <a:r>
              <a:rPr lang="en-US" sz="2400" b="1" dirty="0">
                <a:latin typeface="Garamond" panose="02020404030301010803" pitchFamily="18" charset="0"/>
              </a:rPr>
              <a:t>: </a:t>
            </a:r>
            <a:r>
              <a:rPr lang="en-US" sz="2400" dirty="0">
                <a:latin typeface="Garamond" panose="02020404030301010803" pitchFamily="18" charset="0"/>
              </a:rPr>
              <a:t>progression of bilirubin &amp; measurement error</a:t>
            </a:r>
          </a:p>
          <a:p>
            <a:pPr marL="457200" indent="-457200">
              <a:lnSpc>
                <a:spcPct val="150000"/>
              </a:lnSpc>
              <a:buFont typeface="Arial" panose="020B0604020202020204" pitchFamily="34" charset="0"/>
              <a:buChar char="•"/>
            </a:pPr>
            <a:endParaRPr lang="en-US" sz="2400" dirty="0">
              <a:latin typeface="Garamond" panose="02020404030301010803" pitchFamily="18" charset="0"/>
            </a:endParaRPr>
          </a:p>
        </p:txBody>
      </p:sp>
    </p:spTree>
    <p:extLst>
      <p:ext uri="{BB962C8B-B14F-4D97-AF65-F5344CB8AC3E}">
        <p14:creationId xmlns:p14="http://schemas.microsoft.com/office/powerpoint/2010/main" val="1992562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312742"/>
            <a:ext cx="10515600" cy="1325563"/>
          </a:xfrm>
        </p:spPr>
        <p:txBody>
          <a:bodyPr/>
          <a:lstStyle/>
          <a:p>
            <a:r>
              <a:rPr lang="en-US" dirty="0">
                <a:latin typeface="Garamond" panose="02020404030301010803" pitchFamily="18" charset="0"/>
              </a:rPr>
              <a:t>Conclusions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6" name="TextBox 5">
            <a:extLst>
              <a:ext uri="{FF2B5EF4-FFF2-40B4-BE49-F238E27FC236}">
                <a16:creationId xmlns:a16="http://schemas.microsoft.com/office/drawing/2014/main" id="{7950DAA8-5445-034B-8EFF-5D19AF3F97F9}"/>
              </a:ext>
            </a:extLst>
          </p:cNvPr>
          <p:cNvSpPr txBox="1"/>
          <p:nvPr/>
        </p:nvSpPr>
        <p:spPr>
          <a:xfrm>
            <a:off x="838200" y="1580646"/>
            <a:ext cx="10866120" cy="3918189"/>
          </a:xfrm>
          <a:prstGeom prst="rect">
            <a:avLst/>
          </a:prstGeom>
          <a:noFill/>
        </p:spPr>
        <p:txBody>
          <a:bodyPr wrap="square" rtlCol="0">
            <a:spAutoFit/>
          </a:bodyPr>
          <a:lstStyle/>
          <a:p>
            <a:pPr>
              <a:lnSpc>
                <a:spcPct val="150000"/>
              </a:lnSpc>
            </a:pPr>
            <a:r>
              <a:rPr lang="en-US" sz="2400" dirty="0">
                <a:latin typeface="Garamond" panose="02020404030301010803" pitchFamily="18" charset="0"/>
              </a:rPr>
              <a:t>1.  Association between bilirubin and survival from Multivariate Analysis: </a:t>
            </a:r>
          </a:p>
          <a:p>
            <a:pPr>
              <a:lnSpc>
                <a:spcPct val="150000"/>
              </a:lnSpc>
            </a:pPr>
            <a:r>
              <a:rPr lang="en-US" sz="2400" dirty="0">
                <a:latin typeface="Garamond" panose="02020404030301010803" pitchFamily="18" charset="0"/>
              </a:rPr>
              <a:t>	Cox PH: HR = 1.11, Time-Dependent Cox: HR = 1.20, Joint Model: HR = 1.82</a:t>
            </a:r>
          </a:p>
          <a:p>
            <a:pPr>
              <a:lnSpc>
                <a:spcPct val="150000"/>
              </a:lnSpc>
            </a:pPr>
            <a:r>
              <a:rPr lang="en-US" sz="2400" dirty="0">
                <a:latin typeface="Garamond" panose="02020404030301010803" pitchFamily="18" charset="0"/>
              </a:rPr>
              <a:t>2.  Difference in model outputs: 	</a:t>
            </a:r>
          </a:p>
          <a:p>
            <a:pPr marL="914400" lvl="1" indent="-457200">
              <a:lnSpc>
                <a:spcPct val="150000"/>
              </a:lnSpc>
              <a:buFont typeface="Arial" panose="020B0604020202020204" pitchFamily="34" charset="0"/>
              <a:buChar char="•"/>
            </a:pPr>
            <a:r>
              <a:rPr lang="en-US" sz="2400" dirty="0">
                <a:latin typeface="Garamond" panose="02020404030301010803" pitchFamily="18" charset="0"/>
              </a:rPr>
              <a:t>Cox PH: baseline values of bilirubin</a:t>
            </a:r>
          </a:p>
          <a:p>
            <a:pPr marL="914400" lvl="1" indent="-457200">
              <a:lnSpc>
                <a:spcPct val="150000"/>
              </a:lnSpc>
              <a:buFont typeface="Arial" panose="020B0604020202020204" pitchFamily="34" charset="0"/>
              <a:buChar char="•"/>
            </a:pPr>
            <a:r>
              <a:rPr lang="en-US" sz="2400" dirty="0">
                <a:latin typeface="Garamond" panose="02020404030301010803" pitchFamily="18" charset="0"/>
              </a:rPr>
              <a:t>Time-Dependent Cox: progression of bilirubin</a:t>
            </a:r>
          </a:p>
          <a:p>
            <a:pPr marL="914400" lvl="1" indent="-457200">
              <a:lnSpc>
                <a:spcPct val="150000"/>
              </a:lnSpc>
              <a:buFont typeface="Arial" panose="020B0604020202020204" pitchFamily="34" charset="0"/>
              <a:buChar char="•"/>
            </a:pPr>
            <a:r>
              <a:rPr lang="en-US" sz="2400" b="1" dirty="0">
                <a:solidFill>
                  <a:srgbClr val="2638FF"/>
                </a:solidFill>
                <a:latin typeface="Garamond" panose="02020404030301010803" pitchFamily="18" charset="0"/>
              </a:rPr>
              <a:t>Joint Model: progression of bilirubin &amp; measurement error</a:t>
            </a:r>
          </a:p>
          <a:p>
            <a:pPr marL="457200" indent="-457200">
              <a:lnSpc>
                <a:spcPct val="150000"/>
              </a:lnSpc>
              <a:buFont typeface="Arial" panose="020B0604020202020204" pitchFamily="34" charset="0"/>
              <a:buChar char="•"/>
            </a:pPr>
            <a:endParaRPr lang="en-US" sz="2400" dirty="0">
              <a:latin typeface="Garamond" panose="02020404030301010803" pitchFamily="18" charset="0"/>
            </a:endParaRPr>
          </a:p>
        </p:txBody>
      </p:sp>
    </p:spTree>
    <p:extLst>
      <p:ext uri="{BB962C8B-B14F-4D97-AF65-F5344CB8AC3E}">
        <p14:creationId xmlns:p14="http://schemas.microsoft.com/office/powerpoint/2010/main" val="1345491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48276"/>
            <a:ext cx="10515600" cy="1325563"/>
          </a:xfrm>
        </p:spPr>
        <p:txBody>
          <a:bodyPr/>
          <a:lstStyle/>
          <a:p>
            <a:r>
              <a:rPr lang="en-US" dirty="0">
                <a:latin typeface="Garamond" panose="02020404030301010803" pitchFamily="18" charset="0"/>
              </a:rPr>
              <a:t>Discussion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4"/>
          <a:stretch>
            <a:fillRect/>
          </a:stretch>
        </p:blipFill>
        <p:spPr>
          <a:xfrm flipH="1">
            <a:off x="0" y="869749"/>
            <a:ext cx="209550" cy="5021179"/>
          </a:xfrm>
          <a:prstGeom prst="rect">
            <a:avLst/>
          </a:prstGeom>
        </p:spPr>
      </p:pic>
      <p:sp>
        <p:nvSpPr>
          <p:cNvPr id="12" name="TextBox 11">
            <a:extLst>
              <a:ext uri="{FF2B5EF4-FFF2-40B4-BE49-F238E27FC236}">
                <a16:creationId xmlns:a16="http://schemas.microsoft.com/office/drawing/2014/main" id="{ED18379B-6FD0-CF47-8317-1100859AE4DF}"/>
              </a:ext>
            </a:extLst>
          </p:cNvPr>
          <p:cNvSpPr txBox="1"/>
          <p:nvPr/>
        </p:nvSpPr>
        <p:spPr>
          <a:xfrm>
            <a:off x="838200" y="1546318"/>
            <a:ext cx="6502917" cy="2441246"/>
          </a:xfrm>
          <a:prstGeom prst="rect">
            <a:avLst/>
          </a:prstGeom>
          <a:noFill/>
        </p:spPr>
        <p:txBody>
          <a:bodyPr wrap="square" rtlCol="0">
            <a:spAutoFit/>
          </a:bodyPr>
          <a:lstStyle/>
          <a:p>
            <a:pPr>
              <a:lnSpc>
                <a:spcPct val="112000"/>
              </a:lnSpc>
            </a:pPr>
            <a:r>
              <a:rPr lang="en-US" sz="2400" u="sng" dirty="0">
                <a:latin typeface="Garamond" panose="02020404030301010803" pitchFamily="18" charset="0"/>
              </a:rPr>
              <a:t>Advantages of Joint Model:</a:t>
            </a:r>
          </a:p>
          <a:p>
            <a:pPr marL="342900" indent="-342900">
              <a:lnSpc>
                <a:spcPct val="112000"/>
              </a:lnSpc>
              <a:buFont typeface="Arial" panose="020B0604020202020204" pitchFamily="34" charset="0"/>
              <a:buChar char="•"/>
            </a:pPr>
            <a:r>
              <a:rPr lang="en-US" sz="2400" dirty="0">
                <a:latin typeface="Garamond" panose="02020404030301010803" pitchFamily="18" charset="0"/>
              </a:rPr>
              <a:t>Smooth longitudinal trajectory</a:t>
            </a:r>
          </a:p>
          <a:p>
            <a:pPr marL="342900" indent="-342900">
              <a:lnSpc>
                <a:spcPct val="112000"/>
              </a:lnSpc>
              <a:buFont typeface="Arial" panose="020B0604020202020204" pitchFamily="34" charset="0"/>
              <a:buChar char="•"/>
            </a:pPr>
            <a:r>
              <a:rPr lang="en-US" sz="2400" dirty="0">
                <a:latin typeface="Garamond" panose="02020404030301010803" pitchFamily="18" charset="0"/>
              </a:rPr>
              <a:t>Reduce potential bias</a:t>
            </a:r>
          </a:p>
          <a:p>
            <a:endParaRPr lang="en-US" sz="2400" dirty="0">
              <a:latin typeface="Garamond" panose="02020404030301010803" pitchFamily="18" charset="0"/>
            </a:endParaRPr>
          </a:p>
          <a:p>
            <a:pPr marL="342900" indent="-342900">
              <a:buFont typeface="Arial" panose="020B0604020202020204" pitchFamily="34" charset="0"/>
              <a:buChar char="•"/>
            </a:pPr>
            <a:endParaRPr lang="en-US" sz="2400" dirty="0">
              <a:latin typeface="Garamond" panose="02020404030301010803" pitchFamily="18" charset="0"/>
            </a:endParaRPr>
          </a:p>
          <a:p>
            <a:pPr marL="342900" indent="-342900">
              <a:buFont typeface="Arial" panose="020B0604020202020204" pitchFamily="34" charset="0"/>
              <a:buChar char="•"/>
            </a:pPr>
            <a:endParaRPr lang="en-US" sz="2400" dirty="0">
              <a:latin typeface="Garamond" panose="02020404030301010803" pitchFamily="18" charset="0"/>
            </a:endParaRPr>
          </a:p>
        </p:txBody>
      </p:sp>
      <p:pic>
        <p:nvPicPr>
          <p:cNvPr id="7" name="Picture 6" descr="A picture containing drawing, clock&#10;&#10;Description automatically generated">
            <a:extLst>
              <a:ext uri="{FF2B5EF4-FFF2-40B4-BE49-F238E27FC236}">
                <a16:creationId xmlns:a16="http://schemas.microsoft.com/office/drawing/2014/main" id="{62CF991C-BE82-4C48-8F60-972ECD09CA74}"/>
              </a:ext>
            </a:extLst>
          </p:cNvPr>
          <p:cNvPicPr>
            <a:picLocks noChangeAspect="1"/>
          </p:cNvPicPr>
          <p:nvPr/>
        </p:nvPicPr>
        <p:blipFill>
          <a:blip r:embed="rId5"/>
          <a:stretch>
            <a:fillRect/>
          </a:stretch>
        </p:blipFill>
        <p:spPr>
          <a:xfrm>
            <a:off x="7341117" y="4211573"/>
            <a:ext cx="2665708" cy="1492796"/>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D5DD22C1-8D2B-BC46-A1BC-2EF7FEEAEDE4}"/>
              </a:ext>
            </a:extLst>
          </p:cNvPr>
          <p:cNvPicPr>
            <a:picLocks noChangeAspect="1"/>
          </p:cNvPicPr>
          <p:nvPr/>
        </p:nvPicPr>
        <p:blipFill rotWithShape="1">
          <a:blip r:embed="rId6"/>
          <a:srcRect l="77" t="10563" r="-1"/>
          <a:stretch/>
        </p:blipFill>
        <p:spPr>
          <a:xfrm>
            <a:off x="5377912" y="1528748"/>
            <a:ext cx="6088729" cy="1900251"/>
          </a:xfrm>
          <a:prstGeom prst="rect">
            <a:avLst/>
          </a:prstGeom>
        </p:spPr>
      </p:pic>
      <p:sp>
        <p:nvSpPr>
          <p:cNvPr id="6" name="TextBox 5">
            <a:extLst>
              <a:ext uri="{FF2B5EF4-FFF2-40B4-BE49-F238E27FC236}">
                <a16:creationId xmlns:a16="http://schemas.microsoft.com/office/drawing/2014/main" id="{D09CCA0B-ECBC-5748-908A-F16287B91A14}"/>
              </a:ext>
            </a:extLst>
          </p:cNvPr>
          <p:cNvSpPr txBox="1"/>
          <p:nvPr/>
        </p:nvSpPr>
        <p:spPr>
          <a:xfrm>
            <a:off x="6839919" y="1153631"/>
            <a:ext cx="3140990" cy="369332"/>
          </a:xfrm>
          <a:prstGeom prst="rect">
            <a:avLst/>
          </a:prstGeom>
          <a:noFill/>
        </p:spPr>
        <p:txBody>
          <a:bodyPr wrap="square" rtlCol="0">
            <a:spAutoFit/>
          </a:bodyPr>
          <a:lstStyle/>
          <a:p>
            <a:r>
              <a:rPr lang="en-US" dirty="0">
                <a:latin typeface="Garamond" panose="02020404030301010803" pitchFamily="18" charset="0"/>
              </a:rPr>
              <a:t>Time-Dependent Cox</a:t>
            </a:r>
          </a:p>
        </p:txBody>
      </p:sp>
      <p:sp>
        <p:nvSpPr>
          <p:cNvPr id="10" name="TextBox 9">
            <a:extLst>
              <a:ext uri="{FF2B5EF4-FFF2-40B4-BE49-F238E27FC236}">
                <a16:creationId xmlns:a16="http://schemas.microsoft.com/office/drawing/2014/main" id="{5BED9B2F-3EF1-1A43-8D24-5E62D7C4730A}"/>
              </a:ext>
            </a:extLst>
          </p:cNvPr>
          <p:cNvSpPr txBox="1"/>
          <p:nvPr/>
        </p:nvSpPr>
        <p:spPr>
          <a:xfrm>
            <a:off x="5786254" y="2232042"/>
            <a:ext cx="1317800" cy="369332"/>
          </a:xfrm>
          <a:prstGeom prst="rect">
            <a:avLst/>
          </a:prstGeom>
          <a:noFill/>
        </p:spPr>
        <p:txBody>
          <a:bodyPr wrap="square" rtlCol="0">
            <a:spAutoFit/>
          </a:bodyPr>
          <a:lstStyle/>
          <a:p>
            <a:r>
              <a:rPr lang="en-US" dirty="0">
                <a:latin typeface="Garamond" panose="02020404030301010803" pitchFamily="18" charset="0"/>
              </a:rPr>
              <a:t>Joint Model</a:t>
            </a:r>
          </a:p>
        </p:txBody>
      </p:sp>
      <p:cxnSp>
        <p:nvCxnSpPr>
          <p:cNvPr id="11" name="Straight Arrow Connector 10">
            <a:extLst>
              <a:ext uri="{FF2B5EF4-FFF2-40B4-BE49-F238E27FC236}">
                <a16:creationId xmlns:a16="http://schemas.microsoft.com/office/drawing/2014/main" id="{5B5F65C0-8CF0-BA45-BD6E-006555590830}"/>
              </a:ext>
            </a:extLst>
          </p:cNvPr>
          <p:cNvCxnSpPr>
            <a:cxnSpLocks/>
          </p:cNvCxnSpPr>
          <p:nvPr/>
        </p:nvCxnSpPr>
        <p:spPr>
          <a:xfrm flipH="1">
            <a:off x="7104054" y="1496555"/>
            <a:ext cx="211147" cy="173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A7A0BC9-44B4-0949-9E96-178FE6B232DA}"/>
              </a:ext>
            </a:extLst>
          </p:cNvPr>
          <p:cNvCxnSpPr>
            <a:cxnSpLocks/>
          </p:cNvCxnSpPr>
          <p:nvPr/>
        </p:nvCxnSpPr>
        <p:spPr>
          <a:xfrm flipV="1">
            <a:off x="6648773" y="1966534"/>
            <a:ext cx="113655" cy="2655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E8785ED-8CAF-904A-B83C-3A5A83116687}"/>
                  </a:ext>
                </a:extLst>
              </p:cNvPr>
              <p:cNvSpPr txBox="1"/>
              <p:nvPr/>
            </p:nvSpPr>
            <p:spPr>
              <a:xfrm>
                <a:off x="822792" y="3233812"/>
                <a:ext cx="6281261" cy="2552045"/>
              </a:xfrm>
              <a:prstGeom prst="rect">
                <a:avLst/>
              </a:prstGeom>
              <a:noFill/>
            </p:spPr>
            <p:txBody>
              <a:bodyPr wrap="square" rtlCol="0">
                <a:spAutoFit/>
              </a:bodyPr>
              <a:lstStyle/>
              <a:p>
                <a:pPr>
                  <a:lnSpc>
                    <a:spcPct val="112000"/>
                  </a:lnSpc>
                </a:pPr>
                <a:r>
                  <a:rPr lang="en-US" sz="2400" u="sng" dirty="0">
                    <a:latin typeface="Garamond" panose="02020404030301010803" pitchFamily="18" charset="0"/>
                  </a:rPr>
                  <a:t>Disadvantages of Joint Model:</a:t>
                </a:r>
              </a:p>
              <a:p>
                <a:pPr marL="342900" indent="-342900">
                  <a:lnSpc>
                    <a:spcPct val="112000"/>
                  </a:lnSpc>
                  <a:buFont typeface="Arial" panose="020B0604020202020204" pitchFamily="34" charset="0"/>
                  <a:buChar char="•"/>
                </a:pPr>
                <a:r>
                  <a:rPr lang="en-US" sz="2400" dirty="0">
                    <a:latin typeface="Garamond" panose="02020404030301010803" pitchFamily="18" charset="0"/>
                    <a:ea typeface="Cambria Math" panose="02040503050406030204" pitchFamily="18" charset="0"/>
                  </a:rPr>
                  <a:t>Computational expense</a:t>
                </a:r>
              </a:p>
              <a:p>
                <a:pPr marL="342900" indent="-342900">
                  <a:lnSpc>
                    <a:spcPct val="112000"/>
                  </a:lnSpc>
                  <a:buFont typeface="Arial" panose="020B0604020202020204" pitchFamily="34" charset="0"/>
                  <a:buChar char="•"/>
                </a:pPr>
                <a:r>
                  <a:rPr lang="en-US" sz="2400" dirty="0">
                    <a:latin typeface="Garamond" panose="02020404030301010803" pitchFamily="18" charset="0"/>
                    <a:ea typeface="Cambria Math" panose="02040503050406030204" pitchFamily="18" charset="0"/>
                  </a:rPr>
                  <a:t>Large sample size</a:t>
                </a:r>
              </a:p>
              <a:p>
                <a:pPr>
                  <a:lnSpc>
                    <a:spcPct val="112000"/>
                  </a:lnSpc>
                </a:pP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Garamond" panose="02020404030301010803" pitchFamily="18" charset="0"/>
                  </a:rPr>
                  <a:t> Time-Dependent Cox Model</a:t>
                </a:r>
              </a:p>
              <a:p>
                <a:pPr>
                  <a:lnSpc>
                    <a:spcPct val="112000"/>
                  </a:lnSpc>
                </a:pPr>
                <a:r>
                  <a:rPr lang="en-US" sz="2400" dirty="0">
                    <a:latin typeface="Garamond" panose="02020404030301010803" pitchFamily="18" charset="0"/>
                  </a:rPr>
                  <a:t>         Trade-off: Biased estimate of HR</a:t>
                </a:r>
              </a:p>
              <a:p>
                <a:pPr>
                  <a:lnSpc>
                    <a:spcPct val="112000"/>
                  </a:lnSpc>
                </a:pPr>
                <a:endParaRPr lang="en-US" sz="2400" dirty="0"/>
              </a:p>
            </p:txBody>
          </p:sp>
        </mc:Choice>
        <mc:Fallback xmlns="">
          <p:sp>
            <p:nvSpPr>
              <p:cNvPr id="3" name="TextBox 2">
                <a:extLst>
                  <a:ext uri="{FF2B5EF4-FFF2-40B4-BE49-F238E27FC236}">
                    <a16:creationId xmlns:a16="http://schemas.microsoft.com/office/drawing/2014/main" id="{CE8785ED-8CAF-904A-B83C-3A5A83116687}"/>
                  </a:ext>
                </a:extLst>
              </p:cNvPr>
              <p:cNvSpPr txBox="1">
                <a:spLocks noRot="1" noChangeAspect="1" noMove="1" noResize="1" noEditPoints="1" noAdjustHandles="1" noChangeArrowheads="1" noChangeShapeType="1" noTextEdit="1"/>
              </p:cNvSpPr>
              <p:nvPr/>
            </p:nvSpPr>
            <p:spPr>
              <a:xfrm>
                <a:off x="822792" y="3233812"/>
                <a:ext cx="6281261" cy="2552045"/>
              </a:xfrm>
              <a:prstGeom prst="rect">
                <a:avLst/>
              </a:prstGeom>
              <a:blipFill>
                <a:blip r:embed="rId7"/>
                <a:stretch>
                  <a:fillRect l="-1411" t="-99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E66C82E-442C-BA44-B12D-45983F036D03}"/>
              </a:ext>
            </a:extLst>
          </p:cNvPr>
          <p:cNvSpPr txBox="1"/>
          <p:nvPr/>
        </p:nvSpPr>
        <p:spPr>
          <a:xfrm>
            <a:off x="6445154" y="3327698"/>
            <a:ext cx="3726873" cy="338554"/>
          </a:xfrm>
          <a:prstGeom prst="rect">
            <a:avLst/>
          </a:prstGeom>
          <a:noFill/>
        </p:spPr>
        <p:txBody>
          <a:bodyPr wrap="square" rtlCol="0">
            <a:spAutoFit/>
          </a:bodyPr>
          <a:lstStyle/>
          <a:p>
            <a:pPr algn="ctr"/>
            <a:r>
              <a:rPr lang="en-US" sz="1600" dirty="0">
                <a:latin typeface="Garamond" panose="02020404030301010803" pitchFamily="18" charset="0"/>
              </a:rPr>
              <a:t>Source: Joint Models (</a:t>
            </a:r>
            <a:r>
              <a:rPr lang="en-US" sz="1600" dirty="0" err="1">
                <a:latin typeface="Garamond" panose="02020404030301010803" pitchFamily="18" charset="0"/>
              </a:rPr>
              <a:t>Rizopoulos</a:t>
            </a:r>
            <a:r>
              <a:rPr lang="en-US" sz="1600" dirty="0">
                <a:latin typeface="Garamond" panose="02020404030301010803" pitchFamily="18" charset="0"/>
              </a:rPr>
              <a:t>, 2012)</a:t>
            </a:r>
          </a:p>
        </p:txBody>
      </p:sp>
    </p:spTree>
    <p:custDataLst>
      <p:tags r:id="rId1"/>
    </p:custDataLst>
    <p:extLst>
      <p:ext uri="{BB962C8B-B14F-4D97-AF65-F5344CB8AC3E}">
        <p14:creationId xmlns:p14="http://schemas.microsoft.com/office/powerpoint/2010/main" val="156764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48276"/>
            <a:ext cx="10515600" cy="1325563"/>
          </a:xfrm>
        </p:spPr>
        <p:txBody>
          <a:bodyPr/>
          <a:lstStyle/>
          <a:p>
            <a:r>
              <a:rPr lang="en-US" dirty="0">
                <a:latin typeface="Garamond" panose="02020404030301010803" pitchFamily="18" charset="0"/>
              </a:rPr>
              <a:t>Discussion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12" name="TextBox 11">
            <a:extLst>
              <a:ext uri="{FF2B5EF4-FFF2-40B4-BE49-F238E27FC236}">
                <a16:creationId xmlns:a16="http://schemas.microsoft.com/office/drawing/2014/main" id="{ED18379B-6FD0-CF47-8317-1100859AE4DF}"/>
              </a:ext>
            </a:extLst>
          </p:cNvPr>
          <p:cNvSpPr txBox="1"/>
          <p:nvPr/>
        </p:nvSpPr>
        <p:spPr>
          <a:xfrm>
            <a:off x="1063283" y="1528748"/>
            <a:ext cx="10157711" cy="1909946"/>
          </a:xfrm>
          <a:prstGeom prst="rect">
            <a:avLst/>
          </a:prstGeom>
          <a:noFill/>
        </p:spPr>
        <p:txBody>
          <a:bodyPr wrap="square" rtlCol="0">
            <a:spAutoFit/>
          </a:bodyPr>
          <a:lstStyle/>
          <a:p>
            <a:pPr>
              <a:lnSpc>
                <a:spcPct val="125000"/>
              </a:lnSpc>
            </a:pPr>
            <a:r>
              <a:rPr lang="en-US" sz="2400" u="sng" dirty="0">
                <a:latin typeface="Garamond" panose="02020404030301010803" pitchFamily="18" charset="0"/>
              </a:rPr>
              <a:t>Model Adjustment:</a:t>
            </a:r>
          </a:p>
          <a:p>
            <a:pPr marL="342900" indent="-342900">
              <a:lnSpc>
                <a:spcPct val="125000"/>
              </a:lnSpc>
              <a:buFont typeface="Arial" panose="020B0604020202020204" pitchFamily="34" charset="0"/>
              <a:buChar char="•"/>
            </a:pPr>
            <a:r>
              <a:rPr lang="en-US" sz="2400" dirty="0">
                <a:latin typeface="Garamond" panose="02020404030301010803" pitchFamily="18" charset="0"/>
              </a:rPr>
              <a:t>Model 1: bilirubin, albumin, age, edema, histologic, SGOT, prothrombin</a:t>
            </a:r>
          </a:p>
          <a:p>
            <a:pPr marL="342900" indent="-342900">
              <a:lnSpc>
                <a:spcPct val="125000"/>
              </a:lnSpc>
              <a:buFont typeface="Arial" panose="020B0604020202020204" pitchFamily="34" charset="0"/>
              <a:buChar char="•"/>
            </a:pPr>
            <a:r>
              <a:rPr lang="en-US" sz="2400" dirty="0">
                <a:latin typeface="Garamond" panose="02020404030301010803" pitchFamily="18" charset="0"/>
              </a:rPr>
              <a:t>Model 2: bilirubin, albumin, age, edema, histologic</a:t>
            </a:r>
          </a:p>
          <a:p>
            <a:pPr marL="342900" indent="-342900">
              <a:lnSpc>
                <a:spcPct val="125000"/>
              </a:lnSpc>
              <a:buFont typeface="Arial" panose="020B0604020202020204" pitchFamily="34" charset="0"/>
              <a:buChar char="•"/>
            </a:pPr>
            <a:r>
              <a:rPr lang="en-US" sz="2400" dirty="0">
                <a:latin typeface="Garamond" panose="02020404030301010803" pitchFamily="18" charset="0"/>
              </a:rPr>
              <a:t>Model 3: bilirubin, albumin, age, edema</a:t>
            </a:r>
          </a:p>
        </p:txBody>
      </p:sp>
      <p:sp>
        <p:nvSpPr>
          <p:cNvPr id="9" name="TextBox 8">
            <a:extLst>
              <a:ext uri="{FF2B5EF4-FFF2-40B4-BE49-F238E27FC236}">
                <a16:creationId xmlns:a16="http://schemas.microsoft.com/office/drawing/2014/main" id="{6D87BDDF-78D8-9243-9FDD-D2CB509D94D5}"/>
              </a:ext>
            </a:extLst>
          </p:cNvPr>
          <p:cNvSpPr txBox="1"/>
          <p:nvPr/>
        </p:nvSpPr>
        <p:spPr>
          <a:xfrm>
            <a:off x="1063283" y="3639735"/>
            <a:ext cx="10290517" cy="2472600"/>
          </a:xfrm>
          <a:prstGeom prst="rect">
            <a:avLst/>
          </a:prstGeom>
          <a:noFill/>
        </p:spPr>
        <p:txBody>
          <a:bodyPr wrap="square" rtlCol="0">
            <a:spAutoFit/>
          </a:bodyPr>
          <a:lstStyle/>
          <a:p>
            <a:pPr>
              <a:lnSpc>
                <a:spcPct val="125000"/>
              </a:lnSpc>
            </a:pPr>
            <a:r>
              <a:rPr lang="en-US" sz="2400" u="sng" dirty="0">
                <a:latin typeface="Garamond" panose="02020404030301010803" pitchFamily="18" charset="0"/>
              </a:rPr>
              <a:t>Explanation</a:t>
            </a:r>
            <a:r>
              <a:rPr lang="en-US" sz="2400" dirty="0">
                <a:latin typeface="Garamond" panose="02020404030301010803" pitchFamily="18" charset="0"/>
              </a:rPr>
              <a:t>:</a:t>
            </a:r>
          </a:p>
          <a:p>
            <a:pPr marL="342900" indent="-342900">
              <a:lnSpc>
                <a:spcPct val="125000"/>
              </a:lnSpc>
              <a:buFont typeface="Arial" panose="020B0604020202020204" pitchFamily="34" charset="0"/>
              <a:buChar char="•"/>
            </a:pPr>
            <a:r>
              <a:rPr lang="en-US" sz="2400" dirty="0">
                <a:latin typeface="Garamond" panose="02020404030301010803" pitchFamily="18" charset="0"/>
              </a:rPr>
              <a:t>Baseline SGOT and prothrombin not informative to the association in Model 2</a:t>
            </a:r>
          </a:p>
          <a:p>
            <a:pPr marL="342900" indent="-342900">
              <a:lnSpc>
                <a:spcPct val="125000"/>
              </a:lnSpc>
              <a:buFont typeface="Arial" panose="020B0604020202020204" pitchFamily="34" charset="0"/>
              <a:buChar char="•"/>
            </a:pPr>
            <a:r>
              <a:rPr lang="en-US" sz="2400" dirty="0">
                <a:latin typeface="Garamond" panose="02020404030301010803" pitchFamily="18" charset="0"/>
              </a:rPr>
              <a:t>Baseline SGOT and prothrombin significant in the longitudinal generating process of bilirubin in Model 3</a:t>
            </a:r>
          </a:p>
          <a:p>
            <a:pPr>
              <a:lnSpc>
                <a:spcPct val="200000"/>
              </a:lnSpc>
            </a:pPr>
            <a:r>
              <a:rPr lang="en-US" sz="2000" dirty="0">
                <a:latin typeface="Garamond" panose="02020404030301010803" pitchFamily="18" charset="0"/>
              </a:rPr>
              <a:t>*Model 1: Cox PH; Model 2: Time-Dependent Cox; Model 3: Survival sub-model</a:t>
            </a:r>
          </a:p>
        </p:txBody>
      </p:sp>
    </p:spTree>
    <p:extLst>
      <p:ext uri="{BB962C8B-B14F-4D97-AF65-F5344CB8AC3E}">
        <p14:creationId xmlns:p14="http://schemas.microsoft.com/office/powerpoint/2010/main" val="263002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Study data - PBC Clinical Trial </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3" name="TextBox 2">
            <a:extLst>
              <a:ext uri="{FF2B5EF4-FFF2-40B4-BE49-F238E27FC236}">
                <a16:creationId xmlns:a16="http://schemas.microsoft.com/office/drawing/2014/main" id="{4FE238AB-7A0F-B04A-A13A-03EB16CDD04F}"/>
              </a:ext>
            </a:extLst>
          </p:cNvPr>
          <p:cNvSpPr txBox="1"/>
          <p:nvPr/>
        </p:nvSpPr>
        <p:spPr>
          <a:xfrm>
            <a:off x="838199" y="1690688"/>
            <a:ext cx="10515600" cy="5053691"/>
          </a:xfrm>
          <a:prstGeom prst="rect">
            <a:avLst/>
          </a:prstGeom>
          <a:noFill/>
        </p:spPr>
        <p:txBody>
          <a:bodyPr wrap="square" rtlCol="0">
            <a:spAutoFit/>
          </a:bodyPr>
          <a:lstStyle/>
          <a:p>
            <a:pPr marL="400050" indent="-342900">
              <a:lnSpc>
                <a:spcPct val="110000"/>
              </a:lnSpc>
              <a:spcAft>
                <a:spcPts val="600"/>
              </a:spcAft>
              <a:buFont typeface="Arial" panose="020B0604020202020204" pitchFamily="34" charset="0"/>
              <a:buChar char="•"/>
            </a:pPr>
            <a:r>
              <a:rPr lang="en-US" sz="2400" dirty="0">
                <a:latin typeface="Garamond" panose="02020404030301010803" pitchFamily="18" charset="0"/>
              </a:rPr>
              <a:t>Follow-up for 10 years</a:t>
            </a:r>
          </a:p>
          <a:p>
            <a:pPr marL="400050" indent="-342900">
              <a:lnSpc>
                <a:spcPct val="110000"/>
              </a:lnSpc>
              <a:spcAft>
                <a:spcPts val="600"/>
              </a:spcAft>
              <a:buFont typeface="Arial" panose="020B0604020202020204" pitchFamily="34" charset="0"/>
              <a:buChar char="•"/>
            </a:pPr>
            <a:r>
              <a:rPr lang="en-US" sz="2400" dirty="0">
                <a:latin typeface="Garamond" panose="02020404030301010803" pitchFamily="18" charset="0"/>
              </a:rPr>
              <a:t>312 patients: 154 in placebo group</a:t>
            </a:r>
          </a:p>
          <a:p>
            <a:pPr marL="1885950" lvl="4">
              <a:lnSpc>
                <a:spcPct val="110000"/>
              </a:lnSpc>
              <a:spcAft>
                <a:spcPts val="600"/>
              </a:spcAft>
            </a:pPr>
            <a:r>
              <a:rPr lang="en-US" sz="2400" dirty="0">
                <a:latin typeface="Garamond" panose="02020404030301010803" pitchFamily="18" charset="0"/>
              </a:rPr>
              <a:t> 158 in treatment group</a:t>
            </a:r>
          </a:p>
          <a:p>
            <a:pPr marL="400050" indent="-342900">
              <a:lnSpc>
                <a:spcPct val="110000"/>
              </a:lnSpc>
              <a:spcAft>
                <a:spcPts val="600"/>
              </a:spcAft>
              <a:buFont typeface="Arial" panose="020B0604020202020204" pitchFamily="34" charset="0"/>
              <a:buChar char="•"/>
            </a:pPr>
            <a:r>
              <a:rPr lang="en-US" sz="2400" dirty="0">
                <a:latin typeface="Garamond" panose="02020404030301010803" pitchFamily="18" charset="0"/>
              </a:rPr>
              <a:t>Clinical factors: age, drug, sex</a:t>
            </a:r>
          </a:p>
          <a:p>
            <a:pPr marL="400050" indent="-342900">
              <a:lnSpc>
                <a:spcPct val="110000"/>
              </a:lnSpc>
              <a:spcAft>
                <a:spcPts val="600"/>
              </a:spcAft>
              <a:buFont typeface="Arial" panose="020B0604020202020204" pitchFamily="34" charset="0"/>
              <a:buChar char="•"/>
            </a:pPr>
            <a:r>
              <a:rPr lang="en-US" sz="2400" dirty="0">
                <a:latin typeface="Garamond" panose="02020404030301010803" pitchFamily="18" charset="0"/>
              </a:rPr>
              <a:t>Longitudinal biomarkers: Repeatedly measured </a:t>
            </a:r>
          </a:p>
          <a:p>
            <a:pPr marL="57150">
              <a:lnSpc>
                <a:spcPct val="110000"/>
              </a:lnSpc>
              <a:spcAft>
                <a:spcPts val="600"/>
              </a:spcAft>
            </a:pPr>
            <a:r>
              <a:rPr lang="en-US" sz="2400" dirty="0">
                <a:latin typeface="Garamond" panose="02020404030301010803" pitchFamily="18" charset="0"/>
              </a:rPr>
              <a:t>at 6 months, one year, and annually thereafter</a:t>
            </a:r>
            <a:endParaRPr lang="en-US" sz="2400" b="1" dirty="0">
              <a:latin typeface="Garamond" panose="02020404030301010803" pitchFamily="18" charset="0"/>
            </a:endParaRPr>
          </a:p>
          <a:p>
            <a:pPr marL="57150">
              <a:lnSpc>
                <a:spcPct val="110000"/>
              </a:lnSpc>
              <a:spcAft>
                <a:spcPts val="600"/>
              </a:spcAft>
            </a:pPr>
            <a:r>
              <a:rPr lang="en-US" sz="2400" dirty="0" err="1">
                <a:latin typeface="Garamond" panose="02020404030301010803" pitchFamily="18" charset="0"/>
              </a:rPr>
              <a:t>e.g</a:t>
            </a:r>
            <a:r>
              <a:rPr lang="en-US" sz="2400" dirty="0">
                <a:latin typeface="Garamond" panose="02020404030301010803" pitchFamily="18" charset="0"/>
              </a:rPr>
              <a:t>: </a:t>
            </a:r>
            <a:r>
              <a:rPr lang="en-US" sz="2400" b="1" dirty="0">
                <a:ln w="0"/>
                <a:solidFill>
                  <a:srgbClr val="FF0000"/>
                </a:solidFill>
                <a:effectLst>
                  <a:outerShdw blurRad="38100" dist="25400" dir="5400000" algn="ctr" rotWithShape="0">
                    <a:srgbClr val="6E747A">
                      <a:alpha val="43000"/>
                    </a:srgbClr>
                  </a:outerShdw>
                </a:effectLst>
                <a:latin typeface="Garamond" panose="02020404030301010803" pitchFamily="18" charset="0"/>
              </a:rPr>
              <a:t>s</a:t>
            </a:r>
            <a:r>
              <a:rPr lang="en-US" sz="2400" b="1" dirty="0">
                <a:solidFill>
                  <a:srgbClr val="FF0000"/>
                </a:solidFill>
                <a:latin typeface="Garamond" panose="02020404030301010803" pitchFamily="18" charset="0"/>
              </a:rPr>
              <a:t>erum bilirubin</a:t>
            </a:r>
            <a:r>
              <a:rPr lang="en-US" sz="2400" dirty="0">
                <a:latin typeface="Garamond" panose="02020404030301010803" pitchFamily="18" charset="0"/>
              </a:rPr>
              <a:t>, albumin, prothrombin, platelets,</a:t>
            </a:r>
            <a:r>
              <a:rPr lang="en-US" sz="2400" dirty="0">
                <a:solidFill>
                  <a:srgbClr val="FF0000"/>
                </a:solidFill>
                <a:latin typeface="Garamond" panose="02020404030301010803" pitchFamily="18" charset="0"/>
              </a:rPr>
              <a:t> </a:t>
            </a:r>
            <a:r>
              <a:rPr lang="en-US" sz="2400" dirty="0">
                <a:latin typeface="Garamond" panose="02020404030301010803" pitchFamily="18" charset="0"/>
              </a:rPr>
              <a:t>etc.</a:t>
            </a:r>
          </a:p>
          <a:p>
            <a:pPr marL="400050" indent="-342900">
              <a:lnSpc>
                <a:spcPct val="110000"/>
              </a:lnSpc>
              <a:spcAft>
                <a:spcPts val="600"/>
              </a:spcAft>
              <a:buFont typeface="Arial" panose="020B0604020202020204" pitchFamily="34" charset="0"/>
              <a:buChar char="•"/>
            </a:pPr>
            <a:r>
              <a:rPr lang="en-US" sz="2400" dirty="0">
                <a:latin typeface="Garamond" panose="02020404030301010803" pitchFamily="18" charset="0"/>
              </a:rPr>
              <a:t>Outcome: alive/transplanted vs died</a:t>
            </a:r>
          </a:p>
          <a:p>
            <a:pPr marL="1200150" lvl="2" indent="-228600">
              <a:lnSpc>
                <a:spcPct val="90000"/>
              </a:lnSpc>
              <a:spcAft>
                <a:spcPts val="600"/>
              </a:spcAft>
              <a:buFont typeface="Arial" panose="020B0604020202020204" pitchFamily="34" charset="0"/>
              <a:buChar char="•"/>
            </a:pPr>
            <a:endParaRPr lang="en-US" sz="2400" dirty="0"/>
          </a:p>
          <a:p>
            <a:pPr marL="742950" lvl="1" indent="-228600">
              <a:lnSpc>
                <a:spcPct val="90000"/>
              </a:lnSpc>
              <a:spcAft>
                <a:spcPts val="600"/>
              </a:spcAft>
              <a:buFont typeface="Arial" panose="020B0604020202020204" pitchFamily="34" charset="0"/>
              <a:buChar char="•"/>
            </a:pPr>
            <a:endParaRPr lang="en-US" sz="2400" dirty="0"/>
          </a:p>
          <a:p>
            <a:endParaRPr lang="en-US" dirty="0"/>
          </a:p>
        </p:txBody>
      </p:sp>
      <p:pic>
        <p:nvPicPr>
          <p:cNvPr id="9" name="Picture 8" descr="A close up of a sign&#10;&#10;Description automatically generated">
            <a:extLst>
              <a:ext uri="{FF2B5EF4-FFF2-40B4-BE49-F238E27FC236}">
                <a16:creationId xmlns:a16="http://schemas.microsoft.com/office/drawing/2014/main" id="{B4B5B834-B317-A54F-8E68-B414D91E8C32}"/>
              </a:ext>
            </a:extLst>
          </p:cNvPr>
          <p:cNvPicPr>
            <a:picLocks noChangeAspect="1"/>
          </p:cNvPicPr>
          <p:nvPr/>
        </p:nvPicPr>
        <p:blipFill>
          <a:blip r:embed="rId4"/>
          <a:stretch>
            <a:fillRect/>
          </a:stretch>
        </p:blipFill>
        <p:spPr>
          <a:xfrm>
            <a:off x="7410726" y="1367388"/>
            <a:ext cx="1793048" cy="2012950"/>
          </a:xfrm>
          <a:prstGeom prst="rect">
            <a:avLst/>
          </a:prstGeom>
        </p:spPr>
      </p:pic>
      <p:pic>
        <p:nvPicPr>
          <p:cNvPr id="11" name="Picture 10" descr="A close up of a logo&#10;&#10;Description automatically generated">
            <a:extLst>
              <a:ext uri="{FF2B5EF4-FFF2-40B4-BE49-F238E27FC236}">
                <a16:creationId xmlns:a16="http://schemas.microsoft.com/office/drawing/2014/main" id="{F61D3366-CD6F-5545-BB75-4B1FC9B22813}"/>
              </a:ext>
            </a:extLst>
          </p:cNvPr>
          <p:cNvPicPr>
            <a:picLocks noChangeAspect="1"/>
          </p:cNvPicPr>
          <p:nvPr/>
        </p:nvPicPr>
        <p:blipFill>
          <a:blip r:embed="rId5"/>
          <a:stretch>
            <a:fillRect/>
          </a:stretch>
        </p:blipFill>
        <p:spPr>
          <a:xfrm>
            <a:off x="9347881" y="1080877"/>
            <a:ext cx="1271181" cy="1325563"/>
          </a:xfrm>
          <a:prstGeom prst="rect">
            <a:avLst/>
          </a:prstGeom>
        </p:spPr>
      </p:pic>
    </p:spTree>
    <p:extLst>
      <p:ext uri="{BB962C8B-B14F-4D97-AF65-F5344CB8AC3E}">
        <p14:creationId xmlns:p14="http://schemas.microsoft.com/office/powerpoint/2010/main" val="2557046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normAutofit/>
          </a:bodyPr>
          <a:lstStyle/>
          <a:p>
            <a:r>
              <a:rPr lang="en-US" sz="4000" dirty="0">
                <a:latin typeface="Garamond" panose="02020404030301010803" pitchFamily="18" charset="0"/>
              </a:rPr>
              <a:t>Limitations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TextBox 3">
            <a:extLst>
              <a:ext uri="{FF2B5EF4-FFF2-40B4-BE49-F238E27FC236}">
                <a16:creationId xmlns:a16="http://schemas.microsoft.com/office/drawing/2014/main" id="{69AB2A5F-9489-B440-B41E-D5CEDD56F01F}"/>
              </a:ext>
            </a:extLst>
          </p:cNvPr>
          <p:cNvSpPr txBox="1"/>
          <p:nvPr/>
        </p:nvSpPr>
        <p:spPr>
          <a:xfrm>
            <a:off x="9590567" y="-893135"/>
            <a:ext cx="184731" cy="369332"/>
          </a:xfrm>
          <a:prstGeom prst="rect">
            <a:avLst/>
          </a:prstGeom>
          <a:noFill/>
        </p:spPr>
        <p:txBody>
          <a:bodyPr wrap="none" rtlCol="0">
            <a:spAutoFit/>
          </a:bodyPr>
          <a:lstStyle/>
          <a:p>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B236C2C-BE92-9B4D-97BF-650E71C97646}"/>
                  </a:ext>
                </a:extLst>
              </p:cNvPr>
              <p:cNvSpPr txBox="1"/>
              <p:nvPr/>
            </p:nvSpPr>
            <p:spPr>
              <a:xfrm>
                <a:off x="1004341" y="1418155"/>
                <a:ext cx="8310140" cy="423699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600" dirty="0">
                    <a:latin typeface="Garamond" panose="02020404030301010803" pitchFamily="18" charset="0"/>
                  </a:rPr>
                  <a:t>PBC Clinical Data: real dataset</a:t>
                </a:r>
              </a:p>
              <a:p>
                <a:pPr lvl="1">
                  <a:lnSpc>
                    <a:spcPct val="150000"/>
                  </a:lnSpc>
                </a:pPr>
                <a14:m>
                  <m:oMath xmlns:m="http://schemas.openxmlformats.org/officeDocument/2006/math">
                    <m:r>
                      <a:rPr lang="en-US" sz="2600" i="1">
                        <a:latin typeface="Cambria Math" panose="02040503050406030204" pitchFamily="18" charset="0"/>
                        <a:ea typeface="Cambria Math" panose="02040503050406030204" pitchFamily="18" charset="0"/>
                      </a:rPr>
                      <m:t>→ </m:t>
                    </m:r>
                  </m:oMath>
                </a14:m>
                <a:r>
                  <a:rPr lang="en-US" sz="2600" dirty="0">
                    <a:latin typeface="Garamond" panose="02020404030301010803" pitchFamily="18" charset="0"/>
                  </a:rPr>
                  <a:t>Cannot evaluate model performances with the true HR</a:t>
                </a:r>
              </a:p>
              <a:p>
                <a:pPr marL="457200" indent="-457200">
                  <a:lnSpc>
                    <a:spcPct val="150000"/>
                  </a:lnSpc>
                  <a:buFont typeface="Arial" panose="020B0604020202020204" pitchFamily="34" charset="0"/>
                  <a:buChar char="•"/>
                </a:pPr>
                <a:r>
                  <a:rPr lang="en-US" sz="2600" dirty="0">
                    <a:latin typeface="Garamond" panose="02020404030301010803" pitchFamily="18" charset="0"/>
                  </a:rPr>
                  <a:t>Survival Sub-model of Joint Model: </a:t>
                </a:r>
              </a:p>
              <a:p>
                <a:pPr lvl="1">
                  <a:lnSpc>
                    <a:spcPct val="150000"/>
                  </a:lnSpc>
                </a:pPr>
                <a:r>
                  <a:rPr lang="en-US" sz="2600" dirty="0">
                    <a:latin typeface="Garamond" panose="02020404030301010803" pitchFamily="18" charset="0"/>
                  </a:rPr>
                  <a:t>Baseline hazard is piecewise-constant with six knots</a:t>
                </a:r>
              </a:p>
              <a:p>
                <a:pPr lvl="1">
                  <a:lnSpc>
                    <a:spcPct val="150000"/>
                  </a:lnSpc>
                </a:pPr>
                <a:r>
                  <a:rPr lang="en-US" sz="2600" dirty="0">
                    <a:latin typeface="Garamond" panose="02020404030301010803" pitchFamily="18" charset="0"/>
                  </a:rPr>
                  <a:t>More knots allow more flexibility </a:t>
                </a:r>
              </a:p>
              <a:p>
                <a:pPr lvl="1">
                  <a:lnSpc>
                    <a:spcPct val="150000"/>
                  </a:lnSpc>
                </a:pPr>
                <a:r>
                  <a:rPr lang="en-US" sz="2600" dirty="0">
                    <a:latin typeface="Garamond" panose="02020404030301010803" pitchFamily="18" charset="0"/>
                  </a:rPr>
                  <a:t>! Computational demand</a:t>
                </a:r>
              </a:p>
              <a:p>
                <a:pPr marL="914400" lvl="1" indent="-457200">
                  <a:lnSpc>
                    <a:spcPct val="150000"/>
                  </a:lnSpc>
                  <a:buFont typeface="Symbol" pitchFamily="2" charset="2"/>
                  <a:buChar char="Þ"/>
                </a:pPr>
                <a:endParaRPr lang="en-US" sz="2600" dirty="0">
                  <a:latin typeface="Garamond" panose="02020404030301010803" pitchFamily="18" charset="0"/>
                </a:endParaRPr>
              </a:p>
            </p:txBody>
          </p:sp>
        </mc:Choice>
        <mc:Fallback xmlns="">
          <p:sp>
            <p:nvSpPr>
              <p:cNvPr id="3" name="TextBox 2">
                <a:extLst>
                  <a:ext uri="{FF2B5EF4-FFF2-40B4-BE49-F238E27FC236}">
                    <a16:creationId xmlns:a16="http://schemas.microsoft.com/office/drawing/2014/main" id="{6B236C2C-BE92-9B4D-97BF-650E71C97646}"/>
                  </a:ext>
                </a:extLst>
              </p:cNvPr>
              <p:cNvSpPr txBox="1">
                <a:spLocks noRot="1" noChangeAspect="1" noMove="1" noResize="1" noEditPoints="1" noAdjustHandles="1" noChangeArrowheads="1" noChangeShapeType="1" noTextEdit="1"/>
              </p:cNvSpPr>
              <p:nvPr/>
            </p:nvSpPr>
            <p:spPr>
              <a:xfrm>
                <a:off x="1004341" y="1418155"/>
                <a:ext cx="8310140" cy="4236994"/>
              </a:xfrm>
              <a:prstGeom prst="rect">
                <a:avLst/>
              </a:prstGeom>
              <a:blipFill>
                <a:blip r:embed="rId4"/>
                <a:stretch>
                  <a:fillRect l="-1221"/>
                </a:stretch>
              </a:blipFill>
            </p:spPr>
            <p:txBody>
              <a:bodyPr/>
              <a:lstStyle/>
              <a:p>
                <a:r>
                  <a:rPr lang="en-US">
                    <a:noFill/>
                  </a:rPr>
                  <a:t> </a:t>
                </a:r>
              </a:p>
            </p:txBody>
          </p:sp>
        </mc:Fallback>
      </mc:AlternateContent>
    </p:spTree>
    <p:extLst>
      <p:ext uri="{BB962C8B-B14F-4D97-AF65-F5344CB8AC3E}">
        <p14:creationId xmlns:p14="http://schemas.microsoft.com/office/powerpoint/2010/main" val="753860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TextBox 3">
            <a:extLst>
              <a:ext uri="{FF2B5EF4-FFF2-40B4-BE49-F238E27FC236}">
                <a16:creationId xmlns:a16="http://schemas.microsoft.com/office/drawing/2014/main" id="{69AB2A5F-9489-B440-B41E-D5CEDD56F01F}"/>
              </a:ext>
            </a:extLst>
          </p:cNvPr>
          <p:cNvSpPr txBox="1"/>
          <p:nvPr/>
        </p:nvSpPr>
        <p:spPr>
          <a:xfrm>
            <a:off x="9590567" y="-893135"/>
            <a:ext cx="184731" cy="369332"/>
          </a:xfrm>
          <a:prstGeom prst="rect">
            <a:avLst/>
          </a:prstGeom>
          <a:noFill/>
        </p:spPr>
        <p:txBody>
          <a:bodyPr wrap="none" rtlCol="0">
            <a:spAutoFit/>
          </a:bodyPr>
          <a:lstStyle/>
          <a:p>
            <a:endParaRPr lang="en-US" dirty="0"/>
          </a:p>
        </p:txBody>
      </p:sp>
      <p:sp>
        <p:nvSpPr>
          <p:cNvPr id="6" name="Title 1">
            <a:extLst>
              <a:ext uri="{FF2B5EF4-FFF2-40B4-BE49-F238E27FC236}">
                <a16:creationId xmlns:a16="http://schemas.microsoft.com/office/drawing/2014/main" id="{ECD7D2D2-1FCF-974A-8B5F-0BD2CB1F218D}"/>
              </a:ext>
            </a:extLst>
          </p:cNvPr>
          <p:cNvSpPr txBox="1">
            <a:spLocks/>
          </p:cNvSpPr>
          <p:nvPr/>
        </p:nvSpPr>
        <p:spPr>
          <a:xfrm>
            <a:off x="838200" y="5166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Garamond" panose="02020404030301010803" pitchFamily="18" charset="0"/>
              </a:rPr>
              <a:t>Future Work</a:t>
            </a:r>
          </a:p>
        </p:txBody>
      </p:sp>
      <p:sp>
        <p:nvSpPr>
          <p:cNvPr id="9" name="TextBox 8">
            <a:extLst>
              <a:ext uri="{FF2B5EF4-FFF2-40B4-BE49-F238E27FC236}">
                <a16:creationId xmlns:a16="http://schemas.microsoft.com/office/drawing/2014/main" id="{C9DC3E15-833E-4E46-BB09-C6267F5C521C}"/>
              </a:ext>
            </a:extLst>
          </p:cNvPr>
          <p:cNvSpPr txBox="1"/>
          <p:nvPr/>
        </p:nvSpPr>
        <p:spPr>
          <a:xfrm>
            <a:off x="1177336" y="1730276"/>
            <a:ext cx="11278275" cy="30366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600" dirty="0">
                <a:latin typeface="Garamond" panose="02020404030301010803" pitchFamily="18" charset="0"/>
              </a:rPr>
              <a:t>Simulation with predetermined censoring and hazard rate to estimate the bias</a:t>
            </a:r>
          </a:p>
          <a:p>
            <a:pPr marL="285750" indent="-285750">
              <a:lnSpc>
                <a:spcPct val="150000"/>
              </a:lnSpc>
              <a:buFont typeface="Arial" panose="020B0604020202020204" pitchFamily="34" charset="0"/>
              <a:buChar char="•"/>
            </a:pPr>
            <a:r>
              <a:rPr lang="en-US" sz="2600" dirty="0">
                <a:latin typeface="Garamond" panose="02020404030301010803" pitchFamily="18" charset="0"/>
              </a:rPr>
              <a:t>Variable selection with BIC or AIC</a:t>
            </a:r>
          </a:p>
          <a:p>
            <a:pPr marL="285750" indent="-285750">
              <a:lnSpc>
                <a:spcPct val="150000"/>
              </a:lnSpc>
              <a:buFont typeface="Arial" panose="020B0604020202020204" pitchFamily="34" charset="0"/>
              <a:buChar char="•"/>
            </a:pPr>
            <a:r>
              <a:rPr lang="en-US" sz="2600" dirty="0">
                <a:latin typeface="Garamond" panose="02020404030301010803" pitchFamily="18" charset="0"/>
              </a:rPr>
              <a:t>Multiple imputation method for missing data</a:t>
            </a:r>
          </a:p>
          <a:p>
            <a:pPr marL="285750" indent="-285750">
              <a:lnSpc>
                <a:spcPct val="150000"/>
              </a:lnSpc>
              <a:buFont typeface="Arial" panose="020B0604020202020204" pitchFamily="34" charset="0"/>
              <a:buChar char="•"/>
            </a:pPr>
            <a:r>
              <a:rPr lang="en-US" sz="2600" dirty="0">
                <a:latin typeface="Garamond" panose="02020404030301010803" pitchFamily="18" charset="0"/>
              </a:rPr>
              <a:t>Competing Risk Analysis (alive vs transplanted)</a:t>
            </a:r>
          </a:p>
          <a:p>
            <a:pPr marL="285750" indent="-285750">
              <a:lnSpc>
                <a:spcPct val="150000"/>
              </a:lnSpc>
              <a:buFont typeface="Arial" panose="020B0604020202020204" pitchFamily="34" charset="0"/>
              <a:buChar char="•"/>
            </a:pPr>
            <a:r>
              <a:rPr lang="en-US" sz="2600" dirty="0">
                <a:latin typeface="Garamond" panose="02020404030301010803" pitchFamily="18" charset="0"/>
              </a:rPr>
              <a:t>Joint Model for more than one longitudinal biomarker</a:t>
            </a:r>
          </a:p>
        </p:txBody>
      </p:sp>
    </p:spTree>
    <p:extLst>
      <p:ext uri="{BB962C8B-B14F-4D97-AF65-F5344CB8AC3E}">
        <p14:creationId xmlns:p14="http://schemas.microsoft.com/office/powerpoint/2010/main" val="1221973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09488" y="373654"/>
            <a:ext cx="10515600" cy="1325563"/>
          </a:xfrm>
        </p:spPr>
        <p:txBody>
          <a:bodyPr/>
          <a:lstStyle/>
          <a:p>
            <a:r>
              <a:rPr lang="en-US" dirty="0">
                <a:latin typeface="Garamond" panose="02020404030301010803" pitchFamily="18" charset="0"/>
              </a:rPr>
              <a:t>Acknowledgements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3" name="TextBox 2">
            <a:extLst>
              <a:ext uri="{FF2B5EF4-FFF2-40B4-BE49-F238E27FC236}">
                <a16:creationId xmlns:a16="http://schemas.microsoft.com/office/drawing/2014/main" id="{87C3FEEA-578E-8240-AB62-2B0CC985F7C1}"/>
              </a:ext>
            </a:extLst>
          </p:cNvPr>
          <p:cNvSpPr txBox="1"/>
          <p:nvPr/>
        </p:nvSpPr>
        <p:spPr>
          <a:xfrm>
            <a:off x="809488" y="1615366"/>
            <a:ext cx="6061575" cy="4224041"/>
          </a:xfrm>
          <a:prstGeom prst="rect">
            <a:avLst/>
          </a:prstGeom>
          <a:noFill/>
        </p:spPr>
        <p:txBody>
          <a:bodyPr wrap="square" rtlCol="0">
            <a:spAutoFit/>
          </a:bodyPr>
          <a:lstStyle/>
          <a:p>
            <a:pPr marL="457200" indent="-457200">
              <a:lnSpc>
                <a:spcPct val="125000"/>
              </a:lnSpc>
              <a:buFont typeface="Arial" panose="020B0604020202020204" pitchFamily="34" charset="0"/>
              <a:buChar char="•"/>
            </a:pPr>
            <a:r>
              <a:rPr lang="en-US" sz="3000" dirty="0">
                <a:latin typeface="Garamond" panose="02020404030301010803" pitchFamily="18" charset="0"/>
              </a:rPr>
              <a:t>Supervisor: Dr. Marie </a:t>
            </a:r>
            <a:r>
              <a:rPr lang="en-US" sz="3000" dirty="0" err="1">
                <a:latin typeface="Garamond" panose="02020404030301010803" pitchFamily="18" charset="0"/>
              </a:rPr>
              <a:t>Ozanne</a:t>
            </a:r>
            <a:endParaRPr lang="en-US" sz="3000" dirty="0">
              <a:latin typeface="Garamond" panose="02020404030301010803" pitchFamily="18" charset="0"/>
            </a:endParaRPr>
          </a:p>
          <a:p>
            <a:pPr marL="457200" indent="-457200">
              <a:lnSpc>
                <a:spcPct val="125000"/>
              </a:lnSpc>
              <a:buFont typeface="Arial" panose="020B0604020202020204" pitchFamily="34" charset="0"/>
              <a:buChar char="•"/>
            </a:pPr>
            <a:r>
              <a:rPr lang="en-US" sz="3000" dirty="0">
                <a:latin typeface="Garamond" panose="02020404030301010803" pitchFamily="18" charset="0"/>
              </a:rPr>
              <a:t>Mentor: Dr. Audrey </a:t>
            </a:r>
            <a:r>
              <a:rPr lang="en-US" sz="3000" dirty="0" err="1">
                <a:latin typeface="Garamond" panose="02020404030301010803" pitchFamily="18" charset="0"/>
              </a:rPr>
              <a:t>Mauguen</a:t>
            </a:r>
            <a:endParaRPr lang="en-US" sz="3000" dirty="0">
              <a:latin typeface="Garamond" panose="02020404030301010803" pitchFamily="18" charset="0"/>
            </a:endParaRPr>
          </a:p>
          <a:p>
            <a:pPr marL="457200" indent="-457200">
              <a:lnSpc>
                <a:spcPct val="125000"/>
              </a:lnSpc>
              <a:buFont typeface="Arial" panose="020B0604020202020204" pitchFamily="34" charset="0"/>
              <a:buChar char="•"/>
            </a:pPr>
            <a:r>
              <a:rPr lang="en-US" sz="3000" dirty="0">
                <a:latin typeface="Garamond" panose="02020404030301010803" pitchFamily="18" charset="0"/>
              </a:rPr>
              <a:t>QSURE faculties: Drs. Kay See Tan and Margaret Du</a:t>
            </a:r>
          </a:p>
          <a:p>
            <a:pPr marL="457200" indent="-457200">
              <a:lnSpc>
                <a:spcPct val="125000"/>
              </a:lnSpc>
              <a:buFont typeface="Arial" panose="020B0604020202020204" pitchFamily="34" charset="0"/>
              <a:buChar char="•"/>
            </a:pPr>
            <a:r>
              <a:rPr lang="en-US" sz="3000" dirty="0">
                <a:latin typeface="Garamond" panose="02020404030301010803" pitchFamily="18" charset="0"/>
              </a:rPr>
              <a:t>Math/Stat Department, MHC</a:t>
            </a:r>
          </a:p>
          <a:p>
            <a:pPr marL="457200" indent="-457200">
              <a:lnSpc>
                <a:spcPct val="125000"/>
              </a:lnSpc>
              <a:buFont typeface="Arial" panose="020B0604020202020204" pitchFamily="34" charset="0"/>
              <a:buChar char="•"/>
            </a:pPr>
            <a:r>
              <a:rPr lang="en-US" sz="3000" dirty="0">
                <a:latin typeface="Garamond" panose="02020404030301010803" pitchFamily="18" charset="0"/>
              </a:rPr>
              <a:t>Biostat/Epi Department, MSKCC</a:t>
            </a:r>
          </a:p>
          <a:p>
            <a:pPr marL="457200" indent="-457200">
              <a:lnSpc>
                <a:spcPct val="150000"/>
              </a:lnSpc>
              <a:buFont typeface="Arial" panose="020B0604020202020204" pitchFamily="34" charset="0"/>
              <a:buChar char="•"/>
            </a:pPr>
            <a:endParaRPr lang="en-US" sz="3200" dirty="0">
              <a:latin typeface="Garamond" panose="02020404030301010803" pitchFamily="18" charset="0"/>
            </a:endParaRPr>
          </a:p>
        </p:txBody>
      </p:sp>
      <p:pic>
        <p:nvPicPr>
          <p:cNvPr id="16" name="Content Placeholder 15" descr="A sign on a pole&#10;&#10;Description automatically generated">
            <a:extLst>
              <a:ext uri="{FF2B5EF4-FFF2-40B4-BE49-F238E27FC236}">
                <a16:creationId xmlns:a16="http://schemas.microsoft.com/office/drawing/2014/main" id="{E7ACBB1A-84C4-4044-8A1A-2C32D7FB531B}"/>
              </a:ext>
            </a:extLst>
          </p:cNvPr>
          <p:cNvPicPr>
            <a:picLocks noGrp="1" noChangeAspect="1"/>
          </p:cNvPicPr>
          <p:nvPr>
            <p:ph idx="1"/>
          </p:nvPr>
        </p:nvPicPr>
        <p:blipFill>
          <a:blip r:embed="rId4"/>
          <a:stretch>
            <a:fillRect/>
          </a:stretch>
        </p:blipFill>
        <p:spPr>
          <a:xfrm>
            <a:off x="6853543" y="3546377"/>
            <a:ext cx="1920492" cy="1920492"/>
          </a:xfrm>
        </p:spPr>
      </p:pic>
      <p:pic>
        <p:nvPicPr>
          <p:cNvPr id="14" name="Picture 2" descr="Image result for msk cancer center symbol">
            <a:extLst>
              <a:ext uri="{FF2B5EF4-FFF2-40B4-BE49-F238E27FC236}">
                <a16:creationId xmlns:a16="http://schemas.microsoft.com/office/drawing/2014/main" id="{B7AC52FE-D803-6A48-8184-A361338E75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4035" y="2541528"/>
            <a:ext cx="3493002" cy="293796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close up of a sign&#10;&#10;Description automatically generated">
            <a:extLst>
              <a:ext uri="{FF2B5EF4-FFF2-40B4-BE49-F238E27FC236}">
                <a16:creationId xmlns:a16="http://schemas.microsoft.com/office/drawing/2014/main" id="{059A77D2-0784-9249-9C57-D3A5C527ED49}"/>
              </a:ext>
            </a:extLst>
          </p:cNvPr>
          <p:cNvPicPr>
            <a:picLocks noChangeAspect="1"/>
          </p:cNvPicPr>
          <p:nvPr/>
        </p:nvPicPr>
        <p:blipFill>
          <a:blip r:embed="rId6"/>
          <a:stretch>
            <a:fillRect/>
          </a:stretch>
        </p:blipFill>
        <p:spPr>
          <a:xfrm>
            <a:off x="7813789" y="1251688"/>
            <a:ext cx="1793510" cy="1793510"/>
          </a:xfrm>
          <a:prstGeom prst="rect">
            <a:avLst/>
          </a:prstGeom>
        </p:spPr>
      </p:pic>
    </p:spTree>
    <p:extLst>
      <p:ext uri="{BB962C8B-B14F-4D97-AF65-F5344CB8AC3E}">
        <p14:creationId xmlns:p14="http://schemas.microsoft.com/office/powerpoint/2010/main" val="2371728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613117" y="519870"/>
            <a:ext cx="10515600" cy="1325563"/>
          </a:xfrm>
        </p:spPr>
        <p:txBody>
          <a:bodyPr/>
          <a:lstStyle/>
          <a:p>
            <a:r>
              <a:rPr lang="en-US" dirty="0">
                <a:latin typeface="Garamond" panose="02020404030301010803" pitchFamily="18" charset="0"/>
              </a:rPr>
              <a:t>Selected References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2"/>
          <a:stretch>
            <a:fillRect/>
          </a:stretch>
        </p:blipFill>
        <p:spPr>
          <a:xfrm flipH="1">
            <a:off x="0" y="869749"/>
            <a:ext cx="209550" cy="5021179"/>
          </a:xfrm>
          <a:prstGeom prst="rect">
            <a:avLst/>
          </a:prstGeom>
        </p:spPr>
      </p:pic>
      <p:sp>
        <p:nvSpPr>
          <p:cNvPr id="6" name="TextBox 5">
            <a:extLst>
              <a:ext uri="{FF2B5EF4-FFF2-40B4-BE49-F238E27FC236}">
                <a16:creationId xmlns:a16="http://schemas.microsoft.com/office/drawing/2014/main" id="{E6B64F0F-3921-574A-B73C-C869DBACEDD8}"/>
              </a:ext>
            </a:extLst>
          </p:cNvPr>
          <p:cNvSpPr txBox="1"/>
          <p:nvPr/>
        </p:nvSpPr>
        <p:spPr>
          <a:xfrm>
            <a:off x="613117" y="1599042"/>
            <a:ext cx="10795781" cy="3477875"/>
          </a:xfrm>
          <a:prstGeom prst="rect">
            <a:avLst/>
          </a:prstGeom>
          <a:noFill/>
        </p:spPr>
        <p:txBody>
          <a:bodyPr wrap="square" rtlCol="0">
            <a:spAutoFit/>
          </a:bodyPr>
          <a:lstStyle/>
          <a:p>
            <a:pPr indent="-457200">
              <a:buFont typeface="Arial" panose="020B0604020202020204" pitchFamily="34" charset="0"/>
              <a:buChar char="•"/>
            </a:pPr>
            <a:r>
              <a:rPr lang="en-US" sz="2200" dirty="0" err="1">
                <a:latin typeface="Garamond" panose="02020404030301010803" pitchFamily="18" charset="0"/>
              </a:rPr>
              <a:t>Rizopoulos</a:t>
            </a:r>
            <a:r>
              <a:rPr lang="en-US" sz="2200" dirty="0">
                <a:latin typeface="Garamond" panose="02020404030301010803" pitchFamily="18" charset="0"/>
              </a:rPr>
              <a:t>, Dimitris. </a:t>
            </a:r>
            <a:r>
              <a:rPr lang="en-US" sz="2200" i="1" dirty="0">
                <a:latin typeface="Garamond" panose="02020404030301010803" pitchFamily="18" charset="0"/>
              </a:rPr>
              <a:t>Joint models for longitudinal and time-to-event data: With applications in R</a:t>
            </a:r>
            <a:r>
              <a:rPr lang="en-US" sz="2200" dirty="0">
                <a:latin typeface="Garamond" panose="02020404030301010803" pitchFamily="18" charset="0"/>
              </a:rPr>
              <a:t>. CRC press, 2012.</a:t>
            </a:r>
          </a:p>
          <a:p>
            <a:pPr indent="-457200">
              <a:buFont typeface="Arial" panose="020B0604020202020204" pitchFamily="34" charset="0"/>
              <a:buChar char="•"/>
            </a:pPr>
            <a:r>
              <a:rPr lang="en-US" sz="2200" dirty="0" err="1">
                <a:latin typeface="Garamond" panose="02020404030301010803" pitchFamily="18" charset="0"/>
              </a:rPr>
              <a:t>Kleinbaum</a:t>
            </a:r>
            <a:r>
              <a:rPr lang="en-US" sz="2200" dirty="0">
                <a:latin typeface="Garamond" panose="02020404030301010803" pitchFamily="18" charset="0"/>
              </a:rPr>
              <a:t>, D. G. and Klein, M. (2010), Survival analysis, Springer.</a:t>
            </a:r>
          </a:p>
          <a:p>
            <a:pPr indent="-457200">
              <a:buFont typeface="Arial" panose="020B0604020202020204" pitchFamily="34" charset="0"/>
              <a:buChar char="•"/>
            </a:pPr>
            <a:r>
              <a:rPr lang="en-US" sz="2200" dirty="0">
                <a:latin typeface="Garamond" panose="02020404030301010803" pitchFamily="18" charset="0"/>
              </a:rPr>
              <a:t>Schober, Patrick, and Thomas R. Vetter. "Survival analysis and interpretation of time-to-event data: the tortoise and the hare." </a:t>
            </a:r>
            <a:r>
              <a:rPr lang="en-US" sz="2200" i="1" dirty="0">
                <a:latin typeface="Garamond" panose="02020404030301010803" pitchFamily="18" charset="0"/>
              </a:rPr>
              <a:t>Anesthesia and analgesia</a:t>
            </a:r>
            <a:r>
              <a:rPr lang="en-US" sz="2200" dirty="0">
                <a:latin typeface="Garamond" panose="02020404030301010803" pitchFamily="18" charset="0"/>
              </a:rPr>
              <a:t> 127.3 (2018): 792.</a:t>
            </a:r>
          </a:p>
          <a:p>
            <a:pPr indent="-457200">
              <a:buFont typeface="Arial" panose="020B0604020202020204" pitchFamily="34" charset="0"/>
              <a:buChar char="•"/>
            </a:pPr>
            <a:r>
              <a:rPr lang="en-US" sz="2200" dirty="0">
                <a:latin typeface="Garamond" panose="02020404030301010803" pitchFamily="18" charset="0"/>
              </a:rPr>
              <a:t>Albert, Paul S. "Longitudinal data analysis (repeated measures) in clinical trials." </a:t>
            </a:r>
            <a:r>
              <a:rPr lang="en-US" sz="2200" i="1" dirty="0">
                <a:latin typeface="Garamond" panose="02020404030301010803" pitchFamily="18" charset="0"/>
              </a:rPr>
              <a:t>Statistics in medicine</a:t>
            </a:r>
            <a:r>
              <a:rPr lang="en-US" sz="2200" dirty="0">
                <a:latin typeface="Garamond" panose="02020404030301010803" pitchFamily="18" charset="0"/>
              </a:rPr>
              <a:t> 18.13 (1999): 1707-1732.</a:t>
            </a:r>
          </a:p>
          <a:p>
            <a:pPr indent="-457200">
              <a:buFont typeface="Arial" panose="020B0604020202020204" pitchFamily="34" charset="0"/>
              <a:buChar char="•"/>
            </a:pPr>
            <a:r>
              <a:rPr lang="en-US" sz="2200" dirty="0">
                <a:latin typeface="Garamond" panose="02020404030301010803" pitchFamily="18" charset="0"/>
              </a:rPr>
              <a:t>Harrell Jr, Frank E., Kerry L. Lee, and Daniel B. Mark. "Multivariable prognostic models: issues in developing models, evaluating assumptions and adequacy, and measuring and reducing errors." </a:t>
            </a:r>
            <a:r>
              <a:rPr lang="en-US" sz="2200" i="1" dirty="0">
                <a:latin typeface="Garamond" panose="02020404030301010803" pitchFamily="18" charset="0"/>
              </a:rPr>
              <a:t>Statistics in medicine</a:t>
            </a:r>
            <a:r>
              <a:rPr lang="en-US" sz="2200" dirty="0">
                <a:latin typeface="Garamond" panose="02020404030301010803" pitchFamily="18" charset="0"/>
              </a:rPr>
              <a:t> 15.4 (1996): 361-387.</a:t>
            </a:r>
          </a:p>
        </p:txBody>
      </p:sp>
    </p:spTree>
    <p:extLst>
      <p:ext uri="{BB962C8B-B14F-4D97-AF65-F5344CB8AC3E}">
        <p14:creationId xmlns:p14="http://schemas.microsoft.com/office/powerpoint/2010/main" val="1307752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2717556"/>
            <a:ext cx="10515600" cy="1325563"/>
          </a:xfrm>
        </p:spPr>
        <p:txBody>
          <a:bodyPr>
            <a:normAutofit fontScale="90000"/>
          </a:bodyPr>
          <a:lstStyle/>
          <a:p>
            <a:pPr algn="ctr">
              <a:lnSpc>
                <a:spcPct val="150000"/>
              </a:lnSpc>
            </a:pPr>
            <a:r>
              <a:rPr lang="en-US" dirty="0">
                <a:latin typeface="Garamond" panose="02020404030301010803" pitchFamily="18" charset="0"/>
              </a:rPr>
              <a:t>Thank you! </a:t>
            </a:r>
            <a:br>
              <a:rPr lang="en-US" dirty="0">
                <a:latin typeface="Garamond" panose="02020404030301010803" pitchFamily="18" charset="0"/>
              </a:rPr>
            </a:br>
            <a:r>
              <a:rPr lang="en-US" dirty="0">
                <a:latin typeface="Garamond" panose="02020404030301010803" pitchFamily="18" charset="0"/>
              </a:rPr>
              <a:t>Any question?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2"/>
          <a:stretch>
            <a:fillRect/>
          </a:stretch>
        </p:blipFill>
        <p:spPr>
          <a:xfrm flipH="1">
            <a:off x="0" y="869749"/>
            <a:ext cx="209550" cy="5021179"/>
          </a:xfrm>
          <a:prstGeom prst="rect">
            <a:avLst/>
          </a:prstGeom>
        </p:spPr>
      </p:pic>
    </p:spTree>
    <p:extLst>
      <p:ext uri="{BB962C8B-B14F-4D97-AF65-F5344CB8AC3E}">
        <p14:creationId xmlns:p14="http://schemas.microsoft.com/office/powerpoint/2010/main" val="1509301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2717556"/>
            <a:ext cx="10515600" cy="1325563"/>
          </a:xfrm>
        </p:spPr>
        <p:txBody>
          <a:bodyPr>
            <a:normAutofit/>
          </a:bodyPr>
          <a:lstStyle/>
          <a:p>
            <a:pPr algn="ctr">
              <a:lnSpc>
                <a:spcPct val="150000"/>
              </a:lnSpc>
            </a:pPr>
            <a:r>
              <a:rPr lang="en-US" dirty="0">
                <a:latin typeface="Garamond" panose="02020404030301010803" pitchFamily="18" charset="0"/>
              </a:rPr>
              <a:t>Supplementary slides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2"/>
          <a:stretch>
            <a:fillRect/>
          </a:stretch>
        </p:blipFill>
        <p:spPr>
          <a:xfrm flipH="1">
            <a:off x="0" y="869749"/>
            <a:ext cx="209550" cy="5021179"/>
          </a:xfrm>
          <a:prstGeom prst="rect">
            <a:avLst/>
          </a:prstGeom>
        </p:spPr>
      </p:pic>
    </p:spTree>
    <p:extLst>
      <p:ext uri="{BB962C8B-B14F-4D97-AF65-F5344CB8AC3E}">
        <p14:creationId xmlns:p14="http://schemas.microsoft.com/office/powerpoint/2010/main" val="1376202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Assessing Proportionality </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5" name="TextBox 4">
            <a:extLst>
              <a:ext uri="{FF2B5EF4-FFF2-40B4-BE49-F238E27FC236}">
                <a16:creationId xmlns:a16="http://schemas.microsoft.com/office/drawing/2014/main" id="{CF8DA102-C3F6-1048-8E18-66077239317C}"/>
              </a:ext>
            </a:extLst>
          </p:cNvPr>
          <p:cNvSpPr txBox="1"/>
          <p:nvPr/>
        </p:nvSpPr>
        <p:spPr>
          <a:xfrm>
            <a:off x="838199" y="1785938"/>
            <a:ext cx="10319951" cy="1970476"/>
          </a:xfrm>
          <a:prstGeom prst="rect">
            <a:avLst/>
          </a:prstGeom>
          <a:noFill/>
        </p:spPr>
        <p:txBody>
          <a:bodyPr wrap="square" rtlCol="0">
            <a:spAutoFit/>
          </a:bodyPr>
          <a:lstStyle/>
          <a:p>
            <a:pPr marL="514350" indent="-514350" fontAlgn="base">
              <a:lnSpc>
                <a:spcPct val="150000"/>
              </a:lnSpc>
              <a:buFont typeface="Arial" panose="020B0604020202020204" pitchFamily="34" charset="0"/>
              <a:buChar char="•"/>
            </a:pPr>
            <a:r>
              <a:rPr lang="en-US" sz="2800" dirty="0">
                <a:latin typeface="Garamond" panose="02020404030301010803" pitchFamily="18" charset="0"/>
                <a:ea typeface="Merriweather"/>
                <a:cs typeface="Merriweather"/>
                <a:sym typeface="Merriweather"/>
              </a:rPr>
              <a:t>Log-log survival curves</a:t>
            </a:r>
          </a:p>
          <a:p>
            <a:pPr marL="514350" indent="-514350" fontAlgn="base">
              <a:lnSpc>
                <a:spcPct val="150000"/>
              </a:lnSpc>
              <a:buFont typeface="Arial" panose="020B0604020202020204" pitchFamily="34" charset="0"/>
              <a:buChar char="•"/>
            </a:pPr>
            <a:r>
              <a:rPr lang="en-US" sz="2800" dirty="0">
                <a:solidFill>
                  <a:schemeClr val="tx1"/>
                </a:solidFill>
                <a:latin typeface="Garamond" panose="02020404030301010803" pitchFamily="18" charset="0"/>
                <a:ea typeface="Merriweather"/>
                <a:cs typeface="Merriweather"/>
                <a:sym typeface="Merriweather"/>
              </a:rPr>
              <a:t>Time-covariate interaction</a:t>
            </a:r>
          </a:p>
          <a:p>
            <a:pPr marL="514350" indent="-514350" fontAlgn="base">
              <a:lnSpc>
                <a:spcPct val="150000"/>
              </a:lnSpc>
              <a:buFont typeface="Arial" panose="020B0604020202020204" pitchFamily="34" charset="0"/>
              <a:buChar char="•"/>
            </a:pPr>
            <a:r>
              <a:rPr lang="en-US" sz="2800" dirty="0">
                <a:solidFill>
                  <a:schemeClr val="accent5"/>
                </a:solidFill>
                <a:latin typeface="Garamond" panose="02020404030301010803" pitchFamily="18" charset="0"/>
                <a:ea typeface="Merriweather"/>
                <a:cs typeface="Merriweather"/>
                <a:sym typeface="Merriweather"/>
              </a:rPr>
              <a:t>Goodness-of-fit test</a:t>
            </a:r>
          </a:p>
        </p:txBody>
      </p:sp>
    </p:spTree>
    <p:extLst>
      <p:ext uri="{BB962C8B-B14F-4D97-AF65-F5344CB8AC3E}">
        <p14:creationId xmlns:p14="http://schemas.microsoft.com/office/powerpoint/2010/main" val="4195273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Graphics with survival curves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8DA102-C3F6-1048-8E18-66077239317C}"/>
                  </a:ext>
                </a:extLst>
              </p:cNvPr>
              <p:cNvSpPr txBox="1"/>
              <p:nvPr/>
            </p:nvSpPr>
            <p:spPr>
              <a:xfrm>
                <a:off x="838199" y="1785938"/>
                <a:ext cx="6412607" cy="3344442"/>
              </a:xfrm>
              <a:prstGeom prst="rect">
                <a:avLst/>
              </a:prstGeom>
              <a:noFill/>
            </p:spPr>
            <p:txBody>
              <a:bodyPr wrap="square" rtlCol="0">
                <a:spAutoFit/>
              </a:bodyPr>
              <a:lstStyle/>
              <a:p>
                <a:pPr lvl="0"/>
                <a:endParaRPr lang="en-US" sz="2800" dirty="0"/>
              </a:p>
              <a:p>
                <a:pPr marL="457200" lvl="0" indent="-457200">
                  <a:buFont typeface="Arial" panose="020B0604020202020204" pitchFamily="34" charset="0"/>
                  <a:buChar char="•"/>
                </a:pPr>
                <a:r>
                  <a:rPr lang="en-US" sz="2600" dirty="0">
                    <a:solidFill>
                      <a:schemeClr val="tx1"/>
                    </a:solidFill>
                    <a:latin typeface="Garamond" panose="02020404030301010803" pitchFamily="18" charset="0"/>
                    <a:ea typeface="Merriweather"/>
                    <a:cs typeface="Merriweather"/>
                    <a:sym typeface="Merriweather"/>
                  </a:rPr>
                  <a:t>Log-log transformation:  </a:t>
                </a:r>
                <a14:m>
                  <m:oMath xmlns:m="http://schemas.openxmlformats.org/officeDocument/2006/math">
                    <m:r>
                      <m:rPr>
                        <m:sty m:val="p"/>
                      </m:rPr>
                      <a:rPr lang="en-US" sz="2200" b="0" i="0" smtClean="0">
                        <a:solidFill>
                          <a:schemeClr val="tx1"/>
                        </a:solidFill>
                        <a:latin typeface="Cambria Math" panose="02040503050406030204" pitchFamily="18" charset="0"/>
                        <a:ea typeface="Merriweather"/>
                        <a:cs typeface="Merriweather"/>
                        <a:sym typeface="Merriweather"/>
                      </a:rPr>
                      <m:t>ln</m:t>
                    </m:r>
                    <m:r>
                      <a:rPr lang="en-US" sz="2200" b="0" i="1" smtClean="0">
                        <a:solidFill>
                          <a:schemeClr val="tx1"/>
                        </a:solidFill>
                        <a:latin typeface="Cambria Math" panose="02040503050406030204" pitchFamily="18" charset="0"/>
                        <a:ea typeface="Merriweather"/>
                        <a:cs typeface="Merriweather"/>
                        <a:sym typeface="Merriweather"/>
                      </a:rPr>
                      <m:t>⁡{−</m:t>
                    </m:r>
                    <m:r>
                      <m:rPr>
                        <m:sty m:val="p"/>
                      </m:rPr>
                      <a:rPr lang="en-US" sz="2200" b="0" i="0" smtClean="0">
                        <a:solidFill>
                          <a:schemeClr val="tx1"/>
                        </a:solidFill>
                        <a:latin typeface="Cambria Math" panose="02040503050406030204" pitchFamily="18" charset="0"/>
                        <a:ea typeface="Merriweather"/>
                        <a:cs typeface="Merriweather"/>
                        <a:sym typeface="Merriweather"/>
                      </a:rPr>
                      <m:t>ln</m:t>
                    </m:r>
                    <m:r>
                      <a:rPr lang="en-US" sz="2200" b="0" i="1" smtClean="0">
                        <a:solidFill>
                          <a:schemeClr val="tx1"/>
                        </a:solidFill>
                        <a:latin typeface="Cambria Math" panose="02040503050406030204" pitchFamily="18" charset="0"/>
                        <a:ea typeface="Merriweather"/>
                        <a:cs typeface="Merriweather"/>
                        <a:sym typeface="Merriweather"/>
                      </a:rPr>
                      <m:t>⁡(</m:t>
                    </m:r>
                    <m:r>
                      <a:rPr lang="en-US" sz="2200" b="0" i="1" smtClean="0">
                        <a:solidFill>
                          <a:schemeClr val="tx1"/>
                        </a:solidFill>
                        <a:latin typeface="Cambria Math" panose="02040503050406030204" pitchFamily="18" charset="0"/>
                        <a:ea typeface="Merriweather"/>
                        <a:cs typeface="Merriweather"/>
                        <a:sym typeface="Merriweather"/>
                      </a:rPr>
                      <m:t>𝑆</m:t>
                    </m:r>
                    <m:r>
                      <a:rPr lang="en-US" sz="2200" b="0" i="1" smtClean="0">
                        <a:solidFill>
                          <a:schemeClr val="tx1"/>
                        </a:solidFill>
                        <a:latin typeface="Cambria Math" panose="02040503050406030204" pitchFamily="18" charset="0"/>
                        <a:ea typeface="Merriweather"/>
                        <a:cs typeface="Merriweather"/>
                        <a:sym typeface="Merriweather"/>
                      </a:rPr>
                      <m:t>(</m:t>
                    </m:r>
                    <m:r>
                      <a:rPr lang="en-US" sz="2200" b="0" i="1" smtClean="0">
                        <a:solidFill>
                          <a:schemeClr val="tx1"/>
                        </a:solidFill>
                        <a:latin typeface="Cambria Math" panose="02040503050406030204" pitchFamily="18" charset="0"/>
                        <a:ea typeface="Merriweather"/>
                        <a:cs typeface="Merriweather"/>
                        <a:sym typeface="Merriweather"/>
                      </a:rPr>
                      <m:t>𝑡</m:t>
                    </m:r>
                    <m:r>
                      <a:rPr lang="en-US" sz="2200" b="0" i="1" smtClean="0">
                        <a:solidFill>
                          <a:schemeClr val="tx1"/>
                        </a:solidFill>
                        <a:latin typeface="Cambria Math" panose="02040503050406030204" pitchFamily="18" charset="0"/>
                        <a:ea typeface="Merriweather"/>
                        <a:cs typeface="Merriweather"/>
                        <a:sym typeface="Merriweather"/>
                      </a:rPr>
                      <m:t>)</m:t>
                    </m:r>
                  </m:oMath>
                </a14:m>
                <a:r>
                  <a:rPr lang="en-US" sz="2200" dirty="0">
                    <a:solidFill>
                      <a:schemeClr val="tx1"/>
                    </a:solidFill>
                    <a:latin typeface="Garamond" panose="02020404030301010803" pitchFamily="18" charset="0"/>
                    <a:ea typeface="Merriweather"/>
                    <a:cs typeface="Merriweather"/>
                    <a:sym typeface="Merriweather"/>
                  </a:rPr>
                  <a:t>)}</a:t>
                </a:r>
              </a:p>
              <a:p>
                <a:pPr marL="457200" lvl="0" indent="-457200">
                  <a:lnSpc>
                    <a:spcPct val="150000"/>
                  </a:lnSpc>
                  <a:buFont typeface="Arial" panose="020B0604020202020204" pitchFamily="34" charset="0"/>
                  <a:buChar char="•"/>
                </a:pPr>
                <a:r>
                  <a:rPr lang="en-US" sz="2600" dirty="0">
                    <a:solidFill>
                      <a:schemeClr val="tx1"/>
                    </a:solidFill>
                    <a:latin typeface="Garamond" panose="02020404030301010803" pitchFamily="18" charset="0"/>
                    <a:ea typeface="Merriweather"/>
                    <a:cs typeface="Merriweather"/>
                    <a:sym typeface="Merriweather"/>
                  </a:rPr>
                  <a:t>If the assumption is met, the curves are equall</a:t>
                </a:r>
                <a:r>
                  <a:rPr lang="en-US" sz="2600" dirty="0">
                    <a:latin typeface="Garamond" panose="02020404030301010803" pitchFamily="18" charset="0"/>
                    <a:ea typeface="Merriweather"/>
                    <a:cs typeface="Merriweather"/>
                    <a:sym typeface="Merriweather"/>
                  </a:rPr>
                  <a:t>y spaced</a:t>
                </a:r>
              </a:p>
              <a:p>
                <a:pPr marL="457200" lvl="0" indent="-457200">
                  <a:lnSpc>
                    <a:spcPct val="150000"/>
                  </a:lnSpc>
                  <a:buFont typeface="Arial" panose="020B0604020202020204" pitchFamily="34" charset="0"/>
                  <a:buChar char="•"/>
                </a:pPr>
                <a:r>
                  <a:rPr lang="en-US" sz="2600" dirty="0">
                    <a:solidFill>
                      <a:schemeClr val="tx1"/>
                    </a:solidFill>
                    <a:latin typeface="Garamond" panose="02020404030301010803" pitchFamily="18" charset="0"/>
                    <a:ea typeface="Merriweather"/>
                    <a:cs typeface="Merriweather"/>
                    <a:sym typeface="Merriweather"/>
                  </a:rPr>
                  <a:t>For continuous covariates, stratify them into groups depending on their distribution</a:t>
                </a:r>
              </a:p>
            </p:txBody>
          </p:sp>
        </mc:Choice>
        <mc:Fallback xmlns="">
          <p:sp>
            <p:nvSpPr>
              <p:cNvPr id="5" name="TextBox 4">
                <a:extLst>
                  <a:ext uri="{FF2B5EF4-FFF2-40B4-BE49-F238E27FC236}">
                    <a16:creationId xmlns:a16="http://schemas.microsoft.com/office/drawing/2014/main" id="{CF8DA102-C3F6-1048-8E18-66077239317C}"/>
                  </a:ext>
                </a:extLst>
              </p:cNvPr>
              <p:cNvSpPr txBox="1">
                <a:spLocks noRot="1" noChangeAspect="1" noMove="1" noResize="1" noEditPoints="1" noAdjustHandles="1" noChangeArrowheads="1" noChangeShapeType="1" noTextEdit="1"/>
              </p:cNvSpPr>
              <p:nvPr/>
            </p:nvSpPr>
            <p:spPr>
              <a:xfrm>
                <a:off x="838199" y="1785938"/>
                <a:ext cx="6412607" cy="3344442"/>
              </a:xfrm>
              <a:prstGeom prst="rect">
                <a:avLst/>
              </a:prstGeom>
              <a:blipFill>
                <a:blip r:embed="rId4"/>
                <a:stretch>
                  <a:fillRect l="-1383" r="-1186" b="-113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1CF35F9-F50F-4846-B25E-3E48AF4D49F5}"/>
              </a:ext>
            </a:extLst>
          </p:cNvPr>
          <p:cNvPicPr>
            <a:picLocks noChangeAspect="1"/>
          </p:cNvPicPr>
          <p:nvPr/>
        </p:nvPicPr>
        <p:blipFill rotWithShape="1">
          <a:blip r:embed="rId5"/>
          <a:srcRect l="49707"/>
          <a:stretch/>
        </p:blipFill>
        <p:spPr>
          <a:xfrm>
            <a:off x="7858735" y="2028298"/>
            <a:ext cx="3397240" cy="2704080"/>
          </a:xfrm>
          <a:prstGeom prst="rect">
            <a:avLst/>
          </a:prstGeom>
        </p:spPr>
      </p:pic>
    </p:spTree>
    <p:extLst>
      <p:ext uri="{BB962C8B-B14F-4D97-AF65-F5344CB8AC3E}">
        <p14:creationId xmlns:p14="http://schemas.microsoft.com/office/powerpoint/2010/main" val="3150589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Time-covariate interaction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8DA102-C3F6-1048-8E18-66077239317C}"/>
                  </a:ext>
                </a:extLst>
              </p:cNvPr>
              <p:cNvSpPr txBox="1"/>
              <p:nvPr/>
            </p:nvSpPr>
            <p:spPr>
              <a:xfrm>
                <a:off x="838199" y="1785938"/>
                <a:ext cx="10319951" cy="3186706"/>
              </a:xfrm>
              <a:prstGeom prst="rect">
                <a:avLst/>
              </a:prstGeom>
              <a:noFill/>
            </p:spPr>
            <p:txBody>
              <a:bodyPr wrap="square" rtlCol="0">
                <a:spAutoFit/>
              </a:bodyPr>
              <a:lstStyle/>
              <a:p>
                <a:pPr marL="342900" indent="-342900" fontAlgn="base">
                  <a:lnSpc>
                    <a:spcPct val="150000"/>
                  </a:lnSpc>
                  <a:buFont typeface="Arial" panose="020B0604020202020204" pitchFamily="34" charset="0"/>
                  <a:buChar char="•"/>
                </a:pP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r>
                          <a:rPr lang="ar-AE" sz="2400" i="1">
                            <a:latin typeface="Cambria Math" panose="02040503050406030204" pitchFamily="18" charset="0"/>
                          </a:rPr>
                          <m:t>𝑋</m:t>
                        </m:r>
                      </m:e>
                      <m:sub>
                        <m:r>
                          <a:rPr lang="en-US" sz="2400" i="1">
                            <a:latin typeface="Cambria Math" panose="02040503050406030204" pitchFamily="18" charset="0"/>
                          </a:rPr>
                          <m:t>𝑖</m:t>
                        </m:r>
                      </m:sub>
                    </m:sSub>
                  </m:oMath>
                </a14:m>
                <a:r>
                  <a:rPr lang="en-US" sz="2200" dirty="0">
                    <a:latin typeface="Garamond" panose="02020404030301010803" pitchFamily="18" charset="0"/>
                    <a:ea typeface="Merriweather"/>
                    <a:cs typeface="Merriweather"/>
                    <a:sym typeface="Merriweather"/>
                  </a:rPr>
                  <a:t> </a:t>
                </a:r>
                <a:r>
                  <a:rPr lang="en-US" sz="2600" dirty="0">
                    <a:latin typeface="Garamond" panose="02020404030301010803" pitchFamily="18" charset="0"/>
                    <a:ea typeface="Merriweather"/>
                    <a:cs typeface="Merriweather"/>
                    <a:sym typeface="Merriweather"/>
                  </a:rPr>
                  <a:t>is suspicious of having time-varying effect, the added term is </a:t>
                </a:r>
                <a14:m>
                  <m:oMath xmlns:m="http://schemas.openxmlformats.org/officeDocument/2006/math">
                    <m:sSub>
                      <m:sSubPr>
                        <m:ctrlPr>
                          <a:rPr lang="en-US" sz="2200" i="1">
                            <a:latin typeface="Cambria Math" panose="02040503050406030204" pitchFamily="18" charset="0"/>
                          </a:rPr>
                        </m:ctrlPr>
                      </m:sSubPr>
                      <m:e>
                        <m:r>
                          <a:rPr lang="ar-AE" sz="2200" i="1">
                            <a:latin typeface="Cambria Math" panose="02040503050406030204" pitchFamily="18" charset="0"/>
                          </a:rPr>
                          <m:t>𝑋</m:t>
                        </m:r>
                      </m:e>
                      <m:sub>
                        <m:r>
                          <a:rPr lang="en-US" sz="2200" i="1">
                            <a:latin typeface="Cambria Math" panose="02040503050406030204" pitchFamily="18" charset="0"/>
                          </a:rPr>
                          <m:t>𝑖</m:t>
                        </m:r>
                      </m:sub>
                    </m:sSub>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𝑡</m:t>
                        </m:r>
                      </m:e>
                    </m:d>
                  </m:oMath>
                </a14:m>
                <a:endParaRPr lang="en-US" sz="2600" dirty="0">
                  <a:solidFill>
                    <a:schemeClr val="tx1"/>
                  </a:solidFill>
                  <a:latin typeface="Garamond" panose="02020404030301010803" pitchFamily="18" charset="0"/>
                  <a:ea typeface="Merriweather"/>
                  <a:cs typeface="Merriweather"/>
                  <a:sym typeface="Merriweather"/>
                </a:endParaRPr>
              </a:p>
              <a:p>
                <a:pPr marL="514350" indent="-514350" fontAlgn="base">
                  <a:lnSpc>
                    <a:spcPct val="150000"/>
                  </a:lnSpc>
                  <a:buFont typeface="Arial" panose="020B0604020202020204" pitchFamily="34" charset="0"/>
                  <a:buChar char="•"/>
                </a:pPr>
                <a:r>
                  <a:rPr lang="en-US" sz="2600" dirty="0">
                    <a:solidFill>
                      <a:schemeClr val="tx1"/>
                    </a:solidFill>
                    <a:latin typeface="Garamond" panose="02020404030301010803" pitchFamily="18" charset="0"/>
                    <a:ea typeface="Merriweather"/>
                    <a:cs typeface="Merriweather"/>
                    <a:sym typeface="Merriweather"/>
                  </a:rPr>
                  <a:t>Function of time </a:t>
                </a:r>
                <a14:m>
                  <m:oMath xmlns:m="http://schemas.openxmlformats.org/officeDocument/2006/math">
                    <m:r>
                      <a:rPr lang="en-US" sz="2200" i="1">
                        <a:solidFill>
                          <a:schemeClr val="tx1"/>
                        </a:solidFill>
                        <a:latin typeface="Cambria Math" panose="02040503050406030204" pitchFamily="18" charset="0"/>
                      </a:rPr>
                      <m:t>𝑓</m:t>
                    </m:r>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𝑡</m:t>
                    </m:r>
                    <m:r>
                      <a:rPr lang="en-US" sz="2200" i="1">
                        <a:solidFill>
                          <a:schemeClr val="tx1"/>
                        </a:solidFill>
                        <a:latin typeface="Cambria Math" panose="02040503050406030204" pitchFamily="18" charset="0"/>
                      </a:rPr>
                      <m:t>)</m:t>
                    </m:r>
                  </m:oMath>
                </a14:m>
                <a:r>
                  <a:rPr lang="en-US" sz="2200" dirty="0">
                    <a:solidFill>
                      <a:schemeClr val="tx1"/>
                    </a:solidFill>
                    <a:latin typeface="Garamond" panose="02020404030301010803" pitchFamily="18" charset="0"/>
                    <a:ea typeface="Merriweather"/>
                    <a:cs typeface="Merriweather"/>
                    <a:sym typeface="Merriweather"/>
                  </a:rPr>
                  <a:t> </a:t>
                </a:r>
                <a:r>
                  <a:rPr lang="en-US" sz="2600" dirty="0">
                    <a:solidFill>
                      <a:schemeClr val="tx1"/>
                    </a:solidFill>
                    <a:latin typeface="Garamond" panose="02020404030301010803" pitchFamily="18" charset="0"/>
                    <a:ea typeface="Merriweather"/>
                    <a:cs typeface="Merriweather"/>
                    <a:sym typeface="Merriweather"/>
                  </a:rPr>
                  <a:t>can be linear, logarithmic, exponential, etc</a:t>
                </a:r>
                <a:r>
                  <a:rPr lang="en-US" sz="2600" dirty="0">
                    <a:latin typeface="Garamond" panose="02020404030301010803" pitchFamily="18" charset="0"/>
                    <a:ea typeface="Merriweather"/>
                    <a:cs typeface="Merriweather"/>
                    <a:sym typeface="Merriweather"/>
                  </a:rPr>
                  <a:t>.</a:t>
                </a:r>
              </a:p>
              <a:p>
                <a:pPr marL="514350" indent="-514350" fontAlgn="base">
                  <a:lnSpc>
                    <a:spcPct val="150000"/>
                  </a:lnSpc>
                  <a:buFont typeface="Arial" panose="020B0604020202020204" pitchFamily="34" charset="0"/>
                  <a:buChar char="•"/>
                </a:pPr>
                <a:r>
                  <a:rPr lang="en-US" sz="2600" dirty="0">
                    <a:solidFill>
                      <a:schemeClr val="tx1"/>
                    </a:solidFill>
                    <a:latin typeface="Garamond" panose="02020404030301010803" pitchFamily="18" charset="0"/>
                    <a:ea typeface="Merriweather"/>
                    <a:cs typeface="Merriweather"/>
                    <a:sym typeface="Merriweather"/>
                  </a:rPr>
                  <a:t>If </a:t>
                </a:r>
                <a14:m>
                  <m:oMath xmlns:m="http://schemas.openxmlformats.org/officeDocument/2006/math">
                    <m:sSub>
                      <m:sSubPr>
                        <m:ctrlPr>
                          <a:rPr lang="en-US" sz="2200" i="1">
                            <a:solidFill>
                              <a:schemeClr val="tx1"/>
                            </a:solidFill>
                            <a:latin typeface="Cambria Math" panose="02040503050406030204" pitchFamily="18" charset="0"/>
                          </a:rPr>
                        </m:ctrlPr>
                      </m:sSubPr>
                      <m:e>
                        <m:r>
                          <a:rPr lang="ar-AE" sz="2200" i="1">
                            <a:solidFill>
                              <a:schemeClr val="tx1"/>
                            </a:solidFill>
                            <a:latin typeface="Cambria Math" panose="02040503050406030204" pitchFamily="18" charset="0"/>
                          </a:rPr>
                          <m:t>𝑋</m:t>
                        </m:r>
                      </m:e>
                      <m:sub>
                        <m:r>
                          <a:rPr lang="en-US" sz="2200" b="0" i="1" smtClean="0">
                            <a:solidFill>
                              <a:schemeClr val="tx1"/>
                            </a:solidFill>
                            <a:latin typeface="Cambria Math" panose="02040503050406030204" pitchFamily="18" charset="0"/>
                          </a:rPr>
                          <m:t>𝑖</m:t>
                        </m:r>
                      </m:sub>
                    </m:sSub>
                    <m:r>
                      <a:rPr lang="en-US" sz="2200" i="1">
                        <a:solidFill>
                          <a:schemeClr val="tx1"/>
                        </a:solidFill>
                        <a:latin typeface="Cambria Math" panose="02040503050406030204" pitchFamily="18" charset="0"/>
                      </a:rPr>
                      <m:t>𝑓</m:t>
                    </m:r>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𝑡</m:t>
                    </m:r>
                    <m:r>
                      <a:rPr lang="en-US" sz="2200" i="1">
                        <a:solidFill>
                          <a:schemeClr val="tx1"/>
                        </a:solidFill>
                        <a:latin typeface="Cambria Math" panose="02040503050406030204" pitchFamily="18" charset="0"/>
                      </a:rPr>
                      <m:t>)</m:t>
                    </m:r>
                  </m:oMath>
                </a14:m>
                <a:r>
                  <a:rPr lang="en-US" sz="2200" dirty="0">
                    <a:solidFill>
                      <a:schemeClr val="tx1"/>
                    </a:solidFill>
                    <a:latin typeface="Garamond" panose="02020404030301010803" pitchFamily="18" charset="0"/>
                    <a:ea typeface="Merriweather"/>
                    <a:cs typeface="Merriweather"/>
                    <a:sym typeface="Merriweather"/>
                  </a:rPr>
                  <a:t>  </a:t>
                </a:r>
                <a:r>
                  <a:rPr lang="en-US" sz="2600" dirty="0">
                    <a:solidFill>
                      <a:schemeClr val="tx1"/>
                    </a:solidFill>
                    <a:latin typeface="Garamond" panose="02020404030301010803" pitchFamily="18" charset="0"/>
                    <a:ea typeface="Merriweather"/>
                    <a:cs typeface="Merriweather"/>
                    <a:sym typeface="Merriweather"/>
                  </a:rPr>
                  <a:t>is statistically significant, proportionality is violated</a:t>
                </a:r>
              </a:p>
              <a:p>
                <a:pPr marL="514350" indent="-514350" fontAlgn="base">
                  <a:lnSpc>
                    <a:spcPct val="150000"/>
                  </a:lnSpc>
                  <a:buFont typeface="Arial" panose="020B0604020202020204" pitchFamily="34" charset="0"/>
                  <a:buChar char="•"/>
                </a:pPr>
                <a:endParaRPr lang="en-US" sz="2600" dirty="0">
                  <a:solidFill>
                    <a:schemeClr val="tx1"/>
                  </a:solidFill>
                  <a:latin typeface="Garamond" panose="02020404030301010803" pitchFamily="18" charset="0"/>
                  <a:ea typeface="Merriweather"/>
                  <a:cs typeface="Merriweather"/>
                  <a:sym typeface="Merriweather"/>
                </a:endParaRPr>
              </a:p>
              <a:p>
                <a:pPr marL="146050">
                  <a:lnSpc>
                    <a:spcPct val="200000"/>
                  </a:lnSpc>
                  <a:buClr>
                    <a:schemeClr val="accent1"/>
                  </a:buClr>
                </a:pPr>
                <a:endParaRPr lang="en-US" sz="2600" dirty="0">
                  <a:solidFill>
                    <a:schemeClr val="tx1"/>
                  </a:solidFill>
                  <a:latin typeface="Garamond" panose="02020404030301010803" pitchFamily="18" charset="0"/>
                  <a:ea typeface="Merriweather"/>
                  <a:cs typeface="Merriweather"/>
                  <a:sym typeface="Merriweather"/>
                </a:endParaRPr>
              </a:p>
            </p:txBody>
          </p:sp>
        </mc:Choice>
        <mc:Fallback xmlns="">
          <p:sp>
            <p:nvSpPr>
              <p:cNvPr id="5" name="TextBox 4">
                <a:extLst>
                  <a:ext uri="{FF2B5EF4-FFF2-40B4-BE49-F238E27FC236}">
                    <a16:creationId xmlns:a16="http://schemas.microsoft.com/office/drawing/2014/main" id="{CF8DA102-C3F6-1048-8E18-66077239317C}"/>
                  </a:ext>
                </a:extLst>
              </p:cNvPr>
              <p:cNvSpPr txBox="1">
                <a:spLocks noRot="1" noChangeAspect="1" noMove="1" noResize="1" noEditPoints="1" noAdjustHandles="1" noChangeArrowheads="1" noChangeShapeType="1" noTextEdit="1"/>
              </p:cNvSpPr>
              <p:nvPr/>
            </p:nvSpPr>
            <p:spPr>
              <a:xfrm>
                <a:off x="838199" y="1785938"/>
                <a:ext cx="10319951" cy="3186706"/>
              </a:xfrm>
              <a:prstGeom prst="rect">
                <a:avLst/>
              </a:prstGeom>
              <a:blipFill>
                <a:blip r:embed="rId4"/>
                <a:stretch>
                  <a:fillRect l="-860"/>
                </a:stretch>
              </a:blipFill>
            </p:spPr>
            <p:txBody>
              <a:bodyPr/>
              <a:lstStyle/>
              <a:p>
                <a:r>
                  <a:rPr lang="en-US">
                    <a:noFill/>
                  </a:rPr>
                  <a:t> </a:t>
                </a:r>
              </a:p>
            </p:txBody>
          </p:sp>
        </mc:Fallback>
      </mc:AlternateContent>
    </p:spTree>
    <p:extLst>
      <p:ext uri="{BB962C8B-B14F-4D97-AF65-F5344CB8AC3E}">
        <p14:creationId xmlns:p14="http://schemas.microsoft.com/office/powerpoint/2010/main" val="827697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Goodness-of-fit test</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5" name="TextBox 4">
            <a:extLst>
              <a:ext uri="{FF2B5EF4-FFF2-40B4-BE49-F238E27FC236}">
                <a16:creationId xmlns:a16="http://schemas.microsoft.com/office/drawing/2014/main" id="{CF8DA102-C3F6-1048-8E18-66077239317C}"/>
              </a:ext>
            </a:extLst>
          </p:cNvPr>
          <p:cNvSpPr txBox="1"/>
          <p:nvPr/>
        </p:nvSpPr>
        <p:spPr>
          <a:xfrm>
            <a:off x="838199" y="1785938"/>
            <a:ext cx="10319951" cy="2492990"/>
          </a:xfrm>
          <a:prstGeom prst="rect">
            <a:avLst/>
          </a:prstGeom>
          <a:noFill/>
        </p:spPr>
        <p:txBody>
          <a:bodyPr wrap="square" rtlCol="0">
            <a:spAutoFit/>
          </a:bodyPr>
          <a:lstStyle/>
          <a:p>
            <a:pPr lvl="0"/>
            <a:endParaRPr lang="en-US" sz="2400" dirty="0"/>
          </a:p>
          <a:p>
            <a:pPr lvl="0"/>
            <a:r>
              <a:rPr lang="en-US" sz="2400" dirty="0"/>
              <a:t>• </a:t>
            </a:r>
            <a:r>
              <a:rPr lang="en-US" sz="2400" dirty="0">
                <a:latin typeface="Garamond" panose="02020404030301010803" pitchFamily="18" charset="0"/>
                <a:ea typeface="Merriweather"/>
                <a:cs typeface="Merriweather"/>
                <a:sym typeface="Merriweather"/>
              </a:rPr>
              <a:t>Formula for Schoenfeld residuals of suspiciously time-varying covariate A:</a:t>
            </a:r>
          </a:p>
          <a:p>
            <a:pPr marL="146050" lvl="0" algn="ctr">
              <a:lnSpc>
                <a:spcPct val="250000"/>
              </a:lnSpc>
              <a:buClr>
                <a:schemeClr val="accent1"/>
              </a:buClr>
            </a:pPr>
            <a:r>
              <a:rPr lang="en-US" sz="2400" i="1" dirty="0">
                <a:latin typeface="Garamond" panose="02020404030301010803" pitchFamily="18" charset="0"/>
                <a:ea typeface="Merriweather"/>
                <a:cs typeface="Merriweather"/>
                <a:sym typeface="Merriweather"/>
              </a:rPr>
              <a:t>Schoenfeld residual A = Observed A – Weighted Average A</a:t>
            </a:r>
          </a:p>
          <a:p>
            <a:pPr lvl="0"/>
            <a:endParaRPr lang="en-US" sz="2400" dirty="0"/>
          </a:p>
          <a:p>
            <a:pPr lvl="0"/>
            <a:r>
              <a:rPr lang="en-US" sz="2400" dirty="0"/>
              <a:t>• </a:t>
            </a:r>
            <a:r>
              <a:rPr lang="en-US" sz="2400" dirty="0">
                <a:latin typeface="Garamond" panose="02020404030301010803" pitchFamily="18" charset="0"/>
                <a:ea typeface="Merriweather"/>
                <a:cs typeface="Merriweather"/>
                <a:sym typeface="Merriweather"/>
              </a:rPr>
              <a:t>If Schoenfeld residuals are correlated with failure times, proportionality is violated</a:t>
            </a:r>
          </a:p>
        </p:txBody>
      </p:sp>
    </p:spTree>
    <p:extLst>
      <p:ext uri="{BB962C8B-B14F-4D97-AF65-F5344CB8AC3E}">
        <p14:creationId xmlns:p14="http://schemas.microsoft.com/office/powerpoint/2010/main" val="224572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Research objectives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3" name="TextBox 2">
            <a:extLst>
              <a:ext uri="{FF2B5EF4-FFF2-40B4-BE49-F238E27FC236}">
                <a16:creationId xmlns:a16="http://schemas.microsoft.com/office/drawing/2014/main" id="{874C4601-FBB8-B943-8E74-815D7C923B7A}"/>
              </a:ext>
            </a:extLst>
          </p:cNvPr>
          <p:cNvSpPr txBox="1"/>
          <p:nvPr/>
        </p:nvSpPr>
        <p:spPr>
          <a:xfrm>
            <a:off x="1066800" y="1962150"/>
            <a:ext cx="10154194" cy="3970318"/>
          </a:xfrm>
          <a:prstGeom prst="rect">
            <a:avLst/>
          </a:prstGeom>
          <a:noFill/>
        </p:spPr>
        <p:txBody>
          <a:bodyPr wrap="square" rtlCol="0">
            <a:spAutoFit/>
          </a:bodyPr>
          <a:lstStyle/>
          <a:p>
            <a:pPr marL="514350" indent="-514350">
              <a:buAutoNum type="arabicPeriod"/>
            </a:pPr>
            <a:r>
              <a:rPr lang="en-US" sz="2800" dirty="0">
                <a:latin typeface="Garamond" panose="02020404030301010803" pitchFamily="18" charset="0"/>
              </a:rPr>
              <a:t>Measure the association between bilirubin and overall survival among PBC patients</a:t>
            </a:r>
          </a:p>
          <a:p>
            <a:pPr marL="514350" indent="-514350">
              <a:buAutoNum type="arabicPeriod"/>
            </a:pPr>
            <a:endParaRPr lang="en-US" sz="2800" dirty="0">
              <a:latin typeface="Garamond" panose="02020404030301010803" pitchFamily="18" charset="0"/>
            </a:endParaRPr>
          </a:p>
          <a:p>
            <a:r>
              <a:rPr lang="en-US" sz="2800" dirty="0">
                <a:latin typeface="Garamond" panose="02020404030301010803" pitchFamily="18" charset="0"/>
              </a:rPr>
              <a:t>Motivation:</a:t>
            </a:r>
          </a:p>
          <a:p>
            <a:pPr marL="457200" indent="-457200">
              <a:buFont typeface="Arial" panose="020B0604020202020204" pitchFamily="34" charset="0"/>
              <a:buChar char="•"/>
            </a:pPr>
            <a:r>
              <a:rPr lang="en-US" sz="2800" dirty="0">
                <a:latin typeface="Garamond" panose="02020404030301010803" pitchFamily="18" charset="0"/>
              </a:rPr>
              <a:t>High level of bilirubin causes yellowing of the skin</a:t>
            </a:r>
          </a:p>
          <a:p>
            <a:pPr marL="457200" indent="-457200">
              <a:buFont typeface="Arial" panose="020B0604020202020204" pitchFamily="34" charset="0"/>
              <a:buChar char="•"/>
            </a:pPr>
            <a:r>
              <a:rPr lang="en-US" sz="2800" dirty="0">
                <a:latin typeface="Garamond" panose="02020404030301010803" pitchFamily="18" charset="0"/>
              </a:rPr>
              <a:t>Help personalize patient care</a:t>
            </a:r>
          </a:p>
          <a:p>
            <a:pPr marL="457200" indent="-457200">
              <a:buFont typeface="Arial" panose="020B0604020202020204" pitchFamily="34" charset="0"/>
              <a:buChar char="•"/>
            </a:pPr>
            <a:r>
              <a:rPr lang="en-US" sz="2800" dirty="0">
                <a:latin typeface="Garamond" panose="02020404030301010803" pitchFamily="18" charset="0"/>
              </a:rPr>
              <a:t>Better adjust medication for patients</a:t>
            </a:r>
          </a:p>
          <a:p>
            <a:pPr marL="457200" indent="-457200">
              <a:buFont typeface="Arial" panose="020B0604020202020204" pitchFamily="34" charset="0"/>
              <a:buChar char="•"/>
            </a:pPr>
            <a:r>
              <a:rPr lang="en-US" sz="2800" dirty="0">
                <a:latin typeface="Garamond" panose="02020404030301010803" pitchFamily="18" charset="0"/>
              </a:rPr>
              <a:t>Allocate healthcare resources efficiently</a:t>
            </a:r>
          </a:p>
          <a:p>
            <a:pPr marL="457200" indent="-457200">
              <a:buFont typeface="Arial" panose="020B0604020202020204" pitchFamily="34" charset="0"/>
              <a:buChar char="•"/>
            </a:pPr>
            <a:endParaRPr lang="en-US" sz="2800" dirty="0">
              <a:latin typeface="Garamond" panose="02020404030301010803" pitchFamily="18" charset="0"/>
            </a:endParaRPr>
          </a:p>
        </p:txBody>
      </p:sp>
    </p:spTree>
    <p:extLst>
      <p:ext uri="{BB962C8B-B14F-4D97-AF65-F5344CB8AC3E}">
        <p14:creationId xmlns:p14="http://schemas.microsoft.com/office/powerpoint/2010/main" val="319329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Missingness mechanism</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5" name="TextBox 4">
            <a:extLst>
              <a:ext uri="{FF2B5EF4-FFF2-40B4-BE49-F238E27FC236}">
                <a16:creationId xmlns:a16="http://schemas.microsoft.com/office/drawing/2014/main" id="{CF8DA102-C3F6-1048-8E18-66077239317C}"/>
              </a:ext>
            </a:extLst>
          </p:cNvPr>
          <p:cNvSpPr txBox="1"/>
          <p:nvPr/>
        </p:nvSpPr>
        <p:spPr>
          <a:xfrm>
            <a:off x="838199" y="1785938"/>
            <a:ext cx="10319951" cy="3909468"/>
          </a:xfrm>
          <a:prstGeom prst="rect">
            <a:avLst/>
          </a:prstGeom>
          <a:noFill/>
        </p:spPr>
        <p:txBody>
          <a:bodyPr wrap="square" rtlCol="0">
            <a:spAutoFit/>
          </a:bodyPr>
          <a:lstStyle/>
          <a:p>
            <a:pPr marL="514350" indent="-514350" fontAlgn="base">
              <a:lnSpc>
                <a:spcPct val="150000"/>
              </a:lnSpc>
              <a:buFont typeface="Arial" panose="020B0604020202020204" pitchFamily="34" charset="0"/>
              <a:buChar char="•"/>
            </a:pPr>
            <a:r>
              <a:rPr lang="en-US" sz="2800" dirty="0">
                <a:solidFill>
                  <a:schemeClr val="tx1"/>
                </a:solidFill>
                <a:latin typeface="Garamond" panose="02020404030301010803" pitchFamily="18" charset="0"/>
                <a:ea typeface="Merriweather"/>
                <a:cs typeface="Merriweather"/>
                <a:sym typeface="Merriweather"/>
              </a:rPr>
              <a:t>Missing not at random (MNAR)</a:t>
            </a:r>
          </a:p>
          <a:p>
            <a:pPr lvl="1" fontAlgn="base">
              <a:lnSpc>
                <a:spcPct val="150000"/>
              </a:lnSpc>
            </a:pPr>
            <a:r>
              <a:rPr lang="en-US" sz="2800" dirty="0">
                <a:solidFill>
                  <a:schemeClr val="tx1"/>
                </a:solidFill>
                <a:latin typeface="Garamond" panose="02020404030301010803" pitchFamily="18" charset="0"/>
                <a:ea typeface="Merriweather"/>
                <a:cs typeface="Merriweather"/>
                <a:sym typeface="Merriweather"/>
              </a:rPr>
              <a:t>	Depend on both observed and unobserved data</a:t>
            </a:r>
          </a:p>
          <a:p>
            <a:pPr marL="514350" indent="-514350" fontAlgn="base">
              <a:lnSpc>
                <a:spcPct val="150000"/>
              </a:lnSpc>
              <a:buFont typeface="Arial" panose="020B0604020202020204" pitchFamily="34" charset="0"/>
              <a:buChar char="•"/>
            </a:pPr>
            <a:r>
              <a:rPr lang="en-US" sz="2800" dirty="0">
                <a:latin typeface="Garamond" panose="02020404030301010803" pitchFamily="18" charset="0"/>
                <a:ea typeface="Merriweather"/>
                <a:cs typeface="Merriweather"/>
                <a:sym typeface="Merriweather"/>
              </a:rPr>
              <a:t>Missing completely at random (MCAR)</a:t>
            </a:r>
          </a:p>
          <a:p>
            <a:pPr lvl="1" fontAlgn="base">
              <a:lnSpc>
                <a:spcPct val="150000"/>
              </a:lnSpc>
            </a:pPr>
            <a:r>
              <a:rPr lang="en-US" sz="2800" dirty="0">
                <a:latin typeface="Garamond" panose="02020404030301010803" pitchFamily="18" charset="0"/>
                <a:ea typeface="Merriweather"/>
                <a:cs typeface="Merriweather"/>
                <a:sym typeface="Merriweather"/>
              </a:rPr>
              <a:t>	Depend on unobserved data</a:t>
            </a:r>
            <a:endParaRPr lang="en-US" sz="2800" dirty="0">
              <a:solidFill>
                <a:schemeClr val="tx1"/>
              </a:solidFill>
              <a:latin typeface="Garamond" panose="02020404030301010803" pitchFamily="18" charset="0"/>
              <a:ea typeface="Merriweather"/>
              <a:cs typeface="Merriweather"/>
              <a:sym typeface="Merriweather"/>
            </a:endParaRPr>
          </a:p>
          <a:p>
            <a:pPr marL="514350" indent="-514350" fontAlgn="base">
              <a:lnSpc>
                <a:spcPct val="150000"/>
              </a:lnSpc>
              <a:buFont typeface="Arial" panose="020B0604020202020204" pitchFamily="34" charset="0"/>
              <a:buChar char="•"/>
            </a:pPr>
            <a:r>
              <a:rPr lang="en-US" sz="2800" dirty="0">
                <a:solidFill>
                  <a:srgbClr val="FF0000"/>
                </a:solidFill>
                <a:latin typeface="Garamond" panose="02020404030301010803" pitchFamily="18" charset="0"/>
                <a:ea typeface="Merriweather"/>
                <a:cs typeface="Merriweather"/>
                <a:sym typeface="Merriweather"/>
              </a:rPr>
              <a:t>Missing at random (MAR)</a:t>
            </a:r>
          </a:p>
          <a:p>
            <a:pPr lvl="1" fontAlgn="base">
              <a:lnSpc>
                <a:spcPct val="150000"/>
              </a:lnSpc>
            </a:pPr>
            <a:r>
              <a:rPr lang="en-US" sz="2800" dirty="0">
                <a:solidFill>
                  <a:srgbClr val="FF0000"/>
                </a:solidFill>
                <a:latin typeface="Garamond" panose="02020404030301010803" pitchFamily="18" charset="0"/>
                <a:ea typeface="Merriweather"/>
                <a:cs typeface="Merriweather"/>
                <a:sym typeface="Merriweather"/>
              </a:rPr>
              <a:t>	Not depend on observed or unobserved data</a:t>
            </a:r>
          </a:p>
        </p:txBody>
      </p:sp>
    </p:spTree>
    <p:extLst>
      <p:ext uri="{BB962C8B-B14F-4D97-AF65-F5344CB8AC3E}">
        <p14:creationId xmlns:p14="http://schemas.microsoft.com/office/powerpoint/2010/main" val="4291600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AF0C07-2E55-0840-A3A9-2CA49097AB98}"/>
              </a:ext>
            </a:extLst>
          </p:cNvPr>
          <p:cNvPicPr>
            <a:picLocks noChangeAspect="1"/>
          </p:cNvPicPr>
          <p:nvPr/>
        </p:nvPicPr>
        <p:blipFill>
          <a:blip r:embed="rId3"/>
          <a:stretch>
            <a:fillRect/>
          </a:stretch>
        </p:blipFill>
        <p:spPr>
          <a:xfrm flipH="1">
            <a:off x="0" y="869749"/>
            <a:ext cx="209550" cy="5021179"/>
          </a:xfrm>
          <a:prstGeom prst="rect">
            <a:avLst/>
          </a:prstGeom>
        </p:spPr>
      </p:pic>
      <p:pic>
        <p:nvPicPr>
          <p:cNvPr id="6" name="Picture 5" descr="Table&#10;&#10;Description automatically generated">
            <a:extLst>
              <a:ext uri="{FF2B5EF4-FFF2-40B4-BE49-F238E27FC236}">
                <a16:creationId xmlns:a16="http://schemas.microsoft.com/office/drawing/2014/main" id="{60E7FA68-3F7E-064D-8C41-613C7C64ECC0}"/>
              </a:ext>
            </a:extLst>
          </p:cNvPr>
          <p:cNvPicPr>
            <a:picLocks noChangeAspect="1"/>
          </p:cNvPicPr>
          <p:nvPr/>
        </p:nvPicPr>
        <p:blipFill rotWithShape="1">
          <a:blip r:embed="rId4"/>
          <a:srcRect r="40350"/>
          <a:stretch/>
        </p:blipFill>
        <p:spPr>
          <a:xfrm>
            <a:off x="240099" y="1811888"/>
            <a:ext cx="5855901" cy="3175000"/>
          </a:xfrm>
          <a:prstGeom prst="rect">
            <a:avLst/>
          </a:prstGeom>
        </p:spPr>
      </p:pic>
      <p:sp>
        <p:nvSpPr>
          <p:cNvPr id="9" name="TextBox 8">
            <a:extLst>
              <a:ext uri="{FF2B5EF4-FFF2-40B4-BE49-F238E27FC236}">
                <a16:creationId xmlns:a16="http://schemas.microsoft.com/office/drawing/2014/main" id="{735E91DE-6F5F-AB42-B4D4-74DF98D3A96C}"/>
              </a:ext>
            </a:extLst>
          </p:cNvPr>
          <p:cNvSpPr txBox="1"/>
          <p:nvPr/>
        </p:nvSpPr>
        <p:spPr>
          <a:xfrm>
            <a:off x="2075935" y="1104528"/>
            <a:ext cx="4411362" cy="461665"/>
          </a:xfrm>
          <a:prstGeom prst="rect">
            <a:avLst/>
          </a:prstGeom>
          <a:noFill/>
        </p:spPr>
        <p:txBody>
          <a:bodyPr wrap="square" rtlCol="0">
            <a:spAutoFit/>
          </a:bodyPr>
          <a:lstStyle/>
          <a:p>
            <a:r>
              <a:rPr lang="en-US" sz="2400" dirty="0">
                <a:latin typeface="Garamond" panose="02020404030301010803" pitchFamily="18" charset="0"/>
              </a:rPr>
              <a:t>Short data format</a:t>
            </a:r>
          </a:p>
        </p:txBody>
      </p:sp>
      <p:sp>
        <p:nvSpPr>
          <p:cNvPr id="11" name="TextBox 10">
            <a:extLst>
              <a:ext uri="{FF2B5EF4-FFF2-40B4-BE49-F238E27FC236}">
                <a16:creationId xmlns:a16="http://schemas.microsoft.com/office/drawing/2014/main" id="{B6AB8ABF-CEBB-8346-BF9B-6625A3EFAC12}"/>
              </a:ext>
            </a:extLst>
          </p:cNvPr>
          <p:cNvSpPr txBox="1"/>
          <p:nvPr/>
        </p:nvSpPr>
        <p:spPr>
          <a:xfrm>
            <a:off x="7846541" y="1104527"/>
            <a:ext cx="3422821" cy="461665"/>
          </a:xfrm>
          <a:prstGeom prst="rect">
            <a:avLst/>
          </a:prstGeom>
          <a:noFill/>
        </p:spPr>
        <p:txBody>
          <a:bodyPr wrap="square" rtlCol="0">
            <a:spAutoFit/>
          </a:bodyPr>
          <a:lstStyle/>
          <a:p>
            <a:r>
              <a:rPr lang="en-US" sz="2400" dirty="0">
                <a:latin typeface="Garamond" panose="02020404030301010803" pitchFamily="18" charset="0"/>
              </a:rPr>
              <a:t>Counting Process format</a:t>
            </a:r>
          </a:p>
        </p:txBody>
      </p:sp>
      <p:pic>
        <p:nvPicPr>
          <p:cNvPr id="3" name="Picture 2" descr="Table&#10;&#10;Description automatically generated">
            <a:extLst>
              <a:ext uri="{FF2B5EF4-FFF2-40B4-BE49-F238E27FC236}">
                <a16:creationId xmlns:a16="http://schemas.microsoft.com/office/drawing/2014/main" id="{CCA47366-3D84-964B-A744-4DAF29DA417B}"/>
              </a:ext>
            </a:extLst>
          </p:cNvPr>
          <p:cNvPicPr>
            <a:picLocks noChangeAspect="1"/>
          </p:cNvPicPr>
          <p:nvPr/>
        </p:nvPicPr>
        <p:blipFill>
          <a:blip r:embed="rId5"/>
          <a:stretch>
            <a:fillRect/>
          </a:stretch>
        </p:blipFill>
        <p:spPr>
          <a:xfrm>
            <a:off x="6126549" y="1832840"/>
            <a:ext cx="5867400" cy="3136900"/>
          </a:xfrm>
          <a:prstGeom prst="rect">
            <a:avLst/>
          </a:prstGeom>
        </p:spPr>
      </p:pic>
      <p:cxnSp>
        <p:nvCxnSpPr>
          <p:cNvPr id="10" name="Straight Connector 9">
            <a:extLst>
              <a:ext uri="{FF2B5EF4-FFF2-40B4-BE49-F238E27FC236}">
                <a16:creationId xmlns:a16="http://schemas.microsoft.com/office/drawing/2014/main" id="{AB4719D8-C57D-FE4D-B5CB-B13A71AB186A}"/>
              </a:ext>
            </a:extLst>
          </p:cNvPr>
          <p:cNvCxnSpPr>
            <a:cxnSpLocks/>
          </p:cNvCxnSpPr>
          <p:nvPr/>
        </p:nvCxnSpPr>
        <p:spPr>
          <a:xfrm>
            <a:off x="6126549" y="1104527"/>
            <a:ext cx="0" cy="41740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9466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918410"/>
            <a:ext cx="209550" cy="5021179"/>
          </a:xfrm>
          <a:prstGeom prst="rect">
            <a:avLst/>
          </a:prstGeom>
        </p:spPr>
      </p:pic>
      <p:sp>
        <p:nvSpPr>
          <p:cNvPr id="4" name="TextBox 3">
            <a:extLst>
              <a:ext uri="{FF2B5EF4-FFF2-40B4-BE49-F238E27FC236}">
                <a16:creationId xmlns:a16="http://schemas.microsoft.com/office/drawing/2014/main" id="{69AB2A5F-9489-B440-B41E-D5CEDD56F01F}"/>
              </a:ext>
            </a:extLst>
          </p:cNvPr>
          <p:cNvSpPr txBox="1"/>
          <p:nvPr/>
        </p:nvSpPr>
        <p:spPr>
          <a:xfrm>
            <a:off x="9863562" y="-822795"/>
            <a:ext cx="184731" cy="369332"/>
          </a:xfrm>
          <a:prstGeom prst="rect">
            <a:avLst/>
          </a:prstGeom>
          <a:noFill/>
        </p:spPr>
        <p:txBody>
          <a:bodyPr wrap="none" rtlCol="0">
            <a:spAutoFit/>
          </a:bodyPr>
          <a:lstStyle/>
          <a:p>
            <a:endParaRPr lang="en-US" dirty="0"/>
          </a:p>
        </p:txBody>
      </p:sp>
      <p:graphicFrame>
        <p:nvGraphicFramePr>
          <p:cNvPr id="3" name="Table 2">
            <a:extLst>
              <a:ext uri="{FF2B5EF4-FFF2-40B4-BE49-F238E27FC236}">
                <a16:creationId xmlns:a16="http://schemas.microsoft.com/office/drawing/2014/main" id="{CD66D9C9-A282-074E-A3C9-ABCAAB67766D}"/>
              </a:ext>
            </a:extLst>
          </p:cNvPr>
          <p:cNvGraphicFramePr>
            <a:graphicFrameLocks noGrp="1"/>
          </p:cNvGraphicFramePr>
          <p:nvPr>
            <p:extLst>
              <p:ext uri="{D42A27DB-BD31-4B8C-83A1-F6EECF244321}">
                <p14:modId xmlns:p14="http://schemas.microsoft.com/office/powerpoint/2010/main" val="4243706847"/>
              </p:ext>
            </p:extLst>
          </p:nvPr>
        </p:nvGraphicFramePr>
        <p:xfrm>
          <a:off x="812640" y="1666780"/>
          <a:ext cx="4542884" cy="4455714"/>
        </p:xfrm>
        <a:graphic>
          <a:graphicData uri="http://schemas.openxmlformats.org/drawingml/2006/table">
            <a:tbl>
              <a:tblPr firstRow="1" bandRow="1">
                <a:tableStyleId>{3B4B98B0-60AC-42C2-AFA5-B58CD77FA1E5}</a:tableStyleId>
              </a:tblPr>
              <a:tblGrid>
                <a:gridCol w="1651957">
                  <a:extLst>
                    <a:ext uri="{9D8B030D-6E8A-4147-A177-3AD203B41FA5}">
                      <a16:colId xmlns:a16="http://schemas.microsoft.com/office/drawing/2014/main" val="3583004343"/>
                    </a:ext>
                  </a:extLst>
                </a:gridCol>
                <a:gridCol w="755180">
                  <a:extLst>
                    <a:ext uri="{9D8B030D-6E8A-4147-A177-3AD203B41FA5}">
                      <a16:colId xmlns:a16="http://schemas.microsoft.com/office/drawing/2014/main" val="2951706409"/>
                    </a:ext>
                  </a:extLst>
                </a:gridCol>
                <a:gridCol w="1168171">
                  <a:extLst>
                    <a:ext uri="{9D8B030D-6E8A-4147-A177-3AD203B41FA5}">
                      <a16:colId xmlns:a16="http://schemas.microsoft.com/office/drawing/2014/main" val="4226736429"/>
                    </a:ext>
                  </a:extLst>
                </a:gridCol>
                <a:gridCol w="967576">
                  <a:extLst>
                    <a:ext uri="{9D8B030D-6E8A-4147-A177-3AD203B41FA5}">
                      <a16:colId xmlns:a16="http://schemas.microsoft.com/office/drawing/2014/main" val="102027857"/>
                    </a:ext>
                  </a:extLst>
                </a:gridCol>
              </a:tblGrid>
              <a:tr h="272726">
                <a:tc gridSpan="4">
                  <a:txBody>
                    <a:bodyPr/>
                    <a:lstStyle/>
                    <a:p>
                      <a:pPr algn="ctr"/>
                      <a:r>
                        <a:rPr lang="en-US" sz="1200" dirty="0"/>
                        <a:t>Multivariate Cox PH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72726">
                <a:tc>
                  <a:txBody>
                    <a:bodyPr/>
                    <a:lstStyle/>
                    <a:p>
                      <a:r>
                        <a:rPr lang="en-US" sz="1200" b="1" dirty="0"/>
                        <a:t>Characteristic</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t>HR</a:t>
                      </a:r>
                    </a:p>
                  </a:txBody>
                  <a:tcPr/>
                </a:tc>
                <a:tc>
                  <a:txBody>
                    <a:bodyPr/>
                    <a:lstStyle/>
                    <a:p>
                      <a:pPr algn="ctr"/>
                      <a:r>
                        <a:rPr lang="en-US" sz="1200" b="1" dirty="0"/>
                        <a:t>95% CI</a:t>
                      </a:r>
                    </a:p>
                  </a:txBody>
                  <a:tcPr/>
                </a:tc>
                <a:tc>
                  <a:txBody>
                    <a:bodyPr/>
                    <a:lstStyle/>
                    <a:p>
                      <a:pPr algn="ctr"/>
                      <a:r>
                        <a:rPr lang="en-US" sz="1200" b="1" dirty="0"/>
                        <a:t>p-value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5693114"/>
                  </a:ext>
                </a:extLst>
              </a:tr>
              <a:tr h="272726">
                <a:tc>
                  <a:txBody>
                    <a:bodyPr/>
                    <a:lstStyle/>
                    <a:p>
                      <a:r>
                        <a:rPr lang="en-US" sz="1200" b="1" dirty="0">
                          <a:solidFill>
                            <a:srgbClr val="FF0000"/>
                          </a:solidFill>
                        </a:rPr>
                        <a:t>bilirubin</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solidFill>
                            <a:srgbClr val="FF0000"/>
                          </a:solidFill>
                        </a:rPr>
                        <a:t>1.11</a:t>
                      </a:r>
                    </a:p>
                  </a:txBody>
                  <a:tcPr/>
                </a:tc>
                <a:tc>
                  <a:txBody>
                    <a:bodyPr/>
                    <a:lstStyle/>
                    <a:p>
                      <a:pPr algn="ctr"/>
                      <a:r>
                        <a:rPr lang="en-US" sz="1200" b="1" dirty="0">
                          <a:solidFill>
                            <a:srgbClr val="FF0000"/>
                          </a:solidFill>
                        </a:rPr>
                        <a:t>(1.06-1.15)</a:t>
                      </a:r>
                    </a:p>
                  </a:txBody>
                  <a:tcPr/>
                </a:tc>
                <a:tc>
                  <a:txBody>
                    <a:bodyPr/>
                    <a:lstStyle/>
                    <a:p>
                      <a:pPr algn="ctr"/>
                      <a:r>
                        <a:rPr lang="en-US" sz="1200" b="1" dirty="0">
                          <a:solidFill>
                            <a:srgbClr val="FF0000"/>
                          </a:solidFill>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0663294"/>
                  </a:ext>
                </a:extLst>
              </a:tr>
              <a:tr h="272726">
                <a:tc>
                  <a:txBody>
                    <a:bodyPr/>
                    <a:lstStyle/>
                    <a:p>
                      <a:r>
                        <a:rPr lang="en-US" sz="1200" b="1" dirty="0"/>
                        <a:t>albumin</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0.52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(0.32-0.85)</a:t>
                      </a:r>
                    </a:p>
                  </a:txBody>
                  <a:tcPr/>
                </a:tc>
                <a:tc>
                  <a:txBody>
                    <a:bodyPr/>
                    <a:lstStyle/>
                    <a:p>
                      <a:pPr algn="ctr"/>
                      <a:r>
                        <a:rPr lang="en-US" sz="1200" dirty="0"/>
                        <a:t>0.008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27691946"/>
                  </a:ext>
                </a:extLst>
              </a:tr>
              <a:tr h="272726">
                <a:tc>
                  <a:txBody>
                    <a:bodyPr/>
                    <a:lstStyle/>
                    <a:p>
                      <a:r>
                        <a:rPr lang="en-US" sz="1200" b="1" dirty="0"/>
                        <a:t>age</a:t>
                      </a:r>
                    </a:p>
                  </a:txBody>
                  <a:tcPr>
                    <a:lnL w="12700" cap="flat" cmpd="sng" algn="ctr">
                      <a:solidFill>
                        <a:schemeClr val="tx1"/>
                      </a:solidFill>
                      <a:prstDash val="solid"/>
                      <a:round/>
                      <a:headEnd type="none" w="med" len="med"/>
                      <a:tailEnd type="none" w="med" len="med"/>
                    </a:lnL>
                  </a:tcPr>
                </a:tc>
                <a:tc>
                  <a:txBody>
                    <a:bodyPr/>
                    <a:lstStyle/>
                    <a:p>
                      <a:pPr algn="ctr"/>
                      <a:r>
                        <a:rPr lang="en-US" sz="1200" dirty="0"/>
                        <a:t>1.04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(1.03-1.06)</a:t>
                      </a:r>
                    </a:p>
                  </a:txBody>
                  <a:tcPr/>
                </a:tc>
                <a:tc>
                  <a:txBody>
                    <a:bodyPr/>
                    <a:lstStyle/>
                    <a:p>
                      <a:pPr algn="ctr"/>
                      <a:r>
                        <a:rPr lang="en-US" sz="1200" dirty="0"/>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3470057"/>
                  </a:ext>
                </a:extLst>
              </a:tr>
              <a:tr h="272726">
                <a:tc>
                  <a:txBody>
                    <a:bodyPr/>
                    <a:lstStyle/>
                    <a:p>
                      <a:r>
                        <a:rPr lang="en-US" sz="1200" b="1" dirty="0"/>
                        <a:t>edema</a:t>
                      </a:r>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0.019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4605733"/>
                  </a:ext>
                </a:extLst>
              </a:tr>
              <a:tr h="272726">
                <a:tc>
                  <a:txBody>
                    <a:bodyPr/>
                    <a:lstStyle/>
                    <a:p>
                      <a:r>
                        <a:rPr lang="en-US" sz="1200" b="0" i="1" dirty="0"/>
                        <a:t>     no edema</a:t>
                      </a:r>
                    </a:p>
                  </a:txBody>
                  <a:tcPr>
                    <a:lnL w="12700" cap="flat" cmpd="sng" algn="ctr">
                      <a:solidFill>
                        <a:schemeClr val="tx1"/>
                      </a:solidFill>
                      <a:prstDash val="solid"/>
                      <a:round/>
                      <a:headEnd type="none" w="med" len="med"/>
                      <a:tailEnd type="none" w="med" len="med"/>
                    </a:lnL>
                  </a:tcPr>
                </a:tc>
                <a:tc>
                  <a:txBody>
                    <a:bodyPr/>
                    <a:lstStyle/>
                    <a:p>
                      <a:pPr algn="ctr"/>
                      <a:r>
                        <a:rPr lang="en-US" sz="1200" dirty="0"/>
                        <a:t>ref</a:t>
                      </a:r>
                    </a:p>
                  </a:txBody>
                  <a:tcPr/>
                </a:tc>
                <a:tc>
                  <a:txBody>
                    <a:bodyPr/>
                    <a:lstStyle/>
                    <a:p>
                      <a:pPr algn="ctr"/>
                      <a:endParaRPr lang="en-US" sz="1200" dirty="0"/>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403562"/>
                  </a:ext>
                </a:extLst>
              </a:tr>
              <a:tr h="340914">
                <a:tc>
                  <a:txBody>
                    <a:bodyPr/>
                    <a:lstStyle/>
                    <a:p>
                      <a:r>
                        <a:rPr lang="en-US" sz="1200" b="0" i="1" dirty="0"/>
                        <a:t>     edema no diuretics</a:t>
                      </a:r>
                    </a:p>
                  </a:txBody>
                  <a:tcPr>
                    <a:lnL w="12700" cap="flat" cmpd="sng" algn="ctr">
                      <a:solidFill>
                        <a:schemeClr val="tx1"/>
                      </a:solidFill>
                      <a:prstDash val="solid"/>
                      <a:round/>
                      <a:headEnd type="none" w="med" len="med"/>
                      <a:tailEnd type="none" w="med" len="med"/>
                    </a:lnL>
                  </a:tcPr>
                </a:tc>
                <a:tc>
                  <a:txBody>
                    <a:bodyPr/>
                    <a:lstStyle/>
                    <a:p>
                      <a:pPr algn="ctr"/>
                      <a:r>
                        <a:rPr lang="en-US" sz="1200" dirty="0"/>
                        <a:t>1.04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(0.65-1.67)</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6078920"/>
                  </a:ext>
                </a:extLst>
              </a:tr>
              <a:tr h="272726">
                <a:tc>
                  <a:txBody>
                    <a:bodyPr/>
                    <a:lstStyle/>
                    <a:p>
                      <a:r>
                        <a:rPr lang="en-US" sz="1200" b="0" i="1" dirty="0"/>
                        <a:t>     edema diuretics</a:t>
                      </a:r>
                    </a:p>
                  </a:txBody>
                  <a:tcPr>
                    <a:lnL w="12700" cap="flat" cmpd="sng" algn="ctr">
                      <a:solidFill>
                        <a:schemeClr val="tx1"/>
                      </a:solidFill>
                      <a:prstDash val="solid"/>
                      <a:round/>
                      <a:headEnd type="none" w="med" len="med"/>
                      <a:tailEnd type="none" w="med" len="med"/>
                    </a:lnL>
                  </a:tcPr>
                </a:tc>
                <a:tc>
                  <a:txBody>
                    <a:bodyPr/>
                    <a:lstStyle/>
                    <a:p>
                      <a:pPr algn="ctr"/>
                      <a:r>
                        <a:rPr lang="en-US" sz="1200" dirty="0"/>
                        <a:t>2.37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(1.33-4.22)</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71735228"/>
                  </a:ext>
                </a:extLst>
              </a:tr>
              <a:tr h="272726">
                <a:tc>
                  <a:txBody>
                    <a:bodyPr/>
                    <a:lstStyle/>
                    <a:p>
                      <a:r>
                        <a:rPr lang="en-US" sz="1200" b="1" dirty="0"/>
                        <a:t>histologic</a:t>
                      </a:r>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0.014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0293130"/>
                  </a:ext>
                </a:extLst>
              </a:tr>
              <a:tr h="272726">
                <a:tc>
                  <a:txBody>
                    <a:bodyPr/>
                    <a:lstStyle/>
                    <a:p>
                      <a:r>
                        <a:rPr lang="en-US" sz="1200" b="0" i="1" dirty="0"/>
                        <a:t>       1</a:t>
                      </a:r>
                    </a:p>
                  </a:txBody>
                  <a:tcPr>
                    <a:lnL w="12700" cap="flat" cmpd="sng" algn="ctr">
                      <a:solidFill>
                        <a:schemeClr val="tx1"/>
                      </a:solidFill>
                      <a:prstDash val="solid"/>
                      <a:round/>
                      <a:headEnd type="none" w="med" len="med"/>
                      <a:tailEnd type="none" w="med" len="med"/>
                    </a:lnL>
                  </a:tcPr>
                </a:tc>
                <a:tc>
                  <a:txBody>
                    <a:bodyPr/>
                    <a:lstStyle/>
                    <a:p>
                      <a:pPr algn="ctr"/>
                      <a:r>
                        <a:rPr lang="en-US" sz="1200" dirty="0"/>
                        <a:t>ref</a:t>
                      </a:r>
                    </a:p>
                  </a:txBody>
                  <a:tcPr/>
                </a:tc>
                <a:tc>
                  <a:txBody>
                    <a:bodyPr/>
                    <a:lstStyle/>
                    <a:p>
                      <a:pPr algn="ctr"/>
                      <a:endParaRPr lang="en-US" sz="1200"/>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4886941"/>
                  </a:ext>
                </a:extLst>
              </a:tr>
              <a:tr h="272726">
                <a:tc>
                  <a:txBody>
                    <a:bodyPr/>
                    <a:lstStyle/>
                    <a:p>
                      <a:r>
                        <a:rPr lang="en-US" sz="1200" b="0" i="1" dirty="0"/>
                        <a:t>       2 </a:t>
                      </a:r>
                    </a:p>
                  </a:txBody>
                  <a:tcPr>
                    <a:lnL w="12700" cap="flat" cmpd="sng" algn="ctr">
                      <a:solidFill>
                        <a:schemeClr val="tx1"/>
                      </a:solidFill>
                      <a:prstDash val="solid"/>
                      <a:round/>
                      <a:headEnd type="none" w="med" len="med"/>
                      <a:tailEnd type="none" w="med" len="med"/>
                    </a:lnL>
                  </a:tcPr>
                </a:tc>
                <a:tc>
                  <a:txBody>
                    <a:bodyPr/>
                    <a:lstStyle/>
                    <a:p>
                      <a:pPr algn="ctr"/>
                      <a:r>
                        <a:rPr lang="en-US" sz="1200" dirty="0"/>
                        <a:t>4.49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(0.60-33.8)</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9816493"/>
                  </a:ext>
                </a:extLst>
              </a:tr>
              <a:tr h="272726">
                <a:tc>
                  <a:txBody>
                    <a:bodyPr/>
                    <a:lstStyle/>
                    <a:p>
                      <a:r>
                        <a:rPr lang="en-US" sz="1200" b="0" i="1" dirty="0"/>
                        <a:t>       3</a:t>
                      </a:r>
                    </a:p>
                  </a:txBody>
                  <a:tcPr>
                    <a:lnL w="12700" cap="flat" cmpd="sng" algn="ctr">
                      <a:solidFill>
                        <a:schemeClr val="tx1"/>
                      </a:solidFill>
                      <a:prstDash val="solid"/>
                      <a:round/>
                      <a:headEnd type="none" w="med" len="med"/>
                      <a:tailEnd type="none" w="med" len="med"/>
                    </a:lnL>
                  </a:tcPr>
                </a:tc>
                <a:tc>
                  <a:txBody>
                    <a:bodyPr/>
                    <a:lstStyle/>
                    <a:p>
                      <a:pPr algn="ctr"/>
                      <a:r>
                        <a:rPr lang="en-US" sz="1200" dirty="0"/>
                        <a:t>5.79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(0.79-42.5)</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9667897"/>
                  </a:ext>
                </a:extLst>
              </a:tr>
              <a:tr h="272726">
                <a:tc>
                  <a:txBody>
                    <a:bodyPr/>
                    <a:lstStyle/>
                    <a:p>
                      <a:r>
                        <a:rPr lang="en-US" sz="1200" b="0" i="1" dirty="0"/>
                        <a:t>       4</a:t>
                      </a:r>
                    </a:p>
                  </a:txBody>
                  <a:tcPr>
                    <a:lnL w="12700" cap="flat" cmpd="sng" algn="ctr">
                      <a:solidFill>
                        <a:schemeClr val="tx1"/>
                      </a:solidFill>
                      <a:prstDash val="solid"/>
                      <a:round/>
                      <a:headEnd type="none" w="med" len="med"/>
                      <a:tailEnd type="none" w="med" len="med"/>
                    </a:lnL>
                  </a:tcPr>
                </a:tc>
                <a:tc>
                  <a:txBody>
                    <a:bodyPr/>
                    <a:lstStyle/>
                    <a:p>
                      <a:pPr algn="ctr"/>
                      <a:r>
                        <a:rPr lang="en-US" sz="1200" dirty="0"/>
                        <a:t>8.04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(1.09-59.5)</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2398583"/>
                  </a:ext>
                </a:extLst>
              </a:tr>
              <a:tr h="272726">
                <a:tc>
                  <a:txBody>
                    <a:bodyPr/>
                    <a:lstStyle/>
                    <a:p>
                      <a:r>
                        <a:rPr lang="en-US" sz="1200" b="1" dirty="0"/>
                        <a:t>SGOT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1.00</a:t>
                      </a:r>
                    </a:p>
                  </a:txBody>
                  <a:tcPr/>
                </a:tc>
                <a:tc>
                  <a:txBody>
                    <a:bodyPr/>
                    <a:lstStyle/>
                    <a:p>
                      <a:pPr algn="ctr"/>
                      <a:r>
                        <a:rPr lang="en-US" sz="1200" dirty="0"/>
                        <a:t>(1.00-1.01)</a:t>
                      </a:r>
                    </a:p>
                  </a:txBody>
                  <a:tcPr/>
                </a:tc>
                <a:tc>
                  <a:txBody>
                    <a:bodyPr/>
                    <a:lstStyle/>
                    <a:p>
                      <a:pPr algn="ctr"/>
                      <a:r>
                        <a:rPr lang="en-US" sz="1200" dirty="0"/>
                        <a:t>0.012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5522176"/>
                  </a:ext>
                </a:extLst>
              </a:tr>
              <a:tr h="272726">
                <a:tc>
                  <a:txBody>
                    <a:bodyPr/>
                    <a:lstStyle/>
                    <a:p>
                      <a:r>
                        <a:rPr lang="en-US" sz="1200" b="1" dirty="0"/>
                        <a:t>prothrombin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1.46</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(1.20-1.78)</a:t>
                      </a:r>
                    </a:p>
                  </a:txBody>
                  <a:tcPr>
                    <a:lnB w="12700" cap="flat" cmpd="sng" algn="ctr">
                      <a:solidFill>
                        <a:schemeClr val="tx1"/>
                      </a:solidFill>
                      <a:prstDash val="solid"/>
                      <a:round/>
                      <a:headEnd type="none" w="med" len="med"/>
                      <a:tailEnd type="none" w="med" len="med"/>
                    </a:lnB>
                  </a:tcPr>
                </a:tc>
                <a:tc>
                  <a:txBody>
                    <a:bodyPr/>
                    <a:lstStyle/>
                    <a:p>
                      <a:pPr algn="ctr"/>
                      <a:r>
                        <a:rPr lang="en-US" sz="1200" dirty="0"/>
                        <a:t>&lt;0.001</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756231"/>
                  </a:ext>
                </a:extLst>
              </a:tr>
            </a:tbl>
          </a:graphicData>
        </a:graphic>
      </p:graphicFrame>
      <p:graphicFrame>
        <p:nvGraphicFramePr>
          <p:cNvPr id="11" name="Table 10">
            <a:extLst>
              <a:ext uri="{FF2B5EF4-FFF2-40B4-BE49-F238E27FC236}">
                <a16:creationId xmlns:a16="http://schemas.microsoft.com/office/drawing/2014/main" id="{38C7BD19-BA71-D047-B19B-530CD6774F66}"/>
              </a:ext>
            </a:extLst>
          </p:cNvPr>
          <p:cNvGraphicFramePr>
            <a:graphicFrameLocks noGrp="1"/>
          </p:cNvGraphicFramePr>
          <p:nvPr>
            <p:extLst>
              <p:ext uri="{D42A27DB-BD31-4B8C-83A1-F6EECF244321}">
                <p14:modId xmlns:p14="http://schemas.microsoft.com/office/powerpoint/2010/main" val="2136665416"/>
              </p:ext>
            </p:extLst>
          </p:nvPr>
        </p:nvGraphicFramePr>
        <p:xfrm>
          <a:off x="5355524" y="1675298"/>
          <a:ext cx="3305573" cy="4448098"/>
        </p:xfrm>
        <a:graphic>
          <a:graphicData uri="http://schemas.openxmlformats.org/drawingml/2006/table">
            <a:tbl>
              <a:tblPr firstRow="1" bandRow="1">
                <a:tableStyleId>{9D7B26C5-4107-4FEC-AEDC-1716B250A1EF}</a:tableStyleId>
              </a:tblPr>
              <a:tblGrid>
                <a:gridCol w="863497">
                  <a:extLst>
                    <a:ext uri="{9D8B030D-6E8A-4147-A177-3AD203B41FA5}">
                      <a16:colId xmlns:a16="http://schemas.microsoft.com/office/drawing/2014/main" val="2951706409"/>
                    </a:ext>
                  </a:extLst>
                </a:gridCol>
                <a:gridCol w="1335722">
                  <a:extLst>
                    <a:ext uri="{9D8B030D-6E8A-4147-A177-3AD203B41FA5}">
                      <a16:colId xmlns:a16="http://schemas.microsoft.com/office/drawing/2014/main" val="4226736429"/>
                    </a:ext>
                  </a:extLst>
                </a:gridCol>
                <a:gridCol w="1106354">
                  <a:extLst>
                    <a:ext uri="{9D8B030D-6E8A-4147-A177-3AD203B41FA5}">
                      <a16:colId xmlns:a16="http://schemas.microsoft.com/office/drawing/2014/main" val="102027857"/>
                    </a:ext>
                  </a:extLst>
                </a:gridCol>
              </a:tblGrid>
              <a:tr h="274256">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Multivariate Time-Dependent Cox Model</a:t>
                      </a:r>
                    </a:p>
                  </a:txBody>
                  <a:tcPr>
                    <a:lnT w="12700" cap="flat" cmpd="sng" algn="ctr">
                      <a:solidFill>
                        <a:schemeClr val="tx1"/>
                      </a:solid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74256">
                <a:tc>
                  <a:txBody>
                    <a:bodyPr/>
                    <a:lstStyle/>
                    <a:p>
                      <a:pPr algn="ctr"/>
                      <a:r>
                        <a:rPr lang="en-US" sz="1200" b="1" dirty="0"/>
                        <a:t>HR</a:t>
                      </a:r>
                    </a:p>
                  </a:txBody>
                  <a:tcPr/>
                </a:tc>
                <a:tc>
                  <a:txBody>
                    <a:bodyPr/>
                    <a:lstStyle/>
                    <a:p>
                      <a:pPr algn="ctr"/>
                      <a:r>
                        <a:rPr lang="en-US" sz="1200" b="1" dirty="0"/>
                        <a:t>95% CI</a:t>
                      </a:r>
                    </a:p>
                  </a:txBody>
                  <a:tcPr/>
                </a:tc>
                <a:tc>
                  <a:txBody>
                    <a:bodyPr/>
                    <a:lstStyle/>
                    <a:p>
                      <a:pPr algn="ctr"/>
                      <a:r>
                        <a:rPr lang="en-US" sz="1200" b="1" dirty="0"/>
                        <a:t>p-value</a:t>
                      </a:r>
                    </a:p>
                  </a:txBody>
                  <a:tcPr/>
                </a:tc>
                <a:extLst>
                  <a:ext uri="{0D108BD9-81ED-4DB2-BD59-A6C34878D82A}">
                    <a16:rowId xmlns:a16="http://schemas.microsoft.com/office/drawing/2014/main" val="2575693114"/>
                  </a:ext>
                </a:extLst>
              </a:tr>
              <a:tr h="274256">
                <a:tc>
                  <a:txBody>
                    <a:bodyPr/>
                    <a:lstStyle/>
                    <a:p>
                      <a:pPr algn="ctr"/>
                      <a:r>
                        <a:rPr lang="en-US" sz="1200" b="1" dirty="0">
                          <a:solidFill>
                            <a:srgbClr val="FF0000"/>
                          </a:solidFill>
                        </a:rPr>
                        <a:t>1.20</a:t>
                      </a:r>
                    </a:p>
                  </a:txBody>
                  <a:tcPr/>
                </a:tc>
                <a:tc>
                  <a:txBody>
                    <a:bodyPr/>
                    <a:lstStyle/>
                    <a:p>
                      <a:pPr algn="ctr"/>
                      <a:r>
                        <a:rPr lang="en-US" sz="1200" b="1" dirty="0">
                          <a:solidFill>
                            <a:srgbClr val="FF0000"/>
                          </a:solidFill>
                        </a:rPr>
                        <a:t>(1.17-1.23)</a:t>
                      </a:r>
                    </a:p>
                  </a:txBody>
                  <a:tcPr/>
                </a:tc>
                <a:tc>
                  <a:txBody>
                    <a:bodyPr/>
                    <a:lstStyle/>
                    <a:p>
                      <a:pPr algn="ctr"/>
                      <a:r>
                        <a:rPr lang="en-US" sz="1200" b="1" dirty="0">
                          <a:solidFill>
                            <a:srgbClr val="FF0000"/>
                          </a:solidFill>
                        </a:rPr>
                        <a:t>&lt;0.001</a:t>
                      </a:r>
                    </a:p>
                  </a:txBody>
                  <a:tcPr/>
                </a:tc>
                <a:extLst>
                  <a:ext uri="{0D108BD9-81ED-4DB2-BD59-A6C34878D82A}">
                    <a16:rowId xmlns:a16="http://schemas.microsoft.com/office/drawing/2014/main" val="2340663294"/>
                  </a:ext>
                </a:extLst>
              </a:tr>
              <a:tr h="274256">
                <a:tc>
                  <a:txBody>
                    <a:bodyPr/>
                    <a:lstStyle/>
                    <a:p>
                      <a:pPr algn="ctr"/>
                      <a:r>
                        <a:rPr lang="en-US" sz="1200" dirty="0"/>
                        <a:t>0.59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(0.36-0.97)</a:t>
                      </a:r>
                    </a:p>
                  </a:txBody>
                  <a:tcPr/>
                </a:tc>
                <a:tc>
                  <a:txBody>
                    <a:bodyPr/>
                    <a:lstStyle/>
                    <a:p>
                      <a:pPr algn="ctr"/>
                      <a:r>
                        <a:rPr lang="en-US" sz="1200" dirty="0"/>
                        <a:t>0.036</a:t>
                      </a:r>
                    </a:p>
                  </a:txBody>
                  <a:tcPr/>
                </a:tc>
                <a:extLst>
                  <a:ext uri="{0D108BD9-81ED-4DB2-BD59-A6C34878D82A}">
                    <a16:rowId xmlns:a16="http://schemas.microsoft.com/office/drawing/2014/main" val="3827691946"/>
                  </a:ext>
                </a:extLst>
              </a:tr>
              <a:tr h="274256">
                <a:tc>
                  <a:txBody>
                    <a:bodyPr/>
                    <a:lstStyle/>
                    <a:p>
                      <a:pPr algn="ctr"/>
                      <a:r>
                        <a:rPr lang="en-US" sz="1200" dirty="0"/>
                        <a:t>1.06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(1.05-1.08)</a:t>
                      </a:r>
                    </a:p>
                  </a:txBody>
                  <a:tcPr/>
                </a:tc>
                <a:tc>
                  <a:txBody>
                    <a:bodyPr/>
                    <a:lstStyle/>
                    <a:p>
                      <a:pPr algn="ctr"/>
                      <a:r>
                        <a:rPr lang="en-US" sz="1200" dirty="0"/>
                        <a:t>&lt;0.001</a:t>
                      </a:r>
                    </a:p>
                  </a:txBody>
                  <a:tcPr/>
                </a:tc>
                <a:extLst>
                  <a:ext uri="{0D108BD9-81ED-4DB2-BD59-A6C34878D82A}">
                    <a16:rowId xmlns:a16="http://schemas.microsoft.com/office/drawing/2014/main" val="2393470057"/>
                  </a:ext>
                </a:extLst>
              </a:tr>
              <a:tr h="274256">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0.003</a:t>
                      </a:r>
                    </a:p>
                  </a:txBody>
                  <a:tcPr/>
                </a:tc>
                <a:extLst>
                  <a:ext uri="{0D108BD9-81ED-4DB2-BD59-A6C34878D82A}">
                    <a16:rowId xmlns:a16="http://schemas.microsoft.com/office/drawing/2014/main" val="2794605733"/>
                  </a:ext>
                </a:extLst>
              </a:tr>
              <a:tr h="274256">
                <a:tc>
                  <a:txBody>
                    <a:bodyPr/>
                    <a:lstStyle/>
                    <a:p>
                      <a:pPr algn="ctr"/>
                      <a:r>
                        <a:rPr lang="en-US" sz="1200" dirty="0"/>
                        <a:t>ref</a:t>
                      </a:r>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90403562"/>
                  </a:ext>
                </a:extLst>
              </a:tr>
              <a:tr h="303809">
                <a:tc>
                  <a:txBody>
                    <a:bodyPr/>
                    <a:lstStyle/>
                    <a:p>
                      <a:pPr algn="ctr"/>
                      <a:r>
                        <a:rPr lang="en-US" sz="1200" dirty="0"/>
                        <a:t>1.18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(0.72-1.93)</a:t>
                      </a:r>
                    </a:p>
                  </a:txBody>
                  <a:tcPr/>
                </a:tc>
                <a:tc>
                  <a:txBody>
                    <a:bodyPr/>
                    <a:lstStyle/>
                    <a:p>
                      <a:pPr algn="ctr"/>
                      <a:endParaRPr lang="en-US" sz="1200" dirty="0"/>
                    </a:p>
                  </a:txBody>
                  <a:tcPr/>
                </a:tc>
                <a:extLst>
                  <a:ext uri="{0D108BD9-81ED-4DB2-BD59-A6C34878D82A}">
                    <a16:rowId xmlns:a16="http://schemas.microsoft.com/office/drawing/2014/main" val="2866078920"/>
                  </a:ext>
                </a:extLst>
              </a:tr>
              <a:tr h="303809">
                <a:tc>
                  <a:txBody>
                    <a:bodyPr/>
                    <a:lstStyle/>
                    <a:p>
                      <a:pPr algn="ctr"/>
                      <a:r>
                        <a:rPr lang="en-US" sz="1200" dirty="0"/>
                        <a:t>3.09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(1.66-5.72)</a:t>
                      </a:r>
                    </a:p>
                  </a:txBody>
                  <a:tcPr/>
                </a:tc>
                <a:tc>
                  <a:txBody>
                    <a:bodyPr/>
                    <a:lstStyle/>
                    <a:p>
                      <a:pPr algn="ctr"/>
                      <a:endParaRPr lang="en-US" sz="1200" dirty="0"/>
                    </a:p>
                  </a:txBody>
                  <a:tcPr/>
                </a:tc>
                <a:extLst>
                  <a:ext uri="{0D108BD9-81ED-4DB2-BD59-A6C34878D82A}">
                    <a16:rowId xmlns:a16="http://schemas.microsoft.com/office/drawing/2014/main" val="1571735228"/>
                  </a:ext>
                </a:extLst>
              </a:tr>
              <a:tr h="274256">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&lt;0.001</a:t>
                      </a:r>
                    </a:p>
                  </a:txBody>
                  <a:tcPr/>
                </a:tc>
                <a:extLst>
                  <a:ext uri="{0D108BD9-81ED-4DB2-BD59-A6C34878D82A}">
                    <a16:rowId xmlns:a16="http://schemas.microsoft.com/office/drawing/2014/main" val="4270293130"/>
                  </a:ext>
                </a:extLst>
              </a:tr>
              <a:tr h="274256">
                <a:tc>
                  <a:txBody>
                    <a:bodyPr/>
                    <a:lstStyle/>
                    <a:p>
                      <a:pPr algn="ctr"/>
                      <a:r>
                        <a:rPr lang="en-US" sz="1200" dirty="0"/>
                        <a:t>ref</a:t>
                      </a:r>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2354886941"/>
                  </a:ext>
                </a:extLst>
              </a:tr>
              <a:tr h="274256">
                <a:tc>
                  <a:txBody>
                    <a:bodyPr/>
                    <a:lstStyle/>
                    <a:p>
                      <a:pPr algn="ctr"/>
                      <a:r>
                        <a:rPr lang="en-US" sz="1200" dirty="0"/>
                        <a:t>1.97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(0.26-14.9)</a:t>
                      </a:r>
                    </a:p>
                  </a:txBody>
                  <a:tcPr/>
                </a:tc>
                <a:tc>
                  <a:txBody>
                    <a:bodyPr/>
                    <a:lstStyle/>
                    <a:p>
                      <a:pPr algn="ctr"/>
                      <a:endParaRPr lang="en-US" sz="1200" dirty="0"/>
                    </a:p>
                  </a:txBody>
                  <a:tcPr/>
                </a:tc>
                <a:extLst>
                  <a:ext uri="{0D108BD9-81ED-4DB2-BD59-A6C34878D82A}">
                    <a16:rowId xmlns:a16="http://schemas.microsoft.com/office/drawing/2014/main" val="639816493"/>
                  </a:ext>
                </a:extLst>
              </a:tr>
              <a:tr h="274256">
                <a:tc>
                  <a:txBody>
                    <a:bodyPr/>
                    <a:lstStyle/>
                    <a:p>
                      <a:pPr algn="ctr"/>
                      <a:r>
                        <a:rPr lang="en-US" sz="1200" dirty="0"/>
                        <a:t>4.48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(0.61-33.0)</a:t>
                      </a:r>
                    </a:p>
                  </a:txBody>
                  <a:tcPr/>
                </a:tc>
                <a:tc>
                  <a:txBody>
                    <a:bodyPr/>
                    <a:lstStyle/>
                    <a:p>
                      <a:pPr algn="ctr"/>
                      <a:endParaRPr lang="en-US" sz="1200" dirty="0"/>
                    </a:p>
                  </a:txBody>
                  <a:tcPr/>
                </a:tc>
                <a:extLst>
                  <a:ext uri="{0D108BD9-81ED-4DB2-BD59-A6C34878D82A}">
                    <a16:rowId xmlns:a16="http://schemas.microsoft.com/office/drawing/2014/main" val="3709667897"/>
                  </a:ext>
                </a:extLst>
              </a:tr>
              <a:tr h="274256">
                <a:tc>
                  <a:txBody>
                    <a:bodyPr/>
                    <a:lstStyle/>
                    <a:p>
                      <a:pPr algn="ctr"/>
                      <a:r>
                        <a:rPr lang="en-US" sz="1200" dirty="0"/>
                        <a:t>6.69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(0.90-49.4)</a:t>
                      </a:r>
                    </a:p>
                  </a:txBody>
                  <a:tcPr/>
                </a:tc>
                <a:tc>
                  <a:txBody>
                    <a:bodyPr/>
                    <a:lstStyle/>
                    <a:p>
                      <a:pPr algn="ctr"/>
                      <a:endParaRPr lang="en-US" sz="1200" dirty="0"/>
                    </a:p>
                  </a:txBody>
                  <a:tcPr/>
                </a:tc>
                <a:extLst>
                  <a:ext uri="{0D108BD9-81ED-4DB2-BD59-A6C34878D82A}">
                    <a16:rowId xmlns:a16="http://schemas.microsoft.com/office/drawing/2014/main" val="3022398583"/>
                  </a:ext>
                </a:extLst>
              </a:tr>
              <a:tr h="274256">
                <a:tc>
                  <a:txBody>
                    <a:bodyPr/>
                    <a:lstStyle/>
                    <a:p>
                      <a:pPr algn="ctr"/>
                      <a:r>
                        <a:rPr lang="en-US" sz="1200" dirty="0"/>
                        <a:t>1.00</a:t>
                      </a:r>
                    </a:p>
                  </a:txBody>
                  <a:tcPr/>
                </a:tc>
                <a:tc>
                  <a:txBody>
                    <a:bodyPr/>
                    <a:lstStyle/>
                    <a:p>
                      <a:pPr algn="ctr"/>
                      <a:r>
                        <a:rPr lang="en-US" sz="1200" dirty="0"/>
                        <a:t>(0.99-1.00)</a:t>
                      </a:r>
                    </a:p>
                  </a:txBody>
                  <a:tcPr/>
                </a:tc>
                <a:tc>
                  <a:txBody>
                    <a:bodyPr/>
                    <a:lstStyle/>
                    <a:p>
                      <a:pPr algn="ctr"/>
                      <a:r>
                        <a:rPr lang="en-US" sz="1200" dirty="0"/>
                        <a:t>0.4</a:t>
                      </a:r>
                    </a:p>
                  </a:txBody>
                  <a:tcPr/>
                </a:tc>
                <a:extLst>
                  <a:ext uri="{0D108BD9-81ED-4DB2-BD59-A6C34878D82A}">
                    <a16:rowId xmlns:a16="http://schemas.microsoft.com/office/drawing/2014/main" val="3695522176"/>
                  </a:ext>
                </a:extLst>
              </a:tr>
              <a:tr h="274256">
                <a:tc>
                  <a:txBody>
                    <a:bodyPr/>
                    <a:lstStyle/>
                    <a:p>
                      <a:pPr algn="ctr"/>
                      <a:r>
                        <a:rPr lang="en-US" sz="1200" dirty="0"/>
                        <a:t>1.11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(0.91-1.36)</a:t>
                      </a:r>
                    </a:p>
                  </a:txBody>
                  <a:tcPr/>
                </a:tc>
                <a:tc>
                  <a:txBody>
                    <a:bodyPr/>
                    <a:lstStyle/>
                    <a:p>
                      <a:pPr algn="ctr"/>
                      <a:r>
                        <a:rPr lang="en-US" sz="1200" dirty="0"/>
                        <a:t>0.3</a:t>
                      </a:r>
                    </a:p>
                  </a:txBody>
                  <a:tcPr/>
                </a:tc>
                <a:extLst>
                  <a:ext uri="{0D108BD9-81ED-4DB2-BD59-A6C34878D82A}">
                    <a16:rowId xmlns:a16="http://schemas.microsoft.com/office/drawing/2014/main" val="2279756231"/>
                  </a:ext>
                </a:extLst>
              </a:tr>
            </a:tbl>
          </a:graphicData>
        </a:graphic>
      </p:graphicFrame>
      <p:graphicFrame>
        <p:nvGraphicFramePr>
          <p:cNvPr id="15" name="Table 14">
            <a:extLst>
              <a:ext uri="{FF2B5EF4-FFF2-40B4-BE49-F238E27FC236}">
                <a16:creationId xmlns:a16="http://schemas.microsoft.com/office/drawing/2014/main" id="{3781DD3C-9545-F740-824E-A3B95A79B98A}"/>
              </a:ext>
            </a:extLst>
          </p:cNvPr>
          <p:cNvGraphicFramePr>
            <a:graphicFrameLocks noGrp="1"/>
          </p:cNvGraphicFramePr>
          <p:nvPr>
            <p:extLst>
              <p:ext uri="{D42A27DB-BD31-4B8C-83A1-F6EECF244321}">
                <p14:modId xmlns:p14="http://schemas.microsoft.com/office/powerpoint/2010/main" val="4138931774"/>
              </p:ext>
            </p:extLst>
          </p:nvPr>
        </p:nvGraphicFramePr>
        <p:xfrm>
          <a:off x="8661097" y="1674254"/>
          <a:ext cx="2753107" cy="4448240"/>
        </p:xfrm>
        <a:graphic>
          <a:graphicData uri="http://schemas.openxmlformats.org/drawingml/2006/table">
            <a:tbl>
              <a:tblPr firstRow="1" bandRow="1">
                <a:tableStyleId>{9D7B26C5-4107-4FEC-AEDC-1716B250A1EF}</a:tableStyleId>
              </a:tblPr>
              <a:tblGrid>
                <a:gridCol w="719179">
                  <a:extLst>
                    <a:ext uri="{9D8B030D-6E8A-4147-A177-3AD203B41FA5}">
                      <a16:colId xmlns:a16="http://schemas.microsoft.com/office/drawing/2014/main" val="2951706409"/>
                    </a:ext>
                  </a:extLst>
                </a:gridCol>
                <a:gridCol w="1112480">
                  <a:extLst>
                    <a:ext uri="{9D8B030D-6E8A-4147-A177-3AD203B41FA5}">
                      <a16:colId xmlns:a16="http://schemas.microsoft.com/office/drawing/2014/main" val="4226736429"/>
                    </a:ext>
                  </a:extLst>
                </a:gridCol>
                <a:gridCol w="921448">
                  <a:extLst>
                    <a:ext uri="{9D8B030D-6E8A-4147-A177-3AD203B41FA5}">
                      <a16:colId xmlns:a16="http://schemas.microsoft.com/office/drawing/2014/main" val="102027857"/>
                    </a:ext>
                  </a:extLst>
                </a:gridCol>
              </a:tblGrid>
              <a:tr h="244350">
                <a:tc gridSpan="3">
                  <a:txBody>
                    <a:bodyPr/>
                    <a:lstStyle/>
                    <a:p>
                      <a:pPr algn="ctr"/>
                      <a:r>
                        <a:rPr lang="en-US" sz="1200" dirty="0"/>
                        <a:t>Survival Submodel of Joint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44350">
                <a:tc>
                  <a:txBody>
                    <a:bodyPr/>
                    <a:lstStyle/>
                    <a:p>
                      <a:pPr algn="ctr"/>
                      <a:r>
                        <a:rPr lang="en-US" sz="1200" b="1" dirty="0"/>
                        <a:t>HR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b="1" dirty="0"/>
                        <a:t>95% CI</a:t>
                      </a:r>
                    </a:p>
                  </a:txBody>
                  <a:tcPr>
                    <a:lnT w="12700" cap="flat" cmpd="sng" algn="ctr">
                      <a:solidFill>
                        <a:schemeClr val="tx1"/>
                      </a:solidFill>
                      <a:prstDash val="solid"/>
                      <a:round/>
                      <a:headEnd type="none" w="med" len="med"/>
                      <a:tailEnd type="none" w="med" len="med"/>
                    </a:lnT>
                  </a:tcPr>
                </a:tc>
                <a:tc>
                  <a:txBody>
                    <a:bodyPr/>
                    <a:lstStyle/>
                    <a:p>
                      <a:pPr algn="ctr"/>
                      <a:r>
                        <a:rPr lang="en-US" sz="1200" b="1" dirty="0"/>
                        <a:t>p-value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75693114"/>
                  </a:ext>
                </a:extLst>
              </a:tr>
              <a:tr h="244350">
                <a:tc>
                  <a:txBody>
                    <a:bodyPr/>
                    <a:lstStyle/>
                    <a:p>
                      <a:pPr algn="ctr"/>
                      <a:r>
                        <a:rPr lang="en-US" sz="1200" b="1" dirty="0">
                          <a:solidFill>
                            <a:srgbClr val="FF0000"/>
                          </a:solidFill>
                        </a:rPr>
                        <a:t>1.81</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solidFill>
                            <a:srgbClr val="FF0000"/>
                          </a:solidFill>
                        </a:rPr>
                        <a:t>(1.60-2.04)</a:t>
                      </a:r>
                    </a:p>
                  </a:txBody>
                  <a:tcPr/>
                </a:tc>
                <a:tc>
                  <a:txBody>
                    <a:bodyPr/>
                    <a:lstStyle/>
                    <a:p>
                      <a:pPr algn="ctr"/>
                      <a:r>
                        <a:rPr lang="en-US" sz="1200" b="1" dirty="0">
                          <a:solidFill>
                            <a:srgbClr val="FF0000"/>
                          </a:solidFill>
                        </a:rPr>
                        <a:t>&lt;0.0001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0663294"/>
                  </a:ext>
                </a:extLst>
              </a:tr>
              <a:tr h="244350">
                <a:tc>
                  <a:txBody>
                    <a:bodyPr/>
                    <a:lstStyle/>
                    <a:p>
                      <a:pPr algn="ctr"/>
                      <a:r>
                        <a:rPr lang="en-US" sz="1200" dirty="0"/>
                        <a:t>0.67</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(0.41-1.08)</a:t>
                      </a:r>
                    </a:p>
                  </a:txBody>
                  <a:tcPr/>
                </a:tc>
                <a:tc>
                  <a:txBody>
                    <a:bodyPr/>
                    <a:lstStyle/>
                    <a:p>
                      <a:pPr algn="ctr"/>
                      <a:r>
                        <a:rPr lang="en-US" sz="1200" dirty="0"/>
                        <a:t>0.1011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27691946"/>
                  </a:ext>
                </a:extLst>
              </a:tr>
              <a:tr h="244350">
                <a:tc>
                  <a:txBody>
                    <a:bodyPr/>
                    <a:lstStyle/>
                    <a:p>
                      <a:pPr algn="ctr"/>
                      <a:r>
                        <a:rPr lang="en-US" sz="1200" dirty="0"/>
                        <a:t>1.05</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(1.03-1.07)</a:t>
                      </a:r>
                    </a:p>
                  </a:txBody>
                  <a:tcPr/>
                </a:tc>
                <a:tc>
                  <a:txBody>
                    <a:bodyPr/>
                    <a:lstStyle/>
                    <a:p>
                      <a:pPr algn="ctr"/>
                      <a:r>
                        <a:rPr lang="en-US" sz="1200" dirty="0"/>
                        <a:t>&lt;0.0001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3470057"/>
                  </a:ext>
                </a:extLst>
              </a:tr>
              <a:tr h="244350">
                <a:tc>
                  <a:txBody>
                    <a:bodyPr/>
                    <a:lstStyle/>
                    <a:p>
                      <a:pPr algn="ctr"/>
                      <a:endParaRPr lang="en-US" sz="1200" dirty="0"/>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r>
                        <a:rPr lang="en-US" sz="1200" dirty="0"/>
                        <a:t>0.0003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4605733"/>
                  </a:ext>
                </a:extLst>
              </a:tr>
              <a:tr h="244350">
                <a:tc>
                  <a:txBody>
                    <a:bodyPr/>
                    <a:lstStyle/>
                    <a:p>
                      <a:pPr algn="ctr"/>
                      <a:r>
                        <a:rPr lang="en-US" sz="1200" dirty="0"/>
                        <a:t>ref</a:t>
                      </a:r>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403562"/>
                  </a:ext>
                </a:extLst>
              </a:tr>
              <a:tr h="303880">
                <a:tc>
                  <a:txBody>
                    <a:bodyPr/>
                    <a:lstStyle/>
                    <a:p>
                      <a:pPr algn="ctr"/>
                      <a:r>
                        <a:rPr lang="en-US" sz="1200" dirty="0"/>
                        <a:t>1.97</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(1.18-3.30)</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6078920"/>
                  </a:ext>
                </a:extLst>
              </a:tr>
              <a:tr h="303880">
                <a:tc>
                  <a:txBody>
                    <a:bodyPr/>
                    <a:lstStyle/>
                    <a:p>
                      <a:pPr algn="ctr"/>
                      <a:r>
                        <a:rPr lang="en-US" sz="1200" dirty="0"/>
                        <a:t>3.11</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(1.64-5.89)</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71735228"/>
                  </a:ext>
                </a:extLst>
              </a:tr>
              <a:tr h="244350">
                <a:tc>
                  <a:txBody>
                    <a:bodyPr/>
                    <a:lstStyle/>
                    <a:p>
                      <a:pPr algn="ctr"/>
                      <a:endParaRPr lang="en-US" sz="1200" dirty="0"/>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r>
                        <a:rPr lang="en-US" sz="1200" dirty="0"/>
                        <a:t>0.3422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0293130"/>
                  </a:ext>
                </a:extLst>
              </a:tr>
              <a:tr h="244350">
                <a:tc>
                  <a:txBody>
                    <a:bodyPr/>
                    <a:lstStyle/>
                    <a:p>
                      <a:pPr algn="ctr"/>
                      <a:r>
                        <a:rPr lang="en-US" sz="1200" dirty="0"/>
                        <a:t>ref</a:t>
                      </a:r>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4886941"/>
                  </a:ext>
                </a:extLst>
              </a:tr>
              <a:tr h="244350">
                <a:tc>
                  <a:txBody>
                    <a:bodyPr/>
                    <a:lstStyle/>
                    <a:p>
                      <a:pPr algn="ctr"/>
                      <a:r>
                        <a:rPr lang="en-US" sz="1200" dirty="0"/>
                        <a:t>1.72</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(0.26-11.26)</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9816493"/>
                  </a:ext>
                </a:extLst>
              </a:tr>
              <a:tr h="244350">
                <a:tc>
                  <a:txBody>
                    <a:bodyPr/>
                    <a:lstStyle/>
                    <a:p>
                      <a:pPr algn="ctr"/>
                      <a:r>
                        <a:rPr lang="en-US" sz="1200" dirty="0"/>
                        <a:t>2.02</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(0.31-13.00)</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9667897"/>
                  </a:ext>
                </a:extLst>
              </a:tr>
              <a:tr h="244350">
                <a:tc>
                  <a:txBody>
                    <a:bodyPr/>
                    <a:lstStyle/>
                    <a:p>
                      <a:pPr algn="ctr"/>
                      <a:r>
                        <a:rPr lang="en-US" sz="1200" dirty="0"/>
                        <a:t>2.58</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(0.40-16.70)</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2398583"/>
                  </a:ext>
                </a:extLst>
              </a:tr>
              <a:tr h="244350">
                <a:tc>
                  <a:txBody>
                    <a:bodyPr/>
                    <a:lstStyle/>
                    <a:p>
                      <a:pPr algn="ctr"/>
                      <a:r>
                        <a:rPr lang="en-US" sz="1200" dirty="0"/>
                        <a:t>1.00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(0.99-1.00)</a:t>
                      </a:r>
                    </a:p>
                  </a:txBody>
                  <a:tcPr/>
                </a:tc>
                <a:tc>
                  <a:txBody>
                    <a:bodyPr/>
                    <a:lstStyle/>
                    <a:p>
                      <a:pPr algn="ctr"/>
                      <a:r>
                        <a:rPr lang="en-US" sz="1200" dirty="0"/>
                        <a:t>0.9569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5522176"/>
                  </a:ext>
                </a:extLst>
              </a:tr>
              <a:tr h="244350">
                <a:tc>
                  <a:txBody>
                    <a:bodyPr/>
                    <a:lstStyle/>
                    <a:p>
                      <a:pPr algn="ctr"/>
                      <a:r>
                        <a:rPr lang="en-US" sz="1200" dirty="0"/>
                        <a:t>1.22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(0.99-1.51)</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0.623</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756231"/>
                  </a:ext>
                </a:extLst>
              </a:tr>
            </a:tbl>
          </a:graphicData>
        </a:graphic>
      </p:graphicFrame>
      <p:sp>
        <p:nvSpPr>
          <p:cNvPr id="19" name="Title 1">
            <a:extLst>
              <a:ext uri="{FF2B5EF4-FFF2-40B4-BE49-F238E27FC236}">
                <a16:creationId xmlns:a16="http://schemas.microsoft.com/office/drawing/2014/main" id="{9DFFED65-B552-1B40-B6E7-95AEC3DD8F1B}"/>
              </a:ext>
            </a:extLst>
          </p:cNvPr>
          <p:cNvSpPr>
            <a:spLocks noGrp="1"/>
          </p:cNvSpPr>
          <p:nvPr>
            <p:ph type="title"/>
          </p:nvPr>
        </p:nvSpPr>
        <p:spPr/>
        <p:txBody>
          <a:bodyPr/>
          <a:lstStyle/>
          <a:p>
            <a:r>
              <a:rPr lang="en-US" dirty="0">
                <a:latin typeface="Garamond" panose="02020404030301010803" pitchFamily="18" charset="0"/>
              </a:rPr>
              <a:t>Results from Multivariate Analysis</a:t>
            </a:r>
          </a:p>
        </p:txBody>
      </p:sp>
      <p:graphicFrame>
        <p:nvGraphicFramePr>
          <p:cNvPr id="20" name="Table 19">
            <a:extLst>
              <a:ext uri="{FF2B5EF4-FFF2-40B4-BE49-F238E27FC236}">
                <a16:creationId xmlns:a16="http://schemas.microsoft.com/office/drawing/2014/main" id="{575EEEDD-517B-2343-81E0-16DB59831464}"/>
              </a:ext>
            </a:extLst>
          </p:cNvPr>
          <p:cNvGraphicFramePr>
            <a:graphicFrameLocks noGrp="1"/>
          </p:cNvGraphicFramePr>
          <p:nvPr>
            <p:extLst>
              <p:ext uri="{D42A27DB-BD31-4B8C-83A1-F6EECF244321}">
                <p14:modId xmlns:p14="http://schemas.microsoft.com/office/powerpoint/2010/main" val="1530655951"/>
              </p:ext>
            </p:extLst>
          </p:nvPr>
        </p:nvGraphicFramePr>
        <p:xfrm>
          <a:off x="812640" y="1362005"/>
          <a:ext cx="10601564" cy="311728"/>
        </p:xfrm>
        <a:graphic>
          <a:graphicData uri="http://schemas.openxmlformats.org/drawingml/2006/table">
            <a:tbl>
              <a:tblPr firstRow="1" bandRow="1">
                <a:tableStyleId>{616DA210-FB5B-4158-B5E0-FEB733F419BA}</a:tableStyleId>
              </a:tblPr>
              <a:tblGrid>
                <a:gridCol w="10601564">
                  <a:extLst>
                    <a:ext uri="{9D8B030D-6E8A-4147-A177-3AD203B41FA5}">
                      <a16:colId xmlns:a16="http://schemas.microsoft.com/office/drawing/2014/main" val="2806403273"/>
                    </a:ext>
                  </a:extLst>
                </a:gridCol>
              </a:tblGrid>
              <a:tr h="304800">
                <a:tc>
                  <a:txBody>
                    <a:bodyPr/>
                    <a:lstStyle/>
                    <a:p>
                      <a:pPr algn="ctr"/>
                      <a:r>
                        <a:rPr lang="en-US" sz="1500" dirty="0"/>
                        <a:t>Subsets of significant covariates from variable selection for Cox PH Model</a:t>
                      </a:r>
                    </a:p>
                  </a:txBody>
                  <a:tcPr marT="41564" marB="41564"/>
                </a:tc>
                <a:extLst>
                  <a:ext uri="{0D108BD9-81ED-4DB2-BD59-A6C34878D82A}">
                    <a16:rowId xmlns:a16="http://schemas.microsoft.com/office/drawing/2014/main" val="3810725380"/>
                  </a:ext>
                </a:extLst>
              </a:tr>
            </a:tbl>
          </a:graphicData>
        </a:graphic>
      </p:graphicFrame>
    </p:spTree>
    <p:extLst>
      <p:ext uri="{BB962C8B-B14F-4D97-AF65-F5344CB8AC3E}">
        <p14:creationId xmlns:p14="http://schemas.microsoft.com/office/powerpoint/2010/main" val="1172428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TextBox 3">
            <a:extLst>
              <a:ext uri="{FF2B5EF4-FFF2-40B4-BE49-F238E27FC236}">
                <a16:creationId xmlns:a16="http://schemas.microsoft.com/office/drawing/2014/main" id="{69AB2A5F-9489-B440-B41E-D5CEDD56F01F}"/>
              </a:ext>
            </a:extLst>
          </p:cNvPr>
          <p:cNvSpPr txBox="1"/>
          <p:nvPr/>
        </p:nvSpPr>
        <p:spPr>
          <a:xfrm>
            <a:off x="9590567" y="-840380"/>
            <a:ext cx="184731" cy="369332"/>
          </a:xfrm>
          <a:prstGeom prst="rect">
            <a:avLst/>
          </a:prstGeom>
          <a:noFill/>
        </p:spPr>
        <p:txBody>
          <a:bodyPr wrap="none" rtlCol="0">
            <a:spAutoFit/>
          </a:bodyPr>
          <a:lstStyle/>
          <a:p>
            <a:endParaRPr lang="en-US" dirty="0"/>
          </a:p>
        </p:txBody>
      </p:sp>
      <p:graphicFrame>
        <p:nvGraphicFramePr>
          <p:cNvPr id="13" name="Table 12">
            <a:extLst>
              <a:ext uri="{FF2B5EF4-FFF2-40B4-BE49-F238E27FC236}">
                <a16:creationId xmlns:a16="http://schemas.microsoft.com/office/drawing/2014/main" id="{4D8FF5BF-B6C5-E346-A523-EE08B677232C}"/>
              </a:ext>
            </a:extLst>
          </p:cNvPr>
          <p:cNvGraphicFramePr>
            <a:graphicFrameLocks noGrp="1"/>
          </p:cNvGraphicFramePr>
          <p:nvPr>
            <p:extLst>
              <p:ext uri="{D42A27DB-BD31-4B8C-83A1-F6EECF244321}">
                <p14:modId xmlns:p14="http://schemas.microsoft.com/office/powerpoint/2010/main" val="1290605001"/>
              </p:ext>
            </p:extLst>
          </p:nvPr>
        </p:nvGraphicFramePr>
        <p:xfrm>
          <a:off x="825149" y="1882596"/>
          <a:ext cx="4344122" cy="3899600"/>
        </p:xfrm>
        <a:graphic>
          <a:graphicData uri="http://schemas.openxmlformats.org/drawingml/2006/table">
            <a:tbl>
              <a:tblPr firstRow="1" bandRow="1">
                <a:tableStyleId>{9D7B26C5-4107-4FEC-AEDC-1716B250A1EF}</a:tableStyleId>
              </a:tblPr>
              <a:tblGrid>
                <a:gridCol w="1579680">
                  <a:extLst>
                    <a:ext uri="{9D8B030D-6E8A-4147-A177-3AD203B41FA5}">
                      <a16:colId xmlns:a16="http://schemas.microsoft.com/office/drawing/2014/main" val="3583004343"/>
                    </a:ext>
                  </a:extLst>
                </a:gridCol>
                <a:gridCol w="722140">
                  <a:extLst>
                    <a:ext uri="{9D8B030D-6E8A-4147-A177-3AD203B41FA5}">
                      <a16:colId xmlns:a16="http://schemas.microsoft.com/office/drawing/2014/main" val="2951706409"/>
                    </a:ext>
                  </a:extLst>
                </a:gridCol>
                <a:gridCol w="1117060">
                  <a:extLst>
                    <a:ext uri="{9D8B030D-6E8A-4147-A177-3AD203B41FA5}">
                      <a16:colId xmlns:a16="http://schemas.microsoft.com/office/drawing/2014/main" val="4226736429"/>
                    </a:ext>
                  </a:extLst>
                </a:gridCol>
                <a:gridCol w="925242">
                  <a:extLst>
                    <a:ext uri="{9D8B030D-6E8A-4147-A177-3AD203B41FA5}">
                      <a16:colId xmlns:a16="http://schemas.microsoft.com/office/drawing/2014/main" val="102027857"/>
                    </a:ext>
                  </a:extLst>
                </a:gridCol>
              </a:tblGrid>
              <a:tr h="244350">
                <a:tc gridSpan="4">
                  <a:txBody>
                    <a:bodyPr/>
                    <a:lstStyle/>
                    <a:p>
                      <a:pPr algn="ctr"/>
                      <a:r>
                        <a:rPr lang="en-US" sz="1200" dirty="0"/>
                        <a:t>Multivariate Cox PH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44350">
                <a:tc>
                  <a:txBody>
                    <a:bodyPr/>
                    <a:lstStyle/>
                    <a:p>
                      <a:r>
                        <a:rPr lang="en-US" sz="1200" b="1" dirty="0"/>
                        <a:t>Characteristic</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t>HR</a:t>
                      </a:r>
                    </a:p>
                  </a:txBody>
                  <a:tcPr/>
                </a:tc>
                <a:tc>
                  <a:txBody>
                    <a:bodyPr/>
                    <a:lstStyle/>
                    <a:p>
                      <a:pPr algn="ctr"/>
                      <a:r>
                        <a:rPr lang="en-US" sz="1200" b="1" dirty="0"/>
                        <a:t>95% CI</a:t>
                      </a:r>
                    </a:p>
                  </a:txBody>
                  <a:tcPr/>
                </a:tc>
                <a:tc>
                  <a:txBody>
                    <a:bodyPr/>
                    <a:lstStyle/>
                    <a:p>
                      <a:pPr algn="ctr"/>
                      <a:r>
                        <a:rPr lang="en-US" sz="1200" b="1" dirty="0"/>
                        <a:t>p-value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5693114"/>
                  </a:ext>
                </a:extLst>
              </a:tr>
              <a:tr h="244350">
                <a:tc>
                  <a:txBody>
                    <a:bodyPr/>
                    <a:lstStyle/>
                    <a:p>
                      <a:r>
                        <a:rPr lang="en-US" sz="1200" b="1" dirty="0">
                          <a:solidFill>
                            <a:srgbClr val="FF0000"/>
                          </a:solidFill>
                        </a:rPr>
                        <a:t>bilirubin</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solidFill>
                            <a:srgbClr val="FF0000"/>
                          </a:solidFill>
                        </a:rPr>
                        <a:t>1.15</a:t>
                      </a:r>
                    </a:p>
                  </a:txBody>
                  <a:tcPr/>
                </a:tc>
                <a:tc>
                  <a:txBody>
                    <a:bodyPr/>
                    <a:lstStyle/>
                    <a:p>
                      <a:pPr algn="ctr"/>
                      <a:r>
                        <a:rPr lang="en-US" sz="1200" b="1" dirty="0">
                          <a:solidFill>
                            <a:srgbClr val="FF0000"/>
                          </a:solidFill>
                        </a:rPr>
                        <a:t>(1.11-1.18)</a:t>
                      </a:r>
                    </a:p>
                  </a:txBody>
                  <a:tcPr/>
                </a:tc>
                <a:tc>
                  <a:txBody>
                    <a:bodyPr/>
                    <a:lstStyle/>
                    <a:p>
                      <a:pPr algn="ctr"/>
                      <a:r>
                        <a:rPr lang="en-US" sz="1200" b="1" dirty="0">
                          <a:solidFill>
                            <a:srgbClr val="FF0000"/>
                          </a:solidFill>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0663294"/>
                  </a:ext>
                </a:extLst>
              </a:tr>
              <a:tr h="244350">
                <a:tc>
                  <a:txBody>
                    <a:bodyPr/>
                    <a:lstStyle/>
                    <a:p>
                      <a:r>
                        <a:rPr lang="en-US" sz="1200" b="1" dirty="0"/>
                        <a:t>albumin</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(0.31-0.81)</a:t>
                      </a:r>
                    </a:p>
                  </a:txBody>
                  <a:tcPr/>
                </a:tc>
                <a:tc>
                  <a:txBody>
                    <a:bodyPr/>
                    <a:lstStyle/>
                    <a:p>
                      <a:pPr algn="ctr"/>
                      <a:r>
                        <a:rPr lang="en-US" sz="1200" dirty="0"/>
                        <a:t>0.005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27691946"/>
                  </a:ext>
                </a:extLst>
              </a:tr>
              <a:tr h="244350">
                <a:tc>
                  <a:txBody>
                    <a:bodyPr/>
                    <a:lstStyle/>
                    <a:p>
                      <a:r>
                        <a:rPr lang="en-US" sz="1200" b="1" dirty="0"/>
                        <a:t>age</a:t>
                      </a:r>
                    </a:p>
                  </a:txBody>
                  <a:tcPr>
                    <a:lnL w="12700" cap="flat" cmpd="sng" algn="ctr">
                      <a:solidFill>
                        <a:schemeClr val="tx1"/>
                      </a:solidFill>
                      <a:prstDash val="solid"/>
                      <a:round/>
                      <a:headEnd type="none" w="med" len="med"/>
                      <a:tailEnd type="none" w="med" len="med"/>
                    </a:lnL>
                  </a:tcPr>
                </a:tc>
                <a:tc>
                  <a:txBody>
                    <a:bodyPr/>
                    <a:lstStyle/>
                    <a:p>
                      <a:pPr algn="ctr"/>
                      <a:r>
                        <a:rPr lang="en-US" sz="1200" dirty="0"/>
                        <a:t>1.04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(1.02-1.06)</a:t>
                      </a:r>
                    </a:p>
                  </a:txBody>
                  <a:tcPr/>
                </a:tc>
                <a:tc>
                  <a:txBody>
                    <a:bodyPr/>
                    <a:lstStyle/>
                    <a:p>
                      <a:pPr algn="ctr"/>
                      <a:r>
                        <a:rPr lang="en-US" sz="1200" dirty="0"/>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3470057"/>
                  </a:ext>
                </a:extLst>
              </a:tr>
              <a:tr h="244350">
                <a:tc>
                  <a:txBody>
                    <a:bodyPr/>
                    <a:lstStyle/>
                    <a:p>
                      <a:r>
                        <a:rPr lang="en-US" sz="1200" b="1" dirty="0"/>
                        <a:t>edema</a:t>
                      </a:r>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0.002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4605733"/>
                  </a:ext>
                </a:extLst>
              </a:tr>
              <a:tr h="244350">
                <a:tc>
                  <a:txBody>
                    <a:bodyPr/>
                    <a:lstStyle/>
                    <a:p>
                      <a:r>
                        <a:rPr lang="en-US" sz="1200" b="0" i="1" dirty="0"/>
                        <a:t>     no edema</a:t>
                      </a:r>
                    </a:p>
                  </a:txBody>
                  <a:tcPr>
                    <a:lnL w="12700" cap="flat" cmpd="sng" algn="ctr">
                      <a:solidFill>
                        <a:schemeClr val="tx1"/>
                      </a:solidFill>
                      <a:prstDash val="solid"/>
                      <a:round/>
                      <a:headEnd type="none" w="med" len="med"/>
                      <a:tailEnd type="none" w="med" len="med"/>
                    </a:lnL>
                  </a:tcPr>
                </a:tc>
                <a:tc>
                  <a:txBody>
                    <a:bodyPr/>
                    <a:lstStyle/>
                    <a:p>
                      <a:pPr algn="ctr"/>
                      <a:r>
                        <a:rPr lang="en-US" sz="1200" dirty="0"/>
                        <a:t>ref</a:t>
                      </a:r>
                    </a:p>
                  </a:txBody>
                  <a:tcPr/>
                </a:tc>
                <a:tc>
                  <a:txBody>
                    <a:bodyPr/>
                    <a:lstStyle/>
                    <a:p>
                      <a:pPr algn="ctr"/>
                      <a:endParaRPr lang="en-US" sz="1200" dirty="0"/>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403562"/>
                  </a:ext>
                </a:extLst>
              </a:tr>
              <a:tr h="303880">
                <a:tc>
                  <a:txBody>
                    <a:bodyPr/>
                    <a:lstStyle/>
                    <a:p>
                      <a:r>
                        <a:rPr lang="en-US" sz="1200" b="0" i="1" dirty="0"/>
                        <a:t>     edema no diuretics</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0.97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(0.60-1.55)</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6078920"/>
                  </a:ext>
                </a:extLst>
              </a:tr>
              <a:tr h="303880">
                <a:tc>
                  <a:txBody>
                    <a:bodyPr/>
                    <a:lstStyle/>
                    <a:p>
                      <a:r>
                        <a:rPr lang="en-US" sz="1200" b="0" i="1" dirty="0"/>
                        <a:t>     edema diuretics</a:t>
                      </a:r>
                    </a:p>
                  </a:txBody>
                  <a:tcPr>
                    <a:lnL w="12700" cap="flat" cmpd="sng" algn="ctr">
                      <a:solidFill>
                        <a:schemeClr val="tx1"/>
                      </a:solidFill>
                      <a:prstDash val="solid"/>
                      <a:round/>
                      <a:headEnd type="none" w="med" len="med"/>
                      <a:tailEnd type="none" w="med" len="med"/>
                    </a:lnL>
                  </a:tcPr>
                </a:tc>
                <a:tc>
                  <a:txBody>
                    <a:bodyPr/>
                    <a:lstStyle/>
                    <a:p>
                      <a:pPr algn="ctr"/>
                      <a:r>
                        <a:rPr lang="en-US" sz="1200" dirty="0"/>
                        <a:t>2.92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(1.62-5.27)</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71735228"/>
                  </a:ext>
                </a:extLst>
              </a:tr>
              <a:tr h="244350">
                <a:tc>
                  <a:txBody>
                    <a:bodyPr/>
                    <a:lstStyle/>
                    <a:p>
                      <a:r>
                        <a:rPr lang="en-US" sz="1200" b="1" dirty="0"/>
                        <a:t>histologic</a:t>
                      </a:r>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tc>
                <a:tc>
                  <a:txBody>
                    <a:bodyPr/>
                    <a:lstStyle/>
                    <a:p>
                      <a:pPr algn="ctr"/>
                      <a:r>
                        <a:rPr lang="en-US" sz="1200" dirty="0"/>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0293130"/>
                  </a:ext>
                </a:extLst>
              </a:tr>
              <a:tr h="244350">
                <a:tc>
                  <a:txBody>
                    <a:bodyPr/>
                    <a:lstStyle/>
                    <a:p>
                      <a:r>
                        <a:rPr lang="en-US" sz="1200" b="0" i="1" dirty="0"/>
                        <a:t>       1</a:t>
                      </a:r>
                    </a:p>
                  </a:txBody>
                  <a:tcPr>
                    <a:lnL w="12700" cap="flat" cmpd="sng" algn="ctr">
                      <a:solidFill>
                        <a:schemeClr val="tx1"/>
                      </a:solidFill>
                      <a:prstDash val="solid"/>
                      <a:round/>
                      <a:headEnd type="none" w="med" len="med"/>
                      <a:tailEnd type="none" w="med" len="med"/>
                    </a:lnL>
                  </a:tcPr>
                </a:tc>
                <a:tc>
                  <a:txBody>
                    <a:bodyPr/>
                    <a:lstStyle/>
                    <a:p>
                      <a:pPr algn="ctr"/>
                      <a:r>
                        <a:rPr lang="en-US" sz="1200" dirty="0"/>
                        <a:t>ref</a:t>
                      </a:r>
                    </a:p>
                  </a:txBody>
                  <a:tcPr/>
                </a:tc>
                <a:tc>
                  <a:txBody>
                    <a:bodyPr/>
                    <a:lstStyle/>
                    <a:p>
                      <a:pPr algn="ctr"/>
                      <a:endParaRPr lang="en-US" sz="1200" dirty="0"/>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4886941"/>
                  </a:ext>
                </a:extLst>
              </a:tr>
              <a:tr h="244350">
                <a:tc>
                  <a:txBody>
                    <a:bodyPr/>
                    <a:lstStyle/>
                    <a:p>
                      <a:r>
                        <a:rPr lang="en-US" sz="1200" b="0" i="1" dirty="0"/>
                        <a:t>       2 </a:t>
                      </a:r>
                    </a:p>
                  </a:txBody>
                  <a:tcPr>
                    <a:lnL w="12700" cap="flat" cmpd="sng" algn="ctr">
                      <a:solidFill>
                        <a:schemeClr val="tx1"/>
                      </a:solidFill>
                      <a:prstDash val="solid"/>
                      <a:round/>
                      <a:headEnd type="none" w="med" len="med"/>
                      <a:tailEnd type="none" w="med" len="med"/>
                    </a:lnL>
                  </a:tcPr>
                </a:tc>
                <a:tc>
                  <a:txBody>
                    <a:bodyPr/>
                    <a:lstStyle/>
                    <a:p>
                      <a:pPr algn="ctr"/>
                      <a:r>
                        <a:rPr lang="en-US" sz="1200" dirty="0"/>
                        <a:t>4.63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(0.62-34.5)</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9816493"/>
                  </a:ext>
                </a:extLst>
              </a:tr>
              <a:tr h="244350">
                <a:tc>
                  <a:txBody>
                    <a:bodyPr/>
                    <a:lstStyle/>
                    <a:p>
                      <a:r>
                        <a:rPr lang="en-US" sz="1200" b="0" i="1" dirty="0"/>
                        <a:t>       3</a:t>
                      </a:r>
                    </a:p>
                  </a:txBody>
                  <a:tcPr>
                    <a:lnL w="12700" cap="flat" cmpd="sng" algn="ctr">
                      <a:solidFill>
                        <a:schemeClr val="tx1"/>
                      </a:solidFill>
                      <a:prstDash val="solid"/>
                      <a:round/>
                      <a:headEnd type="none" w="med" len="med"/>
                      <a:tailEnd type="none" w="med" len="med"/>
                    </a:lnL>
                  </a:tcPr>
                </a:tc>
                <a:tc>
                  <a:txBody>
                    <a:bodyPr/>
                    <a:lstStyle/>
                    <a:p>
                      <a:pPr algn="ctr"/>
                      <a:r>
                        <a:rPr lang="en-US" sz="1200" dirty="0"/>
                        <a:t>6.39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(0.88-46.7)</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9667897"/>
                  </a:ext>
                </a:extLst>
              </a:tr>
              <a:tr h="244350">
                <a:tc>
                  <a:txBody>
                    <a:bodyPr/>
                    <a:lstStyle/>
                    <a:p>
                      <a:r>
                        <a:rPr lang="en-US" sz="1200" b="0" i="1" dirty="0"/>
                        <a:t>       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10.9</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(1.49-80.1)</a:t>
                      </a:r>
                    </a:p>
                  </a:txBody>
                  <a:tcPr>
                    <a:lnB w="12700" cap="flat" cmpd="sng" algn="ctr">
                      <a:solidFill>
                        <a:schemeClr val="tx1"/>
                      </a:solidFill>
                      <a:prstDash val="solid"/>
                      <a:round/>
                      <a:headEnd type="none" w="med" len="med"/>
                      <a:tailEnd type="none" w="med" len="med"/>
                    </a:lnB>
                  </a:tcPr>
                </a:tc>
                <a:tc>
                  <a:txBody>
                    <a:bodyPr/>
                    <a:lstStyle/>
                    <a:p>
                      <a:pPr algn="ctr"/>
                      <a:endParaRPr lang="en-US" sz="12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398583"/>
                  </a:ext>
                </a:extLst>
              </a:tr>
            </a:tbl>
          </a:graphicData>
        </a:graphic>
      </p:graphicFrame>
      <p:graphicFrame>
        <p:nvGraphicFramePr>
          <p:cNvPr id="14" name="Table 13">
            <a:extLst>
              <a:ext uri="{FF2B5EF4-FFF2-40B4-BE49-F238E27FC236}">
                <a16:creationId xmlns:a16="http://schemas.microsoft.com/office/drawing/2014/main" id="{2F0951EF-4A7C-914F-A960-69442DE5D1EC}"/>
              </a:ext>
            </a:extLst>
          </p:cNvPr>
          <p:cNvGraphicFramePr>
            <a:graphicFrameLocks noGrp="1"/>
          </p:cNvGraphicFramePr>
          <p:nvPr>
            <p:extLst>
              <p:ext uri="{D42A27DB-BD31-4B8C-83A1-F6EECF244321}">
                <p14:modId xmlns:p14="http://schemas.microsoft.com/office/powerpoint/2010/main" val="3765883242"/>
              </p:ext>
            </p:extLst>
          </p:nvPr>
        </p:nvGraphicFramePr>
        <p:xfrm>
          <a:off x="5169271" y="1882596"/>
          <a:ext cx="3462291" cy="3899600"/>
        </p:xfrm>
        <a:graphic>
          <a:graphicData uri="http://schemas.openxmlformats.org/drawingml/2006/table">
            <a:tbl>
              <a:tblPr firstRow="1" bandRow="1">
                <a:tableStyleId>{3B4B98B0-60AC-42C2-AFA5-B58CD77FA1E5}</a:tableStyleId>
              </a:tblPr>
              <a:tblGrid>
                <a:gridCol w="904435">
                  <a:extLst>
                    <a:ext uri="{9D8B030D-6E8A-4147-A177-3AD203B41FA5}">
                      <a16:colId xmlns:a16="http://schemas.microsoft.com/office/drawing/2014/main" val="2951706409"/>
                    </a:ext>
                  </a:extLst>
                </a:gridCol>
                <a:gridCol w="1399048">
                  <a:extLst>
                    <a:ext uri="{9D8B030D-6E8A-4147-A177-3AD203B41FA5}">
                      <a16:colId xmlns:a16="http://schemas.microsoft.com/office/drawing/2014/main" val="4226736429"/>
                    </a:ext>
                  </a:extLst>
                </a:gridCol>
                <a:gridCol w="1158808">
                  <a:extLst>
                    <a:ext uri="{9D8B030D-6E8A-4147-A177-3AD203B41FA5}">
                      <a16:colId xmlns:a16="http://schemas.microsoft.com/office/drawing/2014/main" val="102027857"/>
                    </a:ext>
                  </a:extLst>
                </a:gridCol>
              </a:tblGrid>
              <a:tr h="24435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Multivariate Time-Dependent Cox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44350">
                <a:tc>
                  <a:txBody>
                    <a:bodyPr/>
                    <a:lstStyle/>
                    <a:p>
                      <a:pPr algn="ctr"/>
                      <a:r>
                        <a:rPr lang="en-US" sz="1200" b="1" dirty="0"/>
                        <a:t>HR</a:t>
                      </a:r>
                    </a:p>
                  </a:txBody>
                  <a:tcPr>
                    <a:lnL w="12700" cap="flat" cmpd="sng" algn="ctr">
                      <a:noFill/>
                      <a:prstDash val="solid"/>
                      <a:round/>
                      <a:headEnd type="none" w="med" len="med"/>
                      <a:tailEnd type="none" w="med" len="med"/>
                    </a:lnL>
                  </a:tcPr>
                </a:tc>
                <a:tc>
                  <a:txBody>
                    <a:bodyPr/>
                    <a:lstStyle/>
                    <a:p>
                      <a:pPr algn="ctr"/>
                      <a:r>
                        <a:rPr lang="en-US" sz="1200" b="1" dirty="0"/>
                        <a:t>95% CI</a:t>
                      </a:r>
                    </a:p>
                  </a:txBody>
                  <a:tcPr/>
                </a:tc>
                <a:tc>
                  <a:txBody>
                    <a:bodyPr/>
                    <a:lstStyle/>
                    <a:p>
                      <a:pPr algn="ctr"/>
                      <a:r>
                        <a:rPr lang="en-US" sz="1200" b="1" dirty="0"/>
                        <a:t>p-value</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575693114"/>
                  </a:ext>
                </a:extLst>
              </a:tr>
              <a:tr h="244350">
                <a:tc>
                  <a:txBody>
                    <a:bodyPr/>
                    <a:lstStyle/>
                    <a:p>
                      <a:pPr algn="ctr"/>
                      <a:r>
                        <a:rPr lang="en-US" sz="1200" b="1" dirty="0">
                          <a:solidFill>
                            <a:srgbClr val="FF0000"/>
                          </a:solidFill>
                        </a:rPr>
                        <a:t>1.20</a:t>
                      </a:r>
                    </a:p>
                  </a:txBody>
                  <a:tcPr>
                    <a:lnL w="12700" cap="flat" cmpd="sng" algn="ctr">
                      <a:noFill/>
                      <a:prstDash val="solid"/>
                      <a:round/>
                      <a:headEnd type="none" w="med" len="med"/>
                      <a:tailEnd type="none" w="med" len="med"/>
                    </a:lnL>
                  </a:tcPr>
                </a:tc>
                <a:tc>
                  <a:txBody>
                    <a:bodyPr/>
                    <a:lstStyle/>
                    <a:p>
                      <a:pPr algn="ctr"/>
                      <a:r>
                        <a:rPr lang="en-US" sz="1200" b="1" dirty="0">
                          <a:solidFill>
                            <a:srgbClr val="FF0000"/>
                          </a:solidFill>
                        </a:rPr>
                        <a:t>(1.17-1.22)</a:t>
                      </a:r>
                    </a:p>
                  </a:txBody>
                  <a:tcPr/>
                </a:tc>
                <a:tc>
                  <a:txBody>
                    <a:bodyPr/>
                    <a:lstStyle/>
                    <a:p>
                      <a:pPr algn="ctr"/>
                      <a:r>
                        <a:rPr lang="en-US" sz="1200" b="1" dirty="0">
                          <a:solidFill>
                            <a:srgbClr val="FF0000"/>
                          </a:solidFill>
                        </a:rPr>
                        <a:t>&lt;0.001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340663294"/>
                  </a:ext>
                </a:extLst>
              </a:tr>
              <a:tr h="244350">
                <a:tc>
                  <a:txBody>
                    <a:bodyPr/>
                    <a:lstStyle/>
                    <a:p>
                      <a:pPr algn="ctr"/>
                      <a:r>
                        <a:rPr lang="en-US" sz="1200" dirty="0"/>
                        <a:t>0.62</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(0.38-1.01)</a:t>
                      </a:r>
                    </a:p>
                  </a:txBody>
                  <a:tcPr/>
                </a:tc>
                <a:tc>
                  <a:txBody>
                    <a:bodyPr/>
                    <a:lstStyle/>
                    <a:p>
                      <a:pPr algn="ctr"/>
                      <a:r>
                        <a:rPr lang="en-US" sz="1200" dirty="0"/>
                        <a:t>0.005</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827691946"/>
                  </a:ext>
                </a:extLst>
              </a:tr>
              <a:tr h="244350">
                <a:tc>
                  <a:txBody>
                    <a:bodyPr/>
                    <a:lstStyle/>
                    <a:p>
                      <a:pPr algn="ctr"/>
                      <a:r>
                        <a:rPr lang="en-US" sz="1200" dirty="0"/>
                        <a:t>1.07</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(1.05-1.09)</a:t>
                      </a:r>
                    </a:p>
                  </a:txBody>
                  <a:tcPr/>
                </a:tc>
                <a:tc>
                  <a:txBody>
                    <a:bodyPr/>
                    <a:lstStyle/>
                    <a:p>
                      <a:pPr algn="ctr"/>
                      <a:r>
                        <a:rPr lang="en-US" sz="1200" dirty="0"/>
                        <a:t>&lt;0.001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393470057"/>
                  </a:ext>
                </a:extLst>
              </a:tr>
              <a:tr h="244350">
                <a:tc>
                  <a:txBody>
                    <a:bodyPr/>
                    <a:lstStyle/>
                    <a:p>
                      <a:pPr algn="ctr"/>
                      <a:endParaRPr lang="en-US" sz="1200" dirty="0"/>
                    </a:p>
                  </a:txBody>
                  <a:tcPr>
                    <a:lnL w="12700" cap="flat" cmpd="sng" algn="ctr">
                      <a:noFill/>
                      <a:prstDash val="solid"/>
                      <a:round/>
                      <a:headEnd type="none" w="med" len="med"/>
                      <a:tailEnd type="none" w="med" len="med"/>
                    </a:lnL>
                  </a:tcPr>
                </a:tc>
                <a:tc>
                  <a:txBody>
                    <a:bodyPr/>
                    <a:lstStyle/>
                    <a:p>
                      <a:pPr algn="ctr"/>
                      <a:endParaRPr lang="en-US" sz="1200" dirty="0"/>
                    </a:p>
                  </a:txBody>
                  <a:tcPr/>
                </a:tc>
                <a:tc>
                  <a:txBody>
                    <a:bodyPr/>
                    <a:lstStyle/>
                    <a:p>
                      <a:pPr algn="ctr"/>
                      <a:r>
                        <a:rPr lang="en-US" sz="1200" dirty="0"/>
                        <a:t>0.001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794605733"/>
                  </a:ext>
                </a:extLst>
              </a:tr>
              <a:tr h="244350">
                <a:tc>
                  <a:txBody>
                    <a:bodyPr/>
                    <a:lstStyle/>
                    <a:p>
                      <a:pPr algn="ctr"/>
                      <a:r>
                        <a:rPr lang="en-US" sz="1200" dirty="0"/>
                        <a:t>ref</a:t>
                      </a:r>
                    </a:p>
                  </a:txBody>
                  <a:tcPr>
                    <a:lnL w="12700" cap="flat" cmpd="sng" algn="ctr">
                      <a:no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090403562"/>
                  </a:ext>
                </a:extLst>
              </a:tr>
              <a:tr h="303880">
                <a:tc>
                  <a:txBody>
                    <a:bodyPr/>
                    <a:lstStyle/>
                    <a:p>
                      <a:pPr algn="ctr"/>
                      <a:r>
                        <a:rPr lang="en-US" sz="1200" dirty="0"/>
                        <a:t>1.26</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(0.78-2.04)</a:t>
                      </a:r>
                    </a:p>
                  </a:txBody>
                  <a:tcPr/>
                </a:tc>
                <a:tc>
                  <a:txBody>
                    <a:bodyPr/>
                    <a:lstStyle/>
                    <a:p>
                      <a:pPr algn="ct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866078920"/>
                  </a:ext>
                </a:extLst>
              </a:tr>
              <a:tr h="303880">
                <a:tc>
                  <a:txBody>
                    <a:bodyPr/>
                    <a:lstStyle/>
                    <a:p>
                      <a:pPr algn="ctr"/>
                      <a:r>
                        <a:rPr lang="en-US" sz="1200" dirty="0"/>
                        <a:t>3.31</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(1.80-6.09)</a:t>
                      </a:r>
                    </a:p>
                  </a:txBody>
                  <a:tcPr/>
                </a:tc>
                <a:tc>
                  <a:txBody>
                    <a:bodyPr/>
                    <a:lstStyle/>
                    <a:p>
                      <a:pPr algn="ct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571735228"/>
                  </a:ext>
                </a:extLst>
              </a:tr>
              <a:tr h="244350">
                <a:tc>
                  <a:txBody>
                    <a:bodyPr/>
                    <a:lstStyle/>
                    <a:p>
                      <a:pPr algn="ctr"/>
                      <a:endParaRPr lang="en-US" sz="1200" dirty="0"/>
                    </a:p>
                  </a:txBody>
                  <a:tcPr>
                    <a:lnL w="12700" cap="flat" cmpd="sng" algn="ctr">
                      <a:noFill/>
                      <a:prstDash val="solid"/>
                      <a:round/>
                      <a:headEnd type="none" w="med" len="med"/>
                      <a:tailEnd type="none" w="med" len="med"/>
                    </a:lnL>
                  </a:tcPr>
                </a:tc>
                <a:tc>
                  <a:txBody>
                    <a:bodyPr/>
                    <a:lstStyle/>
                    <a:p>
                      <a:pPr algn="ctr"/>
                      <a:endParaRPr lang="en-US" sz="1200" dirty="0"/>
                    </a:p>
                  </a:txBody>
                  <a:tcPr/>
                </a:tc>
                <a:tc>
                  <a:txBody>
                    <a:bodyPr/>
                    <a:lstStyle/>
                    <a:p>
                      <a:pPr algn="ctr"/>
                      <a:r>
                        <a:rPr lang="en-US" sz="1200" dirty="0"/>
                        <a:t>&lt;0.001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4270293130"/>
                  </a:ext>
                </a:extLst>
              </a:tr>
              <a:tr h="244350">
                <a:tc>
                  <a:txBody>
                    <a:bodyPr/>
                    <a:lstStyle/>
                    <a:p>
                      <a:pPr algn="ctr"/>
                      <a:r>
                        <a:rPr lang="en-US" sz="1200" dirty="0"/>
                        <a:t>ref</a:t>
                      </a:r>
                    </a:p>
                  </a:txBody>
                  <a:tcPr>
                    <a:lnL w="12700" cap="flat" cmpd="sng" algn="ctr">
                      <a:no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354886941"/>
                  </a:ext>
                </a:extLst>
              </a:tr>
              <a:tr h="244350">
                <a:tc>
                  <a:txBody>
                    <a:bodyPr/>
                    <a:lstStyle/>
                    <a:p>
                      <a:pPr algn="ctr"/>
                      <a:r>
                        <a:rPr lang="en-US" sz="1200" dirty="0"/>
                        <a:t>1.85</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(0.24-14.0)</a:t>
                      </a:r>
                    </a:p>
                  </a:txBody>
                  <a:tcPr/>
                </a:tc>
                <a:tc>
                  <a:txBody>
                    <a:bodyPr/>
                    <a:lstStyle/>
                    <a:p>
                      <a:pPr algn="ct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639816493"/>
                  </a:ext>
                </a:extLst>
              </a:tr>
              <a:tr h="244350">
                <a:tc>
                  <a:txBody>
                    <a:bodyPr/>
                    <a:lstStyle/>
                    <a:p>
                      <a:pPr algn="ctr"/>
                      <a:r>
                        <a:rPr lang="en-US" sz="1200" dirty="0"/>
                        <a:t>4.35</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(0.59-32.0)</a:t>
                      </a:r>
                    </a:p>
                  </a:txBody>
                  <a:tcPr/>
                </a:tc>
                <a:tc>
                  <a:txBody>
                    <a:bodyPr/>
                    <a:lstStyle/>
                    <a:p>
                      <a:pPr algn="ctr"/>
                      <a:endParaRPr lang="en-US" sz="12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3709667897"/>
                  </a:ext>
                </a:extLst>
              </a:tr>
              <a:tr h="244350">
                <a:tc>
                  <a:txBody>
                    <a:bodyPr/>
                    <a:lstStyle/>
                    <a:p>
                      <a:pPr algn="ctr"/>
                      <a:r>
                        <a:rPr lang="en-US" sz="1200" dirty="0"/>
                        <a:t>7.09</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(0.96-52.3)</a:t>
                      </a:r>
                    </a:p>
                  </a:txBody>
                  <a:tcPr>
                    <a:lnB w="12700" cap="flat" cmpd="sng" algn="ctr">
                      <a:solidFill>
                        <a:schemeClr val="tx1"/>
                      </a:solidFill>
                      <a:prstDash val="solid"/>
                      <a:round/>
                      <a:headEnd type="none" w="med" len="med"/>
                      <a:tailEnd type="none" w="med" len="med"/>
                    </a:lnB>
                  </a:tcPr>
                </a:tc>
                <a:tc>
                  <a:txBody>
                    <a:bodyPr/>
                    <a:lstStyle/>
                    <a:p>
                      <a:pPr algn="ctr"/>
                      <a:endParaRPr lang="en-US" sz="1200" dirty="0"/>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398583"/>
                  </a:ext>
                </a:extLst>
              </a:tr>
            </a:tbl>
          </a:graphicData>
        </a:graphic>
      </p:graphicFrame>
      <p:graphicFrame>
        <p:nvGraphicFramePr>
          <p:cNvPr id="16" name="Table 15">
            <a:extLst>
              <a:ext uri="{FF2B5EF4-FFF2-40B4-BE49-F238E27FC236}">
                <a16:creationId xmlns:a16="http://schemas.microsoft.com/office/drawing/2014/main" id="{A2D991D4-E807-9244-A563-A8A34E37D879}"/>
              </a:ext>
            </a:extLst>
          </p:cNvPr>
          <p:cNvGraphicFramePr>
            <a:graphicFrameLocks noGrp="1"/>
          </p:cNvGraphicFramePr>
          <p:nvPr>
            <p:extLst>
              <p:ext uri="{D42A27DB-BD31-4B8C-83A1-F6EECF244321}">
                <p14:modId xmlns:p14="http://schemas.microsoft.com/office/powerpoint/2010/main" val="2194680416"/>
              </p:ext>
            </p:extLst>
          </p:nvPr>
        </p:nvGraphicFramePr>
        <p:xfrm>
          <a:off x="8631562" y="1882596"/>
          <a:ext cx="2764442" cy="3899600"/>
        </p:xfrm>
        <a:graphic>
          <a:graphicData uri="http://schemas.openxmlformats.org/drawingml/2006/table">
            <a:tbl>
              <a:tblPr firstRow="1" bandRow="1">
                <a:tableStyleId>{9D7B26C5-4107-4FEC-AEDC-1716B250A1EF}</a:tableStyleId>
              </a:tblPr>
              <a:tblGrid>
                <a:gridCol w="722140">
                  <a:extLst>
                    <a:ext uri="{9D8B030D-6E8A-4147-A177-3AD203B41FA5}">
                      <a16:colId xmlns:a16="http://schemas.microsoft.com/office/drawing/2014/main" val="2951706409"/>
                    </a:ext>
                  </a:extLst>
                </a:gridCol>
                <a:gridCol w="1117060">
                  <a:extLst>
                    <a:ext uri="{9D8B030D-6E8A-4147-A177-3AD203B41FA5}">
                      <a16:colId xmlns:a16="http://schemas.microsoft.com/office/drawing/2014/main" val="4226736429"/>
                    </a:ext>
                  </a:extLst>
                </a:gridCol>
                <a:gridCol w="925242">
                  <a:extLst>
                    <a:ext uri="{9D8B030D-6E8A-4147-A177-3AD203B41FA5}">
                      <a16:colId xmlns:a16="http://schemas.microsoft.com/office/drawing/2014/main" val="102027857"/>
                    </a:ext>
                  </a:extLst>
                </a:gridCol>
              </a:tblGrid>
              <a:tr h="0">
                <a:tc gridSpan="3">
                  <a:txBody>
                    <a:bodyPr/>
                    <a:lstStyle/>
                    <a:p>
                      <a:pPr algn="ctr"/>
                      <a:r>
                        <a:rPr lang="en-US" sz="1200" dirty="0"/>
                        <a:t>Survival Submodel of Joint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44350">
                <a:tc>
                  <a:txBody>
                    <a:bodyPr/>
                    <a:lstStyle/>
                    <a:p>
                      <a:pPr algn="ctr"/>
                      <a:r>
                        <a:rPr lang="en-US" sz="1200" b="1" dirty="0"/>
                        <a:t>HR</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t>95% CI</a:t>
                      </a:r>
                    </a:p>
                  </a:txBody>
                  <a:tcPr/>
                </a:tc>
                <a:tc>
                  <a:txBody>
                    <a:bodyPr/>
                    <a:lstStyle/>
                    <a:p>
                      <a:pPr algn="ctr"/>
                      <a:r>
                        <a:rPr lang="en-US" sz="1200" b="1" dirty="0"/>
                        <a:t>p-value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5693114"/>
                  </a:ext>
                </a:extLst>
              </a:tr>
              <a:tr h="244350">
                <a:tc>
                  <a:txBody>
                    <a:bodyPr/>
                    <a:lstStyle/>
                    <a:p>
                      <a:pPr algn="ctr"/>
                      <a:r>
                        <a:rPr lang="en-US" sz="1200" b="1" dirty="0">
                          <a:solidFill>
                            <a:srgbClr val="FF0000"/>
                          </a:solidFill>
                        </a:rPr>
                        <a:t>1.84</a:t>
                      </a:r>
                    </a:p>
                  </a:txBody>
                  <a:tcPr>
                    <a:lnL w="12700" cap="flat" cmpd="sng" algn="ctr">
                      <a:solidFill>
                        <a:schemeClr val="tx1"/>
                      </a:solidFill>
                      <a:prstDash val="solid"/>
                      <a:round/>
                      <a:headEnd type="none" w="med" len="med"/>
                      <a:tailEnd type="none" w="med" len="med"/>
                    </a:lnL>
                  </a:tcPr>
                </a:tc>
                <a:tc>
                  <a:txBody>
                    <a:bodyPr/>
                    <a:lstStyle/>
                    <a:p>
                      <a:pPr algn="ctr"/>
                      <a:r>
                        <a:rPr lang="en-US" sz="1200" b="1" dirty="0">
                          <a:solidFill>
                            <a:srgbClr val="FF0000"/>
                          </a:solidFill>
                        </a:rPr>
                        <a:t>(1.65-2.06)</a:t>
                      </a:r>
                    </a:p>
                  </a:txBody>
                  <a:tcPr/>
                </a:tc>
                <a:tc>
                  <a:txBody>
                    <a:bodyPr/>
                    <a:lstStyle/>
                    <a:p>
                      <a:pPr algn="ctr"/>
                      <a:r>
                        <a:rPr lang="en-US" sz="1200" b="1" dirty="0">
                          <a:solidFill>
                            <a:srgbClr val="FF0000"/>
                          </a:solidFill>
                        </a:rPr>
                        <a:t>&lt;0.0001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0663294"/>
                  </a:ext>
                </a:extLst>
              </a:tr>
              <a:tr h="244350">
                <a:tc>
                  <a:txBody>
                    <a:bodyPr/>
                    <a:lstStyle/>
                    <a:p>
                      <a:pPr algn="ctr"/>
                      <a:r>
                        <a:rPr lang="en-US" sz="1200" dirty="0"/>
                        <a:t>0.60</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(0.37-0.97)</a:t>
                      </a:r>
                    </a:p>
                  </a:txBody>
                  <a:tcPr/>
                </a:tc>
                <a:tc>
                  <a:txBody>
                    <a:bodyPr/>
                    <a:lstStyle/>
                    <a:p>
                      <a:pPr algn="ctr"/>
                      <a:r>
                        <a:rPr lang="en-US" sz="1200" dirty="0"/>
                        <a:t>0.0364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27691946"/>
                  </a:ext>
                </a:extLst>
              </a:tr>
              <a:tr h="244350">
                <a:tc>
                  <a:txBody>
                    <a:bodyPr/>
                    <a:lstStyle/>
                    <a:p>
                      <a:pPr algn="ctr"/>
                      <a:r>
                        <a:rPr lang="en-US" sz="1200" dirty="0"/>
                        <a:t>1.05</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(1.03-1.07)</a:t>
                      </a:r>
                    </a:p>
                  </a:txBody>
                  <a:tcPr/>
                </a:tc>
                <a:tc>
                  <a:txBody>
                    <a:bodyPr/>
                    <a:lstStyle/>
                    <a:p>
                      <a:pPr algn="ctr"/>
                      <a:r>
                        <a:rPr lang="en-US" sz="1200" dirty="0"/>
                        <a:t>&lt;0.0001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3470057"/>
                  </a:ext>
                </a:extLst>
              </a:tr>
              <a:tr h="244350">
                <a:tc>
                  <a:txBody>
                    <a:bodyPr/>
                    <a:lstStyle/>
                    <a:p>
                      <a:pPr algn="ctr"/>
                      <a:endParaRPr lang="en-US" sz="1200" dirty="0"/>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r>
                        <a:rPr lang="en-US" sz="1200" dirty="0"/>
                        <a:t>&lt;0.0001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4605733"/>
                  </a:ext>
                </a:extLst>
              </a:tr>
              <a:tr h="244350">
                <a:tc>
                  <a:txBody>
                    <a:bodyPr/>
                    <a:lstStyle/>
                    <a:p>
                      <a:pPr algn="ctr"/>
                      <a:r>
                        <a:rPr lang="en-US" sz="1200" dirty="0"/>
                        <a:t>ref</a:t>
                      </a:r>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403562"/>
                  </a:ext>
                </a:extLst>
              </a:tr>
              <a:tr h="303880">
                <a:tc>
                  <a:txBody>
                    <a:bodyPr/>
                    <a:lstStyle/>
                    <a:p>
                      <a:pPr algn="ctr"/>
                      <a:r>
                        <a:rPr lang="en-US" sz="1200" dirty="0"/>
                        <a:t>2.16</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(1.30-3.59)</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6078920"/>
                  </a:ext>
                </a:extLst>
              </a:tr>
              <a:tr h="303880">
                <a:tc>
                  <a:txBody>
                    <a:bodyPr/>
                    <a:lstStyle/>
                    <a:p>
                      <a:pPr algn="ctr"/>
                      <a:r>
                        <a:rPr lang="en-US" sz="1200" dirty="0"/>
                        <a:t>3.63</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(1.96-6.70)</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71735228"/>
                  </a:ext>
                </a:extLst>
              </a:tr>
              <a:tr h="244350">
                <a:tc>
                  <a:txBody>
                    <a:bodyPr/>
                    <a:lstStyle/>
                    <a:p>
                      <a:pPr algn="ctr"/>
                      <a:endParaRPr lang="en-US" sz="1200" dirty="0"/>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r>
                        <a:rPr lang="en-US" sz="1200" dirty="0"/>
                        <a:t>0.0878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0293130"/>
                  </a:ext>
                </a:extLst>
              </a:tr>
              <a:tr h="244350">
                <a:tc>
                  <a:txBody>
                    <a:bodyPr/>
                    <a:lstStyle/>
                    <a:p>
                      <a:pPr algn="ctr"/>
                      <a:r>
                        <a:rPr lang="en-US" sz="1200" dirty="0"/>
                        <a:t>ref</a:t>
                      </a:r>
                    </a:p>
                  </a:txBody>
                  <a:tcPr>
                    <a:lnL w="12700" cap="flat" cmpd="sng" algn="ctr">
                      <a:solidFill>
                        <a:schemeClr val="tx1"/>
                      </a:solidFill>
                      <a:prstDash val="solid"/>
                      <a:round/>
                      <a:headEnd type="none" w="med" len="med"/>
                      <a:tailEnd type="none" w="med" len="med"/>
                    </a:lnL>
                  </a:tcPr>
                </a:tc>
                <a:tc>
                  <a:txBody>
                    <a:bodyPr/>
                    <a:lstStyle/>
                    <a:p>
                      <a:pPr algn="ctr"/>
                      <a:endParaRPr lang="en-US" sz="1200" dirty="0"/>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4886941"/>
                  </a:ext>
                </a:extLst>
              </a:tr>
              <a:tr h="244350">
                <a:tc>
                  <a:txBody>
                    <a:bodyPr/>
                    <a:lstStyle/>
                    <a:p>
                      <a:pPr algn="ctr"/>
                      <a:r>
                        <a:rPr lang="en-US" sz="1200" dirty="0"/>
                        <a:t>0.92</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(0.21-4.12)</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39816493"/>
                  </a:ext>
                </a:extLst>
              </a:tr>
              <a:tr h="244350">
                <a:tc>
                  <a:txBody>
                    <a:bodyPr/>
                    <a:lstStyle/>
                    <a:p>
                      <a:pPr algn="ctr"/>
                      <a:r>
                        <a:rPr lang="en-US" sz="1200" dirty="0"/>
                        <a:t>1.23</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(0.28-5.29)</a:t>
                      </a:r>
                    </a:p>
                  </a:txBody>
                  <a:tcPr/>
                </a:tc>
                <a:tc>
                  <a:txBody>
                    <a:bodyPr/>
                    <a:lstStyle/>
                    <a:p>
                      <a:pPr algn="ctr"/>
                      <a:endParaRPr lang="en-US" sz="12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9667897"/>
                  </a:ext>
                </a:extLst>
              </a:tr>
              <a:tr h="244350">
                <a:tc>
                  <a:txBody>
                    <a:bodyPr/>
                    <a:lstStyle/>
                    <a:p>
                      <a:pPr algn="ctr"/>
                      <a:r>
                        <a:rPr lang="en-US" sz="1200" dirty="0"/>
                        <a:t>1.70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(0.39-7.38)</a:t>
                      </a:r>
                    </a:p>
                  </a:txBody>
                  <a:tcPr>
                    <a:lnB w="12700" cap="flat" cmpd="sng" algn="ctr">
                      <a:solidFill>
                        <a:schemeClr val="tx1"/>
                      </a:solidFill>
                      <a:prstDash val="solid"/>
                      <a:round/>
                      <a:headEnd type="none" w="med" len="med"/>
                      <a:tailEnd type="none" w="med" len="med"/>
                    </a:lnB>
                  </a:tcPr>
                </a:tc>
                <a:tc>
                  <a:txBody>
                    <a:bodyPr/>
                    <a:lstStyle/>
                    <a:p>
                      <a:pPr algn="ctr"/>
                      <a:endParaRPr lang="en-US" sz="12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2398583"/>
                  </a:ext>
                </a:extLst>
              </a:tr>
            </a:tbl>
          </a:graphicData>
        </a:graphic>
      </p:graphicFrame>
      <p:sp>
        <p:nvSpPr>
          <p:cNvPr id="22" name="Title 1">
            <a:extLst>
              <a:ext uri="{FF2B5EF4-FFF2-40B4-BE49-F238E27FC236}">
                <a16:creationId xmlns:a16="http://schemas.microsoft.com/office/drawing/2014/main" id="{1C89594E-49AE-2D48-BC9F-4225A12BE65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aramond" panose="02020404030301010803" pitchFamily="18" charset="0"/>
              </a:rPr>
              <a:t>Results from Multivariate Analysis</a:t>
            </a:r>
          </a:p>
        </p:txBody>
      </p:sp>
      <p:graphicFrame>
        <p:nvGraphicFramePr>
          <p:cNvPr id="23" name="Table 22">
            <a:extLst>
              <a:ext uri="{FF2B5EF4-FFF2-40B4-BE49-F238E27FC236}">
                <a16:creationId xmlns:a16="http://schemas.microsoft.com/office/drawing/2014/main" id="{48A7D1F8-73F6-A84E-A72E-E699C28894E7}"/>
              </a:ext>
            </a:extLst>
          </p:cNvPr>
          <p:cNvGraphicFramePr>
            <a:graphicFrameLocks noGrp="1"/>
          </p:cNvGraphicFramePr>
          <p:nvPr>
            <p:extLst>
              <p:ext uri="{D42A27DB-BD31-4B8C-83A1-F6EECF244321}">
                <p14:modId xmlns:p14="http://schemas.microsoft.com/office/powerpoint/2010/main" val="2957230758"/>
              </p:ext>
            </p:extLst>
          </p:nvPr>
        </p:nvGraphicFramePr>
        <p:xfrm>
          <a:off x="825149" y="1551771"/>
          <a:ext cx="10570855" cy="326968"/>
        </p:xfrm>
        <a:graphic>
          <a:graphicData uri="http://schemas.openxmlformats.org/drawingml/2006/table">
            <a:tbl>
              <a:tblPr firstRow="1" bandRow="1">
                <a:tableStyleId>{616DA210-FB5B-4158-B5E0-FEB733F419BA}</a:tableStyleId>
              </a:tblPr>
              <a:tblGrid>
                <a:gridCol w="10570855">
                  <a:extLst>
                    <a:ext uri="{9D8B030D-6E8A-4147-A177-3AD203B41FA5}">
                      <a16:colId xmlns:a16="http://schemas.microsoft.com/office/drawing/2014/main" val="2806403273"/>
                    </a:ext>
                  </a:extLst>
                </a:gridCol>
              </a:tblGrid>
              <a:tr h="298507">
                <a:tc>
                  <a:txBody>
                    <a:bodyPr/>
                    <a:lstStyle/>
                    <a:p>
                      <a:pPr algn="ctr"/>
                      <a:r>
                        <a:rPr lang="en-US" sz="1600" dirty="0"/>
                        <a:t>Subsets of significant covariates from variable selection for Time-Dependent Cox Model</a:t>
                      </a:r>
                    </a:p>
                  </a:txBody>
                  <a:tcPr marT="41564" marB="41564"/>
                </a:tc>
                <a:extLst>
                  <a:ext uri="{0D108BD9-81ED-4DB2-BD59-A6C34878D82A}">
                    <a16:rowId xmlns:a16="http://schemas.microsoft.com/office/drawing/2014/main" val="3810725380"/>
                  </a:ext>
                </a:extLst>
              </a:tr>
            </a:tbl>
          </a:graphicData>
        </a:graphic>
      </p:graphicFrame>
    </p:spTree>
    <p:extLst>
      <p:ext uri="{BB962C8B-B14F-4D97-AF65-F5344CB8AC3E}">
        <p14:creationId xmlns:p14="http://schemas.microsoft.com/office/powerpoint/2010/main" val="2847207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TextBox 3">
            <a:extLst>
              <a:ext uri="{FF2B5EF4-FFF2-40B4-BE49-F238E27FC236}">
                <a16:creationId xmlns:a16="http://schemas.microsoft.com/office/drawing/2014/main" id="{69AB2A5F-9489-B440-B41E-D5CEDD56F01F}"/>
              </a:ext>
            </a:extLst>
          </p:cNvPr>
          <p:cNvSpPr txBox="1"/>
          <p:nvPr/>
        </p:nvSpPr>
        <p:spPr>
          <a:xfrm>
            <a:off x="9819170" y="-893135"/>
            <a:ext cx="184731" cy="369332"/>
          </a:xfrm>
          <a:prstGeom prst="rect">
            <a:avLst/>
          </a:prstGeom>
          <a:noFill/>
        </p:spPr>
        <p:txBody>
          <a:bodyPr wrap="none" rtlCol="0">
            <a:spAutoFit/>
          </a:bodyPr>
          <a:lstStyle/>
          <a:p>
            <a:endParaRPr lang="en-US" dirty="0"/>
          </a:p>
        </p:txBody>
      </p:sp>
      <p:graphicFrame>
        <p:nvGraphicFramePr>
          <p:cNvPr id="13" name="Table 12">
            <a:extLst>
              <a:ext uri="{FF2B5EF4-FFF2-40B4-BE49-F238E27FC236}">
                <a16:creationId xmlns:a16="http://schemas.microsoft.com/office/drawing/2014/main" id="{972E92CF-18A3-CD4F-8D42-512C22E507CC}"/>
              </a:ext>
            </a:extLst>
          </p:cNvPr>
          <p:cNvGraphicFramePr>
            <a:graphicFrameLocks noGrp="1"/>
          </p:cNvGraphicFramePr>
          <p:nvPr>
            <p:extLst>
              <p:ext uri="{D42A27DB-BD31-4B8C-83A1-F6EECF244321}">
                <p14:modId xmlns:p14="http://schemas.microsoft.com/office/powerpoint/2010/main" val="2758823319"/>
              </p:ext>
            </p:extLst>
          </p:nvPr>
        </p:nvGraphicFramePr>
        <p:xfrm>
          <a:off x="923919" y="2271713"/>
          <a:ext cx="4871277" cy="2743200"/>
        </p:xfrm>
        <a:graphic>
          <a:graphicData uri="http://schemas.openxmlformats.org/drawingml/2006/table">
            <a:tbl>
              <a:tblPr firstRow="1" bandRow="1">
                <a:tableStyleId>{9D7B26C5-4107-4FEC-AEDC-1716B250A1EF}</a:tableStyleId>
              </a:tblPr>
              <a:tblGrid>
                <a:gridCol w="1771373">
                  <a:extLst>
                    <a:ext uri="{9D8B030D-6E8A-4147-A177-3AD203B41FA5}">
                      <a16:colId xmlns:a16="http://schemas.microsoft.com/office/drawing/2014/main" val="3583004343"/>
                    </a:ext>
                  </a:extLst>
                </a:gridCol>
                <a:gridCol w="809771">
                  <a:extLst>
                    <a:ext uri="{9D8B030D-6E8A-4147-A177-3AD203B41FA5}">
                      <a16:colId xmlns:a16="http://schemas.microsoft.com/office/drawing/2014/main" val="2951706409"/>
                    </a:ext>
                  </a:extLst>
                </a:gridCol>
                <a:gridCol w="1252614">
                  <a:extLst>
                    <a:ext uri="{9D8B030D-6E8A-4147-A177-3AD203B41FA5}">
                      <a16:colId xmlns:a16="http://schemas.microsoft.com/office/drawing/2014/main" val="4226736429"/>
                    </a:ext>
                  </a:extLst>
                </a:gridCol>
                <a:gridCol w="1037519">
                  <a:extLst>
                    <a:ext uri="{9D8B030D-6E8A-4147-A177-3AD203B41FA5}">
                      <a16:colId xmlns:a16="http://schemas.microsoft.com/office/drawing/2014/main" val="102027857"/>
                    </a:ext>
                  </a:extLst>
                </a:gridCol>
              </a:tblGrid>
              <a:tr h="244350">
                <a:tc gridSpan="4">
                  <a:txBody>
                    <a:bodyPr/>
                    <a:lstStyle/>
                    <a:p>
                      <a:pPr algn="ctr"/>
                      <a:r>
                        <a:rPr lang="en-US" sz="1400" dirty="0"/>
                        <a:t>Multivariate Cox PH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44350">
                <a:tc>
                  <a:txBody>
                    <a:bodyPr/>
                    <a:lstStyle/>
                    <a:p>
                      <a:r>
                        <a:rPr lang="en-US" sz="1400" b="1" dirty="0"/>
                        <a:t>Characteristic</a:t>
                      </a:r>
                    </a:p>
                  </a:txBody>
                  <a:tcPr>
                    <a:lnL w="12700" cap="flat" cmpd="sng" algn="ctr">
                      <a:solidFill>
                        <a:schemeClr val="tx1"/>
                      </a:solidFill>
                      <a:prstDash val="solid"/>
                      <a:round/>
                      <a:headEnd type="none" w="med" len="med"/>
                      <a:tailEnd type="none" w="med" len="med"/>
                    </a:lnL>
                  </a:tcPr>
                </a:tc>
                <a:tc>
                  <a:txBody>
                    <a:bodyPr/>
                    <a:lstStyle/>
                    <a:p>
                      <a:pPr algn="ctr"/>
                      <a:r>
                        <a:rPr lang="en-US" sz="1400" b="1" dirty="0"/>
                        <a:t>HR</a:t>
                      </a:r>
                    </a:p>
                  </a:txBody>
                  <a:tcPr/>
                </a:tc>
                <a:tc>
                  <a:txBody>
                    <a:bodyPr/>
                    <a:lstStyle/>
                    <a:p>
                      <a:pPr algn="ctr"/>
                      <a:r>
                        <a:rPr lang="en-US" sz="1400" b="1" dirty="0"/>
                        <a:t>95% CI</a:t>
                      </a:r>
                    </a:p>
                  </a:txBody>
                  <a:tcPr/>
                </a:tc>
                <a:tc>
                  <a:txBody>
                    <a:bodyPr/>
                    <a:lstStyle/>
                    <a:p>
                      <a:pPr algn="ctr"/>
                      <a:r>
                        <a:rPr lang="en-US" sz="1400" b="1" dirty="0"/>
                        <a:t>p-value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5693114"/>
                  </a:ext>
                </a:extLst>
              </a:tr>
              <a:tr h="244350">
                <a:tc>
                  <a:txBody>
                    <a:bodyPr/>
                    <a:lstStyle/>
                    <a:p>
                      <a:r>
                        <a:rPr lang="en-US" sz="1400" b="1" dirty="0">
                          <a:solidFill>
                            <a:srgbClr val="FF0000"/>
                          </a:solidFill>
                        </a:rPr>
                        <a:t>bilirubin</a:t>
                      </a:r>
                    </a:p>
                  </a:txBody>
                  <a:tcPr>
                    <a:lnL w="12700" cap="flat" cmpd="sng" algn="ctr">
                      <a:solidFill>
                        <a:schemeClr val="tx1"/>
                      </a:solidFill>
                      <a:prstDash val="solid"/>
                      <a:round/>
                      <a:headEnd type="none" w="med" len="med"/>
                      <a:tailEnd type="none" w="med" len="med"/>
                    </a:lnL>
                  </a:tcPr>
                </a:tc>
                <a:tc>
                  <a:txBody>
                    <a:bodyPr/>
                    <a:lstStyle/>
                    <a:p>
                      <a:pPr algn="ctr"/>
                      <a:r>
                        <a:rPr lang="en-US" sz="1400" b="1" dirty="0">
                          <a:solidFill>
                            <a:srgbClr val="FF0000"/>
                          </a:solidFill>
                        </a:rPr>
                        <a:t>1.14</a:t>
                      </a:r>
                    </a:p>
                  </a:txBody>
                  <a:tcPr/>
                </a:tc>
                <a:tc>
                  <a:txBody>
                    <a:bodyPr/>
                    <a:lstStyle/>
                    <a:p>
                      <a:pPr algn="ctr"/>
                      <a:r>
                        <a:rPr lang="en-US" sz="1400" b="1" dirty="0">
                          <a:solidFill>
                            <a:srgbClr val="FF0000"/>
                          </a:solidFill>
                        </a:rPr>
                        <a:t>(1.11-1.17)</a:t>
                      </a:r>
                    </a:p>
                  </a:txBody>
                  <a:tcPr/>
                </a:tc>
                <a:tc>
                  <a:txBody>
                    <a:bodyPr/>
                    <a:lstStyle/>
                    <a:p>
                      <a:pPr algn="ctr"/>
                      <a:r>
                        <a:rPr lang="en-US" sz="1400" b="1" dirty="0">
                          <a:solidFill>
                            <a:srgbClr val="FF0000"/>
                          </a:solidFill>
                        </a:rPr>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0663294"/>
                  </a:ext>
                </a:extLst>
              </a:tr>
              <a:tr h="244350">
                <a:tc>
                  <a:txBody>
                    <a:bodyPr/>
                    <a:lstStyle/>
                    <a:p>
                      <a:r>
                        <a:rPr lang="en-US" sz="1400" b="1" dirty="0"/>
                        <a:t>albumin</a:t>
                      </a:r>
                    </a:p>
                  </a:txBody>
                  <a:tcPr>
                    <a:lnL w="12700" cap="flat" cmpd="sng" algn="ctr">
                      <a:solidFill>
                        <a:schemeClr val="tx1"/>
                      </a:solidFill>
                      <a:prstDash val="solid"/>
                      <a:round/>
                      <a:headEnd type="none" w="med" len="med"/>
                      <a:tailEnd type="none" w="med" len="med"/>
                    </a:lnL>
                  </a:tcPr>
                </a:tc>
                <a:tc>
                  <a:txBody>
                    <a:bodyPr/>
                    <a:lstStyle/>
                    <a:p>
                      <a:pPr algn="ctr"/>
                      <a:r>
                        <a:rPr lang="en-US" sz="1400" dirty="0"/>
                        <a:t>0.37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(0.23-0.58)</a:t>
                      </a:r>
                    </a:p>
                  </a:txBody>
                  <a:tcPr/>
                </a:tc>
                <a:tc>
                  <a:txBody>
                    <a:bodyPr/>
                    <a:lstStyle/>
                    <a:p>
                      <a:pPr algn="ctr"/>
                      <a:r>
                        <a:rPr lang="en-US" sz="1400" dirty="0"/>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27691946"/>
                  </a:ext>
                </a:extLst>
              </a:tr>
              <a:tr h="244350">
                <a:tc>
                  <a:txBody>
                    <a:bodyPr/>
                    <a:lstStyle/>
                    <a:p>
                      <a:r>
                        <a:rPr lang="en-US" sz="1400" b="1" dirty="0"/>
                        <a:t>age</a:t>
                      </a:r>
                    </a:p>
                  </a:txBody>
                  <a:tcPr>
                    <a:lnL w="12700" cap="flat" cmpd="sng" algn="ctr">
                      <a:solidFill>
                        <a:schemeClr val="tx1"/>
                      </a:solidFill>
                      <a:prstDash val="solid"/>
                      <a:round/>
                      <a:headEnd type="none" w="med" len="med"/>
                      <a:tailEnd type="none" w="med" len="med"/>
                    </a:lnL>
                  </a:tcPr>
                </a:tc>
                <a:tc>
                  <a:txBody>
                    <a:bodyPr/>
                    <a:lstStyle/>
                    <a:p>
                      <a:pPr algn="ctr"/>
                      <a:r>
                        <a:rPr lang="en-US" sz="1400" dirty="0"/>
                        <a:t>1.04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(1.03-1.06)</a:t>
                      </a:r>
                    </a:p>
                  </a:txBody>
                  <a:tcPr/>
                </a:tc>
                <a:tc>
                  <a:txBody>
                    <a:bodyPr/>
                    <a:lstStyle/>
                    <a:p>
                      <a:pPr algn="ctr"/>
                      <a:r>
                        <a:rPr lang="en-US" sz="1400" dirty="0"/>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3470057"/>
                  </a:ext>
                </a:extLst>
              </a:tr>
              <a:tr h="244350">
                <a:tc>
                  <a:txBody>
                    <a:bodyPr/>
                    <a:lstStyle/>
                    <a:p>
                      <a:r>
                        <a:rPr lang="en-US" sz="1400" b="1" dirty="0"/>
                        <a:t>edema</a:t>
                      </a:r>
                    </a:p>
                  </a:txBody>
                  <a:tcPr>
                    <a:lnL w="12700" cap="flat" cmpd="sng" algn="ctr">
                      <a:solidFill>
                        <a:schemeClr val="tx1"/>
                      </a:solidFill>
                      <a:prstDash val="solid"/>
                      <a:round/>
                      <a:headEnd type="none" w="med" len="med"/>
                      <a:tailEnd type="none" w="med" len="med"/>
                    </a:lnL>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&lt;0.001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4605733"/>
                  </a:ext>
                </a:extLst>
              </a:tr>
              <a:tr h="244350">
                <a:tc>
                  <a:txBody>
                    <a:bodyPr/>
                    <a:lstStyle/>
                    <a:p>
                      <a:r>
                        <a:rPr lang="en-US" sz="1400" b="0" i="1" dirty="0"/>
                        <a:t>     no edema</a:t>
                      </a:r>
                    </a:p>
                  </a:txBody>
                  <a:tcPr>
                    <a:lnL w="12700" cap="flat" cmpd="sng" algn="ctr">
                      <a:solidFill>
                        <a:schemeClr val="tx1"/>
                      </a:solidFill>
                      <a:prstDash val="solid"/>
                      <a:round/>
                      <a:headEnd type="none" w="med" len="med"/>
                      <a:tailEnd type="none" w="med" len="med"/>
                    </a:lnL>
                  </a:tcPr>
                </a:tc>
                <a:tc>
                  <a:txBody>
                    <a:bodyPr/>
                    <a:lstStyle/>
                    <a:p>
                      <a:pPr algn="ctr"/>
                      <a:r>
                        <a:rPr lang="en-US" sz="1400" dirty="0"/>
                        <a:t>ref</a:t>
                      </a:r>
                    </a:p>
                  </a:txBody>
                  <a:tcPr/>
                </a:tc>
                <a:tc>
                  <a:txBody>
                    <a:bodyPr/>
                    <a:lstStyle/>
                    <a:p>
                      <a:pPr algn="ctr"/>
                      <a:endParaRPr lang="en-US" sz="1400" dirty="0"/>
                    </a:p>
                  </a:txBody>
                  <a:tcPr/>
                </a:tc>
                <a:tc>
                  <a:txBody>
                    <a:bodyPr/>
                    <a:lstStyle/>
                    <a:p>
                      <a:pPr algn="ctr"/>
                      <a:endParaRPr lang="en-US"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403562"/>
                  </a:ext>
                </a:extLst>
              </a:tr>
              <a:tr h="303880">
                <a:tc>
                  <a:txBody>
                    <a:bodyPr/>
                    <a:lstStyle/>
                    <a:p>
                      <a:r>
                        <a:rPr lang="en-US" sz="1400" b="0" i="1" dirty="0"/>
                        <a:t>     edema no diuretics</a:t>
                      </a:r>
                    </a:p>
                  </a:txBody>
                  <a:tcPr>
                    <a:lnL w="12700" cap="flat" cmpd="sng" algn="ctr">
                      <a:solidFill>
                        <a:schemeClr val="tx1"/>
                      </a:solidFill>
                      <a:prstDash val="solid"/>
                      <a:round/>
                      <a:headEnd type="none" w="med" len="med"/>
                      <a:tailEnd type="none" w="med" len="med"/>
                    </a:lnL>
                  </a:tcPr>
                </a:tc>
                <a:tc>
                  <a:txBody>
                    <a:bodyPr/>
                    <a:lstStyle/>
                    <a:p>
                      <a:pPr algn="ctr"/>
                      <a:r>
                        <a:rPr lang="en-US" sz="1400" dirty="0"/>
                        <a:t>1.01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(0.63-1.62)</a:t>
                      </a:r>
                    </a:p>
                  </a:txBody>
                  <a:tcPr/>
                </a:tc>
                <a:tc>
                  <a:txBody>
                    <a:bodyPr/>
                    <a:lstStyle/>
                    <a:p>
                      <a:pPr algn="ctr"/>
                      <a:endParaRPr lang="en-US"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6078920"/>
                  </a:ext>
                </a:extLst>
              </a:tr>
              <a:tr h="303880">
                <a:tc>
                  <a:txBody>
                    <a:bodyPr/>
                    <a:lstStyle/>
                    <a:p>
                      <a:r>
                        <a:rPr lang="en-US" sz="1400" b="0" i="1" dirty="0"/>
                        <a:t>     edema diuretics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400" dirty="0"/>
                        <a:t>3.32</a:t>
                      </a:r>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(1.83-6.01)</a:t>
                      </a:r>
                    </a:p>
                  </a:txBody>
                  <a:tcPr>
                    <a:lnB w="12700" cap="flat" cmpd="sng" algn="ctr">
                      <a:solidFill>
                        <a:schemeClr val="tx1"/>
                      </a:solidFill>
                      <a:prstDash val="solid"/>
                      <a:round/>
                      <a:headEnd type="none" w="med" len="med"/>
                      <a:tailEnd type="none" w="med" len="med"/>
                    </a:lnB>
                  </a:tcPr>
                </a:tc>
                <a:tc>
                  <a:txBody>
                    <a:bodyPr/>
                    <a:lstStyle/>
                    <a:p>
                      <a:pPr algn="ct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1735228"/>
                  </a:ext>
                </a:extLst>
              </a:tr>
            </a:tbl>
          </a:graphicData>
        </a:graphic>
      </p:graphicFrame>
      <p:graphicFrame>
        <p:nvGraphicFramePr>
          <p:cNvPr id="14" name="Table 13">
            <a:extLst>
              <a:ext uri="{FF2B5EF4-FFF2-40B4-BE49-F238E27FC236}">
                <a16:creationId xmlns:a16="http://schemas.microsoft.com/office/drawing/2014/main" id="{98B48C03-A8B0-8D41-BDF4-34021F9F6FF7}"/>
              </a:ext>
            </a:extLst>
          </p:cNvPr>
          <p:cNvGraphicFramePr>
            <a:graphicFrameLocks noGrp="1"/>
          </p:cNvGraphicFramePr>
          <p:nvPr>
            <p:extLst>
              <p:ext uri="{D42A27DB-BD31-4B8C-83A1-F6EECF244321}">
                <p14:modId xmlns:p14="http://schemas.microsoft.com/office/powerpoint/2010/main" val="4053861407"/>
              </p:ext>
            </p:extLst>
          </p:nvPr>
        </p:nvGraphicFramePr>
        <p:xfrm>
          <a:off x="5783700" y="2271713"/>
          <a:ext cx="2703344" cy="2743200"/>
        </p:xfrm>
        <a:graphic>
          <a:graphicData uri="http://schemas.openxmlformats.org/drawingml/2006/table">
            <a:tbl>
              <a:tblPr firstRow="1" bandRow="1">
                <a:tableStyleId>{9D7B26C5-4107-4FEC-AEDC-1716B250A1EF}</a:tableStyleId>
              </a:tblPr>
              <a:tblGrid>
                <a:gridCol w="706180">
                  <a:extLst>
                    <a:ext uri="{9D8B030D-6E8A-4147-A177-3AD203B41FA5}">
                      <a16:colId xmlns:a16="http://schemas.microsoft.com/office/drawing/2014/main" val="2951706409"/>
                    </a:ext>
                  </a:extLst>
                </a:gridCol>
                <a:gridCol w="1092371">
                  <a:extLst>
                    <a:ext uri="{9D8B030D-6E8A-4147-A177-3AD203B41FA5}">
                      <a16:colId xmlns:a16="http://schemas.microsoft.com/office/drawing/2014/main" val="4226736429"/>
                    </a:ext>
                  </a:extLst>
                </a:gridCol>
                <a:gridCol w="904793">
                  <a:extLst>
                    <a:ext uri="{9D8B030D-6E8A-4147-A177-3AD203B41FA5}">
                      <a16:colId xmlns:a16="http://schemas.microsoft.com/office/drawing/2014/main" val="102027857"/>
                    </a:ext>
                  </a:extLst>
                </a:gridCol>
              </a:tblGrid>
              <a:tr h="24435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Multivariate Cox PH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44350">
                <a:tc>
                  <a:txBody>
                    <a:bodyPr/>
                    <a:lstStyle/>
                    <a:p>
                      <a:pPr algn="ctr"/>
                      <a:r>
                        <a:rPr lang="en-US" sz="1400" b="1" dirty="0"/>
                        <a:t>HR</a:t>
                      </a:r>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b="1" dirty="0"/>
                        <a:t>95% CI</a:t>
                      </a:r>
                    </a:p>
                  </a:txBody>
                  <a:tcPr>
                    <a:lnT w="12700" cap="flat" cmpd="sng" algn="ctr">
                      <a:solidFill>
                        <a:schemeClr val="tx1"/>
                      </a:solidFill>
                      <a:prstDash val="solid"/>
                      <a:round/>
                      <a:headEnd type="none" w="med" len="med"/>
                      <a:tailEnd type="none" w="med" len="med"/>
                    </a:lnT>
                  </a:tcPr>
                </a:tc>
                <a:tc>
                  <a:txBody>
                    <a:bodyPr/>
                    <a:lstStyle/>
                    <a:p>
                      <a:pPr algn="ctr"/>
                      <a:r>
                        <a:rPr lang="en-US" sz="1400" b="1" dirty="0"/>
                        <a:t>p-value</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75693114"/>
                  </a:ext>
                </a:extLst>
              </a:tr>
              <a:tr h="244350">
                <a:tc>
                  <a:txBody>
                    <a:bodyPr/>
                    <a:lstStyle/>
                    <a:p>
                      <a:pPr algn="ctr"/>
                      <a:r>
                        <a:rPr lang="en-US" sz="1400" b="1" dirty="0">
                          <a:solidFill>
                            <a:srgbClr val="FF0000"/>
                          </a:solidFill>
                        </a:rPr>
                        <a:t>1.19</a:t>
                      </a:r>
                    </a:p>
                  </a:txBody>
                  <a:tcPr>
                    <a:lnL w="12700" cap="flat" cmpd="sng" algn="ctr">
                      <a:noFill/>
                      <a:prstDash val="solid"/>
                      <a:round/>
                      <a:headEnd type="none" w="med" len="med"/>
                      <a:tailEnd type="none" w="med" len="med"/>
                    </a:lnL>
                  </a:tcPr>
                </a:tc>
                <a:tc>
                  <a:txBody>
                    <a:bodyPr/>
                    <a:lstStyle/>
                    <a:p>
                      <a:pPr algn="ctr"/>
                      <a:r>
                        <a:rPr lang="en-US" sz="1400" b="1" dirty="0">
                          <a:solidFill>
                            <a:srgbClr val="FF0000"/>
                          </a:solidFill>
                        </a:rPr>
                        <a:t>(1.16-1.21)</a:t>
                      </a:r>
                    </a:p>
                  </a:txBody>
                  <a:tcPr/>
                </a:tc>
                <a:tc>
                  <a:txBody>
                    <a:bodyPr/>
                    <a:lstStyle/>
                    <a:p>
                      <a:pPr algn="ctr"/>
                      <a:r>
                        <a:rPr lang="en-US" sz="1400" b="1" dirty="0">
                          <a:solidFill>
                            <a:srgbClr val="FF0000"/>
                          </a:solidFill>
                        </a:rPr>
                        <a:t>&lt;0.001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340663294"/>
                  </a:ext>
                </a:extLst>
              </a:tr>
              <a:tr h="244350">
                <a:tc>
                  <a:txBody>
                    <a:bodyPr/>
                    <a:lstStyle/>
                    <a:p>
                      <a:pPr algn="ctr"/>
                      <a:r>
                        <a:rPr lang="en-US" sz="1400" dirty="0"/>
                        <a:t>0.47</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(0.29-0.75)</a:t>
                      </a:r>
                    </a:p>
                  </a:txBody>
                  <a:tcPr>
                    <a:lnB w="12700" cap="flat" cmpd="sng" algn="ctr">
                      <a:noFill/>
                      <a:prstDash val="solid"/>
                      <a:round/>
                      <a:headEnd type="none" w="med" len="med"/>
                      <a:tailEnd type="none" w="med" len="med"/>
                    </a:lnB>
                  </a:tcPr>
                </a:tc>
                <a:tc>
                  <a:txBody>
                    <a:bodyPr/>
                    <a:lstStyle/>
                    <a:p>
                      <a:pPr algn="ctr"/>
                      <a:r>
                        <a:rPr lang="en-US" sz="1400" dirty="0"/>
                        <a:t>0.002</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827691946"/>
                  </a:ext>
                </a:extLst>
              </a:tr>
              <a:tr h="244350">
                <a:tc>
                  <a:txBody>
                    <a:bodyPr/>
                    <a:lstStyle/>
                    <a:p>
                      <a:pPr algn="ctr"/>
                      <a:r>
                        <a:rPr lang="en-US" sz="1400" dirty="0"/>
                        <a:t>1.07</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(1.05-1.09)</a:t>
                      </a:r>
                    </a:p>
                  </a:txBody>
                  <a:tcPr>
                    <a:lnT w="12700" cap="flat" cmpd="sng" algn="ctr">
                      <a:noFill/>
                      <a:prstDash val="solid"/>
                      <a:round/>
                      <a:headEnd type="none" w="med" len="med"/>
                      <a:tailEnd type="none" w="med" len="med"/>
                    </a:lnT>
                  </a:tcPr>
                </a:tc>
                <a:tc>
                  <a:txBody>
                    <a:bodyPr/>
                    <a:lstStyle/>
                    <a:p>
                      <a:pPr algn="ctr"/>
                      <a:r>
                        <a:rPr lang="en-US" sz="1400" dirty="0"/>
                        <a:t>&lt;0.001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393470057"/>
                  </a:ext>
                </a:extLst>
              </a:tr>
              <a:tr h="244350">
                <a:tc>
                  <a:txBody>
                    <a:bodyPr/>
                    <a:lstStyle/>
                    <a:p>
                      <a:pPr algn="ctr"/>
                      <a:endParaRPr lang="en-US" sz="1400" dirty="0"/>
                    </a:p>
                  </a:txBody>
                  <a:tcPr>
                    <a:lnL w="12700" cap="flat" cmpd="sng" algn="ctr">
                      <a:noFill/>
                      <a:prstDash val="solid"/>
                      <a:round/>
                      <a:headEnd type="none" w="med" len="med"/>
                      <a:tailEnd type="none" w="med" len="med"/>
                    </a:lnL>
                  </a:tcPr>
                </a:tc>
                <a:tc>
                  <a:txBody>
                    <a:bodyPr/>
                    <a:lstStyle/>
                    <a:p>
                      <a:pPr algn="ctr"/>
                      <a:endParaRPr lang="en-US" sz="1400" dirty="0"/>
                    </a:p>
                  </a:txBody>
                  <a:tcPr/>
                </a:tc>
                <a:tc>
                  <a:txBody>
                    <a:bodyPr/>
                    <a:lstStyle/>
                    <a:p>
                      <a:pPr algn="ctr"/>
                      <a:r>
                        <a:rPr lang="en-US" sz="1400" dirty="0"/>
                        <a:t>&lt;0.001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794605733"/>
                  </a:ext>
                </a:extLst>
              </a:tr>
              <a:tr h="244350">
                <a:tc>
                  <a:txBody>
                    <a:bodyPr/>
                    <a:lstStyle/>
                    <a:p>
                      <a:pPr algn="ctr"/>
                      <a:r>
                        <a:rPr lang="en-US" sz="1400" dirty="0"/>
                        <a:t>ref</a:t>
                      </a:r>
                    </a:p>
                  </a:txBody>
                  <a:tcPr>
                    <a:lnL w="12700" cap="flat" cmpd="sng" algn="ctr">
                      <a:noFill/>
                      <a:prstDash val="solid"/>
                      <a:round/>
                      <a:headEnd type="none" w="med" len="med"/>
                      <a:tailEnd type="none" w="med" len="med"/>
                    </a:lnL>
                  </a:tcPr>
                </a:tc>
                <a:tc>
                  <a:txBody>
                    <a:bodyPr/>
                    <a:lstStyle/>
                    <a:p>
                      <a:pPr algn="ctr"/>
                      <a:endParaRPr lang="en-US" sz="1400" dirty="0"/>
                    </a:p>
                  </a:txBody>
                  <a:tcPr/>
                </a:tc>
                <a:tc>
                  <a:txBody>
                    <a:bodyPr/>
                    <a:lstStyle/>
                    <a:p>
                      <a:pPr algn="ctr"/>
                      <a:endParaRPr lang="en-US" sz="14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090403562"/>
                  </a:ext>
                </a:extLst>
              </a:tr>
              <a:tr h="303880">
                <a:tc>
                  <a:txBody>
                    <a:bodyPr/>
                    <a:lstStyle/>
                    <a:p>
                      <a:pPr algn="ctr"/>
                      <a:r>
                        <a:rPr lang="en-US" sz="1400" dirty="0"/>
                        <a:t>1.32</a:t>
                      </a:r>
                    </a:p>
                  </a:txBody>
                  <a:tcPr>
                    <a:lnL w="12700" cap="flat" cmpd="sng" algn="ctr">
                      <a:no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(0.83-2.10)</a:t>
                      </a:r>
                    </a:p>
                  </a:txBody>
                  <a:tcPr/>
                </a:tc>
                <a:tc>
                  <a:txBody>
                    <a:bodyPr/>
                    <a:lstStyle/>
                    <a:p>
                      <a:pPr algn="ctr"/>
                      <a:endParaRPr lang="en-US" sz="14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866078920"/>
                  </a:ext>
                </a:extLst>
              </a:tr>
              <a:tr h="303880">
                <a:tc>
                  <a:txBody>
                    <a:bodyPr/>
                    <a:lstStyle/>
                    <a:p>
                      <a:pPr algn="ctr"/>
                      <a:r>
                        <a:rPr lang="en-US" sz="1400" dirty="0"/>
                        <a:t>4.16</a:t>
                      </a:r>
                    </a:p>
                  </a:txBody>
                  <a:tcP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(2.25-7.70)</a:t>
                      </a:r>
                    </a:p>
                  </a:txBody>
                  <a:tcPr>
                    <a:lnB w="12700" cap="flat" cmpd="sng" algn="ctr">
                      <a:solidFill>
                        <a:schemeClr val="tx1"/>
                      </a:solidFill>
                      <a:prstDash val="solid"/>
                      <a:round/>
                      <a:headEnd type="none" w="med" len="med"/>
                      <a:tailEnd type="none" w="med" len="med"/>
                    </a:lnB>
                  </a:tcPr>
                </a:tc>
                <a:tc>
                  <a:txBody>
                    <a:bodyPr/>
                    <a:lstStyle/>
                    <a:p>
                      <a:pPr algn="ctr"/>
                      <a:endParaRPr lang="en-US" sz="1400" dirty="0"/>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1735228"/>
                  </a:ext>
                </a:extLst>
              </a:tr>
            </a:tbl>
          </a:graphicData>
        </a:graphic>
      </p:graphicFrame>
      <p:graphicFrame>
        <p:nvGraphicFramePr>
          <p:cNvPr id="9" name="Table 8">
            <a:extLst>
              <a:ext uri="{FF2B5EF4-FFF2-40B4-BE49-F238E27FC236}">
                <a16:creationId xmlns:a16="http://schemas.microsoft.com/office/drawing/2014/main" id="{9AEBEEB0-2647-B64A-919E-0133284FA25D}"/>
              </a:ext>
            </a:extLst>
          </p:cNvPr>
          <p:cNvGraphicFramePr>
            <a:graphicFrameLocks noGrp="1"/>
          </p:cNvGraphicFramePr>
          <p:nvPr>
            <p:extLst>
              <p:ext uri="{D42A27DB-BD31-4B8C-83A1-F6EECF244321}">
                <p14:modId xmlns:p14="http://schemas.microsoft.com/office/powerpoint/2010/main" val="4102635503"/>
              </p:ext>
            </p:extLst>
          </p:nvPr>
        </p:nvGraphicFramePr>
        <p:xfrm>
          <a:off x="8502034" y="2271713"/>
          <a:ext cx="2703344" cy="2743200"/>
        </p:xfrm>
        <a:graphic>
          <a:graphicData uri="http://schemas.openxmlformats.org/drawingml/2006/table">
            <a:tbl>
              <a:tblPr firstRow="1" bandRow="1">
                <a:tableStyleId>{3B4B98B0-60AC-42C2-AFA5-B58CD77FA1E5}</a:tableStyleId>
              </a:tblPr>
              <a:tblGrid>
                <a:gridCol w="706180">
                  <a:extLst>
                    <a:ext uri="{9D8B030D-6E8A-4147-A177-3AD203B41FA5}">
                      <a16:colId xmlns:a16="http://schemas.microsoft.com/office/drawing/2014/main" val="2951706409"/>
                    </a:ext>
                  </a:extLst>
                </a:gridCol>
                <a:gridCol w="1092371">
                  <a:extLst>
                    <a:ext uri="{9D8B030D-6E8A-4147-A177-3AD203B41FA5}">
                      <a16:colId xmlns:a16="http://schemas.microsoft.com/office/drawing/2014/main" val="4226736429"/>
                    </a:ext>
                  </a:extLst>
                </a:gridCol>
                <a:gridCol w="904793">
                  <a:extLst>
                    <a:ext uri="{9D8B030D-6E8A-4147-A177-3AD203B41FA5}">
                      <a16:colId xmlns:a16="http://schemas.microsoft.com/office/drawing/2014/main" val="102027857"/>
                    </a:ext>
                  </a:extLst>
                </a:gridCol>
              </a:tblGrid>
              <a:tr h="244350">
                <a:tc gridSpan="3">
                  <a:txBody>
                    <a:bodyPr/>
                    <a:lstStyle/>
                    <a:p>
                      <a:pPr algn="ctr"/>
                      <a:r>
                        <a:rPr lang="en-US" sz="1400" dirty="0"/>
                        <a:t>Survival Submodel of Joint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1038883"/>
                  </a:ext>
                </a:extLst>
              </a:tr>
              <a:tr h="244350">
                <a:tc>
                  <a:txBody>
                    <a:bodyPr/>
                    <a:lstStyle/>
                    <a:p>
                      <a:pPr algn="ctr"/>
                      <a:r>
                        <a:rPr lang="en-US" sz="1400" b="1" dirty="0"/>
                        <a:t>HR</a:t>
                      </a:r>
                    </a:p>
                  </a:txBody>
                  <a:tcPr>
                    <a:lnL w="12700" cap="flat" cmpd="sng" algn="ctr">
                      <a:solidFill>
                        <a:schemeClr val="tx1"/>
                      </a:solidFill>
                      <a:prstDash val="solid"/>
                      <a:round/>
                      <a:headEnd type="none" w="med" len="med"/>
                      <a:tailEnd type="none" w="med" len="med"/>
                    </a:lnL>
                  </a:tcPr>
                </a:tc>
                <a:tc>
                  <a:txBody>
                    <a:bodyPr/>
                    <a:lstStyle/>
                    <a:p>
                      <a:pPr algn="ctr"/>
                      <a:r>
                        <a:rPr lang="en-US" sz="1400" b="1" dirty="0"/>
                        <a:t>95% CI</a:t>
                      </a:r>
                    </a:p>
                  </a:txBody>
                  <a:tcPr/>
                </a:tc>
                <a:tc>
                  <a:txBody>
                    <a:bodyPr/>
                    <a:lstStyle/>
                    <a:p>
                      <a:pPr algn="ctr"/>
                      <a:r>
                        <a:rPr lang="en-US" sz="1400" b="1" dirty="0"/>
                        <a:t>p-value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75693114"/>
                  </a:ext>
                </a:extLst>
              </a:tr>
              <a:tr h="244350">
                <a:tc>
                  <a:txBody>
                    <a:bodyPr/>
                    <a:lstStyle/>
                    <a:p>
                      <a:pPr algn="ctr"/>
                      <a:r>
                        <a:rPr lang="en-US" sz="1400" b="1" dirty="0">
                          <a:solidFill>
                            <a:srgbClr val="FF0000"/>
                          </a:solidFill>
                        </a:rPr>
                        <a:t>1.82</a:t>
                      </a:r>
                    </a:p>
                  </a:txBody>
                  <a:tcPr>
                    <a:lnL w="12700" cap="flat" cmpd="sng" algn="ctr">
                      <a:solidFill>
                        <a:schemeClr val="tx1"/>
                      </a:solidFill>
                      <a:prstDash val="solid"/>
                      <a:round/>
                      <a:headEnd type="none" w="med" len="med"/>
                      <a:tailEnd type="none" w="med" len="med"/>
                    </a:lnL>
                  </a:tcPr>
                </a:tc>
                <a:tc>
                  <a:txBody>
                    <a:bodyPr/>
                    <a:lstStyle/>
                    <a:p>
                      <a:pPr algn="ctr"/>
                      <a:r>
                        <a:rPr lang="en-US" sz="1400" b="1" dirty="0">
                          <a:solidFill>
                            <a:srgbClr val="FF0000"/>
                          </a:solidFill>
                        </a:rPr>
                        <a:t>(1.64-2.03)</a:t>
                      </a:r>
                    </a:p>
                  </a:txBody>
                  <a:tcPr/>
                </a:tc>
                <a:tc>
                  <a:txBody>
                    <a:bodyPr/>
                    <a:lstStyle/>
                    <a:p>
                      <a:pPr algn="ctr"/>
                      <a:r>
                        <a:rPr lang="en-US" sz="1400" b="1" dirty="0">
                          <a:solidFill>
                            <a:srgbClr val="FF0000"/>
                          </a:solidFill>
                        </a:rPr>
                        <a:t>&lt;0.0001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0663294"/>
                  </a:ext>
                </a:extLst>
              </a:tr>
              <a:tr h="244350">
                <a:tc>
                  <a:txBody>
                    <a:bodyPr/>
                    <a:lstStyle/>
                    <a:p>
                      <a:pPr algn="ctr"/>
                      <a:r>
                        <a:rPr lang="en-US" sz="1400" dirty="0"/>
                        <a:t>0.52</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(0.33-0.82)</a:t>
                      </a:r>
                    </a:p>
                  </a:txBody>
                  <a:tcPr/>
                </a:tc>
                <a:tc>
                  <a:txBody>
                    <a:bodyPr/>
                    <a:lstStyle/>
                    <a:p>
                      <a:pPr algn="ctr"/>
                      <a:r>
                        <a:rPr lang="en-US" sz="1400" dirty="0"/>
                        <a:t>0.054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27691946"/>
                  </a:ext>
                </a:extLst>
              </a:tr>
              <a:tr h="244350">
                <a:tc>
                  <a:txBody>
                    <a:bodyPr/>
                    <a:lstStyle/>
                    <a:p>
                      <a:pPr algn="ctr"/>
                      <a:r>
                        <a:rPr lang="en-US" sz="1400" dirty="0"/>
                        <a:t>1.05</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(1.04-1.07)</a:t>
                      </a:r>
                    </a:p>
                  </a:txBody>
                  <a:tcPr/>
                </a:tc>
                <a:tc>
                  <a:txBody>
                    <a:bodyPr/>
                    <a:lstStyle/>
                    <a:p>
                      <a:pPr algn="ctr"/>
                      <a:r>
                        <a:rPr lang="en-US" sz="1400" dirty="0"/>
                        <a:t>&lt;0.0001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3470057"/>
                  </a:ext>
                </a:extLst>
              </a:tr>
              <a:tr h="244350">
                <a:tc>
                  <a:txBody>
                    <a:bodyPr/>
                    <a:lstStyle/>
                    <a:p>
                      <a:pPr algn="ctr"/>
                      <a:endParaRPr lang="en-US" sz="1400" dirty="0"/>
                    </a:p>
                  </a:txBody>
                  <a:tcPr>
                    <a:lnL w="12700" cap="flat" cmpd="sng" algn="ctr">
                      <a:solidFill>
                        <a:schemeClr val="tx1"/>
                      </a:solidFill>
                      <a:prstDash val="solid"/>
                      <a:round/>
                      <a:headEnd type="none" w="med" len="med"/>
                      <a:tailEnd type="none" w="med" len="med"/>
                    </a:lnL>
                  </a:tcPr>
                </a:tc>
                <a:tc>
                  <a:txBody>
                    <a:bodyPr/>
                    <a:lstStyle/>
                    <a:p>
                      <a:pPr algn="ctr"/>
                      <a:endParaRPr lang="en-US" sz="1400" dirty="0"/>
                    </a:p>
                  </a:txBody>
                  <a:tcPr/>
                </a:tc>
                <a:tc>
                  <a:txBody>
                    <a:bodyPr/>
                    <a:lstStyle/>
                    <a:p>
                      <a:pPr algn="ctr"/>
                      <a:r>
                        <a:rPr lang="en-US" sz="1400" dirty="0"/>
                        <a:t>&lt;0.0001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4605733"/>
                  </a:ext>
                </a:extLst>
              </a:tr>
              <a:tr h="244350">
                <a:tc>
                  <a:txBody>
                    <a:bodyPr/>
                    <a:lstStyle/>
                    <a:p>
                      <a:pPr algn="ctr"/>
                      <a:r>
                        <a:rPr lang="en-US" sz="1400" dirty="0"/>
                        <a:t>ref</a:t>
                      </a:r>
                    </a:p>
                  </a:txBody>
                  <a:tcPr>
                    <a:lnL w="12700" cap="flat" cmpd="sng" algn="ctr">
                      <a:solidFill>
                        <a:schemeClr val="tx1"/>
                      </a:solidFill>
                      <a:prstDash val="solid"/>
                      <a:round/>
                      <a:headEnd type="none" w="med" len="med"/>
                      <a:tailEnd type="none" w="med" len="med"/>
                    </a:lnL>
                  </a:tcPr>
                </a:tc>
                <a:tc>
                  <a:txBody>
                    <a:bodyPr/>
                    <a:lstStyle/>
                    <a:p>
                      <a:pPr algn="ctr"/>
                      <a:endParaRPr lang="en-US" sz="1400" dirty="0"/>
                    </a:p>
                  </a:txBody>
                  <a:tcPr/>
                </a:tc>
                <a:tc>
                  <a:txBody>
                    <a:bodyPr/>
                    <a:lstStyle/>
                    <a:p>
                      <a:pPr algn="ctr"/>
                      <a:endParaRPr lang="en-US"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0403562"/>
                  </a:ext>
                </a:extLst>
              </a:tr>
              <a:tr h="303880">
                <a:tc>
                  <a:txBody>
                    <a:bodyPr/>
                    <a:lstStyle/>
                    <a:p>
                      <a:pPr algn="ctr"/>
                      <a:r>
                        <a:rPr lang="en-US" sz="1400" dirty="0"/>
                        <a:t>2.05</a:t>
                      </a:r>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(1.25-3.36)</a:t>
                      </a:r>
                    </a:p>
                  </a:txBody>
                  <a:tcPr/>
                </a:tc>
                <a:tc>
                  <a:txBody>
                    <a:bodyPr/>
                    <a:lstStyle/>
                    <a:p>
                      <a:pPr algn="ctr"/>
                      <a:endParaRPr lang="en-US" sz="1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6078920"/>
                  </a:ext>
                </a:extLst>
              </a:tr>
              <a:tr h="303880">
                <a:tc>
                  <a:txBody>
                    <a:bodyPr/>
                    <a:lstStyle/>
                    <a:p>
                      <a:pPr algn="ctr"/>
                      <a:r>
                        <a:rPr lang="en-US" sz="1400" dirty="0"/>
                        <a:t>3.84</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(2.09-7.06)</a:t>
                      </a:r>
                    </a:p>
                  </a:txBody>
                  <a:tcPr>
                    <a:lnB w="12700" cap="flat" cmpd="sng" algn="ctr">
                      <a:solidFill>
                        <a:schemeClr val="tx1"/>
                      </a:solidFill>
                      <a:prstDash val="solid"/>
                      <a:round/>
                      <a:headEnd type="none" w="med" len="med"/>
                      <a:tailEnd type="none" w="med" len="med"/>
                    </a:lnB>
                  </a:tcPr>
                </a:tc>
                <a:tc>
                  <a:txBody>
                    <a:bodyPr/>
                    <a:lstStyle/>
                    <a:p>
                      <a:pPr algn="ctr"/>
                      <a:endParaRPr lang="en-US" sz="1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1735228"/>
                  </a:ext>
                </a:extLst>
              </a:tr>
            </a:tbl>
          </a:graphicData>
        </a:graphic>
      </p:graphicFrame>
      <p:sp>
        <p:nvSpPr>
          <p:cNvPr id="12" name="Title 1">
            <a:extLst>
              <a:ext uri="{FF2B5EF4-FFF2-40B4-BE49-F238E27FC236}">
                <a16:creationId xmlns:a16="http://schemas.microsoft.com/office/drawing/2014/main" id="{D4E44FA9-E21D-B949-B5B9-DF756AF22F1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aramond" panose="02020404030301010803" pitchFamily="18" charset="0"/>
              </a:rPr>
              <a:t>Results from Multivariate Analysis</a:t>
            </a:r>
          </a:p>
        </p:txBody>
      </p:sp>
      <p:graphicFrame>
        <p:nvGraphicFramePr>
          <p:cNvPr id="16" name="Table 15">
            <a:extLst>
              <a:ext uri="{FF2B5EF4-FFF2-40B4-BE49-F238E27FC236}">
                <a16:creationId xmlns:a16="http://schemas.microsoft.com/office/drawing/2014/main" id="{3F925C76-C09C-7A4C-8974-2652F4411759}"/>
              </a:ext>
            </a:extLst>
          </p:cNvPr>
          <p:cNvGraphicFramePr>
            <a:graphicFrameLocks noGrp="1"/>
          </p:cNvGraphicFramePr>
          <p:nvPr>
            <p:extLst>
              <p:ext uri="{D42A27DB-BD31-4B8C-83A1-F6EECF244321}">
                <p14:modId xmlns:p14="http://schemas.microsoft.com/office/powerpoint/2010/main" val="386743273"/>
              </p:ext>
            </p:extLst>
          </p:nvPr>
        </p:nvGraphicFramePr>
        <p:xfrm>
          <a:off x="923919" y="1917729"/>
          <a:ext cx="10281459" cy="337127"/>
        </p:xfrm>
        <a:graphic>
          <a:graphicData uri="http://schemas.openxmlformats.org/drawingml/2006/table">
            <a:tbl>
              <a:tblPr firstRow="1" bandRow="1">
                <a:tableStyleId>{616DA210-FB5B-4158-B5E0-FEB733F419BA}</a:tableStyleId>
              </a:tblPr>
              <a:tblGrid>
                <a:gridCol w="10281459">
                  <a:extLst>
                    <a:ext uri="{9D8B030D-6E8A-4147-A177-3AD203B41FA5}">
                      <a16:colId xmlns:a16="http://schemas.microsoft.com/office/drawing/2014/main" val="2806403273"/>
                    </a:ext>
                  </a:extLst>
                </a:gridCol>
              </a:tblGrid>
              <a:tr h="337127">
                <a:tc>
                  <a:txBody>
                    <a:bodyPr/>
                    <a:lstStyle/>
                    <a:p>
                      <a:pPr algn="ctr"/>
                      <a:r>
                        <a:rPr lang="en-US" sz="1600" dirty="0"/>
                        <a:t>Subsets of significant covariates from variable selection for Joint Model</a:t>
                      </a:r>
                    </a:p>
                  </a:txBody>
                  <a:tcPr marT="41564" marB="41564"/>
                </a:tc>
                <a:extLst>
                  <a:ext uri="{0D108BD9-81ED-4DB2-BD59-A6C34878D82A}">
                    <a16:rowId xmlns:a16="http://schemas.microsoft.com/office/drawing/2014/main" val="3810725380"/>
                  </a:ext>
                </a:extLst>
              </a:tr>
            </a:tbl>
          </a:graphicData>
        </a:graphic>
      </p:graphicFrame>
    </p:spTree>
    <p:extLst>
      <p:ext uri="{BB962C8B-B14F-4D97-AF65-F5344CB8AC3E}">
        <p14:creationId xmlns:p14="http://schemas.microsoft.com/office/powerpoint/2010/main" val="1715771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999A94-F36E-D349-B137-1D71631ABC8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Garamond" panose="02020404030301010803" pitchFamily="18" charset="0"/>
              </a:rPr>
              <a:t>Results from Multivariable Analysis</a:t>
            </a:r>
          </a:p>
        </p:txBody>
      </p:sp>
      <p:pic>
        <p:nvPicPr>
          <p:cNvPr id="6" name="Picture 5">
            <a:extLst>
              <a:ext uri="{FF2B5EF4-FFF2-40B4-BE49-F238E27FC236}">
                <a16:creationId xmlns:a16="http://schemas.microsoft.com/office/drawing/2014/main" id="{2E598240-6C03-0F4E-96F8-2AA77F357603}"/>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7" name="TextBox 6">
            <a:extLst>
              <a:ext uri="{FF2B5EF4-FFF2-40B4-BE49-F238E27FC236}">
                <a16:creationId xmlns:a16="http://schemas.microsoft.com/office/drawing/2014/main" id="{AAB58A5E-BC00-3B4C-9EEA-A83560B10C9F}"/>
              </a:ext>
            </a:extLst>
          </p:cNvPr>
          <p:cNvSpPr txBox="1"/>
          <p:nvPr/>
        </p:nvSpPr>
        <p:spPr>
          <a:xfrm>
            <a:off x="9590567" y="-893135"/>
            <a:ext cx="184731" cy="369332"/>
          </a:xfrm>
          <a:prstGeom prst="rect">
            <a:avLst/>
          </a:prstGeom>
          <a:noFill/>
        </p:spPr>
        <p:txBody>
          <a:bodyPr wrap="none" rtlCol="0">
            <a:spAutoFit/>
          </a:bodyPr>
          <a:lstStyle/>
          <a:p>
            <a:endParaRPr lang="en-US" dirty="0"/>
          </a:p>
        </p:txBody>
      </p:sp>
      <p:graphicFrame>
        <p:nvGraphicFramePr>
          <p:cNvPr id="12" name="Table 11">
            <a:extLst>
              <a:ext uri="{FF2B5EF4-FFF2-40B4-BE49-F238E27FC236}">
                <a16:creationId xmlns:a16="http://schemas.microsoft.com/office/drawing/2014/main" id="{B63962C7-F973-B14D-82A5-183753279B55}"/>
              </a:ext>
            </a:extLst>
          </p:cNvPr>
          <p:cNvGraphicFramePr>
            <a:graphicFrameLocks noGrp="1"/>
          </p:cNvGraphicFramePr>
          <p:nvPr>
            <p:extLst>
              <p:ext uri="{D42A27DB-BD31-4B8C-83A1-F6EECF244321}">
                <p14:modId xmlns:p14="http://schemas.microsoft.com/office/powerpoint/2010/main" val="4184589943"/>
              </p:ext>
            </p:extLst>
          </p:nvPr>
        </p:nvGraphicFramePr>
        <p:xfrm>
          <a:off x="1163256" y="1840201"/>
          <a:ext cx="10148340" cy="1537588"/>
        </p:xfrm>
        <a:graphic>
          <a:graphicData uri="http://schemas.openxmlformats.org/drawingml/2006/table">
            <a:tbl>
              <a:tblPr firstRow="1" bandRow="1">
                <a:tableStyleId>{5C22544A-7EE6-4342-B048-85BDC9FD1C3A}</a:tableStyleId>
              </a:tblPr>
              <a:tblGrid>
                <a:gridCol w="1214203">
                  <a:extLst>
                    <a:ext uri="{9D8B030D-6E8A-4147-A177-3AD203B41FA5}">
                      <a16:colId xmlns:a16="http://schemas.microsoft.com/office/drawing/2014/main" val="713125829"/>
                    </a:ext>
                  </a:extLst>
                </a:gridCol>
                <a:gridCol w="815465">
                  <a:extLst>
                    <a:ext uri="{9D8B030D-6E8A-4147-A177-3AD203B41FA5}">
                      <a16:colId xmlns:a16="http://schemas.microsoft.com/office/drawing/2014/main" val="3588036257"/>
                    </a:ext>
                  </a:extLst>
                </a:gridCol>
                <a:gridCol w="1014834">
                  <a:extLst>
                    <a:ext uri="{9D8B030D-6E8A-4147-A177-3AD203B41FA5}">
                      <a16:colId xmlns:a16="http://schemas.microsoft.com/office/drawing/2014/main" val="3623641124"/>
                    </a:ext>
                  </a:extLst>
                </a:gridCol>
                <a:gridCol w="1014834">
                  <a:extLst>
                    <a:ext uri="{9D8B030D-6E8A-4147-A177-3AD203B41FA5}">
                      <a16:colId xmlns:a16="http://schemas.microsoft.com/office/drawing/2014/main" val="3004383589"/>
                    </a:ext>
                  </a:extLst>
                </a:gridCol>
                <a:gridCol w="1014834">
                  <a:extLst>
                    <a:ext uri="{9D8B030D-6E8A-4147-A177-3AD203B41FA5}">
                      <a16:colId xmlns:a16="http://schemas.microsoft.com/office/drawing/2014/main" val="4192541956"/>
                    </a:ext>
                  </a:extLst>
                </a:gridCol>
                <a:gridCol w="1014834">
                  <a:extLst>
                    <a:ext uri="{9D8B030D-6E8A-4147-A177-3AD203B41FA5}">
                      <a16:colId xmlns:a16="http://schemas.microsoft.com/office/drawing/2014/main" val="1078796727"/>
                    </a:ext>
                  </a:extLst>
                </a:gridCol>
                <a:gridCol w="1014834">
                  <a:extLst>
                    <a:ext uri="{9D8B030D-6E8A-4147-A177-3AD203B41FA5}">
                      <a16:colId xmlns:a16="http://schemas.microsoft.com/office/drawing/2014/main" val="3288254506"/>
                    </a:ext>
                  </a:extLst>
                </a:gridCol>
                <a:gridCol w="1014834">
                  <a:extLst>
                    <a:ext uri="{9D8B030D-6E8A-4147-A177-3AD203B41FA5}">
                      <a16:colId xmlns:a16="http://schemas.microsoft.com/office/drawing/2014/main" val="1637422046"/>
                    </a:ext>
                  </a:extLst>
                </a:gridCol>
                <a:gridCol w="1014834">
                  <a:extLst>
                    <a:ext uri="{9D8B030D-6E8A-4147-A177-3AD203B41FA5}">
                      <a16:colId xmlns:a16="http://schemas.microsoft.com/office/drawing/2014/main" val="947526427"/>
                    </a:ext>
                  </a:extLst>
                </a:gridCol>
                <a:gridCol w="1014834">
                  <a:extLst>
                    <a:ext uri="{9D8B030D-6E8A-4147-A177-3AD203B41FA5}">
                      <a16:colId xmlns:a16="http://schemas.microsoft.com/office/drawing/2014/main" val="526031651"/>
                    </a:ext>
                  </a:extLst>
                </a:gridCol>
              </a:tblGrid>
              <a:tr h="252737">
                <a:tc gridSpan="4">
                  <a:txBody>
                    <a:bodyPr/>
                    <a:lstStyle/>
                    <a:p>
                      <a:pPr algn="ctr"/>
                      <a:r>
                        <a:rPr lang="en-US" sz="1400" dirty="0"/>
                        <a:t>Multivariable Cox PH Model</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Multivariable Cox PH Model</a:t>
                      </a:r>
                    </a:p>
                  </a:txBody>
                  <a:tcPr/>
                </a:tc>
                <a:tc hMerge="1">
                  <a:txBody>
                    <a:bodyPr/>
                    <a:lstStyle/>
                    <a:p>
                      <a:endParaRPr lang="en-US" dirty="0"/>
                    </a:p>
                  </a:txBody>
                  <a:tcPr/>
                </a:tc>
                <a:tc hMerge="1">
                  <a:txBody>
                    <a:bodyPr/>
                    <a:lstStyle/>
                    <a:p>
                      <a:endParaRPr lang="en-US" dirty="0"/>
                    </a:p>
                  </a:txBody>
                  <a:tcPr/>
                </a:tc>
                <a:tc gridSpan="3">
                  <a:txBody>
                    <a:bodyPr/>
                    <a:lstStyle/>
                    <a:p>
                      <a:pPr algn="ctr"/>
                      <a:r>
                        <a:rPr lang="en-US" sz="1400" dirty="0"/>
                        <a:t>Survival Submodel of Joint Model</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73923197"/>
                  </a:ext>
                </a:extLst>
              </a:tr>
              <a:tr h="311594">
                <a:tc>
                  <a:txBody>
                    <a:bodyPr/>
                    <a:lstStyle/>
                    <a:p>
                      <a:r>
                        <a:rPr lang="en-US" sz="1400" b="1" dirty="0"/>
                        <a:t>Characteristic</a:t>
                      </a:r>
                    </a:p>
                  </a:txBody>
                  <a:tcPr/>
                </a:tc>
                <a:tc>
                  <a:txBody>
                    <a:bodyPr/>
                    <a:lstStyle/>
                    <a:p>
                      <a:pPr algn="ctr"/>
                      <a:r>
                        <a:rPr lang="en-US" sz="1400" b="1" dirty="0"/>
                        <a:t>HR</a:t>
                      </a:r>
                    </a:p>
                  </a:txBody>
                  <a:tcPr/>
                </a:tc>
                <a:tc>
                  <a:txBody>
                    <a:bodyPr/>
                    <a:lstStyle/>
                    <a:p>
                      <a:pPr algn="ctr"/>
                      <a:r>
                        <a:rPr lang="en-US" sz="1400" b="1" dirty="0"/>
                        <a:t>95% CI</a:t>
                      </a:r>
                    </a:p>
                  </a:txBody>
                  <a:tcPr/>
                </a:tc>
                <a:tc>
                  <a:txBody>
                    <a:bodyPr/>
                    <a:lstStyle/>
                    <a:p>
                      <a:pPr algn="ctr"/>
                      <a:r>
                        <a:rPr lang="en-US" sz="1400" b="1" dirty="0"/>
                        <a:t>p-value</a:t>
                      </a:r>
                    </a:p>
                  </a:txBody>
                  <a:tcPr/>
                </a:tc>
                <a:tc>
                  <a:txBody>
                    <a:bodyPr/>
                    <a:lstStyle/>
                    <a:p>
                      <a:pPr algn="ctr"/>
                      <a:r>
                        <a:rPr lang="en-US" sz="1400" b="1" dirty="0"/>
                        <a:t>HR</a:t>
                      </a:r>
                    </a:p>
                  </a:txBody>
                  <a:tcPr/>
                </a:tc>
                <a:tc>
                  <a:txBody>
                    <a:bodyPr/>
                    <a:lstStyle/>
                    <a:p>
                      <a:pPr algn="ctr"/>
                      <a:r>
                        <a:rPr lang="en-US" sz="1400" b="1" dirty="0"/>
                        <a:t>95% CI</a:t>
                      </a:r>
                    </a:p>
                  </a:txBody>
                  <a:tcPr/>
                </a:tc>
                <a:tc>
                  <a:txBody>
                    <a:bodyPr/>
                    <a:lstStyle/>
                    <a:p>
                      <a:pPr algn="ctr"/>
                      <a:r>
                        <a:rPr lang="en-US" sz="1400" b="1" dirty="0"/>
                        <a:t>p-value</a:t>
                      </a:r>
                    </a:p>
                  </a:txBody>
                  <a:tcPr/>
                </a:tc>
                <a:tc>
                  <a:txBody>
                    <a:bodyPr/>
                    <a:lstStyle/>
                    <a:p>
                      <a:pPr algn="ctr"/>
                      <a:r>
                        <a:rPr lang="en-US" sz="1400" b="1" dirty="0"/>
                        <a:t>HR</a:t>
                      </a:r>
                    </a:p>
                  </a:txBody>
                  <a:tcPr/>
                </a:tc>
                <a:tc>
                  <a:txBody>
                    <a:bodyPr/>
                    <a:lstStyle/>
                    <a:p>
                      <a:pPr algn="ctr"/>
                      <a:r>
                        <a:rPr lang="en-US" sz="1400" b="1" dirty="0"/>
                        <a:t>95% CI</a:t>
                      </a:r>
                    </a:p>
                  </a:txBody>
                  <a:tcPr/>
                </a:tc>
                <a:tc>
                  <a:txBody>
                    <a:bodyPr/>
                    <a:lstStyle/>
                    <a:p>
                      <a:pPr algn="ctr"/>
                      <a:r>
                        <a:rPr lang="en-US" sz="1400" b="1" dirty="0"/>
                        <a:t>p-value</a:t>
                      </a:r>
                    </a:p>
                  </a:txBody>
                  <a:tcPr/>
                </a:tc>
                <a:extLst>
                  <a:ext uri="{0D108BD9-81ED-4DB2-BD59-A6C34878D82A}">
                    <a16:rowId xmlns:a16="http://schemas.microsoft.com/office/drawing/2014/main" val="3132116627"/>
                  </a:ext>
                </a:extLst>
              </a:tr>
              <a:tr h="290661">
                <a:tc>
                  <a:txBody>
                    <a:bodyPr/>
                    <a:lstStyle/>
                    <a:p>
                      <a:r>
                        <a:rPr lang="en-US" sz="1400" b="1" dirty="0">
                          <a:solidFill>
                            <a:srgbClr val="FF0000"/>
                          </a:solidFill>
                        </a:rPr>
                        <a:t>bilirubin</a:t>
                      </a:r>
                    </a:p>
                  </a:txBody>
                  <a:tcPr/>
                </a:tc>
                <a:tc>
                  <a:txBody>
                    <a:bodyPr/>
                    <a:lstStyle/>
                    <a:p>
                      <a:pPr algn="ctr"/>
                      <a:r>
                        <a:rPr lang="en-US" sz="1400" b="1" dirty="0">
                          <a:solidFill>
                            <a:srgbClr val="FF0000"/>
                          </a:solidFill>
                        </a:rPr>
                        <a:t>1.11</a:t>
                      </a:r>
                    </a:p>
                  </a:txBody>
                  <a:tcPr/>
                </a:tc>
                <a:tc>
                  <a:txBody>
                    <a:bodyPr/>
                    <a:lstStyle/>
                    <a:p>
                      <a:pPr algn="ctr"/>
                      <a:r>
                        <a:rPr lang="en-US" sz="1400" b="1" dirty="0">
                          <a:solidFill>
                            <a:srgbClr val="FF0000"/>
                          </a:solidFill>
                        </a:rPr>
                        <a:t>(1.06-1.15)</a:t>
                      </a:r>
                    </a:p>
                  </a:txBody>
                  <a:tcPr/>
                </a:tc>
                <a:tc>
                  <a:txBody>
                    <a:bodyPr/>
                    <a:lstStyle/>
                    <a:p>
                      <a:pPr algn="ctr"/>
                      <a:r>
                        <a:rPr lang="en-US" sz="1400" b="1" dirty="0">
                          <a:solidFill>
                            <a:srgbClr val="FF0000"/>
                          </a:solidFill>
                        </a:rPr>
                        <a:t>&lt;0.001</a:t>
                      </a:r>
                    </a:p>
                  </a:txBody>
                  <a:tcPr/>
                </a:tc>
                <a:tc>
                  <a:txBody>
                    <a:bodyPr/>
                    <a:lstStyle/>
                    <a:p>
                      <a:pPr algn="ctr"/>
                      <a:r>
                        <a:rPr lang="en-US" sz="1400" b="1" dirty="0">
                          <a:solidFill>
                            <a:schemeClr val="tx1"/>
                          </a:solidFill>
                        </a:rPr>
                        <a:t>1.20</a:t>
                      </a:r>
                    </a:p>
                  </a:txBody>
                  <a:tcPr/>
                </a:tc>
                <a:tc>
                  <a:txBody>
                    <a:bodyPr/>
                    <a:lstStyle/>
                    <a:p>
                      <a:pPr algn="ctr"/>
                      <a:r>
                        <a:rPr lang="en-US" sz="1400" b="1" dirty="0">
                          <a:solidFill>
                            <a:schemeClr val="tx1"/>
                          </a:solidFill>
                        </a:rPr>
                        <a:t>(1.17-1.23)</a:t>
                      </a:r>
                    </a:p>
                  </a:txBody>
                  <a:tcPr/>
                </a:tc>
                <a:tc>
                  <a:txBody>
                    <a:bodyPr/>
                    <a:lstStyle/>
                    <a:p>
                      <a:pPr algn="ctr"/>
                      <a:r>
                        <a:rPr lang="en-US" sz="1400" b="1" dirty="0">
                          <a:solidFill>
                            <a:schemeClr val="tx1"/>
                          </a:solidFill>
                        </a:rPr>
                        <a:t>&lt;0.001</a:t>
                      </a:r>
                    </a:p>
                  </a:txBody>
                  <a:tcPr/>
                </a:tc>
                <a:tc>
                  <a:txBody>
                    <a:bodyPr/>
                    <a:lstStyle/>
                    <a:p>
                      <a:pPr algn="ctr"/>
                      <a:r>
                        <a:rPr lang="en-US" sz="1400" b="1" dirty="0">
                          <a:solidFill>
                            <a:schemeClr val="tx1"/>
                          </a:solidFill>
                        </a:rPr>
                        <a:t>1.81</a:t>
                      </a:r>
                    </a:p>
                  </a:txBody>
                  <a:tcPr/>
                </a:tc>
                <a:tc>
                  <a:txBody>
                    <a:bodyPr/>
                    <a:lstStyle/>
                    <a:p>
                      <a:pPr algn="ctr"/>
                      <a:r>
                        <a:rPr lang="en-US" sz="1400" b="1" dirty="0">
                          <a:solidFill>
                            <a:schemeClr val="tx1"/>
                          </a:solidFill>
                        </a:rPr>
                        <a:t>(1.60-2.04)</a:t>
                      </a:r>
                    </a:p>
                  </a:txBody>
                  <a:tcPr/>
                </a:tc>
                <a:tc>
                  <a:txBody>
                    <a:bodyPr/>
                    <a:lstStyle/>
                    <a:p>
                      <a:pPr algn="ctr"/>
                      <a:r>
                        <a:rPr lang="en-US" sz="1400" b="1" dirty="0">
                          <a:solidFill>
                            <a:schemeClr val="tx1"/>
                          </a:solidFill>
                        </a:rPr>
                        <a:t>&lt;0.0001</a:t>
                      </a:r>
                    </a:p>
                  </a:txBody>
                  <a:tcPr/>
                </a:tc>
                <a:extLst>
                  <a:ext uri="{0D108BD9-81ED-4DB2-BD59-A6C34878D82A}">
                    <a16:rowId xmlns:a16="http://schemas.microsoft.com/office/drawing/2014/main" val="100579478"/>
                  </a:ext>
                </a:extLst>
              </a:tr>
              <a:tr h="290661">
                <a:tc>
                  <a:txBody>
                    <a:bodyPr/>
                    <a:lstStyle/>
                    <a:p>
                      <a:r>
                        <a:rPr lang="en-US" sz="1400" b="1" dirty="0">
                          <a:solidFill>
                            <a:schemeClr val="tx1"/>
                          </a:solidFill>
                        </a:rPr>
                        <a:t>bilirubin</a:t>
                      </a:r>
                    </a:p>
                  </a:txBody>
                  <a:tcPr/>
                </a:tc>
                <a:tc>
                  <a:txBody>
                    <a:bodyPr/>
                    <a:lstStyle/>
                    <a:p>
                      <a:pPr algn="ctr"/>
                      <a:r>
                        <a:rPr lang="en-US" sz="1400" b="1" dirty="0">
                          <a:solidFill>
                            <a:schemeClr val="tx1"/>
                          </a:solidFill>
                        </a:rPr>
                        <a:t>1.15</a:t>
                      </a:r>
                    </a:p>
                  </a:txBody>
                  <a:tcPr/>
                </a:tc>
                <a:tc>
                  <a:txBody>
                    <a:bodyPr/>
                    <a:lstStyle/>
                    <a:p>
                      <a:pPr algn="ctr"/>
                      <a:r>
                        <a:rPr lang="en-US" sz="1400" b="1" dirty="0">
                          <a:solidFill>
                            <a:schemeClr val="tx1"/>
                          </a:solidFill>
                        </a:rPr>
                        <a:t>(1.11-1.18)</a:t>
                      </a:r>
                    </a:p>
                  </a:txBody>
                  <a:tcPr/>
                </a:tc>
                <a:tc>
                  <a:txBody>
                    <a:bodyPr/>
                    <a:lstStyle/>
                    <a:p>
                      <a:pPr algn="ctr"/>
                      <a:r>
                        <a:rPr lang="en-US" sz="1400" b="1" dirty="0">
                          <a:solidFill>
                            <a:schemeClr val="tx1"/>
                          </a:solidFill>
                        </a:rPr>
                        <a:t>&lt;0.001</a:t>
                      </a:r>
                    </a:p>
                  </a:txBody>
                  <a:tcPr/>
                </a:tc>
                <a:tc>
                  <a:txBody>
                    <a:bodyPr/>
                    <a:lstStyle/>
                    <a:p>
                      <a:pPr algn="ctr"/>
                      <a:r>
                        <a:rPr lang="en-US" sz="1400" b="1" dirty="0">
                          <a:solidFill>
                            <a:srgbClr val="FF0000"/>
                          </a:solidFill>
                        </a:rPr>
                        <a:t>1.20</a:t>
                      </a:r>
                    </a:p>
                  </a:txBody>
                  <a:tcPr/>
                </a:tc>
                <a:tc>
                  <a:txBody>
                    <a:bodyPr/>
                    <a:lstStyle/>
                    <a:p>
                      <a:pPr algn="ctr"/>
                      <a:r>
                        <a:rPr lang="en-US" sz="1400" b="1" dirty="0">
                          <a:solidFill>
                            <a:srgbClr val="FF0000"/>
                          </a:solidFill>
                        </a:rPr>
                        <a:t>(1.17-1.22)</a:t>
                      </a:r>
                    </a:p>
                  </a:txBody>
                  <a:tcPr/>
                </a:tc>
                <a:tc>
                  <a:txBody>
                    <a:bodyPr/>
                    <a:lstStyle/>
                    <a:p>
                      <a:pPr algn="ctr"/>
                      <a:r>
                        <a:rPr lang="en-US" sz="1400" b="1" dirty="0">
                          <a:solidFill>
                            <a:srgbClr val="FF0000"/>
                          </a:solidFill>
                        </a:rPr>
                        <a:t>&lt;0.001</a:t>
                      </a:r>
                    </a:p>
                  </a:txBody>
                  <a:tcPr/>
                </a:tc>
                <a:tc>
                  <a:txBody>
                    <a:bodyPr/>
                    <a:lstStyle/>
                    <a:p>
                      <a:pPr algn="ctr"/>
                      <a:r>
                        <a:rPr lang="en-US" sz="1400" b="1" dirty="0">
                          <a:solidFill>
                            <a:schemeClr val="tx1"/>
                          </a:solidFill>
                        </a:rPr>
                        <a:t>1.84</a:t>
                      </a:r>
                    </a:p>
                  </a:txBody>
                  <a:tcPr/>
                </a:tc>
                <a:tc>
                  <a:txBody>
                    <a:bodyPr/>
                    <a:lstStyle/>
                    <a:p>
                      <a:pPr algn="ctr"/>
                      <a:r>
                        <a:rPr lang="en-US" sz="1400" b="1" dirty="0">
                          <a:solidFill>
                            <a:schemeClr val="tx1"/>
                          </a:solidFill>
                        </a:rPr>
                        <a:t>(1.65-2.06)</a:t>
                      </a:r>
                    </a:p>
                  </a:txBody>
                  <a:tcPr/>
                </a:tc>
                <a:tc>
                  <a:txBody>
                    <a:bodyPr/>
                    <a:lstStyle/>
                    <a:p>
                      <a:pPr algn="ctr"/>
                      <a:r>
                        <a:rPr lang="en-US" sz="1400" b="1" dirty="0">
                          <a:solidFill>
                            <a:schemeClr val="tx1"/>
                          </a:solidFill>
                        </a:rPr>
                        <a:t>&lt;0.0001</a:t>
                      </a:r>
                    </a:p>
                  </a:txBody>
                  <a:tcPr/>
                </a:tc>
                <a:extLst>
                  <a:ext uri="{0D108BD9-81ED-4DB2-BD59-A6C34878D82A}">
                    <a16:rowId xmlns:a16="http://schemas.microsoft.com/office/drawing/2014/main" val="827732069"/>
                  </a:ext>
                </a:extLst>
              </a:tr>
              <a:tr h="311594">
                <a:tc>
                  <a:txBody>
                    <a:bodyPr/>
                    <a:lstStyle/>
                    <a:p>
                      <a:r>
                        <a:rPr lang="en-US" sz="1400" b="1" dirty="0">
                          <a:solidFill>
                            <a:schemeClr val="tx1"/>
                          </a:solidFill>
                        </a:rPr>
                        <a:t>bilirubin</a:t>
                      </a:r>
                    </a:p>
                  </a:txBody>
                  <a:tcPr/>
                </a:tc>
                <a:tc>
                  <a:txBody>
                    <a:bodyPr/>
                    <a:lstStyle/>
                    <a:p>
                      <a:pPr algn="ctr"/>
                      <a:r>
                        <a:rPr lang="en-US" sz="1400" b="1" dirty="0">
                          <a:solidFill>
                            <a:schemeClr val="tx1"/>
                          </a:solidFill>
                        </a:rPr>
                        <a:t>1.14</a:t>
                      </a:r>
                    </a:p>
                  </a:txBody>
                  <a:tcPr/>
                </a:tc>
                <a:tc>
                  <a:txBody>
                    <a:bodyPr/>
                    <a:lstStyle/>
                    <a:p>
                      <a:pPr algn="ctr"/>
                      <a:r>
                        <a:rPr lang="en-US" sz="1400" b="1" dirty="0">
                          <a:solidFill>
                            <a:schemeClr val="tx1"/>
                          </a:solidFill>
                        </a:rPr>
                        <a:t>(1.11-1.17)</a:t>
                      </a:r>
                    </a:p>
                  </a:txBody>
                  <a:tcPr/>
                </a:tc>
                <a:tc>
                  <a:txBody>
                    <a:bodyPr/>
                    <a:lstStyle/>
                    <a:p>
                      <a:pPr algn="ctr"/>
                      <a:r>
                        <a:rPr lang="en-US" sz="1400" b="1" dirty="0">
                          <a:solidFill>
                            <a:schemeClr val="tx1"/>
                          </a:solidFill>
                        </a:rPr>
                        <a:t>&lt;0.001</a:t>
                      </a:r>
                    </a:p>
                  </a:txBody>
                  <a:tcPr/>
                </a:tc>
                <a:tc>
                  <a:txBody>
                    <a:bodyPr/>
                    <a:lstStyle/>
                    <a:p>
                      <a:pPr algn="ctr"/>
                      <a:r>
                        <a:rPr lang="en-US" sz="1400" b="1" dirty="0">
                          <a:solidFill>
                            <a:schemeClr val="tx1"/>
                          </a:solidFill>
                        </a:rPr>
                        <a:t>1.19</a:t>
                      </a:r>
                    </a:p>
                  </a:txBody>
                  <a:tcPr/>
                </a:tc>
                <a:tc>
                  <a:txBody>
                    <a:bodyPr/>
                    <a:lstStyle/>
                    <a:p>
                      <a:pPr algn="ctr"/>
                      <a:r>
                        <a:rPr lang="en-US" sz="1400" b="1" dirty="0">
                          <a:solidFill>
                            <a:schemeClr val="tx1"/>
                          </a:solidFill>
                        </a:rPr>
                        <a:t>(1.16-1.21)</a:t>
                      </a:r>
                    </a:p>
                  </a:txBody>
                  <a:tcPr/>
                </a:tc>
                <a:tc>
                  <a:txBody>
                    <a:bodyPr/>
                    <a:lstStyle/>
                    <a:p>
                      <a:pPr algn="ctr"/>
                      <a:r>
                        <a:rPr lang="en-US" sz="1400" b="1" dirty="0">
                          <a:solidFill>
                            <a:schemeClr val="tx1"/>
                          </a:solidFill>
                        </a:rPr>
                        <a:t>&lt;0.001</a:t>
                      </a:r>
                    </a:p>
                  </a:txBody>
                  <a:tcPr/>
                </a:tc>
                <a:tc>
                  <a:txBody>
                    <a:bodyPr/>
                    <a:lstStyle/>
                    <a:p>
                      <a:pPr algn="ctr"/>
                      <a:r>
                        <a:rPr lang="en-US" sz="1400" b="1" dirty="0">
                          <a:solidFill>
                            <a:srgbClr val="FF0000"/>
                          </a:solidFill>
                        </a:rPr>
                        <a:t>1.82</a:t>
                      </a:r>
                    </a:p>
                  </a:txBody>
                  <a:tcPr/>
                </a:tc>
                <a:tc>
                  <a:txBody>
                    <a:bodyPr/>
                    <a:lstStyle/>
                    <a:p>
                      <a:pPr algn="ctr"/>
                      <a:r>
                        <a:rPr lang="en-US" sz="1400" b="1" dirty="0">
                          <a:solidFill>
                            <a:srgbClr val="FF0000"/>
                          </a:solidFill>
                        </a:rPr>
                        <a:t>(1.64-2.03)</a:t>
                      </a:r>
                    </a:p>
                  </a:txBody>
                  <a:tcPr/>
                </a:tc>
                <a:tc>
                  <a:txBody>
                    <a:bodyPr/>
                    <a:lstStyle/>
                    <a:p>
                      <a:pPr algn="ctr"/>
                      <a:r>
                        <a:rPr lang="en-US" sz="1400" b="1" dirty="0">
                          <a:solidFill>
                            <a:srgbClr val="FF0000"/>
                          </a:solidFill>
                        </a:rPr>
                        <a:t>&lt;0.0001</a:t>
                      </a:r>
                    </a:p>
                  </a:txBody>
                  <a:tcPr/>
                </a:tc>
                <a:extLst>
                  <a:ext uri="{0D108BD9-81ED-4DB2-BD59-A6C34878D82A}">
                    <a16:rowId xmlns:a16="http://schemas.microsoft.com/office/drawing/2014/main" val="3112487565"/>
                  </a:ext>
                </a:extLst>
              </a:tr>
            </a:tbl>
          </a:graphicData>
        </a:graphic>
      </p:graphicFrame>
      <p:graphicFrame>
        <p:nvGraphicFramePr>
          <p:cNvPr id="8" name="Table 7">
            <a:extLst>
              <a:ext uri="{FF2B5EF4-FFF2-40B4-BE49-F238E27FC236}">
                <a16:creationId xmlns:a16="http://schemas.microsoft.com/office/drawing/2014/main" id="{94D4DCE8-DA6B-2C45-BB2C-DA8651155EB6}"/>
              </a:ext>
            </a:extLst>
          </p:cNvPr>
          <p:cNvGraphicFramePr>
            <a:graphicFrameLocks noGrp="1"/>
          </p:cNvGraphicFramePr>
          <p:nvPr>
            <p:extLst>
              <p:ext uri="{D42A27DB-BD31-4B8C-83A1-F6EECF244321}">
                <p14:modId xmlns:p14="http://schemas.microsoft.com/office/powerpoint/2010/main" val="4194278893"/>
              </p:ext>
            </p:extLst>
          </p:nvPr>
        </p:nvGraphicFramePr>
        <p:xfrm>
          <a:off x="1415561" y="3698761"/>
          <a:ext cx="9360877" cy="1854200"/>
        </p:xfrm>
        <a:graphic>
          <a:graphicData uri="http://schemas.openxmlformats.org/drawingml/2006/table">
            <a:tbl>
              <a:tblPr firstRow="1" bandRow="1">
                <a:tableStyleId>{9D7B26C5-4107-4FEC-AEDC-1716B250A1EF}</a:tableStyleId>
              </a:tblPr>
              <a:tblGrid>
                <a:gridCol w="3317590">
                  <a:extLst>
                    <a:ext uri="{9D8B030D-6E8A-4147-A177-3AD203B41FA5}">
                      <a16:colId xmlns:a16="http://schemas.microsoft.com/office/drawing/2014/main" val="2377632396"/>
                    </a:ext>
                  </a:extLst>
                </a:gridCol>
                <a:gridCol w="1776664">
                  <a:extLst>
                    <a:ext uri="{9D8B030D-6E8A-4147-A177-3AD203B41FA5}">
                      <a16:colId xmlns:a16="http://schemas.microsoft.com/office/drawing/2014/main" val="2017485112"/>
                    </a:ext>
                  </a:extLst>
                </a:gridCol>
                <a:gridCol w="2824685">
                  <a:extLst>
                    <a:ext uri="{9D8B030D-6E8A-4147-A177-3AD203B41FA5}">
                      <a16:colId xmlns:a16="http://schemas.microsoft.com/office/drawing/2014/main" val="872858002"/>
                    </a:ext>
                  </a:extLst>
                </a:gridCol>
                <a:gridCol w="1441938">
                  <a:extLst>
                    <a:ext uri="{9D8B030D-6E8A-4147-A177-3AD203B41FA5}">
                      <a16:colId xmlns:a16="http://schemas.microsoft.com/office/drawing/2014/main" val="1105348928"/>
                    </a:ext>
                  </a:extLst>
                </a:gridCol>
              </a:tblGrid>
              <a:tr h="370840">
                <a:tc gridSpan="4">
                  <a:txBody>
                    <a:bodyPr/>
                    <a:lstStyle/>
                    <a:p>
                      <a:pPr algn="ctr"/>
                      <a:r>
                        <a:rPr lang="en-US" sz="1800" b="1" dirty="0">
                          <a:latin typeface="Calibri" panose="020F0502020204030204" pitchFamily="34" charset="0"/>
                          <a:cs typeface="Calibri" panose="020F0502020204030204" pitchFamily="34" charset="0"/>
                        </a:rPr>
                        <a:t>Multivariable Analysis - Serum Bilirubin</a:t>
                      </a: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tc hMerge="1">
                  <a:txBody>
                    <a:bodyPr/>
                    <a:lstStyle/>
                    <a:p>
                      <a:pPr algn="ctr"/>
                      <a:endParaRPr lang="en-US" sz="20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1804463"/>
                  </a:ext>
                </a:extLst>
              </a:tr>
              <a:tr h="370840">
                <a:tc>
                  <a:txBody>
                    <a:bodyPr/>
                    <a:lstStyle/>
                    <a:p>
                      <a:r>
                        <a:rPr lang="en-US" sz="1800" b="1" dirty="0">
                          <a:latin typeface="Calibri" panose="020F0502020204030204" pitchFamily="34" charset="0"/>
                          <a:cs typeface="Calibri" panose="020F0502020204030204" pitchFamily="34" charset="0"/>
                        </a:rPr>
                        <a:t>Model</a:t>
                      </a:r>
                    </a:p>
                  </a:txBody>
                  <a:tcPr/>
                </a:tc>
                <a:tc>
                  <a:txBody>
                    <a:bodyPr/>
                    <a:lstStyle/>
                    <a:p>
                      <a:pPr algn="ctr"/>
                      <a:r>
                        <a:rPr lang="en-US" sz="1800" b="1" dirty="0">
                          <a:latin typeface="Calibri" panose="020F0502020204030204" pitchFamily="34" charset="0"/>
                          <a:cs typeface="Calibri" panose="020F0502020204030204" pitchFamily="34" charset="0"/>
                        </a:rPr>
                        <a:t>Hazard Ratios</a:t>
                      </a:r>
                    </a:p>
                  </a:txBody>
                  <a:tcPr/>
                </a:tc>
                <a:tc>
                  <a:txBody>
                    <a:bodyPr/>
                    <a:lstStyle/>
                    <a:p>
                      <a:pPr algn="ctr"/>
                      <a:r>
                        <a:rPr lang="en-US" sz="1800" b="1" dirty="0">
                          <a:latin typeface="Calibri" panose="020F0502020204030204" pitchFamily="34" charset="0"/>
                          <a:cs typeface="Calibri" panose="020F0502020204030204" pitchFamily="34" charset="0"/>
                        </a:rPr>
                        <a:t>95% Confidence Interval</a:t>
                      </a:r>
                    </a:p>
                  </a:txBody>
                  <a:tcPr/>
                </a:tc>
                <a:tc>
                  <a:txBody>
                    <a:bodyPr/>
                    <a:lstStyle/>
                    <a:p>
                      <a:pPr algn="ctr"/>
                      <a:r>
                        <a:rPr lang="en-US" sz="1800" b="1" dirty="0">
                          <a:latin typeface="Calibri" panose="020F0502020204030204" pitchFamily="34" charset="0"/>
                          <a:cs typeface="Calibri" panose="020F0502020204030204" pitchFamily="34" charset="0"/>
                        </a:rPr>
                        <a:t>p-value</a:t>
                      </a:r>
                    </a:p>
                  </a:txBody>
                  <a:tcPr/>
                </a:tc>
                <a:extLst>
                  <a:ext uri="{0D108BD9-81ED-4DB2-BD59-A6C34878D82A}">
                    <a16:rowId xmlns:a16="http://schemas.microsoft.com/office/drawing/2014/main" val="4128566234"/>
                  </a:ext>
                </a:extLst>
              </a:tr>
              <a:tr h="370840">
                <a:tc>
                  <a:txBody>
                    <a:bodyPr/>
                    <a:lstStyle/>
                    <a:p>
                      <a:r>
                        <a:rPr lang="en-US" sz="1800" dirty="0">
                          <a:latin typeface="Calibri" panose="020F0502020204030204" pitchFamily="34" charset="0"/>
                          <a:cs typeface="Calibri" panose="020F0502020204030204" pitchFamily="34" charset="0"/>
                        </a:rPr>
                        <a:t>Model 1: Cox PH</a:t>
                      </a:r>
                      <a:endParaRPr lang="en-US" sz="1800" b="1" dirty="0">
                        <a:latin typeface="Calibri" panose="020F0502020204030204" pitchFamily="34" charset="0"/>
                        <a:cs typeface="Calibri" panose="020F0502020204030204" pitchFamily="34" charset="0"/>
                      </a:endParaRPr>
                    </a:p>
                  </a:txBody>
                  <a:tcPr/>
                </a:tc>
                <a:tc>
                  <a:txBody>
                    <a:bodyPr/>
                    <a:lstStyle/>
                    <a:p>
                      <a:pPr algn="ctr"/>
                      <a:r>
                        <a:rPr lang="en-US" sz="1800" dirty="0">
                          <a:latin typeface="Calibri" panose="020F0502020204030204" pitchFamily="34" charset="0"/>
                          <a:cs typeface="Calibri" panose="020F0502020204030204" pitchFamily="34" charset="0"/>
                        </a:rPr>
                        <a:t>1.11</a:t>
                      </a:r>
                    </a:p>
                  </a:txBody>
                  <a:tcPr/>
                </a:tc>
                <a:tc>
                  <a:txBody>
                    <a:bodyPr/>
                    <a:lstStyle/>
                    <a:p>
                      <a:pPr algn="ctr"/>
                      <a:r>
                        <a:rPr lang="en-US" sz="1800" dirty="0">
                          <a:latin typeface="Calibri" panose="020F0502020204030204" pitchFamily="34" charset="0"/>
                          <a:cs typeface="Calibri" panose="020F0502020204030204" pitchFamily="34" charset="0"/>
                        </a:rPr>
                        <a:t>(1.06 – 1.15)</a:t>
                      </a:r>
                    </a:p>
                  </a:txBody>
                  <a:tcPr>
                    <a:lnB>
                      <a:noFill/>
                    </a:lnB>
                  </a:tcPr>
                </a:tc>
                <a:tc>
                  <a:txBody>
                    <a:bodyPr/>
                    <a:lstStyle/>
                    <a:p>
                      <a:pPr algn="ctr"/>
                      <a:r>
                        <a:rPr lang="en-US" sz="1800" dirty="0">
                          <a:latin typeface="Calibri" panose="020F0502020204030204" pitchFamily="34" charset="0"/>
                          <a:cs typeface="Calibri" panose="020F0502020204030204" pitchFamily="34" charset="0"/>
                        </a:rPr>
                        <a:t>&lt;0.001</a:t>
                      </a:r>
                    </a:p>
                  </a:txBody>
                  <a:tcPr/>
                </a:tc>
                <a:extLst>
                  <a:ext uri="{0D108BD9-81ED-4DB2-BD59-A6C34878D82A}">
                    <a16:rowId xmlns:a16="http://schemas.microsoft.com/office/drawing/2014/main" val="2824521056"/>
                  </a:ext>
                </a:extLst>
              </a:tr>
              <a:tr h="370840">
                <a:tc>
                  <a:txBody>
                    <a:bodyPr/>
                    <a:lstStyle/>
                    <a:p>
                      <a:r>
                        <a:rPr lang="en-US" sz="1800" dirty="0">
                          <a:latin typeface="Calibri" panose="020F0502020204030204" pitchFamily="34" charset="0"/>
                          <a:cs typeface="Calibri" panose="020F0502020204030204" pitchFamily="34" charset="0"/>
                        </a:rPr>
                        <a:t>Model 2: Time-Dependent Cox</a:t>
                      </a:r>
                      <a:endParaRPr lang="en-US" sz="1800" b="1" dirty="0">
                        <a:latin typeface="Calibri" panose="020F0502020204030204" pitchFamily="34" charset="0"/>
                        <a:cs typeface="Calibri" panose="020F0502020204030204" pitchFamily="34" charset="0"/>
                      </a:endParaRPr>
                    </a:p>
                  </a:txBody>
                  <a:tcPr/>
                </a:tc>
                <a:tc>
                  <a:txBody>
                    <a:bodyPr/>
                    <a:lstStyle/>
                    <a:p>
                      <a:pPr algn="ctr"/>
                      <a:r>
                        <a:rPr lang="en-US" sz="1800" dirty="0">
                          <a:latin typeface="Calibri" panose="020F0502020204030204" pitchFamily="34" charset="0"/>
                          <a:cs typeface="Calibri" panose="020F0502020204030204" pitchFamily="34" charset="0"/>
                        </a:rPr>
                        <a:t>1.20</a:t>
                      </a:r>
                    </a:p>
                  </a:txBody>
                  <a:tcPr>
                    <a:lnR>
                      <a:noFill/>
                    </a:lnR>
                  </a:tcPr>
                </a:tc>
                <a:tc>
                  <a:txBody>
                    <a:bodyPr/>
                    <a:lstStyle/>
                    <a:p>
                      <a:pPr algn="ctr"/>
                      <a:r>
                        <a:rPr lang="en-US" sz="1800" dirty="0">
                          <a:latin typeface="Calibri" panose="020F0502020204030204" pitchFamily="34" charset="0"/>
                          <a:cs typeface="Calibri" panose="020F0502020204030204" pitchFamily="34" charset="0"/>
                        </a:rPr>
                        <a:t>(1.17 – 1.22)</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US" sz="1800" dirty="0">
                          <a:latin typeface="Calibri" panose="020F0502020204030204" pitchFamily="34" charset="0"/>
                          <a:cs typeface="Calibri" panose="020F0502020204030204" pitchFamily="34" charset="0"/>
                        </a:rPr>
                        <a:t>&lt;0.001</a:t>
                      </a:r>
                    </a:p>
                  </a:txBody>
                  <a:tcPr>
                    <a:lnL>
                      <a:noFill/>
                    </a:lnL>
                  </a:tcPr>
                </a:tc>
                <a:extLst>
                  <a:ext uri="{0D108BD9-81ED-4DB2-BD59-A6C34878D82A}">
                    <a16:rowId xmlns:a16="http://schemas.microsoft.com/office/drawing/2014/main" val="2193163262"/>
                  </a:ext>
                </a:extLst>
              </a:tr>
              <a:tr h="370840">
                <a:tc>
                  <a:txBody>
                    <a:bodyPr/>
                    <a:lstStyle/>
                    <a:p>
                      <a:r>
                        <a:rPr lang="en-US" sz="1800" dirty="0">
                          <a:latin typeface="Calibri" panose="020F0502020204030204" pitchFamily="34" charset="0"/>
                          <a:cs typeface="Calibri" panose="020F0502020204030204" pitchFamily="34" charset="0"/>
                        </a:rPr>
                        <a:t>Model 3: Joint Model</a:t>
                      </a:r>
                      <a:endParaRPr lang="en-US" sz="1800" b="1" dirty="0">
                        <a:latin typeface="Calibri" panose="020F0502020204030204" pitchFamily="34" charset="0"/>
                        <a:cs typeface="Calibri" panose="020F0502020204030204" pitchFamily="34" charset="0"/>
                      </a:endParaRPr>
                    </a:p>
                  </a:txBody>
                  <a:tcPr/>
                </a:tc>
                <a:tc>
                  <a:txBody>
                    <a:bodyPr/>
                    <a:lstStyle/>
                    <a:p>
                      <a:pPr algn="ctr"/>
                      <a:r>
                        <a:rPr lang="en-US" sz="1800" dirty="0">
                          <a:latin typeface="Calibri" panose="020F0502020204030204" pitchFamily="34" charset="0"/>
                          <a:cs typeface="Calibri" panose="020F0502020204030204" pitchFamily="34" charset="0"/>
                        </a:rPr>
                        <a:t>1.82</a:t>
                      </a:r>
                    </a:p>
                  </a:txBody>
                  <a:tcPr/>
                </a:tc>
                <a:tc>
                  <a:txBody>
                    <a:bodyPr/>
                    <a:lstStyle/>
                    <a:p>
                      <a:pPr algn="ctr"/>
                      <a:r>
                        <a:rPr lang="en-US" sz="1800" dirty="0">
                          <a:latin typeface="Calibri" panose="020F0502020204030204" pitchFamily="34" charset="0"/>
                          <a:cs typeface="Calibri" panose="020F0502020204030204" pitchFamily="34" charset="0"/>
                        </a:rPr>
                        <a:t>(1.64 - 2.03)</a:t>
                      </a:r>
                    </a:p>
                  </a:txBody>
                  <a:tcPr>
                    <a:lnT>
                      <a:noFill/>
                    </a:lnT>
                  </a:tcPr>
                </a:tc>
                <a:tc>
                  <a:txBody>
                    <a:bodyPr/>
                    <a:lstStyle/>
                    <a:p>
                      <a:pPr algn="ctr"/>
                      <a:r>
                        <a:rPr lang="en-US" sz="1800" dirty="0">
                          <a:latin typeface="Calibri" panose="020F0502020204030204" pitchFamily="34" charset="0"/>
                          <a:cs typeface="Calibri" panose="020F0502020204030204" pitchFamily="34" charset="0"/>
                        </a:rPr>
                        <a:t>&lt;0.0001</a:t>
                      </a:r>
                    </a:p>
                  </a:txBody>
                  <a:tcPr/>
                </a:tc>
                <a:extLst>
                  <a:ext uri="{0D108BD9-81ED-4DB2-BD59-A6C34878D82A}">
                    <a16:rowId xmlns:a16="http://schemas.microsoft.com/office/drawing/2014/main" val="714735959"/>
                  </a:ext>
                </a:extLst>
              </a:tr>
            </a:tbl>
          </a:graphicData>
        </a:graphic>
      </p:graphicFrame>
    </p:spTree>
    <p:extLst>
      <p:ext uri="{BB962C8B-B14F-4D97-AF65-F5344CB8AC3E}">
        <p14:creationId xmlns:p14="http://schemas.microsoft.com/office/powerpoint/2010/main" val="3261241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map&#10;&#10;Description automatically generated">
            <a:extLst>
              <a:ext uri="{FF2B5EF4-FFF2-40B4-BE49-F238E27FC236}">
                <a16:creationId xmlns:a16="http://schemas.microsoft.com/office/drawing/2014/main" id="{801AE940-466F-CF46-9467-CB1B282FBB39}"/>
              </a:ext>
            </a:extLst>
          </p:cNvPr>
          <p:cNvPicPr>
            <a:picLocks noChangeAspect="1"/>
          </p:cNvPicPr>
          <p:nvPr/>
        </p:nvPicPr>
        <p:blipFill>
          <a:blip r:embed="rId3"/>
          <a:stretch>
            <a:fillRect/>
          </a:stretch>
        </p:blipFill>
        <p:spPr>
          <a:xfrm>
            <a:off x="6196524" y="1841282"/>
            <a:ext cx="5804976" cy="3424060"/>
          </a:xfrm>
          <a:prstGeom prst="rect">
            <a:avLst/>
          </a:prstGeom>
        </p:spPr>
      </p:pic>
      <p:pic>
        <p:nvPicPr>
          <p:cNvPr id="16" name="Picture 15" descr="A close up of a map&#10;&#10;Description automatically generated">
            <a:extLst>
              <a:ext uri="{FF2B5EF4-FFF2-40B4-BE49-F238E27FC236}">
                <a16:creationId xmlns:a16="http://schemas.microsoft.com/office/drawing/2014/main" id="{CF694804-3C57-524A-ACE6-4C8327C42CC8}"/>
              </a:ext>
            </a:extLst>
          </p:cNvPr>
          <p:cNvPicPr>
            <a:picLocks noChangeAspect="1"/>
          </p:cNvPicPr>
          <p:nvPr/>
        </p:nvPicPr>
        <p:blipFill>
          <a:blip r:embed="rId4"/>
          <a:stretch>
            <a:fillRect/>
          </a:stretch>
        </p:blipFill>
        <p:spPr>
          <a:xfrm>
            <a:off x="498771" y="1897054"/>
            <a:ext cx="5514915" cy="3394997"/>
          </a:xfrm>
          <a:prstGeom prst="rect">
            <a:avLst/>
          </a:prstGeom>
        </p:spPr>
      </p:pic>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5"/>
          <a:stretch>
            <a:fillRect/>
          </a:stretch>
        </p:blipFill>
        <p:spPr>
          <a:xfrm flipH="1">
            <a:off x="0" y="869749"/>
            <a:ext cx="209550" cy="5021179"/>
          </a:xfrm>
          <a:prstGeom prst="rect">
            <a:avLst/>
          </a:prstGeom>
        </p:spPr>
      </p:pic>
      <p:sp>
        <p:nvSpPr>
          <p:cNvPr id="14" name="Rectangle 13">
            <a:extLst>
              <a:ext uri="{FF2B5EF4-FFF2-40B4-BE49-F238E27FC236}">
                <a16:creationId xmlns:a16="http://schemas.microsoft.com/office/drawing/2014/main" id="{685A5841-1CB4-F341-A799-0E0C65263BD8}"/>
              </a:ext>
            </a:extLst>
          </p:cNvPr>
          <p:cNvSpPr/>
          <p:nvPr/>
        </p:nvSpPr>
        <p:spPr>
          <a:xfrm>
            <a:off x="1547446" y="1841283"/>
            <a:ext cx="3645700" cy="6979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F5128D-FF88-4249-8C16-F702A661C1B1}"/>
              </a:ext>
            </a:extLst>
          </p:cNvPr>
          <p:cNvSpPr/>
          <p:nvPr/>
        </p:nvSpPr>
        <p:spPr>
          <a:xfrm>
            <a:off x="7062362" y="1841283"/>
            <a:ext cx="4090972" cy="58499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EED5B7D-0FD7-BC4E-AB42-040D0BB86B09}"/>
              </a:ext>
            </a:extLst>
          </p:cNvPr>
          <p:cNvSpPr txBox="1"/>
          <p:nvPr/>
        </p:nvSpPr>
        <p:spPr>
          <a:xfrm>
            <a:off x="5158497" y="2781804"/>
            <a:ext cx="671015" cy="307777"/>
          </a:xfrm>
          <a:prstGeom prst="rect">
            <a:avLst/>
          </a:prstGeom>
          <a:noFill/>
        </p:spPr>
        <p:txBody>
          <a:bodyPr wrap="square" rtlCol="0">
            <a:spAutoFit/>
          </a:bodyPr>
          <a:lstStyle/>
          <a:p>
            <a:r>
              <a:rPr lang="en-US" sz="1400" dirty="0">
                <a:latin typeface="Garamond" panose="02020404030301010803" pitchFamily="18" charset="0"/>
              </a:rPr>
              <a:t>Drug</a:t>
            </a:r>
          </a:p>
        </p:txBody>
      </p:sp>
      <p:sp>
        <p:nvSpPr>
          <p:cNvPr id="23" name="TextBox 22">
            <a:extLst>
              <a:ext uri="{FF2B5EF4-FFF2-40B4-BE49-F238E27FC236}">
                <a16:creationId xmlns:a16="http://schemas.microsoft.com/office/drawing/2014/main" id="{88F7DF3C-BDC9-2D44-923F-EA2E2D7B67C9}"/>
              </a:ext>
            </a:extLst>
          </p:cNvPr>
          <p:cNvSpPr txBox="1"/>
          <p:nvPr/>
        </p:nvSpPr>
        <p:spPr>
          <a:xfrm>
            <a:off x="5025638" y="3479390"/>
            <a:ext cx="1124603" cy="307777"/>
          </a:xfrm>
          <a:prstGeom prst="rect">
            <a:avLst/>
          </a:prstGeom>
          <a:noFill/>
        </p:spPr>
        <p:txBody>
          <a:bodyPr wrap="square" rtlCol="0">
            <a:spAutoFit/>
          </a:bodyPr>
          <a:lstStyle/>
          <a:p>
            <a:r>
              <a:rPr lang="en-US" sz="1400" dirty="0">
                <a:latin typeface="Garamond" panose="02020404030301010803" pitchFamily="18" charset="0"/>
              </a:rPr>
              <a:t>Treatment</a:t>
            </a:r>
          </a:p>
        </p:txBody>
      </p:sp>
      <p:sp>
        <p:nvSpPr>
          <p:cNvPr id="24" name="TextBox 23">
            <a:extLst>
              <a:ext uri="{FF2B5EF4-FFF2-40B4-BE49-F238E27FC236}">
                <a16:creationId xmlns:a16="http://schemas.microsoft.com/office/drawing/2014/main" id="{D3C4BE84-0AAC-AE4E-981C-0E969365B03A}"/>
              </a:ext>
            </a:extLst>
          </p:cNvPr>
          <p:cNvSpPr txBox="1"/>
          <p:nvPr/>
        </p:nvSpPr>
        <p:spPr>
          <a:xfrm>
            <a:off x="11449474" y="3440663"/>
            <a:ext cx="671015" cy="307777"/>
          </a:xfrm>
          <a:prstGeom prst="rect">
            <a:avLst/>
          </a:prstGeom>
          <a:noFill/>
        </p:spPr>
        <p:txBody>
          <a:bodyPr wrap="square" rtlCol="0">
            <a:spAutoFit/>
          </a:bodyPr>
          <a:lstStyle/>
          <a:p>
            <a:r>
              <a:rPr lang="en-US" sz="1400" dirty="0">
                <a:latin typeface="Garamond" panose="02020404030301010803" pitchFamily="18" charset="0"/>
              </a:rPr>
              <a:t>Male</a:t>
            </a:r>
          </a:p>
        </p:txBody>
      </p:sp>
      <p:sp>
        <p:nvSpPr>
          <p:cNvPr id="25" name="TextBox 24">
            <a:extLst>
              <a:ext uri="{FF2B5EF4-FFF2-40B4-BE49-F238E27FC236}">
                <a16:creationId xmlns:a16="http://schemas.microsoft.com/office/drawing/2014/main" id="{A9A92B38-9520-A847-A34C-EEC3D3757455}"/>
              </a:ext>
            </a:extLst>
          </p:cNvPr>
          <p:cNvSpPr txBox="1"/>
          <p:nvPr/>
        </p:nvSpPr>
        <p:spPr>
          <a:xfrm>
            <a:off x="11423327" y="3015962"/>
            <a:ext cx="851284" cy="307777"/>
          </a:xfrm>
          <a:prstGeom prst="rect">
            <a:avLst/>
          </a:prstGeom>
          <a:noFill/>
        </p:spPr>
        <p:txBody>
          <a:bodyPr wrap="square" rtlCol="0">
            <a:spAutoFit/>
          </a:bodyPr>
          <a:lstStyle/>
          <a:p>
            <a:r>
              <a:rPr lang="en-US" sz="1400" dirty="0">
                <a:latin typeface="Garamond" panose="02020404030301010803" pitchFamily="18" charset="0"/>
              </a:rPr>
              <a:t>Female</a:t>
            </a:r>
          </a:p>
        </p:txBody>
      </p:sp>
      <p:cxnSp>
        <p:nvCxnSpPr>
          <p:cNvPr id="19" name="Straight Arrow Connector 18">
            <a:extLst>
              <a:ext uri="{FF2B5EF4-FFF2-40B4-BE49-F238E27FC236}">
                <a16:creationId xmlns:a16="http://schemas.microsoft.com/office/drawing/2014/main" id="{251C577F-1A1D-3C43-B180-72DA564CA777}"/>
              </a:ext>
            </a:extLst>
          </p:cNvPr>
          <p:cNvCxnSpPr>
            <a:cxnSpLocks/>
          </p:cNvCxnSpPr>
          <p:nvPr/>
        </p:nvCxnSpPr>
        <p:spPr>
          <a:xfrm flipH="1">
            <a:off x="5193147" y="3041650"/>
            <a:ext cx="112278" cy="28208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Straight Arrow Connector 29">
            <a:extLst>
              <a:ext uri="{FF2B5EF4-FFF2-40B4-BE49-F238E27FC236}">
                <a16:creationId xmlns:a16="http://schemas.microsoft.com/office/drawing/2014/main" id="{EC702F07-EB21-BC4D-9008-D910E710D8AB}"/>
              </a:ext>
            </a:extLst>
          </p:cNvPr>
          <p:cNvCxnSpPr>
            <a:cxnSpLocks/>
          </p:cNvCxnSpPr>
          <p:nvPr/>
        </p:nvCxnSpPr>
        <p:spPr>
          <a:xfrm flipV="1">
            <a:off x="5353050" y="3380339"/>
            <a:ext cx="73025" cy="203246"/>
          </a:xfrm>
          <a:prstGeom prst="straightConnector1">
            <a:avLst/>
          </a:prstGeom>
          <a:ln>
            <a:solidFill>
              <a:srgbClr val="37E4FF"/>
            </a:solidFill>
            <a:tailEnd type="triangle"/>
          </a:ln>
        </p:spPr>
        <p:style>
          <a:lnRef idx="1">
            <a:schemeClr val="accent5"/>
          </a:lnRef>
          <a:fillRef idx="0">
            <a:schemeClr val="accent5"/>
          </a:fillRef>
          <a:effectRef idx="0">
            <a:schemeClr val="accent5"/>
          </a:effectRef>
          <a:fontRef idx="minor">
            <a:schemeClr val="tx1"/>
          </a:fontRef>
        </p:style>
      </p:cxnSp>
      <p:sp>
        <p:nvSpPr>
          <p:cNvPr id="18" name="Title 1">
            <a:extLst>
              <a:ext uri="{FF2B5EF4-FFF2-40B4-BE49-F238E27FC236}">
                <a16:creationId xmlns:a16="http://schemas.microsoft.com/office/drawing/2014/main" id="{E31B616D-DD02-D845-89AC-2374CA9614CC}"/>
              </a:ext>
            </a:extLst>
          </p:cNvPr>
          <p:cNvSpPr txBox="1">
            <a:spLocks/>
          </p:cNvSpPr>
          <p:nvPr/>
        </p:nvSpPr>
        <p:spPr>
          <a:xfrm>
            <a:off x="6844422" y="1402103"/>
            <a:ext cx="4105160" cy="535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Garamond" panose="02020404030301010803" pitchFamily="18" charset="0"/>
              </a:rPr>
              <a:t>Sex</a:t>
            </a:r>
          </a:p>
        </p:txBody>
      </p:sp>
      <p:sp>
        <p:nvSpPr>
          <p:cNvPr id="20" name="Title 1">
            <a:extLst>
              <a:ext uri="{FF2B5EF4-FFF2-40B4-BE49-F238E27FC236}">
                <a16:creationId xmlns:a16="http://schemas.microsoft.com/office/drawing/2014/main" id="{8DEE5537-B3A8-5546-8382-AE73ABF2D856}"/>
              </a:ext>
            </a:extLst>
          </p:cNvPr>
          <p:cNvSpPr txBox="1">
            <a:spLocks/>
          </p:cNvSpPr>
          <p:nvPr/>
        </p:nvSpPr>
        <p:spPr>
          <a:xfrm>
            <a:off x="616005" y="1336664"/>
            <a:ext cx="6905740" cy="697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Garamond" panose="02020404030301010803" pitchFamily="18" charset="0"/>
              </a:rPr>
              <a:t>Treatment effect</a:t>
            </a:r>
          </a:p>
        </p:txBody>
      </p:sp>
    </p:spTree>
    <p:extLst>
      <p:ext uri="{BB962C8B-B14F-4D97-AF65-F5344CB8AC3E}">
        <p14:creationId xmlns:p14="http://schemas.microsoft.com/office/powerpoint/2010/main" val="634151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map&#10;&#10;Description automatically generated">
            <a:extLst>
              <a:ext uri="{FF2B5EF4-FFF2-40B4-BE49-F238E27FC236}">
                <a16:creationId xmlns:a16="http://schemas.microsoft.com/office/drawing/2014/main" id="{801AE940-466F-CF46-9467-CB1B282FBB39}"/>
              </a:ext>
            </a:extLst>
          </p:cNvPr>
          <p:cNvPicPr>
            <a:picLocks noChangeAspect="1"/>
          </p:cNvPicPr>
          <p:nvPr/>
        </p:nvPicPr>
        <p:blipFill>
          <a:blip r:embed="rId3"/>
          <a:stretch>
            <a:fillRect/>
          </a:stretch>
        </p:blipFill>
        <p:spPr>
          <a:xfrm>
            <a:off x="6196524" y="1841282"/>
            <a:ext cx="5804976" cy="3424060"/>
          </a:xfrm>
          <a:prstGeom prst="rect">
            <a:avLst/>
          </a:prstGeom>
        </p:spPr>
      </p:pic>
      <p:pic>
        <p:nvPicPr>
          <p:cNvPr id="16" name="Picture 15" descr="A close up of a map&#10;&#10;Description automatically generated">
            <a:extLst>
              <a:ext uri="{FF2B5EF4-FFF2-40B4-BE49-F238E27FC236}">
                <a16:creationId xmlns:a16="http://schemas.microsoft.com/office/drawing/2014/main" id="{CF694804-3C57-524A-ACE6-4C8327C42CC8}"/>
              </a:ext>
            </a:extLst>
          </p:cNvPr>
          <p:cNvPicPr>
            <a:picLocks noChangeAspect="1"/>
          </p:cNvPicPr>
          <p:nvPr/>
        </p:nvPicPr>
        <p:blipFill>
          <a:blip r:embed="rId4"/>
          <a:stretch>
            <a:fillRect/>
          </a:stretch>
        </p:blipFill>
        <p:spPr>
          <a:xfrm>
            <a:off x="498771" y="1897054"/>
            <a:ext cx="5514915" cy="3394997"/>
          </a:xfrm>
          <a:prstGeom prst="rect">
            <a:avLst/>
          </a:prstGeom>
        </p:spPr>
      </p:pic>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5"/>
          <a:stretch>
            <a:fillRect/>
          </a:stretch>
        </p:blipFill>
        <p:spPr>
          <a:xfrm flipH="1">
            <a:off x="0" y="869749"/>
            <a:ext cx="209550" cy="5021179"/>
          </a:xfrm>
          <a:prstGeom prst="rect">
            <a:avLst/>
          </a:prstGeom>
        </p:spPr>
      </p:pic>
      <p:sp>
        <p:nvSpPr>
          <p:cNvPr id="35" name="Rectangle 34">
            <a:extLst>
              <a:ext uri="{FF2B5EF4-FFF2-40B4-BE49-F238E27FC236}">
                <a16:creationId xmlns:a16="http://schemas.microsoft.com/office/drawing/2014/main" id="{F82520BB-13FC-8045-A0C6-190EEEE06709}"/>
              </a:ext>
            </a:extLst>
          </p:cNvPr>
          <p:cNvSpPr/>
          <p:nvPr/>
        </p:nvSpPr>
        <p:spPr>
          <a:xfrm>
            <a:off x="1818135" y="3396239"/>
            <a:ext cx="712723" cy="340538"/>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EAFC9CA-1517-7F4A-824A-F2626A0DF750}"/>
              </a:ext>
            </a:extLst>
          </p:cNvPr>
          <p:cNvSpPr/>
          <p:nvPr/>
        </p:nvSpPr>
        <p:spPr>
          <a:xfrm>
            <a:off x="7359375" y="3371941"/>
            <a:ext cx="978086" cy="370703"/>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85A5841-1CB4-F341-A799-0E0C65263BD8}"/>
              </a:ext>
            </a:extLst>
          </p:cNvPr>
          <p:cNvSpPr/>
          <p:nvPr/>
        </p:nvSpPr>
        <p:spPr>
          <a:xfrm>
            <a:off x="1682691" y="1891355"/>
            <a:ext cx="3510455" cy="6478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F5128D-FF88-4249-8C16-F702A661C1B1}"/>
              </a:ext>
            </a:extLst>
          </p:cNvPr>
          <p:cNvSpPr/>
          <p:nvPr/>
        </p:nvSpPr>
        <p:spPr>
          <a:xfrm>
            <a:off x="7108000" y="1804405"/>
            <a:ext cx="4045334" cy="621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EED5B7D-0FD7-BC4E-AB42-040D0BB86B09}"/>
              </a:ext>
            </a:extLst>
          </p:cNvPr>
          <p:cNvSpPr txBox="1"/>
          <p:nvPr/>
        </p:nvSpPr>
        <p:spPr>
          <a:xfrm>
            <a:off x="5158497" y="2781804"/>
            <a:ext cx="671015" cy="307777"/>
          </a:xfrm>
          <a:prstGeom prst="rect">
            <a:avLst/>
          </a:prstGeom>
          <a:noFill/>
        </p:spPr>
        <p:txBody>
          <a:bodyPr wrap="square" rtlCol="0">
            <a:spAutoFit/>
          </a:bodyPr>
          <a:lstStyle/>
          <a:p>
            <a:r>
              <a:rPr lang="en-US" sz="1400" dirty="0">
                <a:latin typeface="Garamond" panose="02020404030301010803" pitchFamily="18" charset="0"/>
              </a:rPr>
              <a:t>Drug</a:t>
            </a:r>
          </a:p>
        </p:txBody>
      </p:sp>
      <p:sp>
        <p:nvSpPr>
          <p:cNvPr id="23" name="TextBox 22">
            <a:extLst>
              <a:ext uri="{FF2B5EF4-FFF2-40B4-BE49-F238E27FC236}">
                <a16:creationId xmlns:a16="http://schemas.microsoft.com/office/drawing/2014/main" id="{88F7DF3C-BDC9-2D44-923F-EA2E2D7B67C9}"/>
              </a:ext>
            </a:extLst>
          </p:cNvPr>
          <p:cNvSpPr txBox="1"/>
          <p:nvPr/>
        </p:nvSpPr>
        <p:spPr>
          <a:xfrm>
            <a:off x="5025638" y="3479390"/>
            <a:ext cx="1124603" cy="307777"/>
          </a:xfrm>
          <a:prstGeom prst="rect">
            <a:avLst/>
          </a:prstGeom>
          <a:noFill/>
        </p:spPr>
        <p:txBody>
          <a:bodyPr wrap="square" rtlCol="0">
            <a:spAutoFit/>
          </a:bodyPr>
          <a:lstStyle/>
          <a:p>
            <a:r>
              <a:rPr lang="en-US" sz="1400" dirty="0">
                <a:latin typeface="Garamond" panose="02020404030301010803" pitchFamily="18" charset="0"/>
              </a:rPr>
              <a:t>Treatment</a:t>
            </a:r>
          </a:p>
        </p:txBody>
      </p:sp>
      <p:sp>
        <p:nvSpPr>
          <p:cNvPr id="24" name="TextBox 23">
            <a:extLst>
              <a:ext uri="{FF2B5EF4-FFF2-40B4-BE49-F238E27FC236}">
                <a16:creationId xmlns:a16="http://schemas.microsoft.com/office/drawing/2014/main" id="{D3C4BE84-0AAC-AE4E-981C-0E969365B03A}"/>
              </a:ext>
            </a:extLst>
          </p:cNvPr>
          <p:cNvSpPr txBox="1"/>
          <p:nvPr/>
        </p:nvSpPr>
        <p:spPr>
          <a:xfrm>
            <a:off x="11449474" y="3440663"/>
            <a:ext cx="671015" cy="307777"/>
          </a:xfrm>
          <a:prstGeom prst="rect">
            <a:avLst/>
          </a:prstGeom>
          <a:noFill/>
        </p:spPr>
        <p:txBody>
          <a:bodyPr wrap="square" rtlCol="0">
            <a:spAutoFit/>
          </a:bodyPr>
          <a:lstStyle/>
          <a:p>
            <a:r>
              <a:rPr lang="en-US" sz="1400" dirty="0">
                <a:latin typeface="Garamond" panose="02020404030301010803" pitchFamily="18" charset="0"/>
              </a:rPr>
              <a:t>Male</a:t>
            </a:r>
          </a:p>
        </p:txBody>
      </p:sp>
      <p:sp>
        <p:nvSpPr>
          <p:cNvPr id="25" name="TextBox 24">
            <a:extLst>
              <a:ext uri="{FF2B5EF4-FFF2-40B4-BE49-F238E27FC236}">
                <a16:creationId xmlns:a16="http://schemas.microsoft.com/office/drawing/2014/main" id="{A9A92B38-9520-A847-A34C-EEC3D3757455}"/>
              </a:ext>
            </a:extLst>
          </p:cNvPr>
          <p:cNvSpPr txBox="1"/>
          <p:nvPr/>
        </p:nvSpPr>
        <p:spPr>
          <a:xfrm>
            <a:off x="11423327" y="3015962"/>
            <a:ext cx="851284" cy="307777"/>
          </a:xfrm>
          <a:prstGeom prst="rect">
            <a:avLst/>
          </a:prstGeom>
          <a:noFill/>
        </p:spPr>
        <p:txBody>
          <a:bodyPr wrap="square" rtlCol="0">
            <a:spAutoFit/>
          </a:bodyPr>
          <a:lstStyle/>
          <a:p>
            <a:r>
              <a:rPr lang="en-US" sz="1400" dirty="0">
                <a:latin typeface="Garamond" panose="02020404030301010803" pitchFamily="18" charset="0"/>
              </a:rPr>
              <a:t>Female</a:t>
            </a:r>
          </a:p>
        </p:txBody>
      </p:sp>
      <p:cxnSp>
        <p:nvCxnSpPr>
          <p:cNvPr id="19" name="Straight Arrow Connector 18">
            <a:extLst>
              <a:ext uri="{FF2B5EF4-FFF2-40B4-BE49-F238E27FC236}">
                <a16:creationId xmlns:a16="http://schemas.microsoft.com/office/drawing/2014/main" id="{251C577F-1A1D-3C43-B180-72DA564CA777}"/>
              </a:ext>
            </a:extLst>
          </p:cNvPr>
          <p:cNvCxnSpPr>
            <a:cxnSpLocks/>
          </p:cNvCxnSpPr>
          <p:nvPr/>
        </p:nvCxnSpPr>
        <p:spPr>
          <a:xfrm flipH="1">
            <a:off x="5193147" y="3041650"/>
            <a:ext cx="112278" cy="282089"/>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Straight Arrow Connector 29">
            <a:extLst>
              <a:ext uri="{FF2B5EF4-FFF2-40B4-BE49-F238E27FC236}">
                <a16:creationId xmlns:a16="http://schemas.microsoft.com/office/drawing/2014/main" id="{EC702F07-EB21-BC4D-9008-D910E710D8AB}"/>
              </a:ext>
            </a:extLst>
          </p:cNvPr>
          <p:cNvCxnSpPr>
            <a:cxnSpLocks/>
          </p:cNvCxnSpPr>
          <p:nvPr/>
        </p:nvCxnSpPr>
        <p:spPr>
          <a:xfrm flipV="1">
            <a:off x="5353050" y="3380339"/>
            <a:ext cx="73025" cy="203246"/>
          </a:xfrm>
          <a:prstGeom prst="straightConnector1">
            <a:avLst/>
          </a:prstGeom>
          <a:ln>
            <a:solidFill>
              <a:srgbClr val="37E4FF"/>
            </a:solidFill>
            <a:tailEnd type="triangle"/>
          </a:ln>
        </p:spPr>
        <p:style>
          <a:lnRef idx="1">
            <a:schemeClr val="accent5"/>
          </a:lnRef>
          <a:fillRef idx="0">
            <a:schemeClr val="accent5"/>
          </a:fillRef>
          <a:effectRef idx="0">
            <a:schemeClr val="accent5"/>
          </a:effectRef>
          <a:fontRef idx="minor">
            <a:schemeClr val="tx1"/>
          </a:fontRef>
        </p:style>
      </p:cxnSp>
      <p:sp>
        <p:nvSpPr>
          <p:cNvPr id="20" name="TextBox 19">
            <a:extLst>
              <a:ext uri="{FF2B5EF4-FFF2-40B4-BE49-F238E27FC236}">
                <a16:creationId xmlns:a16="http://schemas.microsoft.com/office/drawing/2014/main" id="{C6CF60A1-8909-BF45-8AF4-CFACB806D202}"/>
              </a:ext>
            </a:extLst>
          </p:cNvPr>
          <p:cNvSpPr txBox="1"/>
          <p:nvPr/>
        </p:nvSpPr>
        <p:spPr>
          <a:xfrm>
            <a:off x="1789613" y="5241461"/>
            <a:ext cx="4229100" cy="430887"/>
          </a:xfrm>
          <a:prstGeom prst="rect">
            <a:avLst/>
          </a:prstGeom>
          <a:noFill/>
        </p:spPr>
        <p:txBody>
          <a:bodyPr wrap="square" rtlCol="0">
            <a:spAutoFit/>
          </a:bodyPr>
          <a:lstStyle/>
          <a:p>
            <a:r>
              <a:rPr lang="en-US" sz="2200" dirty="0">
                <a:latin typeface="Garamond" panose="02020404030301010803" pitchFamily="18" charset="0"/>
              </a:rPr>
              <a:t>Drug is not statistically significant </a:t>
            </a:r>
          </a:p>
        </p:txBody>
      </p:sp>
      <p:sp>
        <p:nvSpPr>
          <p:cNvPr id="21" name="TextBox 20">
            <a:extLst>
              <a:ext uri="{FF2B5EF4-FFF2-40B4-BE49-F238E27FC236}">
                <a16:creationId xmlns:a16="http://schemas.microsoft.com/office/drawing/2014/main" id="{F9EE3027-1DC8-FA48-8895-7E3C8019F787}"/>
              </a:ext>
            </a:extLst>
          </p:cNvPr>
          <p:cNvSpPr txBox="1"/>
          <p:nvPr/>
        </p:nvSpPr>
        <p:spPr>
          <a:xfrm>
            <a:off x="7718307" y="5241462"/>
            <a:ext cx="3739383" cy="430887"/>
          </a:xfrm>
          <a:prstGeom prst="rect">
            <a:avLst/>
          </a:prstGeom>
          <a:noFill/>
        </p:spPr>
        <p:txBody>
          <a:bodyPr wrap="square" rtlCol="0">
            <a:spAutoFit/>
          </a:bodyPr>
          <a:lstStyle/>
          <a:p>
            <a:r>
              <a:rPr lang="en-US" sz="2200" dirty="0">
                <a:latin typeface="Garamond" panose="02020404030301010803" pitchFamily="18" charset="0"/>
              </a:rPr>
              <a:t>Sex is statistically significant </a:t>
            </a:r>
          </a:p>
        </p:txBody>
      </p:sp>
      <p:sp>
        <p:nvSpPr>
          <p:cNvPr id="22" name="TextBox 21">
            <a:extLst>
              <a:ext uri="{FF2B5EF4-FFF2-40B4-BE49-F238E27FC236}">
                <a16:creationId xmlns:a16="http://schemas.microsoft.com/office/drawing/2014/main" id="{EAA870C3-1F68-3C4D-8AA6-24CFFD4B7B67}"/>
              </a:ext>
            </a:extLst>
          </p:cNvPr>
          <p:cNvSpPr txBox="1"/>
          <p:nvPr/>
        </p:nvSpPr>
        <p:spPr>
          <a:xfrm>
            <a:off x="4111730" y="552190"/>
            <a:ext cx="4077021" cy="646331"/>
          </a:xfrm>
          <a:prstGeom prst="rect">
            <a:avLst/>
          </a:prstGeom>
          <a:noFill/>
        </p:spPr>
        <p:txBody>
          <a:bodyPr wrap="square" rtlCol="0">
            <a:spAutoFit/>
          </a:bodyPr>
          <a:lstStyle/>
          <a:p>
            <a:r>
              <a:rPr lang="en-US" dirty="0">
                <a:latin typeface="Garamond" panose="02020404030301010803" pitchFamily="18" charset="0"/>
              </a:rPr>
              <a:t>Log-rank based test for difference in survivorship between groups</a:t>
            </a:r>
          </a:p>
        </p:txBody>
      </p:sp>
      <p:cxnSp>
        <p:nvCxnSpPr>
          <p:cNvPr id="38" name="Straight Arrow Connector 37">
            <a:extLst>
              <a:ext uri="{FF2B5EF4-FFF2-40B4-BE49-F238E27FC236}">
                <a16:creationId xmlns:a16="http://schemas.microsoft.com/office/drawing/2014/main" id="{9B2E9E40-CDA7-A24B-9D26-180E4517D6DC}"/>
              </a:ext>
            </a:extLst>
          </p:cNvPr>
          <p:cNvCxnSpPr>
            <a:cxnSpLocks/>
          </p:cNvCxnSpPr>
          <p:nvPr/>
        </p:nvCxnSpPr>
        <p:spPr>
          <a:xfrm flipV="1">
            <a:off x="2530858" y="1336664"/>
            <a:ext cx="2172266" cy="214272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6" name="Title 1">
            <a:extLst>
              <a:ext uri="{FF2B5EF4-FFF2-40B4-BE49-F238E27FC236}">
                <a16:creationId xmlns:a16="http://schemas.microsoft.com/office/drawing/2014/main" id="{5DEA16FD-05D7-984B-9D9F-BA5814376E23}"/>
              </a:ext>
            </a:extLst>
          </p:cNvPr>
          <p:cNvSpPr txBox="1">
            <a:spLocks/>
          </p:cNvSpPr>
          <p:nvPr/>
        </p:nvSpPr>
        <p:spPr>
          <a:xfrm>
            <a:off x="616005" y="1336664"/>
            <a:ext cx="6905740" cy="6979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Garamond" panose="02020404030301010803" pitchFamily="18" charset="0"/>
              </a:rPr>
              <a:t>Treatment effect</a:t>
            </a:r>
          </a:p>
        </p:txBody>
      </p:sp>
      <p:cxnSp>
        <p:nvCxnSpPr>
          <p:cNvPr id="40" name="Straight Arrow Connector 39">
            <a:extLst>
              <a:ext uri="{FF2B5EF4-FFF2-40B4-BE49-F238E27FC236}">
                <a16:creationId xmlns:a16="http://schemas.microsoft.com/office/drawing/2014/main" id="{1D1EFF2F-6B42-C34B-B29B-87E59876FB7E}"/>
              </a:ext>
            </a:extLst>
          </p:cNvPr>
          <p:cNvCxnSpPr>
            <a:cxnSpLocks/>
          </p:cNvCxnSpPr>
          <p:nvPr/>
        </p:nvCxnSpPr>
        <p:spPr>
          <a:xfrm flipH="1" flipV="1">
            <a:off x="6524255" y="1434275"/>
            <a:ext cx="1434214" cy="194606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7" name="Title 1">
            <a:extLst>
              <a:ext uri="{FF2B5EF4-FFF2-40B4-BE49-F238E27FC236}">
                <a16:creationId xmlns:a16="http://schemas.microsoft.com/office/drawing/2014/main" id="{E57944D0-7A2F-164A-8587-C89B103BDE5D}"/>
              </a:ext>
            </a:extLst>
          </p:cNvPr>
          <p:cNvSpPr txBox="1">
            <a:spLocks/>
          </p:cNvSpPr>
          <p:nvPr/>
        </p:nvSpPr>
        <p:spPr>
          <a:xfrm>
            <a:off x="6844422" y="1402103"/>
            <a:ext cx="4105160" cy="5350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Garamond" panose="02020404030301010803" pitchFamily="18" charset="0"/>
              </a:rPr>
              <a:t>Sex</a:t>
            </a:r>
          </a:p>
        </p:txBody>
      </p:sp>
    </p:spTree>
    <p:extLst>
      <p:ext uri="{BB962C8B-B14F-4D97-AF65-F5344CB8AC3E}">
        <p14:creationId xmlns:p14="http://schemas.microsoft.com/office/powerpoint/2010/main" val="3477530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35718"/>
            <a:ext cx="10515600" cy="1325563"/>
          </a:xfrm>
        </p:spPr>
        <p:txBody>
          <a:bodyPr/>
          <a:lstStyle/>
          <a:p>
            <a:r>
              <a:rPr lang="en-US" dirty="0">
                <a:latin typeface="Garamond" panose="02020404030301010803" pitchFamily="18" charset="0"/>
              </a:rPr>
              <a:t>Kaplan-Meier Curves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4" name="TextBox 3">
            <a:extLst>
              <a:ext uri="{FF2B5EF4-FFF2-40B4-BE49-F238E27FC236}">
                <a16:creationId xmlns:a16="http://schemas.microsoft.com/office/drawing/2014/main" id="{69AB2A5F-9489-B440-B41E-D5CEDD56F01F}"/>
              </a:ext>
            </a:extLst>
          </p:cNvPr>
          <p:cNvSpPr txBox="1"/>
          <p:nvPr/>
        </p:nvSpPr>
        <p:spPr>
          <a:xfrm>
            <a:off x="9590567" y="-893135"/>
            <a:ext cx="184731" cy="369332"/>
          </a:xfrm>
          <a:prstGeom prst="rect">
            <a:avLst/>
          </a:prstGeom>
          <a:noFill/>
        </p:spPr>
        <p:txBody>
          <a:bodyPr wrap="none" rtlCol="0">
            <a:spAutoFit/>
          </a:bodyPr>
          <a:lstStyle/>
          <a:p>
            <a:endParaRPr lang="en-US" dirty="0"/>
          </a:p>
        </p:txBody>
      </p:sp>
      <p:pic>
        <p:nvPicPr>
          <p:cNvPr id="18" name="Picture 17" descr="A screenshot of a cell phone&#10;&#10;Description automatically generated">
            <a:extLst>
              <a:ext uri="{FF2B5EF4-FFF2-40B4-BE49-F238E27FC236}">
                <a16:creationId xmlns:a16="http://schemas.microsoft.com/office/drawing/2014/main" id="{1070BC85-6561-0345-8BF2-554B9E5151A7}"/>
              </a:ext>
            </a:extLst>
          </p:cNvPr>
          <p:cNvPicPr>
            <a:picLocks noChangeAspect="1"/>
          </p:cNvPicPr>
          <p:nvPr/>
        </p:nvPicPr>
        <p:blipFill>
          <a:blip r:embed="rId4"/>
          <a:stretch>
            <a:fillRect/>
          </a:stretch>
        </p:blipFill>
        <p:spPr>
          <a:xfrm>
            <a:off x="1276371" y="3691711"/>
            <a:ext cx="4282169" cy="2679109"/>
          </a:xfrm>
          <a:prstGeom prst="rect">
            <a:avLst/>
          </a:prstGeom>
        </p:spPr>
      </p:pic>
      <p:pic>
        <p:nvPicPr>
          <p:cNvPr id="24" name="Picture 23" descr="A close up of a map&#10;&#10;Description automatically generated">
            <a:extLst>
              <a:ext uri="{FF2B5EF4-FFF2-40B4-BE49-F238E27FC236}">
                <a16:creationId xmlns:a16="http://schemas.microsoft.com/office/drawing/2014/main" id="{FEF0D63E-5F33-BC4F-A2A1-FA959247CA53}"/>
              </a:ext>
            </a:extLst>
          </p:cNvPr>
          <p:cNvPicPr>
            <a:picLocks noChangeAspect="1"/>
          </p:cNvPicPr>
          <p:nvPr/>
        </p:nvPicPr>
        <p:blipFill>
          <a:blip r:embed="rId5"/>
          <a:stretch>
            <a:fillRect/>
          </a:stretch>
        </p:blipFill>
        <p:spPr>
          <a:xfrm>
            <a:off x="1292972" y="1014606"/>
            <a:ext cx="4354177" cy="2677105"/>
          </a:xfrm>
          <a:prstGeom prst="rect">
            <a:avLst/>
          </a:prstGeom>
        </p:spPr>
      </p:pic>
      <p:pic>
        <p:nvPicPr>
          <p:cNvPr id="26" name="Picture 25" descr="A close up of a piece of paper&#10;&#10;Description automatically generated">
            <a:extLst>
              <a:ext uri="{FF2B5EF4-FFF2-40B4-BE49-F238E27FC236}">
                <a16:creationId xmlns:a16="http://schemas.microsoft.com/office/drawing/2014/main" id="{FBCAFDC2-1AFA-9145-ADC9-AA25BD3FA681}"/>
              </a:ext>
            </a:extLst>
          </p:cNvPr>
          <p:cNvPicPr>
            <a:picLocks noChangeAspect="1"/>
          </p:cNvPicPr>
          <p:nvPr/>
        </p:nvPicPr>
        <p:blipFill>
          <a:blip r:embed="rId6"/>
          <a:stretch>
            <a:fillRect/>
          </a:stretch>
        </p:blipFill>
        <p:spPr>
          <a:xfrm>
            <a:off x="6432375" y="869749"/>
            <a:ext cx="4639830" cy="2821962"/>
          </a:xfrm>
          <a:prstGeom prst="rect">
            <a:avLst/>
          </a:prstGeom>
        </p:spPr>
      </p:pic>
      <p:pic>
        <p:nvPicPr>
          <p:cNvPr id="28" name="Picture 27" descr="A close up of a piece of paper&#10;&#10;Description automatically generated">
            <a:extLst>
              <a:ext uri="{FF2B5EF4-FFF2-40B4-BE49-F238E27FC236}">
                <a16:creationId xmlns:a16="http://schemas.microsoft.com/office/drawing/2014/main" id="{72AC4C4A-30CA-9348-A9FC-89052CFA9614}"/>
              </a:ext>
            </a:extLst>
          </p:cNvPr>
          <p:cNvPicPr>
            <a:picLocks noChangeAspect="1"/>
          </p:cNvPicPr>
          <p:nvPr/>
        </p:nvPicPr>
        <p:blipFill>
          <a:blip r:embed="rId7"/>
          <a:stretch>
            <a:fillRect/>
          </a:stretch>
        </p:blipFill>
        <p:spPr>
          <a:xfrm>
            <a:off x="6520984" y="3691711"/>
            <a:ext cx="4597513" cy="2780967"/>
          </a:xfrm>
          <a:prstGeom prst="rect">
            <a:avLst/>
          </a:prstGeom>
        </p:spPr>
      </p:pic>
    </p:spTree>
    <p:extLst>
      <p:ext uri="{BB962C8B-B14F-4D97-AF65-F5344CB8AC3E}">
        <p14:creationId xmlns:p14="http://schemas.microsoft.com/office/powerpoint/2010/main" val="1117099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Joint Model</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3" name="TextBox 2">
            <a:extLst>
              <a:ext uri="{FF2B5EF4-FFF2-40B4-BE49-F238E27FC236}">
                <a16:creationId xmlns:a16="http://schemas.microsoft.com/office/drawing/2014/main" id="{9DDB0E75-DFEC-6B4E-AB5B-E460D29BE11A}"/>
              </a:ext>
            </a:extLst>
          </p:cNvPr>
          <p:cNvSpPr txBox="1"/>
          <p:nvPr/>
        </p:nvSpPr>
        <p:spPr>
          <a:xfrm>
            <a:off x="698205" y="1499302"/>
            <a:ext cx="11493795" cy="6555641"/>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Garamond" panose="02020404030301010803" pitchFamily="18" charset="0"/>
              </a:rPr>
              <a:t>Longitudinal sub-model</a:t>
            </a:r>
            <a:r>
              <a:rPr lang="en-US" sz="2800" dirty="0">
                <a:latin typeface="Garamond" panose="02020404030301010803" pitchFamily="18" charset="0"/>
              </a:rPr>
              <a:t>: Linear Mixed-Effect model</a:t>
            </a:r>
          </a:p>
          <a:p>
            <a:pPr marL="914400" lvl="1" indent="-457200">
              <a:buFont typeface="Arial" panose="020B0604020202020204" pitchFamily="34" charset="0"/>
              <a:buChar char="•"/>
            </a:pPr>
            <a:r>
              <a:rPr lang="en-US" sz="2800" dirty="0">
                <a:latin typeface="Garamond" panose="02020404030301010803" pitchFamily="18" charset="0"/>
              </a:rPr>
              <a:t>Response: Longitudinal bilirubin</a:t>
            </a:r>
          </a:p>
          <a:p>
            <a:pPr marL="914400" lvl="1" indent="-457200">
              <a:buFont typeface="Arial" panose="020B0604020202020204" pitchFamily="34" charset="0"/>
              <a:buChar char="•"/>
            </a:pPr>
            <a:r>
              <a:rPr lang="en-US" sz="2800" dirty="0">
                <a:latin typeface="Garamond" panose="02020404030301010803" pitchFamily="18" charset="0"/>
              </a:rPr>
              <a:t>Predictors: sex and baseline covariates for ascites, hepatomegaly, spiders, albumin, alkaline, SGOT, and prothrombin</a:t>
            </a:r>
          </a:p>
          <a:p>
            <a:pPr marL="914400" lvl="1" indent="-457200">
              <a:buFont typeface="Arial" panose="020B0604020202020204" pitchFamily="34" charset="0"/>
              <a:buChar char="•"/>
            </a:pPr>
            <a:r>
              <a:rPr lang="en-US" sz="2800" dirty="0">
                <a:latin typeface="Garamond" panose="02020404030301010803" pitchFamily="18" charset="0"/>
              </a:rPr>
              <a:t>Random Effect: visit-time | id</a:t>
            </a:r>
          </a:p>
          <a:p>
            <a:pPr lvl="1"/>
            <a:r>
              <a:rPr lang="en-US" sz="2800" dirty="0">
                <a:latin typeface="Garamond" panose="02020404030301010803" pitchFamily="18" charset="0"/>
              </a:rPr>
              <a:t>Bilirubin varies among patients and changes dynamically within individuals</a:t>
            </a:r>
          </a:p>
          <a:p>
            <a:pPr lvl="1"/>
            <a:endParaRPr lang="en-US" sz="2800" dirty="0">
              <a:latin typeface="Garamond" panose="02020404030301010803" pitchFamily="18" charset="0"/>
            </a:endParaRPr>
          </a:p>
          <a:p>
            <a:pPr marL="457200" indent="-457200">
              <a:buFont typeface="Arial" panose="020B0604020202020204" pitchFamily="34" charset="0"/>
              <a:buChar char="•"/>
            </a:pPr>
            <a:r>
              <a:rPr lang="en-US" sz="2800" b="1" dirty="0">
                <a:latin typeface="Garamond" panose="02020404030301010803" pitchFamily="18" charset="0"/>
              </a:rPr>
              <a:t>Survival sub-model</a:t>
            </a:r>
            <a:r>
              <a:rPr lang="en-US" sz="2800" dirty="0">
                <a:latin typeface="Garamond" panose="02020404030301010803" pitchFamily="18" charset="0"/>
              </a:rPr>
              <a:t>: Cox PH model</a:t>
            </a:r>
          </a:p>
          <a:p>
            <a:pPr marL="914400" lvl="1" indent="-457200">
              <a:buFont typeface="Arial" panose="020B0604020202020204" pitchFamily="34" charset="0"/>
              <a:buChar char="•"/>
            </a:pPr>
            <a:r>
              <a:rPr lang="en-US" sz="2800" dirty="0">
                <a:latin typeface="Garamond" panose="02020404030301010803" pitchFamily="18" charset="0"/>
              </a:rPr>
              <a:t>Response: survival</a:t>
            </a:r>
          </a:p>
          <a:p>
            <a:pPr marL="914400" lvl="1" indent="-457200">
              <a:buFont typeface="Arial" panose="020B0604020202020204" pitchFamily="34" charset="0"/>
              <a:buChar char="•"/>
            </a:pPr>
            <a:r>
              <a:rPr lang="en-US" sz="2800" dirty="0">
                <a:latin typeface="Garamond" panose="02020404030301010803" pitchFamily="18" charset="0"/>
              </a:rPr>
              <a:t>Covariates: baseline values for albumin, edema, and age</a:t>
            </a:r>
          </a:p>
          <a:p>
            <a:pPr lvl="7"/>
            <a:r>
              <a:rPr lang="en-US" sz="2800" dirty="0">
                <a:latin typeface="Garamond" panose="02020404030301010803" pitchFamily="18" charset="0"/>
              </a:rPr>
              <a:t>			</a:t>
            </a:r>
          </a:p>
          <a:p>
            <a:endParaRPr lang="en-US" sz="2800" dirty="0">
              <a:latin typeface="Garamond" panose="02020404030301010803" pitchFamily="18" charset="0"/>
            </a:endParaRPr>
          </a:p>
          <a:p>
            <a:pPr marL="457200" indent="-457200">
              <a:buFont typeface="Arial" panose="020B0604020202020204" pitchFamily="34" charset="0"/>
              <a:buChar char="•"/>
            </a:pPr>
            <a:endParaRPr lang="en-US" sz="2800" dirty="0">
              <a:latin typeface="Garamond" panose="02020404030301010803" pitchFamily="18" charset="0"/>
            </a:endParaRPr>
          </a:p>
          <a:p>
            <a:pPr marL="457200" indent="-457200">
              <a:buFont typeface="Arial" panose="020B0604020202020204" pitchFamily="34" charset="0"/>
              <a:buChar char="•"/>
            </a:pPr>
            <a:endParaRPr lang="en-US" sz="2800" dirty="0">
              <a:latin typeface="Garamond" panose="02020404030301010803" pitchFamily="18" charset="0"/>
            </a:endParaRPr>
          </a:p>
          <a:p>
            <a:pPr marL="457200" indent="-457200">
              <a:buFont typeface="Arial" panose="020B0604020202020204" pitchFamily="34" charset="0"/>
              <a:buChar char="•"/>
            </a:pPr>
            <a:endParaRPr lang="en-US" sz="2800" dirty="0">
              <a:latin typeface="Garamond" panose="02020404030301010803" pitchFamily="18" charset="0"/>
            </a:endParaRPr>
          </a:p>
        </p:txBody>
      </p:sp>
    </p:spTree>
    <p:extLst>
      <p:ext uri="{BB962C8B-B14F-4D97-AF65-F5344CB8AC3E}">
        <p14:creationId xmlns:p14="http://schemas.microsoft.com/office/powerpoint/2010/main" val="171050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Research objectives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3" name="TextBox 2">
            <a:extLst>
              <a:ext uri="{FF2B5EF4-FFF2-40B4-BE49-F238E27FC236}">
                <a16:creationId xmlns:a16="http://schemas.microsoft.com/office/drawing/2014/main" id="{874C4601-FBB8-B943-8E74-815D7C923B7A}"/>
              </a:ext>
            </a:extLst>
          </p:cNvPr>
          <p:cNvSpPr txBox="1"/>
          <p:nvPr/>
        </p:nvSpPr>
        <p:spPr>
          <a:xfrm>
            <a:off x="1066800" y="1962150"/>
            <a:ext cx="10154194" cy="3108543"/>
          </a:xfrm>
          <a:prstGeom prst="rect">
            <a:avLst/>
          </a:prstGeom>
          <a:noFill/>
        </p:spPr>
        <p:txBody>
          <a:bodyPr wrap="square" rtlCol="0">
            <a:spAutoFit/>
          </a:bodyPr>
          <a:lstStyle/>
          <a:p>
            <a:pPr marL="514350" indent="-514350">
              <a:buAutoNum type="arabicPeriod"/>
            </a:pPr>
            <a:r>
              <a:rPr lang="en-US" sz="2800" dirty="0">
                <a:latin typeface="Garamond" panose="02020404030301010803" pitchFamily="18" charset="0"/>
              </a:rPr>
              <a:t>Measure the association between bilirubin and overall survival among PBC patients</a:t>
            </a:r>
          </a:p>
          <a:p>
            <a:pPr marL="514350" indent="-514350">
              <a:buAutoNum type="arabicPeriod"/>
            </a:pPr>
            <a:endParaRPr lang="en-US" sz="2800" dirty="0">
              <a:latin typeface="Garamond" panose="02020404030301010803" pitchFamily="18" charset="0"/>
            </a:endParaRPr>
          </a:p>
          <a:p>
            <a:pPr marL="514350" indent="-514350">
              <a:buAutoNum type="arabicPeriod"/>
            </a:pPr>
            <a:r>
              <a:rPr lang="en-US" sz="2800" dirty="0">
                <a:latin typeface="Garamond" panose="02020404030301010803" pitchFamily="18" charset="0"/>
              </a:rPr>
              <a:t>Use three different statistical approaches in survival analysis</a:t>
            </a:r>
          </a:p>
          <a:p>
            <a:endParaRPr lang="en-US" sz="2800" dirty="0">
              <a:latin typeface="Garamond" panose="02020404030301010803" pitchFamily="18" charset="0"/>
            </a:endParaRPr>
          </a:p>
          <a:p>
            <a:r>
              <a:rPr lang="en-US" sz="2800" dirty="0">
                <a:latin typeface="Garamond" panose="02020404030301010803" pitchFamily="18" charset="0"/>
              </a:rPr>
              <a:t>3.   Compare the results from three models</a:t>
            </a:r>
          </a:p>
          <a:p>
            <a:pPr marL="342900" indent="-342900">
              <a:buFont typeface="Arial" panose="020B0604020202020204" pitchFamily="34" charset="0"/>
              <a:buChar char="•"/>
            </a:pPr>
            <a:endParaRPr lang="en-US" sz="2800" dirty="0">
              <a:latin typeface="Garamond" panose="02020404030301010803" pitchFamily="18" charset="0"/>
            </a:endParaRPr>
          </a:p>
        </p:txBody>
      </p:sp>
    </p:spTree>
    <p:extLst>
      <p:ext uri="{BB962C8B-B14F-4D97-AF65-F5344CB8AC3E}">
        <p14:creationId xmlns:p14="http://schemas.microsoft.com/office/powerpoint/2010/main" val="2029257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Empirical CDF</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DB0E75-DFEC-6B4E-AB5B-E460D29BE11A}"/>
                  </a:ext>
                </a:extLst>
              </p:cNvPr>
              <p:cNvSpPr txBox="1"/>
              <p:nvPr/>
            </p:nvSpPr>
            <p:spPr>
              <a:xfrm>
                <a:off x="1006963" y="1548842"/>
                <a:ext cx="11493795" cy="4247253"/>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latin typeface="Garamond" panose="02020404030301010803" pitchFamily="18" charset="0"/>
                  </a:rPr>
                  <a:t>Formula:</a:t>
                </a:r>
              </a:p>
              <a:p>
                <a:pPr lvl="2">
                  <a:lnSpc>
                    <a:spcPct val="150000"/>
                  </a:lnSpc>
                </a:pP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𝐹</m:t>
                            </m:r>
                          </m:e>
                        </m:acc>
                      </m:e>
                      <m:sub>
                        <m:r>
                          <a:rPr lang="en-US" sz="2400" b="0" i="1" smtClean="0">
                            <a:latin typeface="Cambria Math" panose="02040503050406030204" pitchFamily="18" charset="0"/>
                          </a:rPr>
                          <m:t>𝑛</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𝐼</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e>
                        </m:d>
                      </m:e>
                    </m:nary>
                  </m:oMath>
                </a14:m>
                <a:r>
                  <a:rPr lang="en-US" sz="2800" dirty="0">
                    <a:latin typeface="Garamond" panose="02020404030301010803" pitchFamily="18" charset="0"/>
                  </a:rPr>
                  <a:t> </a:t>
                </a:r>
                <a:endParaRPr lang="en-US" sz="3200" dirty="0">
                  <a:latin typeface="Garamond" panose="02020404030301010803" pitchFamily="18" charset="0"/>
                </a:endParaRPr>
              </a:p>
              <a:p>
                <a:pPr marL="800100" lvl="1" indent="-342900">
                  <a:lnSpc>
                    <a:spcPct val="150000"/>
                  </a:lnSpc>
                  <a:buFont typeface="Arial" panose="020B0604020202020204" pitchFamily="34" charset="0"/>
                  <a:buChar char="•"/>
                </a:pPr>
                <a:r>
                  <a:rPr lang="en-US" sz="2800" dirty="0">
                    <a:latin typeface="Garamond" panose="02020404030301010803" pitchFamily="18" charset="0"/>
                  </a:rPr>
                  <a:t> Indicator </a:t>
                </a:r>
                <a14:m>
                  <m:oMath xmlns:m="http://schemas.openxmlformats.org/officeDocument/2006/math">
                    <m:r>
                      <a:rPr lang="en-US" sz="2400" i="1">
                        <a:latin typeface="Cambria Math" panose="02040503050406030204" pitchFamily="18" charset="0"/>
                      </a:rPr>
                      <m:t> </m:t>
                    </m:r>
                    <m:r>
                      <a:rPr lang="en-US" sz="2400" b="0" i="1" smtClean="0">
                        <a:latin typeface="Cambria Math" panose="02040503050406030204" pitchFamily="18" charset="0"/>
                      </a:rPr>
                      <m:t>𝐼</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m:t>
                            </m:r>
                          </m:sub>
                        </m:sSub>
                        <m:r>
                          <a:rPr lang="en-US" sz="2400" i="1">
                            <a:latin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e>
                    </m:d>
                  </m:oMath>
                </a14:m>
                <a:r>
                  <a:rPr lang="en-US" sz="2400" dirty="0">
                    <a:latin typeface="Garamond" panose="02020404030301010803" pitchFamily="18" charset="0"/>
                  </a:rPr>
                  <a:t> </a:t>
                </a:r>
                <a:r>
                  <a:rPr lang="en-US" sz="2800" dirty="0">
                    <a:latin typeface="Garamond" panose="02020404030301010803" pitchFamily="18" charset="0"/>
                  </a:rPr>
                  <a:t>is a </a:t>
                </a:r>
              </a:p>
              <a:p>
                <a:pPr lvl="1">
                  <a:lnSpc>
                    <a:spcPct val="150000"/>
                  </a:lnSpc>
                </a:pPr>
                <a:r>
                  <a:rPr lang="en-US" sz="2800" dirty="0">
                    <a:latin typeface="Garamond" panose="02020404030301010803" pitchFamily="18" charset="0"/>
                  </a:rPr>
                  <a:t>Bernoulli R.V. with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latin typeface="Garamond" panose="02020404030301010803" pitchFamily="18" charset="0"/>
                  </a:rPr>
                  <a:t> </a:t>
                </a:r>
                <a:endParaRPr lang="en-US" sz="2800" dirty="0">
                  <a:latin typeface="Garamond" panose="02020404030301010803" pitchFamily="18" charset="0"/>
                </a:endParaRPr>
              </a:p>
              <a:p>
                <a:pPr marL="800100" lvl="1" indent="-342900">
                  <a:lnSpc>
                    <a:spcPct val="150000"/>
                  </a:lnSpc>
                  <a:buFont typeface="Arial" panose="020B0604020202020204" pitchFamily="34" charset="0"/>
                  <a:buChar char="•"/>
                </a:pPr>
                <a:r>
                  <a:rPr lang="en-US" sz="2800" dirty="0">
                    <a:latin typeface="Garamond" panose="02020404030301010803" pitchFamily="18" charset="0"/>
                  </a:rPr>
                  <a:t> Without censoring: </a:t>
                </a:r>
              </a:p>
              <a:p>
                <a:pPr lvl="2">
                  <a:lnSpc>
                    <a:spcPct val="150000"/>
                  </a:lnSpc>
                </a:pP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𝐹</m:t>
                            </m:r>
                          </m:e>
                        </m:acc>
                      </m:e>
                      <m:sub>
                        <m:r>
                          <a:rPr lang="en-US" sz="2400" i="1">
                            <a:latin typeface="Cambria Math" panose="02040503050406030204" pitchFamily="18" charset="0"/>
                          </a:rPr>
                          <m:t>𝑛</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r>
                      <a:rPr lang="en-US" sz="2400" b="0" i="1" smtClean="0">
                        <a:latin typeface="Cambria Math" panose="02040503050406030204" pitchFamily="18" charset="0"/>
                      </a:rPr>
                      <m:t>1 −</m:t>
                    </m:r>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latin typeface="Garamond" panose="02020404030301010803" pitchFamily="18" charset="0"/>
                  </a:rPr>
                  <a:t> </a:t>
                </a:r>
              </a:p>
              <a:p>
                <a:pPr marL="800100" lvl="1" indent="-342900">
                  <a:buFont typeface="Arial" panose="020B0604020202020204" pitchFamily="34" charset="0"/>
                  <a:buChar char="•"/>
                </a:pPr>
                <a:endParaRPr lang="en-US" sz="2800" dirty="0">
                  <a:latin typeface="Garamond" panose="02020404030301010803" pitchFamily="18" charset="0"/>
                </a:endParaRPr>
              </a:p>
            </p:txBody>
          </p:sp>
        </mc:Choice>
        <mc:Fallback xmlns="">
          <p:sp>
            <p:nvSpPr>
              <p:cNvPr id="3" name="TextBox 2">
                <a:extLst>
                  <a:ext uri="{FF2B5EF4-FFF2-40B4-BE49-F238E27FC236}">
                    <a16:creationId xmlns:a16="http://schemas.microsoft.com/office/drawing/2014/main" id="{9DDB0E75-DFEC-6B4E-AB5B-E460D29BE11A}"/>
                  </a:ext>
                </a:extLst>
              </p:cNvPr>
              <p:cNvSpPr txBox="1">
                <a:spLocks noRot="1" noChangeAspect="1" noMove="1" noResize="1" noEditPoints="1" noAdjustHandles="1" noChangeArrowheads="1" noChangeShapeType="1" noTextEdit="1"/>
              </p:cNvSpPr>
              <p:nvPr/>
            </p:nvSpPr>
            <p:spPr>
              <a:xfrm>
                <a:off x="1006963" y="1548842"/>
                <a:ext cx="11493795" cy="4247253"/>
              </a:xfrm>
              <a:prstGeom prst="rect">
                <a:avLst/>
              </a:prstGeom>
              <a:blipFill>
                <a:blip r:embed="rId4"/>
                <a:stretch>
                  <a:fillRect t="-1488"/>
                </a:stretch>
              </a:blipFill>
            </p:spPr>
            <p:txBody>
              <a:bodyPr/>
              <a:lstStyle/>
              <a:p>
                <a:r>
                  <a:rPr lang="en-US">
                    <a:noFill/>
                  </a:rPr>
                  <a:t> </a:t>
                </a:r>
              </a:p>
            </p:txBody>
          </p:sp>
        </mc:Fallback>
      </mc:AlternateContent>
      <p:pic>
        <p:nvPicPr>
          <p:cNvPr id="9" name="Picture 8" descr="Chart, line chart&#10;&#10;Description automatically generated">
            <a:extLst>
              <a:ext uri="{FF2B5EF4-FFF2-40B4-BE49-F238E27FC236}">
                <a16:creationId xmlns:a16="http://schemas.microsoft.com/office/drawing/2014/main" id="{2353CDE4-C5B1-DD48-8824-D9BF4894DB7C}"/>
              </a:ext>
            </a:extLst>
          </p:cNvPr>
          <p:cNvPicPr>
            <a:picLocks noChangeAspect="1"/>
          </p:cNvPicPr>
          <p:nvPr/>
        </p:nvPicPr>
        <p:blipFill rotWithShape="1">
          <a:blip r:embed="rId5"/>
          <a:srcRect r="2678"/>
          <a:stretch/>
        </p:blipFill>
        <p:spPr>
          <a:xfrm>
            <a:off x="7093527" y="1895552"/>
            <a:ext cx="3020869" cy="3066895"/>
          </a:xfrm>
          <a:prstGeom prst="rect">
            <a:avLst/>
          </a:prstGeom>
        </p:spPr>
      </p:pic>
      <p:sp>
        <p:nvSpPr>
          <p:cNvPr id="10" name="TextBox 9">
            <a:extLst>
              <a:ext uri="{FF2B5EF4-FFF2-40B4-BE49-F238E27FC236}">
                <a16:creationId xmlns:a16="http://schemas.microsoft.com/office/drawing/2014/main" id="{F538B365-AC57-A748-B6E7-662AE1B77AEF}"/>
              </a:ext>
            </a:extLst>
          </p:cNvPr>
          <p:cNvSpPr txBox="1"/>
          <p:nvPr/>
        </p:nvSpPr>
        <p:spPr>
          <a:xfrm>
            <a:off x="7600208" y="4821382"/>
            <a:ext cx="2514188" cy="369332"/>
          </a:xfrm>
          <a:prstGeom prst="rect">
            <a:avLst/>
          </a:prstGeom>
          <a:noFill/>
        </p:spPr>
        <p:txBody>
          <a:bodyPr wrap="square" rtlCol="0">
            <a:spAutoFit/>
          </a:bodyPr>
          <a:lstStyle/>
          <a:p>
            <a:pPr algn="ctr"/>
            <a:r>
              <a:rPr lang="en-US" dirty="0">
                <a:latin typeface="Garamond" panose="02020404030301010803" pitchFamily="18" charset="0"/>
              </a:rPr>
              <a:t>Source: Wikipedia</a:t>
            </a:r>
          </a:p>
        </p:txBody>
      </p:sp>
    </p:spTree>
    <p:extLst>
      <p:ext uri="{BB962C8B-B14F-4D97-AF65-F5344CB8AC3E}">
        <p14:creationId xmlns:p14="http://schemas.microsoft.com/office/powerpoint/2010/main" val="4112796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Competing Risks Framework</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DB0E75-DFEC-6B4E-AB5B-E460D29BE11A}"/>
                  </a:ext>
                </a:extLst>
              </p:cNvPr>
              <p:cNvSpPr txBox="1"/>
              <p:nvPr/>
            </p:nvSpPr>
            <p:spPr>
              <a:xfrm>
                <a:off x="698205" y="1499302"/>
                <a:ext cx="11493795" cy="3528145"/>
              </a:xfrm>
              <a:prstGeom prst="rect">
                <a:avLst/>
              </a:prstGeom>
              <a:noFill/>
            </p:spPr>
            <p:txBody>
              <a:bodyPr wrap="square" rtlCol="0">
                <a:spAutoFit/>
              </a:bodyPr>
              <a:lstStyle/>
              <a:p>
                <a:pPr lvl="1"/>
                <a:r>
                  <a:rPr lang="en-US" sz="2800" dirty="0">
                    <a:latin typeface="Garamond" panose="02020404030301010803" pitchFamily="18" charset="0"/>
                  </a:rPr>
                  <a:t>			</a:t>
                </a:r>
              </a:p>
              <a:p>
                <a:pPr marL="342900" indent="-342900">
                  <a:buFont typeface="Arial" panose="020B0604020202020204" pitchFamily="34" charset="0"/>
                  <a:buChar char="•"/>
                </a:pPr>
                <a:r>
                  <a:rPr lang="en-US" sz="2600" dirty="0">
                    <a:latin typeface="Garamond" panose="02020404030301010803" pitchFamily="18" charset="0"/>
                  </a:rPr>
                  <a:t> Cause-Specific Hazards:</a:t>
                </a:r>
              </a:p>
              <a:p>
                <a:pPr/>
                <a14:m>
                  <m:oMathPara xmlns:m="http://schemas.openxmlformats.org/officeDocument/2006/math">
                    <m:oMathParaPr>
                      <m:jc m:val="centerGroup"/>
                    </m:oMathParaPr>
                    <m:oMath xmlns:m="http://schemas.openxmlformats.org/officeDocument/2006/math">
                      <m:sSubSup>
                        <m:sSubSupPr>
                          <m:ctrlPr>
                            <a:rPr lang="en-US" sz="2300" i="1" smtClean="0">
                              <a:latin typeface="Cambria Math" panose="02040503050406030204" pitchFamily="18" charset="0"/>
                            </a:rPr>
                          </m:ctrlPr>
                        </m:sSubSupPr>
                        <m:e>
                          <m:r>
                            <a:rPr lang="en-US" sz="2300" i="1">
                              <a:latin typeface="Cambria Math" panose="02040503050406030204" pitchFamily="18" charset="0"/>
                              <a:ea typeface="Cambria Math" panose="02040503050406030204" pitchFamily="18" charset="0"/>
                            </a:rPr>
                            <m:t>𝜆</m:t>
                          </m:r>
                        </m:e>
                        <m:sub>
                          <m:r>
                            <a:rPr lang="en-US" sz="2300" b="0" i="1" smtClean="0">
                              <a:latin typeface="Cambria Math" panose="02040503050406030204" pitchFamily="18" charset="0"/>
                            </a:rPr>
                            <m:t>𝑖𝑘</m:t>
                          </m:r>
                        </m:sub>
                        <m:sup>
                          <m:r>
                            <a:rPr lang="en-US" sz="2300" b="0" i="1" smtClean="0">
                              <a:latin typeface="Cambria Math" panose="02040503050406030204" pitchFamily="18" charset="0"/>
                            </a:rPr>
                            <m:t>#</m:t>
                          </m:r>
                        </m:sup>
                      </m:sSubSup>
                      <m:r>
                        <a:rPr lang="en-US" sz="2300" b="0" i="1" smtClean="0">
                          <a:latin typeface="Cambria Math" panose="02040503050406030204" pitchFamily="18" charset="0"/>
                        </a:rPr>
                        <m:t>(</m:t>
                      </m:r>
                      <m:r>
                        <a:rPr lang="en-US" sz="2300" b="0" i="1" smtClean="0">
                          <a:latin typeface="Cambria Math" panose="02040503050406030204" pitchFamily="18" charset="0"/>
                        </a:rPr>
                        <m:t>𝑡</m:t>
                      </m:r>
                      <m:r>
                        <a:rPr lang="en-US" sz="2300" b="0" i="1" smtClean="0">
                          <a:latin typeface="Cambria Math" panose="02040503050406030204" pitchFamily="18" charset="0"/>
                        </a:rPr>
                        <m:t>)=</m:t>
                      </m:r>
                      <m:func>
                        <m:funcPr>
                          <m:ctrlPr>
                            <a:rPr lang="en-US" sz="2300" i="1">
                              <a:latin typeface="Cambria Math" panose="02040503050406030204" pitchFamily="18" charset="0"/>
                            </a:rPr>
                          </m:ctrlPr>
                        </m:funcPr>
                        <m:fName>
                          <m:limLow>
                            <m:limLowPr>
                              <m:ctrlPr>
                                <a:rPr lang="en-US" sz="2300" i="1">
                                  <a:latin typeface="Cambria Math" panose="02040503050406030204" pitchFamily="18" charset="0"/>
                                </a:rPr>
                              </m:ctrlPr>
                            </m:limLowPr>
                            <m:e>
                              <m:r>
                                <m:rPr>
                                  <m:sty m:val="p"/>
                                </m:rPr>
                                <a:rPr lang="en-US" sz="2300">
                                  <a:latin typeface="Cambria Math" panose="02040503050406030204" pitchFamily="18" charset="0"/>
                                </a:rPr>
                                <m:t>lim</m:t>
                              </m:r>
                            </m:e>
                            <m:lim>
                              <m:r>
                                <a:rPr lang="en-US" sz="2300" i="1">
                                  <a:latin typeface="Cambria Math" panose="02040503050406030204" pitchFamily="18" charset="0"/>
                                </a:rPr>
                                <m:t>𝑑𝑡</m:t>
                              </m:r>
                              <m:r>
                                <a:rPr lang="en-US" sz="2300" i="1">
                                  <a:latin typeface="Cambria Math" panose="02040503050406030204" pitchFamily="18" charset="0"/>
                                </a:rPr>
                                <m:t> →0</m:t>
                              </m:r>
                            </m:lim>
                          </m:limLow>
                        </m:fName>
                        <m:e>
                          <m:f>
                            <m:fPr>
                              <m:ctrlPr>
                                <a:rPr lang="en-US" sz="2300" i="1">
                                  <a:latin typeface="Cambria Math" panose="02040503050406030204" pitchFamily="18" charset="0"/>
                                </a:rPr>
                              </m:ctrlPr>
                            </m:fPr>
                            <m:num>
                              <m:func>
                                <m:funcPr>
                                  <m:ctrlPr>
                                    <a:rPr lang="en-US" sz="2300" i="1">
                                      <a:latin typeface="Cambria Math" panose="02040503050406030204" pitchFamily="18" charset="0"/>
                                    </a:rPr>
                                  </m:ctrlPr>
                                </m:funcPr>
                                <m:fName>
                                  <m:r>
                                    <m:rPr>
                                      <m:sty m:val="p"/>
                                    </m:rPr>
                                    <a:rPr lang="en-US" sz="2300">
                                      <a:latin typeface="Cambria Math" panose="02040503050406030204" pitchFamily="18" charset="0"/>
                                    </a:rPr>
                                    <m:t>Pr</m:t>
                                  </m:r>
                                </m:fName>
                                <m:e>
                                  <m:d>
                                    <m:dPr>
                                      <m:ctrlPr>
                                        <a:rPr lang="en-US" sz="2300" i="1">
                                          <a:latin typeface="Cambria Math" panose="02040503050406030204" pitchFamily="18" charset="0"/>
                                        </a:rPr>
                                      </m:ctrlPr>
                                    </m:dPr>
                                    <m:e>
                                      <m:sSup>
                                        <m:sSupPr>
                                          <m:ctrlPr>
                                            <a:rPr lang="en-US" sz="2300" i="1">
                                              <a:latin typeface="Cambria Math" panose="02040503050406030204" pitchFamily="18" charset="0"/>
                                            </a:rPr>
                                          </m:ctrlPr>
                                        </m:sSupPr>
                                        <m:e>
                                          <m:r>
                                            <a:rPr lang="en-US" sz="2300" i="1">
                                              <a:latin typeface="Cambria Math" panose="02040503050406030204" pitchFamily="18" charset="0"/>
                                            </a:rPr>
                                            <m:t>𝑡</m:t>
                                          </m:r>
                                          <m:r>
                                            <a:rPr lang="en-US" sz="2300" i="1">
                                              <a:latin typeface="Cambria Math" panose="02040503050406030204" pitchFamily="18" charset="0"/>
                                            </a:rPr>
                                            <m:t> ≤ </m:t>
                                          </m:r>
                                          <m:r>
                                            <a:rPr lang="en-US" sz="2300" i="1">
                                              <a:latin typeface="Cambria Math" panose="02040503050406030204" pitchFamily="18" charset="0"/>
                                            </a:rPr>
                                            <m:t>𝑇</m:t>
                                          </m:r>
                                        </m:e>
                                        <m:sup>
                                          <m:r>
                                            <a:rPr lang="en-US" sz="2300" i="1">
                                              <a:latin typeface="Cambria Math" panose="02040503050406030204" pitchFamily="18" charset="0"/>
                                            </a:rPr>
                                            <m:t>∗</m:t>
                                          </m:r>
                                        </m:sup>
                                      </m:sSup>
                                      <m:r>
                                        <a:rPr lang="en-US" sz="2300" i="1">
                                          <a:latin typeface="Cambria Math" panose="02040503050406030204" pitchFamily="18" charset="0"/>
                                          <a:ea typeface="Cambria Math" panose="02040503050406030204" pitchFamily="18" charset="0"/>
                                        </a:rPr>
                                        <m:t>≤ </m:t>
                                      </m:r>
                                      <m:r>
                                        <a:rPr lang="en-US" sz="2300" i="1">
                                          <a:latin typeface="Cambria Math" panose="02040503050406030204" pitchFamily="18" charset="0"/>
                                          <a:ea typeface="Cambria Math" panose="02040503050406030204" pitchFamily="18" charset="0"/>
                                        </a:rPr>
                                        <m:t>𝑡</m:t>
                                      </m:r>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ea typeface="Cambria Math" panose="02040503050406030204" pitchFamily="18" charset="0"/>
                                        </a:rPr>
                                        <m:t>𝑑𝑡</m:t>
                                      </m:r>
                                      <m:r>
                                        <a:rPr lang="en-US" sz="2300" b="0" i="1" smtClean="0">
                                          <a:latin typeface="Cambria Math" panose="02040503050406030204" pitchFamily="18" charset="0"/>
                                          <a:ea typeface="Cambria Math" panose="02040503050406030204" pitchFamily="18" charset="0"/>
                                        </a:rPr>
                                        <m:t>,  </m:t>
                                      </m:r>
                                      <m:sSub>
                                        <m:sSubPr>
                                          <m:ctrlPr>
                                            <a:rPr lang="en-US" sz="2300" b="0" i="1" smtClean="0">
                                              <a:latin typeface="Cambria Math" panose="02040503050406030204" pitchFamily="18" charset="0"/>
                                              <a:ea typeface="Cambria Math" panose="02040503050406030204" pitchFamily="18" charset="0"/>
                                            </a:rPr>
                                          </m:ctrlPr>
                                        </m:sSubPr>
                                        <m:e>
                                          <m:r>
                                            <a:rPr lang="en-US" sz="2300" b="0" i="1" smtClean="0">
                                              <a:latin typeface="Cambria Math" panose="02040503050406030204" pitchFamily="18" charset="0"/>
                                              <a:ea typeface="Cambria Math" panose="02040503050406030204" pitchFamily="18" charset="0"/>
                                            </a:rPr>
                                            <m:t>∆</m:t>
                                          </m:r>
                                        </m:e>
                                        <m:sub>
                                          <m:r>
                                            <a:rPr lang="en-US" sz="2300" b="0" i="1" smtClean="0">
                                              <a:latin typeface="Cambria Math" panose="02040503050406030204" pitchFamily="18" charset="0"/>
                                              <a:ea typeface="Cambria Math" panose="02040503050406030204" pitchFamily="18" charset="0"/>
                                            </a:rPr>
                                            <m:t>𝑖</m:t>
                                          </m:r>
                                        </m:sub>
                                      </m:sSub>
                                      <m:r>
                                        <a:rPr lang="en-US" sz="2300" b="0" i="1" smtClean="0">
                                          <a:latin typeface="Cambria Math" panose="02040503050406030204" pitchFamily="18" charset="0"/>
                                          <a:ea typeface="Cambria Math" panose="02040503050406030204" pitchFamily="18" charset="0"/>
                                        </a:rPr>
                                        <m:t>=</m:t>
                                      </m:r>
                                      <m:r>
                                        <a:rPr lang="en-US" sz="2300" b="0" i="1" smtClean="0">
                                          <a:latin typeface="Cambria Math" panose="02040503050406030204" pitchFamily="18" charset="0"/>
                                          <a:ea typeface="Cambria Math" panose="02040503050406030204" pitchFamily="18" charset="0"/>
                                        </a:rPr>
                                        <m:t>𝑘</m:t>
                                      </m:r>
                                      <m:r>
                                        <a:rPr lang="en-US" sz="2300" b="0" i="1" smtClean="0">
                                          <a:latin typeface="Cambria Math" panose="02040503050406030204" pitchFamily="18" charset="0"/>
                                          <a:ea typeface="Cambria Math" panose="02040503050406030204" pitchFamily="18" charset="0"/>
                                        </a:rPr>
                                        <m:t> |</m:t>
                                      </m:r>
                                      <m:sSup>
                                        <m:sSupPr>
                                          <m:ctrlPr>
                                            <a:rPr lang="en-US" sz="2300" i="1">
                                              <a:latin typeface="Cambria Math" panose="02040503050406030204" pitchFamily="18" charset="0"/>
                                            </a:rPr>
                                          </m:ctrlPr>
                                        </m:sSupPr>
                                        <m:e>
                                          <m:r>
                                            <a:rPr lang="en-US" sz="2300" i="1">
                                              <a:latin typeface="Cambria Math" panose="02040503050406030204" pitchFamily="18" charset="0"/>
                                            </a:rPr>
                                            <m:t> </m:t>
                                          </m:r>
                                          <m:r>
                                            <a:rPr lang="en-US" sz="2300" i="1">
                                              <a:latin typeface="Cambria Math" panose="02040503050406030204" pitchFamily="18" charset="0"/>
                                            </a:rPr>
                                            <m:t>𝑇</m:t>
                                          </m:r>
                                        </m:e>
                                        <m:sup>
                                          <m:r>
                                            <a:rPr lang="en-US" sz="2300" i="1">
                                              <a:latin typeface="Cambria Math" panose="02040503050406030204" pitchFamily="18" charset="0"/>
                                            </a:rPr>
                                            <m:t>∗</m:t>
                                          </m:r>
                                        </m:sup>
                                      </m:sSup>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ea typeface="Cambria Math" panose="02040503050406030204" pitchFamily="18" charset="0"/>
                                        </a:rPr>
                                        <m:t>𝑡</m:t>
                                      </m:r>
                                    </m:e>
                                  </m:d>
                                </m:e>
                              </m:func>
                            </m:num>
                            <m:den>
                              <m:r>
                                <a:rPr lang="en-US" sz="2300" i="1">
                                  <a:latin typeface="Cambria Math" panose="02040503050406030204" pitchFamily="18" charset="0"/>
                                </a:rPr>
                                <m:t>𝑑𝑡</m:t>
                              </m:r>
                            </m:den>
                          </m:f>
                        </m:e>
                      </m:func>
                    </m:oMath>
                  </m:oMathPara>
                </a14:m>
                <a:endParaRPr lang="en-US" sz="2300" dirty="0">
                  <a:latin typeface="Garamond" panose="02020404030301010803" pitchFamily="18" charset="0"/>
                </a:endParaRPr>
              </a:p>
              <a:p>
                <a:pPr marL="457200" indent="-457200">
                  <a:buFont typeface="Arial" panose="020B0604020202020204" pitchFamily="34" charset="0"/>
                  <a:buChar char="•"/>
                </a:pPr>
                <a:endParaRPr lang="en-US" sz="2800" dirty="0">
                  <a:latin typeface="Garamond" panose="02020404030301010803" pitchFamily="18" charset="0"/>
                </a:endParaRPr>
              </a:p>
              <a:p>
                <a:pPr marL="457200" indent="-457200">
                  <a:buFont typeface="Arial" panose="020B0604020202020204" pitchFamily="34" charset="0"/>
                  <a:buChar char="•"/>
                </a:pPr>
                <a:r>
                  <a:rPr lang="en-US" sz="2600" dirty="0">
                    <a:latin typeface="Garamond" panose="02020404030301010803" pitchFamily="18" charset="0"/>
                  </a:rPr>
                  <a:t>Sub-distribution Hazards:</a:t>
                </a:r>
              </a:p>
              <a:p>
                <a:pPr lvl="4"/>
                <a:endParaRPr lang="en-US" sz="2600" dirty="0">
                  <a:latin typeface="Garamond" panose="02020404030301010803" pitchFamily="18" charset="0"/>
                </a:endParaRPr>
              </a:p>
              <a:p>
                <a:pPr lvl="4"/>
                <a14:m>
                  <m:oMathPara xmlns:m="http://schemas.openxmlformats.org/officeDocument/2006/math">
                    <m:oMathParaPr>
                      <m:jc m:val="centerGroup"/>
                    </m:oMathParaPr>
                    <m:oMath xmlns:m="http://schemas.openxmlformats.org/officeDocument/2006/math">
                      <m:sSubSup>
                        <m:sSubSupPr>
                          <m:ctrlPr>
                            <a:rPr lang="en-US" sz="2300" i="1">
                              <a:latin typeface="Cambria Math" panose="02040503050406030204" pitchFamily="18" charset="0"/>
                            </a:rPr>
                          </m:ctrlPr>
                        </m:sSubSupPr>
                        <m:e>
                          <m:r>
                            <a:rPr lang="en-US" sz="2300" i="1">
                              <a:latin typeface="Cambria Math" panose="02040503050406030204" pitchFamily="18" charset="0"/>
                              <a:ea typeface="Cambria Math" panose="02040503050406030204" pitchFamily="18" charset="0"/>
                            </a:rPr>
                            <m:t>𝜆</m:t>
                          </m:r>
                        </m:e>
                        <m:sub>
                          <m:r>
                            <a:rPr lang="en-US" sz="2300" b="0" i="1" smtClean="0">
                              <a:latin typeface="Cambria Math" panose="02040503050406030204" pitchFamily="18" charset="0"/>
                              <a:ea typeface="Cambria Math" panose="02040503050406030204" pitchFamily="18" charset="0"/>
                            </a:rPr>
                            <m:t>𝑖</m:t>
                          </m:r>
                          <m:r>
                            <a:rPr lang="en-US" sz="2300" i="1">
                              <a:latin typeface="Cambria Math" panose="02040503050406030204" pitchFamily="18" charset="0"/>
                            </a:rPr>
                            <m:t>𝑘</m:t>
                          </m:r>
                        </m:sub>
                        <m:sup>
                          <m:r>
                            <a:rPr lang="en-US" sz="2300" b="0" i="1" smtClean="0">
                              <a:latin typeface="Cambria Math" panose="02040503050406030204" pitchFamily="18" charset="0"/>
                            </a:rPr>
                            <m:t>𝐹</m:t>
                          </m:r>
                        </m:sup>
                      </m:sSubSup>
                      <m:r>
                        <a:rPr lang="en-US" sz="2300" b="0" i="1" smtClean="0">
                          <a:latin typeface="Cambria Math" panose="02040503050406030204" pitchFamily="18" charset="0"/>
                        </a:rPr>
                        <m:t>(</m:t>
                      </m:r>
                      <m:r>
                        <a:rPr lang="en-US" sz="2300" b="0" i="1" smtClean="0">
                          <a:latin typeface="Cambria Math" panose="02040503050406030204" pitchFamily="18" charset="0"/>
                        </a:rPr>
                        <m:t>𝑡</m:t>
                      </m:r>
                      <m:r>
                        <a:rPr lang="en-US" sz="2300" b="0" i="1" smtClean="0">
                          <a:latin typeface="Cambria Math" panose="02040503050406030204" pitchFamily="18" charset="0"/>
                        </a:rPr>
                        <m:t>)=</m:t>
                      </m:r>
                      <m:func>
                        <m:funcPr>
                          <m:ctrlPr>
                            <a:rPr lang="en-US" sz="2300" i="1">
                              <a:latin typeface="Cambria Math" panose="02040503050406030204" pitchFamily="18" charset="0"/>
                            </a:rPr>
                          </m:ctrlPr>
                        </m:funcPr>
                        <m:fName>
                          <m:limLow>
                            <m:limLowPr>
                              <m:ctrlPr>
                                <a:rPr lang="en-US" sz="2300" i="1">
                                  <a:latin typeface="Cambria Math" panose="02040503050406030204" pitchFamily="18" charset="0"/>
                                </a:rPr>
                              </m:ctrlPr>
                            </m:limLowPr>
                            <m:e>
                              <m:r>
                                <m:rPr>
                                  <m:sty m:val="p"/>
                                </m:rPr>
                                <a:rPr lang="en-US" sz="2300">
                                  <a:latin typeface="Cambria Math" panose="02040503050406030204" pitchFamily="18" charset="0"/>
                                </a:rPr>
                                <m:t>lim</m:t>
                              </m:r>
                            </m:e>
                            <m:lim>
                              <m:r>
                                <a:rPr lang="en-US" sz="2300" i="1">
                                  <a:latin typeface="Cambria Math" panose="02040503050406030204" pitchFamily="18" charset="0"/>
                                </a:rPr>
                                <m:t>𝑑𝑡</m:t>
                              </m:r>
                              <m:r>
                                <a:rPr lang="en-US" sz="2300" i="1">
                                  <a:latin typeface="Cambria Math" panose="02040503050406030204" pitchFamily="18" charset="0"/>
                                </a:rPr>
                                <m:t> →0</m:t>
                              </m:r>
                            </m:lim>
                          </m:limLow>
                        </m:fName>
                        <m:e>
                          <m:f>
                            <m:fPr>
                              <m:ctrlPr>
                                <a:rPr lang="en-US" sz="2300" i="1">
                                  <a:latin typeface="Cambria Math" panose="02040503050406030204" pitchFamily="18" charset="0"/>
                                </a:rPr>
                              </m:ctrlPr>
                            </m:fPr>
                            <m:num>
                              <m:func>
                                <m:funcPr>
                                  <m:ctrlPr>
                                    <a:rPr lang="en-US" sz="2300" i="1">
                                      <a:latin typeface="Cambria Math" panose="02040503050406030204" pitchFamily="18" charset="0"/>
                                    </a:rPr>
                                  </m:ctrlPr>
                                </m:funcPr>
                                <m:fName>
                                  <m:r>
                                    <m:rPr>
                                      <m:sty m:val="p"/>
                                    </m:rPr>
                                    <a:rPr lang="en-US" sz="2300">
                                      <a:latin typeface="Cambria Math" panose="02040503050406030204" pitchFamily="18" charset="0"/>
                                    </a:rPr>
                                    <m:t>Pr</m:t>
                                  </m:r>
                                </m:fName>
                                <m:e>
                                  <m:d>
                                    <m:dPr>
                                      <m:ctrlPr>
                                        <a:rPr lang="en-US" sz="2300" i="1" smtClean="0">
                                          <a:latin typeface="Cambria Math" panose="02040503050406030204" pitchFamily="18" charset="0"/>
                                        </a:rPr>
                                      </m:ctrlPr>
                                    </m:dPr>
                                    <m:e>
                                      <m:sSup>
                                        <m:sSupPr>
                                          <m:ctrlPr>
                                            <a:rPr lang="en-US" sz="2300" i="1">
                                              <a:latin typeface="Cambria Math" panose="02040503050406030204" pitchFamily="18" charset="0"/>
                                            </a:rPr>
                                          </m:ctrlPr>
                                        </m:sSupPr>
                                        <m:e>
                                          <m:r>
                                            <a:rPr lang="en-US" sz="2300" i="1">
                                              <a:latin typeface="Cambria Math" panose="02040503050406030204" pitchFamily="18" charset="0"/>
                                            </a:rPr>
                                            <m:t>𝑡</m:t>
                                          </m:r>
                                          <m:r>
                                            <a:rPr lang="en-US" sz="2300" i="1">
                                              <a:latin typeface="Cambria Math" panose="02040503050406030204" pitchFamily="18" charset="0"/>
                                            </a:rPr>
                                            <m:t> ≤ </m:t>
                                          </m:r>
                                          <m:r>
                                            <a:rPr lang="en-US" sz="2300" i="1">
                                              <a:latin typeface="Cambria Math" panose="02040503050406030204" pitchFamily="18" charset="0"/>
                                            </a:rPr>
                                            <m:t>𝑇</m:t>
                                          </m:r>
                                        </m:e>
                                        <m:sup>
                                          <m:r>
                                            <a:rPr lang="en-US" sz="2300" i="1">
                                              <a:latin typeface="Cambria Math" panose="02040503050406030204" pitchFamily="18" charset="0"/>
                                            </a:rPr>
                                            <m:t>∗</m:t>
                                          </m:r>
                                        </m:sup>
                                      </m:sSup>
                                      <m:r>
                                        <a:rPr lang="en-US" sz="2300" i="1">
                                          <a:latin typeface="Cambria Math" panose="02040503050406030204" pitchFamily="18" charset="0"/>
                                          <a:ea typeface="Cambria Math" panose="02040503050406030204" pitchFamily="18" charset="0"/>
                                        </a:rPr>
                                        <m:t>≤ </m:t>
                                      </m:r>
                                      <m:r>
                                        <a:rPr lang="en-US" sz="2300" i="1">
                                          <a:latin typeface="Cambria Math" panose="02040503050406030204" pitchFamily="18" charset="0"/>
                                          <a:ea typeface="Cambria Math" panose="02040503050406030204" pitchFamily="18" charset="0"/>
                                        </a:rPr>
                                        <m:t>𝑡</m:t>
                                      </m:r>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ea typeface="Cambria Math" panose="02040503050406030204" pitchFamily="18" charset="0"/>
                                        </a:rPr>
                                        <m:t>𝑑𝑡</m:t>
                                      </m:r>
                                      <m:r>
                                        <a:rPr lang="en-US" sz="2300" i="1">
                                          <a:latin typeface="Cambria Math" panose="02040503050406030204" pitchFamily="18" charset="0"/>
                                          <a:ea typeface="Cambria Math" panose="02040503050406030204" pitchFamily="18" charset="0"/>
                                        </a:rPr>
                                        <m:t>,</m:t>
                                      </m:r>
                                      <m:sSub>
                                        <m:sSubPr>
                                          <m:ctrlPr>
                                            <a:rPr lang="en-US" sz="2300" i="1">
                                              <a:latin typeface="Cambria Math" panose="02040503050406030204" pitchFamily="18" charset="0"/>
                                              <a:ea typeface="Cambria Math" panose="02040503050406030204" pitchFamily="18" charset="0"/>
                                            </a:rPr>
                                          </m:ctrlPr>
                                        </m:sSubPr>
                                        <m:e>
                                          <m:r>
                                            <a:rPr lang="en-US" sz="2300" i="1">
                                              <a:latin typeface="Cambria Math" panose="02040503050406030204" pitchFamily="18" charset="0"/>
                                              <a:ea typeface="Cambria Math" panose="02040503050406030204" pitchFamily="18" charset="0"/>
                                            </a:rPr>
                                            <m:t>∆</m:t>
                                          </m:r>
                                        </m:e>
                                        <m:sub>
                                          <m:r>
                                            <a:rPr lang="en-US" sz="2300" i="1">
                                              <a:latin typeface="Cambria Math" panose="02040503050406030204" pitchFamily="18" charset="0"/>
                                              <a:ea typeface="Cambria Math" panose="02040503050406030204" pitchFamily="18" charset="0"/>
                                            </a:rPr>
                                            <m:t>𝑖</m:t>
                                          </m:r>
                                        </m:sub>
                                      </m:sSub>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ea typeface="Cambria Math" panose="02040503050406030204" pitchFamily="18" charset="0"/>
                                        </a:rPr>
                                        <m:t>𝑘</m:t>
                                      </m:r>
                                      <m:r>
                                        <a:rPr lang="en-US" sz="2300" i="1">
                                          <a:latin typeface="Cambria Math" panose="02040503050406030204" pitchFamily="18" charset="0"/>
                                          <a:ea typeface="Cambria Math" panose="02040503050406030204" pitchFamily="18" charset="0"/>
                                        </a:rPr>
                                        <m:t> |</m:t>
                                      </m:r>
                                      <m:sSup>
                                        <m:sSupPr>
                                          <m:ctrlPr>
                                            <a:rPr lang="en-US" sz="2300" i="1">
                                              <a:latin typeface="Cambria Math" panose="02040503050406030204" pitchFamily="18" charset="0"/>
                                            </a:rPr>
                                          </m:ctrlPr>
                                        </m:sSupPr>
                                        <m:e>
                                          <m:r>
                                            <a:rPr lang="en-US" sz="2300" i="1">
                                              <a:latin typeface="Cambria Math" panose="02040503050406030204" pitchFamily="18" charset="0"/>
                                            </a:rPr>
                                            <m:t> </m:t>
                                          </m:r>
                                          <m:r>
                                            <a:rPr lang="en-US" sz="2300" i="1">
                                              <a:latin typeface="Cambria Math" panose="02040503050406030204" pitchFamily="18" charset="0"/>
                                            </a:rPr>
                                            <m:t>𝑇</m:t>
                                          </m:r>
                                        </m:e>
                                        <m:sup>
                                          <m:r>
                                            <a:rPr lang="en-US" sz="2300" i="1">
                                              <a:latin typeface="Cambria Math" panose="02040503050406030204" pitchFamily="18" charset="0"/>
                                            </a:rPr>
                                            <m:t>∗</m:t>
                                          </m:r>
                                        </m:sup>
                                      </m:sSup>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ea typeface="Cambria Math" panose="02040503050406030204" pitchFamily="18" charset="0"/>
                                        </a:rPr>
                                        <m:t>𝑡</m:t>
                                      </m:r>
                                      <m:r>
                                        <a:rPr lang="en-US" sz="2300" i="1" smtClean="0">
                                          <a:latin typeface="Cambria Math" panose="02040503050406030204" pitchFamily="18" charset="0"/>
                                          <a:ea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 </m:t>
                                          </m:r>
                                          <m:r>
                                            <a:rPr lang="en-US" sz="2300" i="1">
                                              <a:latin typeface="Cambria Math" panose="02040503050406030204" pitchFamily="18" charset="0"/>
                                            </a:rPr>
                                            <m:t>𝑇</m:t>
                                          </m:r>
                                        </m:e>
                                        <m:sup>
                                          <m:r>
                                            <a:rPr lang="en-US" sz="2300" i="1">
                                              <a:latin typeface="Cambria Math" panose="02040503050406030204" pitchFamily="18" charset="0"/>
                                            </a:rPr>
                                            <m:t>∗</m:t>
                                          </m:r>
                                        </m:sup>
                                      </m:sSup>
                                      <m:r>
                                        <a:rPr lang="en-US" sz="2300" i="1" smtClean="0">
                                          <a:latin typeface="Cambria Math" panose="02040503050406030204" pitchFamily="18" charset="0"/>
                                          <a:ea typeface="Cambria Math" panose="02040503050406030204" pitchFamily="18" charset="0"/>
                                        </a:rPr>
                                        <m:t>&lt;</m:t>
                                      </m:r>
                                      <m:r>
                                        <a:rPr lang="en-US" sz="2300" i="1">
                                          <a:latin typeface="Cambria Math" panose="02040503050406030204" pitchFamily="18" charset="0"/>
                                          <a:ea typeface="Cambria Math" panose="02040503050406030204" pitchFamily="18" charset="0"/>
                                        </a:rPr>
                                        <m:t>𝑡</m:t>
                                      </m:r>
                                      <m:r>
                                        <a:rPr lang="en-US" sz="2300" b="0" i="1" smtClean="0">
                                          <a:latin typeface="Cambria Math" panose="02040503050406030204" pitchFamily="18" charset="0"/>
                                          <a:ea typeface="Cambria Math" panose="02040503050406030204" pitchFamily="18" charset="0"/>
                                        </a:rPr>
                                        <m:t>,</m:t>
                                      </m:r>
                                      <m:sSub>
                                        <m:sSubPr>
                                          <m:ctrlPr>
                                            <a:rPr lang="en-US" sz="2300" i="1">
                                              <a:latin typeface="Cambria Math" panose="02040503050406030204" pitchFamily="18" charset="0"/>
                                              <a:ea typeface="Cambria Math" panose="02040503050406030204" pitchFamily="18" charset="0"/>
                                            </a:rPr>
                                          </m:ctrlPr>
                                        </m:sSubPr>
                                        <m:e>
                                          <m:r>
                                            <a:rPr lang="en-US" sz="2300" i="1">
                                              <a:latin typeface="Cambria Math" panose="02040503050406030204" pitchFamily="18" charset="0"/>
                                              <a:ea typeface="Cambria Math" panose="02040503050406030204" pitchFamily="18" charset="0"/>
                                            </a:rPr>
                                            <m:t>∆</m:t>
                                          </m:r>
                                        </m:e>
                                        <m:sub>
                                          <m:r>
                                            <a:rPr lang="en-US" sz="2300" i="1">
                                              <a:latin typeface="Cambria Math" panose="02040503050406030204" pitchFamily="18" charset="0"/>
                                              <a:ea typeface="Cambria Math" panose="02040503050406030204" pitchFamily="18" charset="0"/>
                                            </a:rPr>
                                            <m:t>𝑖</m:t>
                                          </m:r>
                                        </m:sub>
                                      </m:sSub>
                                      <m:r>
                                        <a:rPr lang="en-US" sz="2300" i="1">
                                          <a:latin typeface="Cambria Math" panose="02040503050406030204" pitchFamily="18" charset="0"/>
                                          <a:ea typeface="Cambria Math" panose="02040503050406030204" pitchFamily="18" charset="0"/>
                                        </a:rPr>
                                        <m:t>≠</m:t>
                                      </m:r>
                                      <m:r>
                                        <a:rPr lang="en-US" sz="2300" i="1">
                                          <a:latin typeface="Cambria Math" panose="02040503050406030204" pitchFamily="18" charset="0"/>
                                          <a:ea typeface="Cambria Math" panose="02040503050406030204" pitchFamily="18" charset="0"/>
                                        </a:rPr>
                                        <m:t>𝑘</m:t>
                                      </m:r>
                                    </m:e>
                                  </m:d>
                                </m:e>
                              </m:func>
                            </m:num>
                            <m:den>
                              <m:r>
                                <a:rPr lang="en-US" sz="2300" i="1">
                                  <a:latin typeface="Cambria Math" panose="02040503050406030204" pitchFamily="18" charset="0"/>
                                </a:rPr>
                                <m:t>𝑑𝑡</m:t>
                              </m:r>
                            </m:den>
                          </m:f>
                        </m:e>
                      </m:func>
                    </m:oMath>
                  </m:oMathPara>
                </a14:m>
                <a:endParaRPr lang="en-US" sz="2300" dirty="0">
                  <a:latin typeface="Garamond" panose="02020404030301010803" pitchFamily="18" charset="0"/>
                </a:endParaRPr>
              </a:p>
            </p:txBody>
          </p:sp>
        </mc:Choice>
        <mc:Fallback xmlns="">
          <p:sp>
            <p:nvSpPr>
              <p:cNvPr id="3" name="TextBox 2">
                <a:extLst>
                  <a:ext uri="{FF2B5EF4-FFF2-40B4-BE49-F238E27FC236}">
                    <a16:creationId xmlns:a16="http://schemas.microsoft.com/office/drawing/2014/main" id="{9DDB0E75-DFEC-6B4E-AB5B-E460D29BE11A}"/>
                  </a:ext>
                </a:extLst>
              </p:cNvPr>
              <p:cNvSpPr txBox="1">
                <a:spLocks noRot="1" noChangeAspect="1" noMove="1" noResize="1" noEditPoints="1" noAdjustHandles="1" noChangeArrowheads="1" noChangeShapeType="1" noTextEdit="1"/>
              </p:cNvSpPr>
              <p:nvPr/>
            </p:nvSpPr>
            <p:spPr>
              <a:xfrm>
                <a:off x="698205" y="1499302"/>
                <a:ext cx="11493795" cy="3528145"/>
              </a:xfrm>
              <a:prstGeom prst="rect">
                <a:avLst/>
              </a:prstGeom>
              <a:blipFill>
                <a:blip r:embed="rId4"/>
                <a:stretch>
                  <a:fillRect l="-883" b="-1799"/>
                </a:stretch>
              </a:blipFill>
            </p:spPr>
            <p:txBody>
              <a:bodyPr/>
              <a:lstStyle/>
              <a:p>
                <a:r>
                  <a:rPr lang="en-US">
                    <a:noFill/>
                  </a:rPr>
                  <a:t> </a:t>
                </a:r>
              </a:p>
            </p:txBody>
          </p:sp>
        </mc:Fallback>
      </mc:AlternateContent>
    </p:spTree>
    <p:extLst>
      <p:ext uri="{BB962C8B-B14F-4D97-AF65-F5344CB8AC3E}">
        <p14:creationId xmlns:p14="http://schemas.microsoft.com/office/powerpoint/2010/main" val="17646288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p:txBody>
          <a:bodyPr/>
          <a:lstStyle/>
          <a:p>
            <a:r>
              <a:rPr lang="en-US" dirty="0">
                <a:latin typeface="Garamond" panose="02020404030301010803" pitchFamily="18" charset="0"/>
              </a:rPr>
              <a:t>Log-rank based test</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DB0E75-DFEC-6B4E-AB5B-E460D29BE11A}"/>
                  </a:ext>
                </a:extLst>
              </p:cNvPr>
              <p:cNvSpPr txBox="1"/>
              <p:nvPr/>
            </p:nvSpPr>
            <p:spPr>
              <a:xfrm>
                <a:off x="1163782" y="1499302"/>
                <a:ext cx="10072254" cy="38457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Garamond" panose="02020404030301010803" pitchFamily="18" charset="0"/>
                  </a:rPr>
                  <a:t>Nonparametric test for the difference in survival between two or more groups</a:t>
                </a:r>
              </a:p>
              <a:p>
                <a:pPr marL="342900" indent="-342900">
                  <a:lnSpc>
                    <a:spcPct val="150000"/>
                  </a:lnSpc>
                  <a:buFont typeface="Arial" panose="020B0604020202020204" pitchFamily="34" charset="0"/>
                  <a:buChar char="•"/>
                </a:pPr>
                <a:r>
                  <a:rPr lang="en-US" sz="2400" dirty="0">
                    <a:latin typeface="Garamond" panose="02020404030301010803" pitchFamily="18" charset="0"/>
                  </a:rPr>
                  <a:t>Formula: </a:t>
                </a:r>
              </a:p>
              <a:p>
                <a:pPr lvl="3">
                  <a:lnSpc>
                    <a:spcPct val="150000"/>
                  </a:lnSpc>
                </a:pPr>
                <a:r>
                  <a:rPr lang="en-US" sz="2400" dirty="0">
                    <a:latin typeface="Garamond" panose="02020404030301010803" pitchFamily="18" charset="0"/>
                  </a:rPr>
                  <a:t>Log-rank statistic =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𝐺</m:t>
                        </m:r>
                      </m:sup>
                      <m:e>
                        <m:f>
                          <m:fPr>
                            <m:ctrlPr>
                              <a:rPr lang="en-US" sz="280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smtClean="0">
                                        <a:latin typeface="Cambria Math" panose="02040503050406030204" pitchFamily="18" charset="0"/>
                                      </a:rPr>
                                      <m:t>𝐸</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𝑂</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 </m:t>
                            </m:r>
                          </m:num>
                          <m:den>
                            <m:r>
                              <a:rPr lang="en-US" sz="2800" b="0" i="1" smtClean="0">
                                <a:latin typeface="Cambria Math" panose="02040503050406030204" pitchFamily="18" charset="0"/>
                              </a:rPr>
                              <m:t>𝑉𝑎𝑟</m:t>
                            </m:r>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𝐸</m:t>
                                </m:r>
                              </m:e>
                              <m:sub>
                                <m:r>
                                  <a:rPr lang="en-US" sz="2800" i="1">
                                    <a:latin typeface="Cambria Math" panose="02040503050406030204" pitchFamily="18" charset="0"/>
                                  </a:rPr>
                                  <m:t>𝑖</m:t>
                                </m:r>
                              </m:sub>
                            </m:sSub>
                            <m:r>
                              <a:rPr lang="en-US" sz="2800" b="0" i="1" smtClean="0">
                                <a:latin typeface="Cambria Math" panose="02040503050406030204" pitchFamily="18" charset="0"/>
                              </a:rPr>
                              <m:t>)</m:t>
                            </m:r>
                          </m:den>
                        </m:f>
                      </m:e>
                    </m:nary>
                  </m:oMath>
                </a14:m>
                <a:endParaRPr lang="en-US" sz="2400" dirty="0">
                  <a:latin typeface="Garamond" panose="02020404030301010803" pitchFamily="18" charset="0"/>
                </a:endParaRPr>
              </a:p>
              <a:p>
                <a:pPr marL="342900" indent="-342900">
                  <a:lnSpc>
                    <a:spcPct val="150000"/>
                  </a:lnSpc>
                  <a:buFont typeface="Arial" panose="020B0604020202020204" pitchFamily="34" charset="0"/>
                  <a:buChar char="•"/>
                </a:pPr>
                <a:r>
                  <a:rPr lang="en-US" sz="2400" dirty="0">
                    <a:latin typeface="Garamond" panose="02020404030301010803" pitchFamily="18" charset="0"/>
                  </a:rPr>
                  <a:t>Note: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𝑖</m:t>
                        </m:r>
                      </m:sub>
                    </m:sSub>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𝑂</m:t>
                        </m:r>
                      </m:e>
                      <m:sub>
                        <m:r>
                          <a:rPr lang="en-US" sz="2000" i="1">
                            <a:latin typeface="Cambria Math" panose="02040503050406030204" pitchFamily="18" charset="0"/>
                          </a:rPr>
                          <m:t>𝑖</m:t>
                        </m:r>
                      </m:sub>
                    </m:sSub>
                  </m:oMath>
                </a14:m>
                <a:r>
                  <a:rPr lang="en-US" sz="2400" dirty="0">
                    <a:latin typeface="Garamond" panose="02020404030301010803" pitchFamily="18" charset="0"/>
                  </a:rPr>
                  <a:t> are the expected and observed number of events</a:t>
                </a:r>
              </a:p>
              <a:p>
                <a:pPr marL="342900" indent="-342900">
                  <a:lnSpc>
                    <a:spcPct val="150000"/>
                  </a:lnSpc>
                  <a:buFont typeface="Arial" panose="020B0604020202020204" pitchFamily="34" charset="0"/>
                  <a:buChar char="•"/>
                </a:pPr>
                <a:r>
                  <a:rPr lang="en-US" sz="2400" dirty="0">
                    <a:latin typeface="Garamond" panose="02020404030301010803" pitchFamily="18" charset="0"/>
                  </a:rPr>
                  <a:t>Under null hypothesis, log-rank statistic approximately follows </a:t>
                </a:r>
                <a14:m>
                  <m:oMath xmlns:m="http://schemas.openxmlformats.org/officeDocument/2006/math">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𝜒</m:t>
                        </m:r>
                      </m:e>
                      <m:sub>
                        <m:r>
                          <a:rPr lang="en-US" sz="2400" b="0" i="1" smtClean="0">
                            <a:latin typeface="Cambria Math" panose="02040503050406030204" pitchFamily="18" charset="0"/>
                          </a:rPr>
                          <m:t>𝐺</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r>
                  <a:rPr lang="en-US" sz="2400" dirty="0">
                    <a:latin typeface="Garamond" panose="02020404030301010803" pitchFamily="18" charset="0"/>
                  </a:rPr>
                  <a:t> distribution</a:t>
                </a:r>
              </a:p>
              <a:p>
                <a:endParaRPr lang="en-US" sz="2800" dirty="0">
                  <a:latin typeface="Garamond" panose="02020404030301010803" pitchFamily="18" charset="0"/>
                </a:endParaRPr>
              </a:p>
            </p:txBody>
          </p:sp>
        </mc:Choice>
        <mc:Fallback xmlns="">
          <p:sp>
            <p:nvSpPr>
              <p:cNvPr id="3" name="TextBox 2">
                <a:extLst>
                  <a:ext uri="{FF2B5EF4-FFF2-40B4-BE49-F238E27FC236}">
                    <a16:creationId xmlns:a16="http://schemas.microsoft.com/office/drawing/2014/main" id="{9DDB0E75-DFEC-6B4E-AB5B-E460D29BE11A}"/>
                  </a:ext>
                </a:extLst>
              </p:cNvPr>
              <p:cNvSpPr txBox="1">
                <a:spLocks noRot="1" noChangeAspect="1" noMove="1" noResize="1" noEditPoints="1" noAdjustHandles="1" noChangeArrowheads="1" noChangeShapeType="1" noTextEdit="1"/>
              </p:cNvSpPr>
              <p:nvPr/>
            </p:nvSpPr>
            <p:spPr>
              <a:xfrm>
                <a:off x="1163782" y="1499302"/>
                <a:ext cx="10072254" cy="3845796"/>
              </a:xfrm>
              <a:prstGeom prst="rect">
                <a:avLst/>
              </a:prstGeom>
              <a:blipFill>
                <a:blip r:embed="rId4"/>
                <a:stretch>
                  <a:fillRect l="-882" r="-504"/>
                </a:stretch>
              </a:blipFill>
            </p:spPr>
            <p:txBody>
              <a:bodyPr/>
              <a:lstStyle/>
              <a:p>
                <a:r>
                  <a:rPr lang="en-US">
                    <a:noFill/>
                  </a:rPr>
                  <a:t> </a:t>
                </a:r>
              </a:p>
            </p:txBody>
          </p:sp>
        </mc:Fallback>
      </mc:AlternateContent>
    </p:spTree>
    <p:extLst>
      <p:ext uri="{BB962C8B-B14F-4D97-AF65-F5344CB8AC3E}">
        <p14:creationId xmlns:p14="http://schemas.microsoft.com/office/powerpoint/2010/main" val="32441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Survival Analysis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8DA102-C3F6-1048-8E18-66077239317C}"/>
                  </a:ext>
                </a:extLst>
              </p:cNvPr>
              <p:cNvSpPr txBox="1"/>
              <p:nvPr/>
            </p:nvSpPr>
            <p:spPr>
              <a:xfrm>
                <a:off x="838200" y="1785938"/>
                <a:ext cx="10515600" cy="4367286"/>
              </a:xfrm>
              <a:prstGeom prst="rect">
                <a:avLst/>
              </a:prstGeom>
              <a:noFill/>
            </p:spPr>
            <p:txBody>
              <a:bodyPr wrap="square" rtlCol="0">
                <a:spAutoFit/>
              </a:bodyPr>
              <a:lstStyle/>
              <a:p>
                <a:pPr marL="514350" indent="-514350" fontAlgn="base">
                  <a:lnSpc>
                    <a:spcPct val="125000"/>
                  </a:lnSpc>
                  <a:buFont typeface="Arial" panose="020B0604020202020204" pitchFamily="34" charset="0"/>
                  <a:buChar char="•"/>
                </a:pPr>
                <a:r>
                  <a:rPr lang="en-US" sz="2800" dirty="0">
                    <a:latin typeface="Garamond" panose="02020404030301010803" pitchFamily="18" charset="0"/>
                  </a:rPr>
                  <a:t>Study of </a:t>
                </a:r>
                <a:r>
                  <a:rPr lang="en-US" sz="2800" b="1" dirty="0">
                    <a:solidFill>
                      <a:srgbClr val="FF0000"/>
                    </a:solidFill>
                    <a:latin typeface="Garamond" panose="02020404030301010803" pitchFamily="18" charset="0"/>
                  </a:rPr>
                  <a:t>time-to-event/censored data</a:t>
                </a:r>
                <a:endParaRPr lang="en-US" sz="2800" dirty="0">
                  <a:solidFill>
                    <a:srgbClr val="FF0000"/>
                  </a:solidFill>
                  <a:latin typeface="Garamond" panose="02020404030301010803" pitchFamily="18" charset="0"/>
                </a:endParaRPr>
              </a:p>
              <a:p>
                <a:pPr marL="514350" indent="-514350" fontAlgn="base">
                  <a:lnSpc>
                    <a:spcPct val="125000"/>
                  </a:lnSpc>
                  <a:buFont typeface="Arial" panose="020B0604020202020204" pitchFamily="34" charset="0"/>
                  <a:buChar char="•"/>
                </a:pPr>
                <a:r>
                  <a:rPr lang="en-US" sz="2800" dirty="0">
                    <a:latin typeface="Garamond" panose="02020404030301010803" pitchFamily="18" charset="0"/>
                  </a:rPr>
                  <a:t>Outcome variables: </a:t>
                </a:r>
              </a:p>
              <a:p>
                <a:pPr lvl="1" fontAlgn="base">
                  <a:lnSpc>
                    <a:spcPct val="125000"/>
                  </a:lnSpc>
                </a:pPr>
                <a:r>
                  <a:rPr lang="en-US" sz="2800" dirty="0">
                    <a:latin typeface="Garamond" panose="02020404030301010803" pitchFamily="18" charset="0"/>
                  </a:rPr>
                  <a:t>-  	Time: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𝑚𝑖𝑛</m:t>
                    </m:r>
                    <m:r>
                      <a:rPr lang="en-US" sz="2400" i="1">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𝐶</m:t>
                        </m:r>
                      </m:e>
                      <m:sub>
                        <m:r>
                          <a:rPr lang="en-US" sz="2400" i="1" dirty="0">
                            <a:latin typeface="Cambria Math" panose="02040503050406030204" pitchFamily="18" charset="0"/>
                          </a:rPr>
                          <m:t>𝑖</m:t>
                        </m:r>
                      </m:sub>
                    </m:sSub>
                    <m:r>
                      <a:rPr lang="en-US" sz="2400" i="1">
                        <a:latin typeface="Cambria Math" panose="02040503050406030204" pitchFamily="18" charset="0"/>
                      </a:rPr>
                      <m:t>)</m:t>
                    </m:r>
                  </m:oMath>
                </a14:m>
                <a:endParaRPr lang="en-US" sz="2400" dirty="0">
                  <a:latin typeface="Garamond" panose="02020404030301010803" pitchFamily="18" charset="0"/>
                </a:endParaRPr>
              </a:p>
              <a:p>
                <a:pPr lvl="1" fontAlgn="base">
                  <a:lnSpc>
                    <a:spcPct val="125000"/>
                  </a:lnSpc>
                </a:pPr>
                <a:r>
                  <a:rPr lang="en-US" sz="2800" dirty="0">
                    <a:latin typeface="Garamond" panose="02020404030301010803" pitchFamily="18" charset="0"/>
                  </a:rPr>
                  <a:t>Event: death, tumor recurrence, etc.</a:t>
                </a:r>
              </a:p>
              <a:p>
                <a:pPr lvl="1" fontAlgn="base">
                  <a:lnSpc>
                    <a:spcPct val="125000"/>
                  </a:lnSpc>
                </a:pPr>
                <a:endParaRPr lang="en-US" sz="2800" dirty="0">
                  <a:latin typeface="Garamond" panose="02020404030301010803" pitchFamily="18" charset="0"/>
                </a:endParaRPr>
              </a:p>
              <a:p>
                <a:pPr marL="914400" lvl="1" indent="-457200" fontAlgn="base">
                  <a:lnSpc>
                    <a:spcPct val="125000"/>
                  </a:lnSpc>
                  <a:buFontTx/>
                  <a:buChar char="-"/>
                </a:pPr>
                <a:r>
                  <a:rPr lang="en-US" sz="2800" dirty="0">
                    <a:latin typeface="Garamond" panose="02020404030301010803" pitchFamily="18" charset="0"/>
                  </a:rPr>
                  <a:t>Event indicator: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rPr>
                          <m:t>𝑖</m:t>
                        </m:r>
                      </m:sub>
                    </m:sSub>
                  </m:oMath>
                </a14:m>
                <a:endParaRPr lang="en-US" sz="2400" b="0" dirty="0">
                  <a:latin typeface="Garamond" panose="02020404030301010803" pitchFamily="18" charset="0"/>
                </a:endParaRPr>
              </a:p>
              <a:p>
                <a:pPr lvl="1" fontAlgn="base">
                  <a:lnSpc>
                    <a:spcPct val="125000"/>
                  </a:lnSpc>
                </a:pPr>
                <a:r>
                  <a:rPr lang="en-US" sz="2800" dirty="0">
                    <a:latin typeface="Garamond" panose="02020404030301010803" pitchFamily="18" charset="0"/>
                  </a:rPr>
                  <a:t>1 if event observed; 0 otherwise</a:t>
                </a:r>
              </a:p>
              <a:p>
                <a:pPr lvl="1" fontAlgn="base">
                  <a:lnSpc>
                    <a:spcPct val="125000"/>
                  </a:lnSpc>
                </a:pPr>
                <a:endParaRPr lang="en-US" sz="2800" dirty="0">
                  <a:latin typeface="Garamond" panose="02020404030301010803" pitchFamily="18" charset="0"/>
                </a:endParaRPr>
              </a:p>
            </p:txBody>
          </p:sp>
        </mc:Choice>
        <mc:Fallback xmlns="">
          <p:sp>
            <p:nvSpPr>
              <p:cNvPr id="5" name="TextBox 4">
                <a:extLst>
                  <a:ext uri="{FF2B5EF4-FFF2-40B4-BE49-F238E27FC236}">
                    <a16:creationId xmlns:a16="http://schemas.microsoft.com/office/drawing/2014/main" id="{CF8DA102-C3F6-1048-8E18-66077239317C}"/>
                  </a:ext>
                </a:extLst>
              </p:cNvPr>
              <p:cNvSpPr txBox="1">
                <a:spLocks noRot="1" noChangeAspect="1" noMove="1" noResize="1" noEditPoints="1" noAdjustHandles="1" noChangeArrowheads="1" noChangeShapeType="1" noTextEdit="1"/>
              </p:cNvSpPr>
              <p:nvPr/>
            </p:nvSpPr>
            <p:spPr>
              <a:xfrm>
                <a:off x="838200" y="1785938"/>
                <a:ext cx="10515600" cy="4367286"/>
              </a:xfrm>
              <a:prstGeom prst="rect">
                <a:avLst/>
              </a:prstGeom>
              <a:blipFill>
                <a:blip r:embed="rId4"/>
                <a:stretch>
                  <a:fillRect l="-1086"/>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3C7DEBD0-2054-2845-8A5B-6E8E32BE90FD}"/>
              </a:ext>
            </a:extLst>
          </p:cNvPr>
          <p:cNvGraphicFramePr>
            <a:graphicFrameLocks noGrp="1"/>
          </p:cNvGraphicFramePr>
          <p:nvPr>
            <p:extLst>
              <p:ext uri="{D42A27DB-BD31-4B8C-83A1-F6EECF244321}">
                <p14:modId xmlns:p14="http://schemas.microsoft.com/office/powerpoint/2010/main" val="3033364141"/>
              </p:ext>
            </p:extLst>
          </p:nvPr>
        </p:nvGraphicFramePr>
        <p:xfrm>
          <a:off x="7691815" y="1249680"/>
          <a:ext cx="3447535" cy="4358640"/>
        </p:xfrm>
        <a:graphic>
          <a:graphicData uri="http://schemas.openxmlformats.org/drawingml/2006/table">
            <a:tbl>
              <a:tblPr firstRow="1" bandRow="1">
                <a:tableStyleId>{9D7B26C5-4107-4FEC-AEDC-1716B250A1EF}</a:tableStyleId>
              </a:tblPr>
              <a:tblGrid>
                <a:gridCol w="516789">
                  <a:extLst>
                    <a:ext uri="{9D8B030D-6E8A-4147-A177-3AD203B41FA5}">
                      <a16:colId xmlns:a16="http://schemas.microsoft.com/office/drawing/2014/main" val="2377632396"/>
                    </a:ext>
                  </a:extLst>
                </a:gridCol>
                <a:gridCol w="1200800">
                  <a:extLst>
                    <a:ext uri="{9D8B030D-6E8A-4147-A177-3AD203B41FA5}">
                      <a16:colId xmlns:a16="http://schemas.microsoft.com/office/drawing/2014/main" val="2017485112"/>
                    </a:ext>
                  </a:extLst>
                </a:gridCol>
                <a:gridCol w="1729946">
                  <a:extLst>
                    <a:ext uri="{9D8B030D-6E8A-4147-A177-3AD203B41FA5}">
                      <a16:colId xmlns:a16="http://schemas.microsoft.com/office/drawing/2014/main" val="1105348928"/>
                    </a:ext>
                  </a:extLst>
                </a:gridCol>
              </a:tblGrid>
              <a:tr h="370840">
                <a:tc>
                  <a:txBody>
                    <a:bodyPr/>
                    <a:lstStyle/>
                    <a:p>
                      <a:r>
                        <a:rPr lang="en-US" sz="2000" dirty="0">
                          <a:latin typeface="Calibri" panose="020F0502020204030204" pitchFamily="34" charset="0"/>
                          <a:cs typeface="Calibri" panose="020F0502020204030204" pitchFamily="34" charset="0"/>
                        </a:rPr>
                        <a:t>id</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years</a:t>
                      </a:r>
                      <a:endParaRPr lang="en-US" sz="2000" b="1" dirty="0">
                        <a:latin typeface="Calibri" panose="020F0502020204030204" pitchFamily="34" charset="0"/>
                        <a:cs typeface="Calibri" panose="020F0502020204030204" pitchFamily="34" charset="0"/>
                      </a:endParaRPr>
                    </a:p>
                  </a:txBody>
                  <a:tcPr/>
                </a:tc>
                <a:tc>
                  <a:txBody>
                    <a:bodyPr/>
                    <a:lstStyle/>
                    <a:p>
                      <a:pPr algn="ctr"/>
                      <a:r>
                        <a:rPr lang="en-US" sz="2000" dirty="0">
                          <a:latin typeface="Calibri" panose="020F0502020204030204" pitchFamily="34" charset="0"/>
                          <a:cs typeface="Calibri" panose="020F0502020204030204" pitchFamily="34" charset="0"/>
                        </a:rPr>
                        <a:t>status</a:t>
                      </a:r>
                      <a:endParaRPr lang="en-US" sz="20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28566234"/>
                  </a:ext>
                </a:extLst>
              </a:tr>
              <a:tr h="370840">
                <a:tc>
                  <a:txBody>
                    <a:bodyPr/>
                    <a:lstStyle/>
                    <a:p>
                      <a:r>
                        <a:rPr lang="en-US" sz="2000" b="0" dirty="0">
                          <a:latin typeface="Calibri" panose="020F0502020204030204" pitchFamily="34" charset="0"/>
                          <a:cs typeface="Calibri" panose="020F0502020204030204" pitchFamily="34" charset="0"/>
                        </a:rPr>
                        <a:t>1</a:t>
                      </a:r>
                    </a:p>
                  </a:txBody>
                  <a:tcPr/>
                </a:tc>
                <a:tc>
                  <a:txBody>
                    <a:bodyPr/>
                    <a:lstStyle/>
                    <a:p>
                      <a:pPr algn="ctr"/>
                      <a:r>
                        <a:rPr lang="en-US" sz="2000" dirty="0">
                          <a:latin typeface="Calibri" panose="020F0502020204030204" pitchFamily="34" charset="0"/>
                          <a:cs typeface="Calibri" panose="020F0502020204030204" pitchFamily="34" charset="0"/>
                        </a:rPr>
                        <a:t>1.09</a:t>
                      </a:r>
                    </a:p>
                  </a:txBody>
                  <a:tcPr/>
                </a:tc>
                <a:tc>
                  <a:txBody>
                    <a:bodyPr/>
                    <a:lstStyle/>
                    <a:p>
                      <a:pPr algn="ctr"/>
                      <a:r>
                        <a:rPr lang="en-US" sz="2000" dirty="0">
                          <a:latin typeface="Calibri" panose="020F0502020204030204" pitchFamily="34" charset="0"/>
                          <a:cs typeface="Calibri" panose="020F0502020204030204" pitchFamily="34" charset="0"/>
                        </a:rPr>
                        <a:t>dead</a:t>
                      </a:r>
                    </a:p>
                  </a:txBody>
                  <a:tcPr/>
                </a:tc>
                <a:extLst>
                  <a:ext uri="{0D108BD9-81ED-4DB2-BD59-A6C34878D82A}">
                    <a16:rowId xmlns:a16="http://schemas.microsoft.com/office/drawing/2014/main" val="2824521056"/>
                  </a:ext>
                </a:extLst>
              </a:tr>
              <a:tr h="370840">
                <a:tc>
                  <a:txBody>
                    <a:bodyPr/>
                    <a:lstStyle/>
                    <a:p>
                      <a:r>
                        <a:rPr lang="en-US" sz="2000" b="0" dirty="0">
                          <a:latin typeface="Calibri" panose="020F0502020204030204" pitchFamily="34" charset="0"/>
                          <a:cs typeface="Calibri" panose="020F0502020204030204" pitchFamily="34" charset="0"/>
                        </a:rPr>
                        <a:t>2</a:t>
                      </a:r>
                    </a:p>
                  </a:txBody>
                  <a:tcPr/>
                </a:tc>
                <a:tc>
                  <a:txBody>
                    <a:bodyPr/>
                    <a:lstStyle/>
                    <a:p>
                      <a:pPr algn="ctr"/>
                      <a:r>
                        <a:rPr lang="en-US" sz="2000" dirty="0">
                          <a:latin typeface="Calibri" panose="020F0502020204030204" pitchFamily="34" charset="0"/>
                          <a:cs typeface="Calibri" panose="020F0502020204030204" pitchFamily="34" charset="0"/>
                        </a:rPr>
                        <a:t>14.15</a:t>
                      </a:r>
                    </a:p>
                  </a:txBody>
                  <a:tcPr>
                    <a:lnR>
                      <a:noFill/>
                    </a:lnR>
                  </a:tcPr>
                </a:tc>
                <a:tc>
                  <a:txBody>
                    <a:bodyPr/>
                    <a:lstStyle/>
                    <a:p>
                      <a:pPr algn="ctr"/>
                      <a:r>
                        <a:rPr lang="en-US" sz="2000" dirty="0">
                          <a:latin typeface="Calibri" panose="020F0502020204030204" pitchFamily="34" charset="0"/>
                          <a:cs typeface="Calibri" panose="020F0502020204030204" pitchFamily="34" charset="0"/>
                        </a:rPr>
                        <a:t>alive</a:t>
                      </a:r>
                    </a:p>
                  </a:txBody>
                  <a:tcPr>
                    <a:lnL>
                      <a:noFill/>
                    </a:lnL>
                  </a:tcPr>
                </a:tc>
                <a:extLst>
                  <a:ext uri="{0D108BD9-81ED-4DB2-BD59-A6C34878D82A}">
                    <a16:rowId xmlns:a16="http://schemas.microsoft.com/office/drawing/2014/main" val="21931632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alibri" panose="020F0502020204030204" pitchFamily="34" charset="0"/>
                          <a:cs typeface="Calibri" panose="020F0502020204030204" pitchFamily="34" charset="0"/>
                        </a:rPr>
                        <a:t>3</a:t>
                      </a:r>
                    </a:p>
                  </a:txBody>
                  <a:tcPr/>
                </a:tc>
                <a:tc>
                  <a:txBody>
                    <a:bodyPr/>
                    <a:lstStyle/>
                    <a:p>
                      <a:pPr algn="ctr"/>
                      <a:r>
                        <a:rPr lang="en-US" sz="2000" dirty="0">
                          <a:latin typeface="Calibri" panose="020F0502020204030204" pitchFamily="34" charset="0"/>
                          <a:cs typeface="Calibri" panose="020F0502020204030204" pitchFamily="34" charset="0"/>
                        </a:rPr>
                        <a:t>2.78</a:t>
                      </a:r>
                    </a:p>
                  </a:txBody>
                  <a:tcPr/>
                </a:tc>
                <a:tc>
                  <a:txBody>
                    <a:bodyPr/>
                    <a:lstStyle/>
                    <a:p>
                      <a:pPr algn="ctr"/>
                      <a:r>
                        <a:rPr lang="en-US" sz="2000" dirty="0">
                          <a:latin typeface="Calibri" panose="020F0502020204030204" pitchFamily="34" charset="0"/>
                          <a:cs typeface="Calibri" panose="020F0502020204030204" pitchFamily="34" charset="0"/>
                        </a:rPr>
                        <a:t>dead</a:t>
                      </a:r>
                    </a:p>
                  </a:txBody>
                  <a:tcPr/>
                </a:tc>
                <a:extLst>
                  <a:ext uri="{0D108BD9-81ED-4DB2-BD59-A6C34878D82A}">
                    <a16:rowId xmlns:a16="http://schemas.microsoft.com/office/drawing/2014/main" val="1593032928"/>
                  </a:ext>
                </a:extLst>
              </a:tr>
              <a:tr h="370840">
                <a:tc>
                  <a:txBody>
                    <a:bodyPr/>
                    <a:lstStyle/>
                    <a:p>
                      <a:r>
                        <a:rPr lang="en-US" sz="2000" b="0" dirty="0">
                          <a:latin typeface="Calibri" panose="020F0502020204030204" pitchFamily="34" charset="0"/>
                          <a:cs typeface="Calibri" panose="020F0502020204030204" pitchFamily="34" charset="0"/>
                        </a:rPr>
                        <a:t>4</a:t>
                      </a:r>
                    </a:p>
                  </a:txBody>
                  <a:tcPr/>
                </a:tc>
                <a:tc>
                  <a:txBody>
                    <a:bodyPr/>
                    <a:lstStyle/>
                    <a:p>
                      <a:pPr algn="ctr"/>
                      <a:r>
                        <a:rPr lang="en-US" sz="2000" dirty="0">
                          <a:latin typeface="Calibri" panose="020F0502020204030204" pitchFamily="34" charset="0"/>
                          <a:cs typeface="Calibri" panose="020F0502020204030204" pitchFamily="34" charset="0"/>
                        </a:rPr>
                        <a:t>5.27</a:t>
                      </a:r>
                    </a:p>
                  </a:txBody>
                  <a:tcPr/>
                </a:tc>
                <a:tc>
                  <a:txBody>
                    <a:bodyPr/>
                    <a:lstStyle/>
                    <a:p>
                      <a:pPr algn="ctr"/>
                      <a:r>
                        <a:rPr lang="en-US" sz="2000" dirty="0">
                          <a:latin typeface="Calibri" panose="020F0502020204030204" pitchFamily="34" charset="0"/>
                          <a:cs typeface="Calibri" panose="020F0502020204030204" pitchFamily="34" charset="0"/>
                        </a:rPr>
                        <a:t>dead</a:t>
                      </a:r>
                    </a:p>
                  </a:txBody>
                  <a:tcPr/>
                </a:tc>
                <a:extLst>
                  <a:ext uri="{0D108BD9-81ED-4DB2-BD59-A6C34878D82A}">
                    <a16:rowId xmlns:a16="http://schemas.microsoft.com/office/drawing/2014/main" val="714735959"/>
                  </a:ext>
                </a:extLst>
              </a:tr>
              <a:tr h="370840">
                <a:tc>
                  <a:txBody>
                    <a:bodyPr/>
                    <a:lstStyle/>
                    <a:p>
                      <a:r>
                        <a:rPr lang="en-US" sz="2000" b="0" dirty="0">
                          <a:latin typeface="Calibri" panose="020F0502020204030204" pitchFamily="34" charset="0"/>
                          <a:cs typeface="Calibri" panose="020F0502020204030204" pitchFamily="34" charset="0"/>
                        </a:rPr>
                        <a:t>5</a:t>
                      </a:r>
                    </a:p>
                  </a:txBody>
                  <a:tcPr/>
                </a:tc>
                <a:tc>
                  <a:txBody>
                    <a:bodyPr/>
                    <a:lstStyle/>
                    <a:p>
                      <a:pPr algn="ctr"/>
                      <a:r>
                        <a:rPr lang="en-US" sz="2000" dirty="0">
                          <a:latin typeface="Calibri" panose="020F0502020204030204" pitchFamily="34" charset="0"/>
                          <a:cs typeface="Calibri" panose="020F0502020204030204" pitchFamily="34" charset="0"/>
                        </a:rPr>
                        <a:t>4.12</a:t>
                      </a:r>
                    </a:p>
                  </a:txBody>
                  <a:tcPr/>
                </a:tc>
                <a:tc>
                  <a:txBody>
                    <a:bodyPr/>
                    <a:lstStyle/>
                    <a:p>
                      <a:pPr algn="ctr"/>
                      <a:r>
                        <a:rPr lang="en-US" sz="2000" dirty="0">
                          <a:latin typeface="Calibri" panose="020F0502020204030204" pitchFamily="34" charset="0"/>
                          <a:cs typeface="Calibri" panose="020F0502020204030204" pitchFamily="34" charset="0"/>
                        </a:rPr>
                        <a:t>transplanted</a:t>
                      </a:r>
                    </a:p>
                  </a:txBody>
                  <a:tcPr/>
                </a:tc>
                <a:extLst>
                  <a:ext uri="{0D108BD9-81ED-4DB2-BD59-A6C34878D82A}">
                    <a16:rowId xmlns:a16="http://schemas.microsoft.com/office/drawing/2014/main" val="3725899954"/>
                  </a:ext>
                </a:extLst>
              </a:tr>
              <a:tr h="370840">
                <a:tc>
                  <a:txBody>
                    <a:bodyPr/>
                    <a:lstStyle/>
                    <a:p>
                      <a:r>
                        <a:rPr lang="en-US" sz="2000" b="0" dirty="0">
                          <a:latin typeface="Calibri" panose="020F0502020204030204" pitchFamily="34" charset="0"/>
                          <a:cs typeface="Calibri" panose="020F0502020204030204" pitchFamily="34" charset="0"/>
                        </a:rPr>
                        <a:t>6</a:t>
                      </a:r>
                    </a:p>
                  </a:txBody>
                  <a:tcPr/>
                </a:tc>
                <a:tc>
                  <a:txBody>
                    <a:bodyPr/>
                    <a:lstStyle/>
                    <a:p>
                      <a:pPr algn="ctr"/>
                      <a:r>
                        <a:rPr lang="en-US" sz="2000" dirty="0">
                          <a:latin typeface="Calibri" panose="020F0502020204030204" pitchFamily="34" charset="0"/>
                          <a:cs typeface="Calibri" panose="020F0502020204030204" pitchFamily="34" charset="0"/>
                        </a:rPr>
                        <a:t>6.85</a:t>
                      </a:r>
                    </a:p>
                  </a:txBody>
                  <a:tcPr/>
                </a:tc>
                <a:tc>
                  <a:txBody>
                    <a:bodyPr/>
                    <a:lstStyle/>
                    <a:p>
                      <a:pPr algn="ctr"/>
                      <a:r>
                        <a:rPr lang="en-US" sz="2000" dirty="0">
                          <a:latin typeface="Calibri" panose="020F0502020204030204" pitchFamily="34" charset="0"/>
                          <a:cs typeface="Calibri" panose="020F0502020204030204" pitchFamily="34" charset="0"/>
                        </a:rPr>
                        <a:t>dead</a:t>
                      </a:r>
                    </a:p>
                  </a:txBody>
                  <a:tcPr/>
                </a:tc>
                <a:extLst>
                  <a:ext uri="{0D108BD9-81ED-4DB2-BD59-A6C34878D82A}">
                    <a16:rowId xmlns:a16="http://schemas.microsoft.com/office/drawing/2014/main" val="1047330287"/>
                  </a:ext>
                </a:extLst>
              </a:tr>
              <a:tr h="370840">
                <a:tc>
                  <a:txBody>
                    <a:bodyPr/>
                    <a:lstStyle/>
                    <a:p>
                      <a:r>
                        <a:rPr lang="en-US" sz="2000" b="0" dirty="0">
                          <a:latin typeface="Calibri" panose="020F0502020204030204" pitchFamily="34" charset="0"/>
                          <a:cs typeface="Calibri" panose="020F0502020204030204" pitchFamily="34" charset="0"/>
                        </a:rPr>
                        <a:t>7</a:t>
                      </a:r>
                    </a:p>
                  </a:txBody>
                  <a:tcPr/>
                </a:tc>
                <a:tc>
                  <a:txBody>
                    <a:bodyPr/>
                    <a:lstStyle/>
                    <a:p>
                      <a:pPr algn="ctr"/>
                      <a:r>
                        <a:rPr lang="en-US" sz="2000" dirty="0">
                          <a:latin typeface="Calibri" panose="020F0502020204030204" pitchFamily="34" charset="0"/>
                          <a:cs typeface="Calibri" panose="020F0502020204030204" pitchFamily="34" charset="0"/>
                        </a:rPr>
                        <a:t>6.84</a:t>
                      </a:r>
                    </a:p>
                  </a:txBody>
                  <a:tcPr/>
                </a:tc>
                <a:tc>
                  <a:txBody>
                    <a:bodyPr/>
                    <a:lstStyle/>
                    <a:p>
                      <a:pPr algn="ctr"/>
                      <a:r>
                        <a:rPr lang="en-US" sz="2000" dirty="0">
                          <a:latin typeface="Calibri" panose="020F0502020204030204" pitchFamily="34" charset="0"/>
                          <a:cs typeface="Calibri" panose="020F0502020204030204" pitchFamily="34" charset="0"/>
                        </a:rPr>
                        <a:t>alive</a:t>
                      </a:r>
                    </a:p>
                  </a:txBody>
                  <a:tcPr/>
                </a:tc>
                <a:extLst>
                  <a:ext uri="{0D108BD9-81ED-4DB2-BD59-A6C34878D82A}">
                    <a16:rowId xmlns:a16="http://schemas.microsoft.com/office/drawing/2014/main" val="2238479226"/>
                  </a:ext>
                </a:extLst>
              </a:tr>
              <a:tr h="370840">
                <a:tc>
                  <a:txBody>
                    <a:bodyPr/>
                    <a:lstStyle/>
                    <a:p>
                      <a:r>
                        <a:rPr lang="en-US" sz="2000" b="0" dirty="0">
                          <a:latin typeface="Calibri" panose="020F0502020204030204" pitchFamily="34" charset="0"/>
                          <a:cs typeface="Calibri" panose="020F0502020204030204" pitchFamily="34" charset="0"/>
                        </a:rPr>
                        <a:t>8</a:t>
                      </a:r>
                    </a:p>
                  </a:txBody>
                  <a:tcPr/>
                </a:tc>
                <a:tc>
                  <a:txBody>
                    <a:bodyPr/>
                    <a:lstStyle/>
                    <a:p>
                      <a:pPr algn="ctr"/>
                      <a:r>
                        <a:rPr lang="en-US" sz="2000" dirty="0">
                          <a:latin typeface="Calibri" panose="020F0502020204030204" pitchFamily="34" charset="0"/>
                          <a:cs typeface="Calibri" panose="020F0502020204030204" pitchFamily="34" charset="0"/>
                        </a:rPr>
                        <a:t>6.75</a:t>
                      </a:r>
                    </a:p>
                  </a:txBody>
                  <a:tcPr/>
                </a:tc>
                <a:tc>
                  <a:txBody>
                    <a:bodyPr/>
                    <a:lstStyle/>
                    <a:p>
                      <a:pPr algn="ctr"/>
                      <a:r>
                        <a:rPr lang="en-US" sz="2000" dirty="0">
                          <a:latin typeface="Calibri" panose="020F0502020204030204" pitchFamily="34" charset="0"/>
                          <a:cs typeface="Calibri" panose="020F0502020204030204" pitchFamily="34" charset="0"/>
                        </a:rPr>
                        <a:t>dead</a:t>
                      </a:r>
                    </a:p>
                  </a:txBody>
                  <a:tcPr/>
                </a:tc>
                <a:extLst>
                  <a:ext uri="{0D108BD9-81ED-4DB2-BD59-A6C34878D82A}">
                    <a16:rowId xmlns:a16="http://schemas.microsoft.com/office/drawing/2014/main" val="1264737869"/>
                  </a:ext>
                </a:extLst>
              </a:tr>
              <a:tr h="370840">
                <a:tc>
                  <a:txBody>
                    <a:bodyPr/>
                    <a:lstStyle/>
                    <a:p>
                      <a:r>
                        <a:rPr lang="en-US" sz="2000" b="0" dirty="0">
                          <a:latin typeface="Calibri" panose="020F0502020204030204" pitchFamily="34" charset="0"/>
                          <a:cs typeface="Calibri" panose="020F0502020204030204" pitchFamily="34" charset="0"/>
                        </a:rPr>
                        <a:t>9</a:t>
                      </a:r>
                    </a:p>
                  </a:txBody>
                  <a:tcPr/>
                </a:tc>
                <a:tc>
                  <a:txBody>
                    <a:bodyPr/>
                    <a:lstStyle/>
                    <a:p>
                      <a:pPr algn="ctr"/>
                      <a:r>
                        <a:rPr lang="en-US" sz="2000" dirty="0">
                          <a:latin typeface="Calibri" panose="020F0502020204030204" pitchFamily="34" charset="0"/>
                          <a:cs typeface="Calibri" panose="020F0502020204030204" pitchFamily="34" charset="0"/>
                        </a:rPr>
                        <a:t>6.57</a:t>
                      </a:r>
                    </a:p>
                  </a:txBody>
                  <a:tcPr/>
                </a:tc>
                <a:tc>
                  <a:txBody>
                    <a:bodyPr/>
                    <a:lstStyle/>
                    <a:p>
                      <a:pPr algn="ctr"/>
                      <a:r>
                        <a:rPr lang="en-US" sz="2000" dirty="0">
                          <a:latin typeface="Calibri" panose="020F0502020204030204" pitchFamily="34" charset="0"/>
                          <a:cs typeface="Calibri" panose="020F0502020204030204" pitchFamily="34" charset="0"/>
                        </a:rPr>
                        <a:t>dead</a:t>
                      </a:r>
                    </a:p>
                  </a:txBody>
                  <a:tcPr/>
                </a:tc>
                <a:extLst>
                  <a:ext uri="{0D108BD9-81ED-4DB2-BD59-A6C34878D82A}">
                    <a16:rowId xmlns:a16="http://schemas.microsoft.com/office/drawing/2014/main" val="4195147734"/>
                  </a:ext>
                </a:extLst>
              </a:tr>
              <a:tr h="370840">
                <a:tc>
                  <a:txBody>
                    <a:bodyPr/>
                    <a:lstStyle/>
                    <a:p>
                      <a:r>
                        <a:rPr lang="en-US" sz="2000" b="0" dirty="0">
                          <a:latin typeface="Calibri" panose="020F0502020204030204" pitchFamily="34" charset="0"/>
                          <a:cs typeface="Calibri" panose="020F0502020204030204" pitchFamily="34" charset="0"/>
                        </a:rPr>
                        <a:t>10</a:t>
                      </a:r>
                    </a:p>
                  </a:txBody>
                  <a:tcPr/>
                </a:tc>
                <a:tc>
                  <a:txBody>
                    <a:bodyPr/>
                    <a:lstStyle/>
                    <a:p>
                      <a:pPr algn="ctr"/>
                      <a:r>
                        <a:rPr lang="en-US" sz="2000" dirty="0">
                          <a:latin typeface="Calibri" panose="020F0502020204030204" pitchFamily="34" charset="0"/>
                          <a:cs typeface="Calibri" panose="020F0502020204030204" pitchFamily="34" charset="0"/>
                        </a:rPr>
                        <a:t>0.14</a:t>
                      </a:r>
                    </a:p>
                  </a:txBody>
                  <a:tcPr/>
                </a:tc>
                <a:tc>
                  <a:txBody>
                    <a:bodyPr/>
                    <a:lstStyle/>
                    <a:p>
                      <a:pPr algn="ctr"/>
                      <a:r>
                        <a:rPr lang="en-US" sz="2000" dirty="0">
                          <a:latin typeface="Calibri" panose="020F0502020204030204" pitchFamily="34" charset="0"/>
                          <a:cs typeface="Calibri" panose="020F0502020204030204" pitchFamily="34" charset="0"/>
                        </a:rPr>
                        <a:t>dead</a:t>
                      </a:r>
                    </a:p>
                  </a:txBody>
                  <a:tcPr/>
                </a:tc>
                <a:extLst>
                  <a:ext uri="{0D108BD9-81ED-4DB2-BD59-A6C34878D82A}">
                    <a16:rowId xmlns:a16="http://schemas.microsoft.com/office/drawing/2014/main" val="1583937925"/>
                  </a:ext>
                </a:extLst>
              </a:tr>
            </a:tbl>
          </a:graphicData>
        </a:graphic>
      </p:graphicFrame>
    </p:spTree>
    <p:extLst>
      <p:ext uri="{BB962C8B-B14F-4D97-AF65-F5344CB8AC3E}">
        <p14:creationId xmlns:p14="http://schemas.microsoft.com/office/powerpoint/2010/main" val="384573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Survival Analysis</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p:sp>
        <p:nvSpPr>
          <p:cNvPr id="5" name="TextBox 4">
            <a:extLst>
              <a:ext uri="{FF2B5EF4-FFF2-40B4-BE49-F238E27FC236}">
                <a16:creationId xmlns:a16="http://schemas.microsoft.com/office/drawing/2014/main" id="{CF8DA102-C3F6-1048-8E18-66077239317C}"/>
              </a:ext>
            </a:extLst>
          </p:cNvPr>
          <p:cNvSpPr txBox="1"/>
          <p:nvPr/>
        </p:nvSpPr>
        <p:spPr>
          <a:xfrm>
            <a:off x="838200" y="1785938"/>
            <a:ext cx="5257800" cy="3290068"/>
          </a:xfrm>
          <a:prstGeom prst="rect">
            <a:avLst/>
          </a:prstGeom>
          <a:noFill/>
        </p:spPr>
        <p:txBody>
          <a:bodyPr wrap="square" rtlCol="0">
            <a:spAutoFit/>
          </a:bodyPr>
          <a:lstStyle/>
          <a:p>
            <a:pPr marL="514350" indent="-514350" fontAlgn="base">
              <a:lnSpc>
                <a:spcPct val="125000"/>
              </a:lnSpc>
              <a:buFont typeface="Arial" panose="020B0604020202020204" pitchFamily="34" charset="0"/>
              <a:buChar char="•"/>
            </a:pPr>
            <a:r>
              <a:rPr lang="en-US" sz="2800" dirty="0">
                <a:latin typeface="Garamond" panose="02020404030301010803" pitchFamily="18" charset="0"/>
              </a:rPr>
              <a:t>Censoring:  </a:t>
            </a:r>
          </a:p>
          <a:p>
            <a:pPr fontAlgn="base">
              <a:lnSpc>
                <a:spcPct val="125000"/>
              </a:lnSpc>
            </a:pPr>
            <a:r>
              <a:rPr lang="en-US" sz="2800" dirty="0">
                <a:latin typeface="Garamond" panose="02020404030301010803" pitchFamily="18" charset="0"/>
              </a:rPr>
              <a:t>      -  Loss to follow-up</a:t>
            </a:r>
          </a:p>
          <a:p>
            <a:pPr fontAlgn="base">
              <a:lnSpc>
                <a:spcPct val="125000"/>
              </a:lnSpc>
            </a:pPr>
            <a:r>
              <a:rPr lang="en-US" sz="2800" dirty="0">
                <a:latin typeface="Garamond" panose="02020404030301010803" pitchFamily="18" charset="0"/>
              </a:rPr>
              <a:t>      -  Withdrawal from study</a:t>
            </a:r>
          </a:p>
          <a:p>
            <a:pPr>
              <a:lnSpc>
                <a:spcPct val="125000"/>
              </a:lnSpc>
            </a:pPr>
            <a:r>
              <a:rPr lang="en-US" sz="2800" dirty="0">
                <a:latin typeface="Garamond" panose="02020404030301010803" pitchFamily="18" charset="0"/>
              </a:rPr>
              <a:t>      -  Event not observed </a:t>
            </a:r>
          </a:p>
          <a:p>
            <a:pPr>
              <a:lnSpc>
                <a:spcPct val="125000"/>
              </a:lnSpc>
            </a:pPr>
            <a:r>
              <a:rPr lang="en-US" sz="2800" dirty="0">
                <a:latin typeface="Garamond" panose="02020404030301010803" pitchFamily="18" charset="0"/>
              </a:rPr>
              <a:t>	</a:t>
            </a:r>
          </a:p>
          <a:p>
            <a:pPr marL="457200" indent="-457200">
              <a:lnSpc>
                <a:spcPct val="125000"/>
              </a:lnSpc>
              <a:buFont typeface="Arial" panose="020B0604020202020204" pitchFamily="34" charset="0"/>
              <a:buChar char="•"/>
            </a:pPr>
            <a:r>
              <a:rPr lang="en-US" sz="2800" dirty="0">
                <a:latin typeface="Garamond" panose="02020404030301010803" pitchFamily="18" charset="0"/>
              </a:rPr>
              <a:t>Motivation for Cox PH Model</a:t>
            </a:r>
          </a:p>
        </p:txBody>
      </p:sp>
      <p:pic>
        <p:nvPicPr>
          <p:cNvPr id="4" name="Picture 3" descr="Chart, scatter chart&#10;&#10;Description automatically generated">
            <a:extLst>
              <a:ext uri="{FF2B5EF4-FFF2-40B4-BE49-F238E27FC236}">
                <a16:creationId xmlns:a16="http://schemas.microsoft.com/office/drawing/2014/main" id="{ABD071EE-674C-8E43-8F07-ECD55C228C91}"/>
              </a:ext>
            </a:extLst>
          </p:cNvPr>
          <p:cNvPicPr>
            <a:picLocks noChangeAspect="1"/>
          </p:cNvPicPr>
          <p:nvPr/>
        </p:nvPicPr>
        <p:blipFill>
          <a:blip r:embed="rId4"/>
          <a:stretch>
            <a:fillRect/>
          </a:stretch>
        </p:blipFill>
        <p:spPr>
          <a:xfrm>
            <a:off x="5925649" y="1241287"/>
            <a:ext cx="5598503" cy="4278102"/>
          </a:xfrm>
          <a:prstGeom prst="rect">
            <a:avLst/>
          </a:prstGeom>
        </p:spPr>
      </p:pic>
      <p:sp>
        <p:nvSpPr>
          <p:cNvPr id="3" name="TextBox 2">
            <a:extLst>
              <a:ext uri="{FF2B5EF4-FFF2-40B4-BE49-F238E27FC236}">
                <a16:creationId xmlns:a16="http://schemas.microsoft.com/office/drawing/2014/main" id="{DF819286-F32D-EF4F-BE23-B76113D6A215}"/>
              </a:ext>
            </a:extLst>
          </p:cNvPr>
          <p:cNvSpPr txBox="1"/>
          <p:nvPr/>
        </p:nvSpPr>
        <p:spPr>
          <a:xfrm>
            <a:off x="5676266" y="5720321"/>
            <a:ext cx="6097267" cy="307777"/>
          </a:xfrm>
          <a:prstGeom prst="rect">
            <a:avLst/>
          </a:prstGeom>
          <a:noFill/>
        </p:spPr>
        <p:txBody>
          <a:bodyPr wrap="square" rtlCol="0">
            <a:spAutoFit/>
          </a:bodyPr>
          <a:lstStyle/>
          <a:p>
            <a:r>
              <a:rPr lang="en-US" sz="1400" dirty="0">
                <a:latin typeface="Garamond" panose="02020404030301010803" pitchFamily="18" charset="0"/>
              </a:rPr>
              <a:t>Source: Dey, </a:t>
            </a:r>
            <a:r>
              <a:rPr lang="en-US" sz="1400" dirty="0" err="1">
                <a:latin typeface="Garamond" panose="02020404030301010803" pitchFamily="18" charset="0"/>
              </a:rPr>
              <a:t>Tanujit</a:t>
            </a:r>
            <a:r>
              <a:rPr lang="en-US" sz="1400" dirty="0">
                <a:latin typeface="Garamond" panose="02020404030301010803" pitchFamily="18" charset="0"/>
              </a:rPr>
              <a:t>, Anish Mukherjee, and </a:t>
            </a:r>
            <a:r>
              <a:rPr lang="en-US" sz="1400" dirty="0" err="1">
                <a:latin typeface="Garamond" panose="02020404030301010803" pitchFamily="18" charset="0"/>
              </a:rPr>
              <a:t>Sounak</a:t>
            </a:r>
            <a:r>
              <a:rPr lang="en-US" sz="1400" dirty="0">
                <a:latin typeface="Garamond" panose="02020404030301010803" pitchFamily="18" charset="0"/>
              </a:rPr>
              <a:t> Chakraborty. </a:t>
            </a:r>
            <a:r>
              <a:rPr lang="en-US" sz="1400" i="1" dirty="0">
                <a:latin typeface="Garamond" panose="02020404030301010803" pitchFamily="18" charset="0"/>
              </a:rPr>
              <a:t>Chest</a:t>
            </a:r>
            <a:r>
              <a:rPr lang="en-US" sz="1400" dirty="0">
                <a:latin typeface="Garamond" panose="02020404030301010803" pitchFamily="18" charset="0"/>
              </a:rPr>
              <a:t> 158.1 (2020).</a:t>
            </a:r>
          </a:p>
        </p:txBody>
      </p:sp>
    </p:spTree>
    <p:extLst>
      <p:ext uri="{BB962C8B-B14F-4D97-AF65-F5344CB8AC3E}">
        <p14:creationId xmlns:p14="http://schemas.microsoft.com/office/powerpoint/2010/main" val="311184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Hazard Function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8DA102-C3F6-1048-8E18-66077239317C}"/>
                  </a:ext>
                </a:extLst>
              </p:cNvPr>
              <p:cNvSpPr txBox="1"/>
              <p:nvPr/>
            </p:nvSpPr>
            <p:spPr>
              <a:xfrm>
                <a:off x="838199" y="1785938"/>
                <a:ext cx="11144251" cy="4153573"/>
              </a:xfrm>
              <a:prstGeom prst="rect">
                <a:avLst/>
              </a:prstGeom>
              <a:noFill/>
            </p:spPr>
            <p:txBody>
              <a:bodyPr wrap="square" rtlCol="0">
                <a:spAutoFit/>
              </a:bodyPr>
              <a:lstStyle/>
              <a:p>
                <a:pPr marL="457200" indent="-457200" fontAlgn="base">
                  <a:lnSpc>
                    <a:spcPct val="150000"/>
                  </a:lnSpc>
                  <a:buFont typeface="Arial" panose="020B0604020202020204" pitchFamily="34" charset="0"/>
                  <a:buChar char="•"/>
                </a:pPr>
                <a:r>
                  <a:rPr lang="en-US" sz="2800" dirty="0">
                    <a:latin typeface="Garamond" panose="02020404030301010803" pitchFamily="18" charset="0"/>
                  </a:rPr>
                  <a:t>Formula: 		</a:t>
                </a:r>
                <a14:m>
                  <m:oMath xmlns:m="http://schemas.openxmlformats.org/officeDocument/2006/math">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b="0" i="1" smtClean="0">
                        <a:latin typeface="Cambria Math" panose="02040503050406030204" pitchFamily="18" charset="0"/>
                      </a:rPr>
                      <m:t>= </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lim</m:t>
                            </m:r>
                          </m:e>
                          <m:lim>
                            <m:r>
                              <a:rPr lang="en-US" sz="2400" b="0" i="1" smtClean="0">
                                <a:latin typeface="Cambria Math" panose="02040503050406030204" pitchFamily="18" charset="0"/>
                              </a:rPr>
                              <m:t>𝑑𝑡</m:t>
                            </m:r>
                            <m:r>
                              <a:rPr lang="en-US" sz="2400" b="0" i="1" smtClean="0">
                                <a:latin typeface="Cambria Math" panose="02040503050406030204" pitchFamily="18" charset="0"/>
                              </a:rPr>
                              <m:t> →0</m:t>
                            </m:r>
                          </m:lim>
                        </m:limLow>
                      </m:fName>
                      <m:e>
                        <m:f>
                          <m:fPr>
                            <m:ctrlPr>
                              <a:rPr lang="en-US" sz="2400" b="0" i="1" smtClean="0">
                                <a:latin typeface="Cambria Math" panose="02040503050406030204" pitchFamily="18" charset="0"/>
                              </a:rPr>
                            </m:ctrlPr>
                          </m:fPr>
                          <m:num>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Pr</m:t>
                                </m:r>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𝑡</m:t>
                                        </m:r>
                                        <m:r>
                                          <a:rPr lang="en-US" sz="2400" b="0" i="1" smtClean="0">
                                            <a:latin typeface="Cambria Math" panose="02040503050406030204" pitchFamily="18" charset="0"/>
                                          </a:rPr>
                                          <m:t> ≤ </m:t>
                                        </m:r>
                                        <m:r>
                                          <a:rPr lang="en-US" sz="2400" i="1">
                                            <a:latin typeface="Cambria Math" panose="02040503050406030204" pitchFamily="18" charset="0"/>
                                          </a:rPr>
                                          <m:t>𝑇</m:t>
                                        </m:r>
                                      </m:e>
                                      <m:sup>
                                        <m:r>
                                          <a:rPr lang="en-US" sz="2400" i="1">
                                            <a:latin typeface="Cambria Math" panose="02040503050406030204" pitchFamily="18" charset="0"/>
                                          </a:rPr>
                                          <m:t>∗</m:t>
                                        </m:r>
                                      </m:sup>
                                    </m:sSup>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𝑑𝑡</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i="1">
                                            <a:latin typeface="Cambria Math" panose="02040503050406030204" pitchFamily="18" charset="0"/>
                                          </a:rPr>
                                          <m:t>𝑇</m:t>
                                        </m:r>
                                      </m:e>
                                      <m:sup>
                                        <m:r>
                                          <a:rPr lang="en-US" sz="2400" i="1">
                                            <a:latin typeface="Cambria Math" panose="02040503050406030204" pitchFamily="18" charset="0"/>
                                          </a:rPr>
                                          <m:t>∗</m:t>
                                        </m:r>
                                      </m:sup>
                                    </m:sSup>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e>
                                </m:d>
                              </m:e>
                            </m:func>
                          </m:num>
                          <m:den>
                            <m:r>
                              <a:rPr lang="en-US" sz="2400" b="0" i="1" smtClean="0">
                                <a:latin typeface="Cambria Math" panose="02040503050406030204" pitchFamily="18" charset="0"/>
                              </a:rPr>
                              <m:t>𝑑𝑡</m:t>
                            </m:r>
                          </m:den>
                        </m:f>
                      </m:e>
                    </m:func>
                  </m:oMath>
                </a14:m>
                <a:endParaRPr lang="en-US" sz="2400" b="0" dirty="0">
                  <a:latin typeface="Garamond" panose="02020404030301010803" pitchFamily="18" charset="0"/>
                </a:endParaRPr>
              </a:p>
              <a:p>
                <a:pPr lvl="1" fontAlgn="base">
                  <a:lnSpc>
                    <a:spcPct val="150000"/>
                  </a:lnSpc>
                </a:pPr>
                <a:r>
                  <a:rPr lang="en-US" sz="2800" dirty="0">
                    <a:latin typeface="Garamond" panose="02020404030301010803" pitchFamily="18" charset="0"/>
                    <a:ea typeface="Merriweather"/>
                    <a:cs typeface="Merriweather"/>
                    <a:sym typeface="Merriweather"/>
                  </a:rPr>
                  <a:t>Instantaneous risk for event occurrence in time interval </a:t>
                </a:r>
                <a14:m>
                  <m:oMath xmlns:m="http://schemas.openxmlformats.org/officeDocument/2006/math">
                    <m:r>
                      <a:rPr lang="en-US" sz="2200" dirty="0">
                        <a:latin typeface="Cambria Math" panose="02040503050406030204" pitchFamily="18" charset="0"/>
                        <a:sym typeface="Merriweather"/>
                      </a:rPr>
                      <m:t>[</m:t>
                    </m:r>
                    <m:r>
                      <a:rPr lang="en-US" sz="2200" i="1">
                        <a:latin typeface="Cambria Math" panose="02040503050406030204" pitchFamily="18" charset="0"/>
                      </a:rPr>
                      <m:t>𝑡</m:t>
                    </m:r>
                    <m:r>
                      <a:rPr lang="en-US" sz="2200" b="0" i="1" smtClean="0">
                        <a:latin typeface="Cambria Math" panose="02040503050406030204" pitchFamily="18" charset="0"/>
                      </a:rPr>
                      <m:t>, </m:t>
                    </m:r>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𝑑𝑡</m:t>
                    </m:r>
                    <m:r>
                      <a:rPr lang="en-US" sz="2200" b="0" i="1" smtClean="0">
                        <a:latin typeface="Cambria Math" panose="02040503050406030204" pitchFamily="18" charset="0"/>
                      </a:rPr>
                      <m:t>)</m:t>
                    </m:r>
                  </m:oMath>
                </a14:m>
                <a:endParaRPr lang="en-US" sz="2200" dirty="0">
                  <a:latin typeface="Garamond" panose="02020404030301010803" pitchFamily="18" charset="0"/>
                  <a:ea typeface="Merriweather"/>
                  <a:cs typeface="Merriweather"/>
                  <a:sym typeface="Merriweather"/>
                </a:endParaRPr>
              </a:p>
              <a:p>
                <a:pPr marL="457200" indent="-457200" fontAlgn="base">
                  <a:lnSpc>
                    <a:spcPct val="150000"/>
                  </a:lnSpc>
                  <a:buFont typeface="Arial" panose="020B0604020202020204" pitchFamily="34" charset="0"/>
                  <a:buChar char="•"/>
                </a:pPr>
                <a:endParaRPr lang="en-US" sz="2800" dirty="0">
                  <a:latin typeface="Garamond" panose="02020404030301010803" pitchFamily="18" charset="0"/>
                  <a:ea typeface="Merriweather"/>
                  <a:cs typeface="Merriweather"/>
                  <a:sym typeface="Merriweather"/>
                </a:endParaRPr>
              </a:p>
              <a:p>
                <a:pPr marL="457200" indent="-457200" fontAlgn="base">
                  <a:lnSpc>
                    <a:spcPct val="150000"/>
                  </a:lnSpc>
                  <a:buFont typeface="Arial" panose="020B0604020202020204" pitchFamily="34" charset="0"/>
                  <a:buChar char="•"/>
                </a:pPr>
                <a:r>
                  <a:rPr lang="en-US" sz="2800" dirty="0">
                    <a:latin typeface="Garamond" panose="02020404030301010803" pitchFamily="18" charset="0"/>
                    <a:ea typeface="Merriweather"/>
                    <a:cs typeface="Merriweather"/>
                    <a:sym typeface="Merriweather"/>
                  </a:rPr>
                  <a:t>Cumulative hazard function: 	</a:t>
                </a:r>
                <a14:m>
                  <m:oMath xmlns:m="http://schemas.openxmlformats.org/officeDocument/2006/math">
                    <m:r>
                      <m:rPr>
                        <m:sty m:val="p"/>
                      </m:rPr>
                      <a:rPr lang="en-US" sz="2400">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en-US" sz="2400" dirty="0">
                    <a:latin typeface="Garamond" panose="02020404030301010803" pitchFamily="18" charset="0"/>
                    <a:ea typeface="Merriweather"/>
                    <a:cs typeface="Merriweather"/>
                    <a:sym typeface="Merriweather"/>
                  </a:rPr>
                  <a:t> = </a:t>
                </a:r>
                <a14:m>
                  <m:oMath xmlns:m="http://schemas.openxmlformats.org/officeDocument/2006/math">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𝑡</m:t>
                        </m:r>
                      </m:sup>
                      <m:e>
                        <m:r>
                          <a:rPr lang="en-US" sz="2400" i="1">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i="1">
                            <a:latin typeface="Cambria Math" panose="02040503050406030204" pitchFamily="18" charset="0"/>
                          </a:rPr>
                          <m:t>𝑑𝑠</m:t>
                        </m:r>
                      </m:e>
                    </m:nary>
                  </m:oMath>
                </a14:m>
                <a:endParaRPr lang="en-US" sz="2400" dirty="0">
                  <a:latin typeface="Garamond" panose="02020404030301010803" pitchFamily="18" charset="0"/>
                  <a:ea typeface="Merriweather"/>
                  <a:cs typeface="Merriweather"/>
                  <a:sym typeface="Merriweather"/>
                </a:endParaRPr>
              </a:p>
              <a:p>
                <a:pPr lvl="1" fontAlgn="base">
                  <a:lnSpc>
                    <a:spcPct val="150000"/>
                  </a:lnSpc>
                </a:pPr>
                <a:r>
                  <a:rPr lang="en-US" sz="2800" dirty="0">
                    <a:latin typeface="Garamond" panose="02020404030301010803" pitchFamily="18" charset="0"/>
                    <a:ea typeface="Merriweather"/>
                    <a:cs typeface="Merriweather"/>
                    <a:sym typeface="Merriweather"/>
                  </a:rPr>
                  <a:t>Accumulated risk up to time </a:t>
                </a:r>
                <a14:m>
                  <m:oMath xmlns:m="http://schemas.openxmlformats.org/officeDocument/2006/math">
                    <m:r>
                      <a:rPr lang="en-US" sz="2400" i="1">
                        <a:latin typeface="Cambria Math" panose="02040503050406030204" pitchFamily="18" charset="0"/>
                      </a:rPr>
                      <m:t>𝑡</m:t>
                    </m:r>
                  </m:oMath>
                </a14:m>
                <a:endParaRPr lang="en-US" sz="2800" dirty="0">
                  <a:latin typeface="Garamond" panose="02020404030301010803" pitchFamily="18" charset="0"/>
                  <a:ea typeface="Merriweather"/>
                  <a:cs typeface="Merriweather"/>
                  <a:sym typeface="Merriweather"/>
                </a:endParaRPr>
              </a:p>
              <a:p>
                <a:pPr marL="514350" indent="-514350" fontAlgn="base">
                  <a:lnSpc>
                    <a:spcPct val="150000"/>
                  </a:lnSpc>
                  <a:buFont typeface="Arial" panose="020B0604020202020204" pitchFamily="34" charset="0"/>
                  <a:buChar char="•"/>
                </a:pPr>
                <a:endParaRPr lang="en-US" sz="2400" dirty="0">
                  <a:latin typeface="Garamond" panose="02020404030301010803" pitchFamily="18" charset="0"/>
                  <a:ea typeface="Merriweather"/>
                  <a:cs typeface="Merriweather"/>
                  <a:sym typeface="Merriweather"/>
                </a:endParaRPr>
              </a:p>
            </p:txBody>
          </p:sp>
        </mc:Choice>
        <mc:Fallback xmlns="">
          <p:sp>
            <p:nvSpPr>
              <p:cNvPr id="5" name="TextBox 4">
                <a:extLst>
                  <a:ext uri="{FF2B5EF4-FFF2-40B4-BE49-F238E27FC236}">
                    <a16:creationId xmlns:a16="http://schemas.microsoft.com/office/drawing/2014/main" id="{CF8DA102-C3F6-1048-8E18-66077239317C}"/>
                  </a:ext>
                </a:extLst>
              </p:cNvPr>
              <p:cNvSpPr txBox="1">
                <a:spLocks noRot="1" noChangeAspect="1" noMove="1" noResize="1" noEditPoints="1" noAdjustHandles="1" noChangeArrowheads="1" noChangeShapeType="1" noTextEdit="1"/>
              </p:cNvSpPr>
              <p:nvPr/>
            </p:nvSpPr>
            <p:spPr>
              <a:xfrm>
                <a:off x="838199" y="1785938"/>
                <a:ext cx="11144251" cy="4153573"/>
              </a:xfrm>
              <a:prstGeom prst="rect">
                <a:avLst/>
              </a:prstGeom>
              <a:blipFill>
                <a:blip r:embed="rId4"/>
                <a:stretch>
                  <a:fillRect l="-910"/>
                </a:stretch>
              </a:blipFill>
            </p:spPr>
            <p:txBody>
              <a:bodyPr/>
              <a:lstStyle/>
              <a:p>
                <a:r>
                  <a:rPr lang="en-US">
                    <a:noFill/>
                  </a:rPr>
                  <a:t> </a:t>
                </a:r>
              </a:p>
            </p:txBody>
          </p:sp>
        </mc:Fallback>
      </mc:AlternateContent>
    </p:spTree>
    <p:extLst>
      <p:ext uri="{BB962C8B-B14F-4D97-AF65-F5344CB8AC3E}">
        <p14:creationId xmlns:p14="http://schemas.microsoft.com/office/powerpoint/2010/main" val="189585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EDBB-319F-CA48-8BB6-3E1E3BBA79E3}"/>
              </a:ext>
            </a:extLst>
          </p:cNvPr>
          <p:cNvSpPr>
            <a:spLocks noGrp="1"/>
          </p:cNvSpPr>
          <p:nvPr>
            <p:ph type="title"/>
          </p:nvPr>
        </p:nvSpPr>
        <p:spPr>
          <a:xfrm>
            <a:off x="838200" y="460375"/>
            <a:ext cx="10515600" cy="1325563"/>
          </a:xfrm>
        </p:spPr>
        <p:txBody>
          <a:bodyPr/>
          <a:lstStyle/>
          <a:p>
            <a:r>
              <a:rPr lang="en-US" dirty="0">
                <a:latin typeface="Garamond" panose="02020404030301010803" pitchFamily="18" charset="0"/>
              </a:rPr>
              <a:t>Survival Function</a:t>
            </a:r>
          </a:p>
        </p:txBody>
      </p:sp>
      <p:pic>
        <p:nvPicPr>
          <p:cNvPr id="8" name="Picture 7">
            <a:extLst>
              <a:ext uri="{FF2B5EF4-FFF2-40B4-BE49-F238E27FC236}">
                <a16:creationId xmlns:a16="http://schemas.microsoft.com/office/drawing/2014/main" id="{A424EBB1-E5C9-C845-8538-8B6066E5BC64}"/>
              </a:ext>
            </a:extLst>
          </p:cNvPr>
          <p:cNvPicPr>
            <a:picLocks noChangeAspect="1"/>
          </p:cNvPicPr>
          <p:nvPr/>
        </p:nvPicPr>
        <p:blipFill>
          <a:blip r:embed="rId3"/>
          <a:stretch>
            <a:fillRect/>
          </a:stretch>
        </p:blipFill>
        <p:spPr>
          <a:xfrm flipH="1">
            <a:off x="0" y="869749"/>
            <a:ext cx="209550" cy="50211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8DA102-C3F6-1048-8E18-66077239317C}"/>
                  </a:ext>
                </a:extLst>
              </p:cNvPr>
              <p:cNvSpPr txBox="1"/>
              <p:nvPr/>
            </p:nvSpPr>
            <p:spPr>
              <a:xfrm>
                <a:off x="838200" y="1785938"/>
                <a:ext cx="7996882" cy="4157035"/>
              </a:xfrm>
              <a:prstGeom prst="rect">
                <a:avLst/>
              </a:prstGeom>
              <a:noFill/>
            </p:spPr>
            <p:txBody>
              <a:bodyPr wrap="square" rtlCol="0">
                <a:spAutoFit/>
              </a:bodyPr>
              <a:lstStyle/>
              <a:p>
                <a:pPr marL="514350" indent="-514350" fontAlgn="base">
                  <a:lnSpc>
                    <a:spcPct val="150000"/>
                  </a:lnSpc>
                  <a:buFont typeface="Arial" panose="020B0604020202020204" pitchFamily="34" charset="0"/>
                  <a:buChar char="•"/>
                </a:pPr>
                <a:r>
                  <a:rPr lang="en-US" sz="2800" dirty="0">
                    <a:latin typeface="Garamond" panose="02020404030301010803" pitchFamily="18" charset="0"/>
                  </a:rPr>
                  <a:t>Formula:</a:t>
                </a:r>
                <a:r>
                  <a:rPr lang="en-US" sz="2400" dirty="0">
                    <a:latin typeface="Garamond" panose="02020404030301010803" pitchFamily="18" charset="0"/>
                  </a:rPr>
                  <a:t>      </a:t>
                </a:r>
                <a14:m>
                  <m:oMath xmlns:m="http://schemas.openxmlformats.org/officeDocument/2006/math">
                    <m:r>
                      <a:rPr lang="en-US" sz="2300" i="1">
                        <a:latin typeface="Cambria Math" panose="02040503050406030204" pitchFamily="18" charset="0"/>
                      </a:rPr>
                      <m:t>𝑆</m:t>
                    </m:r>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1">
                        <a:latin typeface="Cambria Math" panose="02040503050406030204" pitchFamily="18" charset="0"/>
                      </a:rPr>
                      <m:t>=</m:t>
                    </m:r>
                    <m:func>
                      <m:funcPr>
                        <m:ctrlPr>
                          <a:rPr lang="en-US" sz="2300" i="1">
                            <a:latin typeface="Cambria Math" panose="02040503050406030204" pitchFamily="18" charset="0"/>
                          </a:rPr>
                        </m:ctrlPr>
                      </m:funcPr>
                      <m:fName>
                        <m:r>
                          <m:rPr>
                            <m:sty m:val="p"/>
                          </m:rPr>
                          <a:rPr lang="en-US" sz="2300">
                            <a:latin typeface="Cambria Math" panose="02040503050406030204" pitchFamily="18" charset="0"/>
                          </a:rPr>
                          <m:t>Pr</m:t>
                        </m:r>
                      </m:fName>
                      <m:e>
                        <m:d>
                          <m:dPr>
                            <m:ctrlPr>
                              <a:rPr lang="en-US" sz="2300" i="1">
                                <a:latin typeface="Cambria Math" panose="02040503050406030204" pitchFamily="18" charset="0"/>
                              </a:rPr>
                            </m:ctrlPr>
                          </m:dPr>
                          <m:e>
                            <m:sSup>
                              <m:sSupPr>
                                <m:ctrlPr>
                                  <a:rPr lang="en-US" sz="2300" i="1" smtClean="0">
                                    <a:latin typeface="Cambria Math" panose="02040503050406030204" pitchFamily="18" charset="0"/>
                                  </a:rPr>
                                </m:ctrlPr>
                              </m:sSupPr>
                              <m:e>
                                <m:r>
                                  <a:rPr lang="en-US" sz="2300" i="1">
                                    <a:latin typeface="Cambria Math" panose="02040503050406030204" pitchFamily="18" charset="0"/>
                                  </a:rPr>
                                  <m:t>𝑇</m:t>
                                </m:r>
                              </m:e>
                              <m:sup>
                                <m:r>
                                  <a:rPr lang="en-US" sz="2300" i="1" smtClean="0">
                                    <a:latin typeface="Cambria Math" panose="02040503050406030204" pitchFamily="18" charset="0"/>
                                  </a:rPr>
                                  <m:t>∗</m:t>
                                </m:r>
                              </m:sup>
                            </m:sSup>
                            <m:r>
                              <a:rPr lang="en-US" sz="2300" i="1">
                                <a:latin typeface="Cambria Math" panose="02040503050406030204" pitchFamily="18" charset="0"/>
                              </a:rPr>
                              <m:t>&gt;</m:t>
                            </m:r>
                            <m:r>
                              <a:rPr lang="en-US" sz="2300" i="1">
                                <a:latin typeface="Cambria Math" panose="02040503050406030204" pitchFamily="18" charset="0"/>
                              </a:rPr>
                              <m:t>𝑡</m:t>
                            </m:r>
                          </m:e>
                        </m:d>
                        <m:r>
                          <a:rPr lang="en-US" sz="2300" i="1">
                            <a:latin typeface="Cambria Math" panose="02040503050406030204" pitchFamily="18" charset="0"/>
                          </a:rPr>
                          <m:t>= </m:t>
                        </m:r>
                        <m:nary>
                          <m:naryPr>
                            <m:ctrlPr>
                              <a:rPr lang="en-US" sz="2300" i="1">
                                <a:latin typeface="Cambria Math" panose="02040503050406030204" pitchFamily="18" charset="0"/>
                              </a:rPr>
                            </m:ctrlPr>
                          </m:naryPr>
                          <m:sub>
                            <m:r>
                              <m:rPr>
                                <m:brk m:alnAt="23"/>
                              </m:rPr>
                              <a:rPr lang="en-US" sz="2300" i="1">
                                <a:latin typeface="Cambria Math" panose="02040503050406030204" pitchFamily="18" charset="0"/>
                              </a:rPr>
                              <m:t>𝑡</m:t>
                            </m:r>
                          </m:sub>
                          <m:sup>
                            <m:r>
                              <a:rPr lang="en-US" sz="2300" i="1">
                                <a:latin typeface="Cambria Math" panose="02040503050406030204" pitchFamily="18" charset="0"/>
                                <a:ea typeface="Cambria Math" panose="02040503050406030204" pitchFamily="18" charset="0"/>
                              </a:rPr>
                              <m:t>∞</m:t>
                            </m:r>
                          </m:sup>
                          <m:e>
                            <m:r>
                              <a:rPr lang="en-US" sz="2300" b="0" i="1" smtClean="0">
                                <a:latin typeface="Cambria Math" panose="02040503050406030204" pitchFamily="18" charset="0"/>
                                <a:ea typeface="Cambria Math" panose="02040503050406030204" pitchFamily="18" charset="0"/>
                              </a:rPr>
                              <m:t>𝑓</m:t>
                            </m:r>
                            <m:d>
                              <m:dPr>
                                <m:ctrlPr>
                                  <a:rPr lang="en-US" sz="2300" i="1">
                                    <a:latin typeface="Cambria Math" panose="02040503050406030204" pitchFamily="18" charset="0"/>
                                  </a:rPr>
                                </m:ctrlPr>
                              </m:dPr>
                              <m:e>
                                <m:r>
                                  <a:rPr lang="en-US" sz="2300" i="1">
                                    <a:latin typeface="Cambria Math" panose="02040503050406030204" pitchFamily="18" charset="0"/>
                                  </a:rPr>
                                  <m:t>𝑠</m:t>
                                </m:r>
                              </m:e>
                            </m:d>
                            <m:r>
                              <a:rPr lang="en-US" sz="2300" i="1">
                                <a:latin typeface="Cambria Math" panose="02040503050406030204" pitchFamily="18" charset="0"/>
                              </a:rPr>
                              <m:t>𝑑𝑠</m:t>
                            </m:r>
                          </m:e>
                        </m:nary>
                      </m:e>
                    </m:func>
                  </m:oMath>
                </a14:m>
                <a:endParaRPr lang="en-US" sz="2300" i="1" dirty="0">
                  <a:latin typeface="Cambria Math" panose="02040503050406030204" pitchFamily="18" charset="0"/>
                </a:endParaRPr>
              </a:p>
              <a:p>
                <a:pPr lvl="4" fontAlgn="base">
                  <a:lnSpc>
                    <a:spcPct val="150000"/>
                  </a:lnSpc>
                </a:pPr>
                <a:r>
                  <a:rPr lang="en-US" sz="2800" dirty="0"/>
                  <a:t>     </a:t>
                </a:r>
                <a14:m>
                  <m:oMath xmlns:m="http://schemas.openxmlformats.org/officeDocument/2006/math">
                    <m:r>
                      <a:rPr lang="en-US" sz="2400" i="1">
                        <a:latin typeface="Cambria Math" panose="02040503050406030204" pitchFamily="18" charset="0"/>
                      </a:rPr>
                      <m:t>𝑆</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b="0" i="1" smtClean="0">
                        <a:latin typeface="Cambria Math" panose="02040503050406030204" pitchFamily="18" charset="0"/>
                      </a:rPr>
                      <m:t>=</m:t>
                    </m:r>
                    <m:r>
                      <a:rPr lang="en-US" sz="2400" i="1" smtClean="0">
                        <a:latin typeface="Cambria Math" panose="02040503050406030204" pitchFamily="18" charset="0"/>
                      </a:rPr>
                      <m:t> </m:t>
                    </m:r>
                  </m:oMath>
                </a14:m>
                <a:r>
                  <a:rPr lang="en-US" sz="2700" dirty="0">
                    <a:latin typeface="Garamond" panose="02020404030301010803" pitchFamily="18" charset="0"/>
                  </a:rPr>
                  <a:t>exp</a:t>
                </a:r>
                <a:r>
                  <a:rPr lang="en-US" sz="2800" dirty="0">
                    <a:latin typeface="Garamond" panose="02020404030301010803" pitchFamily="18" charset="0"/>
                  </a:rPr>
                  <a:t> </a:t>
                </a:r>
                <a14:m>
                  <m:oMath xmlns:m="http://schemas.openxmlformats.org/officeDocument/2006/math">
                    <m:r>
                      <a:rPr lang="en-US" sz="2400" b="0" i="0" smtClean="0">
                        <a:latin typeface="Cambria Math" panose="02040503050406030204" pitchFamily="18" charset="0"/>
                      </a:rPr>
                      <m:t>{−</m:t>
                    </m:r>
                    <m:r>
                      <m:rPr>
                        <m:sty m:val="p"/>
                      </m:rPr>
                      <a:rPr lang="en-US" sz="2400">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b="0" i="1" smtClean="0">
                        <a:latin typeface="Cambria Math" panose="02040503050406030204" pitchFamily="18" charset="0"/>
                      </a:rPr>
                      <m:t>}</m:t>
                    </m:r>
                    <m:r>
                      <a:rPr lang="en-US" sz="2400" i="1">
                        <a:latin typeface="Cambria Math" panose="02040503050406030204" pitchFamily="18" charset="0"/>
                      </a:rPr>
                      <m:t>=</m:t>
                    </m:r>
                  </m:oMath>
                </a14:m>
                <a:r>
                  <a:rPr lang="en-US" sz="2400" dirty="0">
                    <a:latin typeface="Garamond" panose="02020404030301010803" pitchFamily="18" charset="0"/>
                  </a:rPr>
                  <a:t> </a:t>
                </a:r>
                <a:r>
                  <a:rPr lang="en-US" sz="2700" dirty="0">
                    <a:latin typeface="Garamond" panose="02020404030301010803" pitchFamily="18" charset="0"/>
                  </a:rPr>
                  <a:t>exp</a:t>
                </a:r>
                <a:r>
                  <a:rPr lang="en-US" sz="2400" dirty="0">
                    <a:latin typeface="Garamond" panose="02020404030301010803" pitchFamily="18" charset="0"/>
                  </a:rPr>
                  <a:t> </a:t>
                </a:r>
                <a14:m>
                  <m:oMath xmlns:m="http://schemas.openxmlformats.org/officeDocument/2006/math">
                    <m:r>
                      <a:rPr lang="en-US" sz="2400" dirty="0">
                        <a:latin typeface="Cambria Math" panose="02040503050406030204" pitchFamily="18" charset="0"/>
                      </a:rPr>
                      <m:t>{</m:t>
                    </m:r>
                    <m:r>
                      <a:rPr lang="en-US" sz="2400" b="0" i="0" dirty="0" smtClean="0">
                        <a:latin typeface="Cambria Math" panose="02040503050406030204" pitchFamily="18" charset="0"/>
                      </a:rPr>
                      <m:t>−</m:t>
                    </m:r>
                    <m:nary>
                      <m:naryPr>
                        <m:ctrlPr>
                          <a:rPr lang="en-US" sz="2400" i="1">
                            <a:latin typeface="Cambria Math" panose="02040503050406030204" pitchFamily="18" charset="0"/>
                          </a:rPr>
                        </m:ctrlPr>
                      </m:naryPr>
                      <m:sub>
                        <m:r>
                          <a:rPr lang="en-US" sz="2400" b="0" i="1" smtClean="0">
                            <a:latin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𝑡</m:t>
                        </m:r>
                      </m:sup>
                      <m:e>
                        <m:r>
                          <a:rPr lang="en-US" sz="2400" b="0" i="1" smtClean="0">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i="1">
                            <a:latin typeface="Cambria Math" panose="02040503050406030204" pitchFamily="18" charset="0"/>
                          </a:rPr>
                          <m:t>𝑑𝑠</m:t>
                        </m:r>
                        <m:r>
                          <a:rPr lang="en-US" sz="2400" b="0" i="1" smtClean="0">
                            <a:latin typeface="Cambria Math" panose="02040503050406030204" pitchFamily="18" charset="0"/>
                          </a:rPr>
                          <m:t>}</m:t>
                        </m:r>
                      </m:e>
                    </m:nary>
                  </m:oMath>
                </a14:m>
                <a:endParaRPr lang="en-US" sz="2800" dirty="0">
                  <a:latin typeface="Garamond" panose="02020404030301010803" pitchFamily="18" charset="0"/>
                </a:endParaRPr>
              </a:p>
              <a:p>
                <a:pPr marL="457200" indent="-457200" fontAlgn="base">
                  <a:lnSpc>
                    <a:spcPct val="150000"/>
                  </a:lnSpc>
                  <a:buFont typeface="Arial" panose="020B0604020202020204" pitchFamily="34" charset="0"/>
                  <a:buChar char="•"/>
                </a:pPr>
                <a:r>
                  <a:rPr lang="en-US" sz="2800" dirty="0">
                    <a:latin typeface="Garamond" panose="02020404030301010803" pitchFamily="18" charset="0"/>
                  </a:rPr>
                  <a:t>Kaplan-Meier Approach:</a:t>
                </a:r>
              </a:p>
              <a:p>
                <a:pPr lvl="5" fontAlgn="base">
                  <a:lnSpc>
                    <a:spcPct val="150000"/>
                  </a:lnSpc>
                </a:pPr>
                <a14:m>
                  <m:oMathPara xmlns:m="http://schemas.openxmlformats.org/officeDocument/2006/math">
                    <m:oMathParaPr>
                      <m:jc m:val="left"/>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𝑆</m:t>
                          </m:r>
                        </m:e>
                      </m:acc>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𝑆</m:t>
                          </m:r>
                        </m:e>
                      </m:acc>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b="0" i="1" smtClean="0">
                              <a:latin typeface="Cambria Math" panose="02040503050406030204" pitchFamily="18" charset="0"/>
                            </a:rPr>
                            <m:t>−1</m:t>
                          </m:r>
                        </m:e>
                      </m:d>
                      <m:r>
                        <a:rPr lang="en-US" sz="2400" i="1" smtClean="0">
                          <a:latin typeface="Cambria Math" panose="02040503050406030204" pitchFamily="18" charset="0"/>
                          <a:ea typeface="Cambria Math" panose="02040503050406030204" pitchFamily="18" charset="0"/>
                        </a:rPr>
                        <m:t>×</m:t>
                      </m:r>
                      <m:func>
                        <m:funcPr>
                          <m:ctrlPr>
                            <a:rPr lang="en-US" sz="2400" i="1" smtClean="0">
                              <a:latin typeface="Cambria Math" panose="02040503050406030204" pitchFamily="18" charset="0"/>
                            </a:rPr>
                          </m:ctrlPr>
                        </m:funcPr>
                        <m:fName>
                          <m:r>
                            <m:rPr>
                              <m:sty m:val="p"/>
                            </m:rPr>
                            <a:rPr lang="en-US" sz="2400">
                              <a:latin typeface="Cambria Math" panose="02040503050406030204" pitchFamily="18" charset="0"/>
                            </a:rPr>
                            <m:t>Pr</m:t>
                          </m:r>
                        </m:fName>
                        <m:e>
                          <m:d>
                            <m:dPr>
                              <m:ctrlPr>
                                <a:rPr lang="en-US" sz="240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𝑇</m:t>
                                  </m:r>
                                </m:e>
                                <m:sup>
                                  <m:r>
                                    <a:rPr lang="en-US" sz="2400" i="1">
                                      <a:latin typeface="Cambria Math" panose="02040503050406030204" pitchFamily="18" charset="0"/>
                                    </a:rPr>
                                    <m:t>∗</m:t>
                                  </m:r>
                                </m:sup>
                              </m:sSup>
                              <m:r>
                                <a:rPr lang="en-US" sz="2400" i="1">
                                  <a:latin typeface="Cambria Math" panose="02040503050406030204" pitchFamily="18" charset="0"/>
                                </a:rPr>
                                <m:t>&gt;</m:t>
                              </m:r>
                              <m:r>
                                <a:rPr lang="en-US" sz="2400" i="1">
                                  <a:latin typeface="Cambria Math" panose="02040503050406030204" pitchFamily="18" charset="0"/>
                                </a:rPr>
                                <m:t>𝑡</m:t>
                              </m:r>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𝑇</m:t>
                                  </m:r>
                                </m:e>
                                <m:sup>
                                  <m:r>
                                    <a:rPr lang="en-US" sz="2400" i="1">
                                      <a:latin typeface="Cambria Math" panose="02040503050406030204" pitchFamily="18" charset="0"/>
                                    </a:rPr>
                                    <m:t>∗</m:t>
                                  </m:r>
                                </m:sup>
                              </m:sSup>
                              <m:r>
                                <a:rPr lang="en-US" sz="2400" b="0" i="1" smtClean="0">
                                  <a:latin typeface="Cambria Math" panose="02040503050406030204" pitchFamily="18" charset="0"/>
                                </a:rPr>
                                <m:t>&gt;</m:t>
                              </m:r>
                              <m:r>
                                <a:rPr lang="en-US" sz="2400" b="0" i="1" smtClean="0">
                                  <a:latin typeface="Cambria Math" panose="02040503050406030204" pitchFamily="18" charset="0"/>
                                </a:rPr>
                                <m:t>𝑡</m:t>
                              </m:r>
                              <m:r>
                                <a:rPr lang="en-US" sz="2400" b="0" i="1" smtClean="0">
                                  <a:latin typeface="Cambria Math" panose="02040503050406030204" pitchFamily="18" charset="0"/>
                                </a:rPr>
                                <m:t> −1</m:t>
                              </m:r>
                            </m:e>
                          </m:d>
                        </m:e>
                      </m:func>
                    </m:oMath>
                  </m:oMathPara>
                </a14:m>
                <a:endParaRPr lang="en-US" sz="2400" dirty="0">
                  <a:latin typeface="Garamond" panose="02020404030301010803" pitchFamily="18" charset="0"/>
                </a:endParaRPr>
              </a:p>
              <a:p>
                <a:pPr lvl="5" fontAlgn="base">
                  <a:lnSpc>
                    <a:spcPct val="150000"/>
                  </a:lnSpc>
                </a:pPr>
                <a:r>
                  <a:rPr lang="en-US" sz="2400" dirty="0">
                    <a:latin typeface="Garamond" panose="02020404030301010803" pitchFamily="18" charset="0"/>
                  </a:rPr>
                  <a:t>	  </a:t>
                </a:r>
                <a14:m>
                  <m:oMath xmlns:m="http://schemas.openxmlformats.org/officeDocument/2006/math">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𝑇</m:t>
                                </m:r>
                              </m:e>
                              <m:sup>
                                <m:r>
                                  <a:rPr lang="en-US" sz="2400" i="1">
                                    <a:latin typeface="Cambria Math" panose="02040503050406030204" pitchFamily="18" charset="0"/>
                                  </a:rPr>
                                  <m:t>∗</m:t>
                                </m:r>
                              </m:sup>
                            </m:sSup>
                            <m:r>
                              <a:rPr lang="en-US" sz="2400" i="1">
                                <a:latin typeface="Cambria Math" panose="02040503050406030204" pitchFamily="18" charset="0"/>
                              </a:rPr>
                              <m:t>&gt;</m:t>
                            </m:r>
                            <m:r>
                              <a:rPr lang="en-US" sz="2400" i="1">
                                <a:latin typeface="Cambria Math" panose="02040503050406030204" pitchFamily="18" charset="0"/>
                              </a:rPr>
                              <m:t>𝑡</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𝑇</m:t>
                                </m:r>
                              </m:e>
                              <m:sup>
                                <m:r>
                                  <a:rPr lang="en-US" sz="2400" i="1">
                                    <a:latin typeface="Cambria Math" panose="02040503050406030204" pitchFamily="18" charset="0"/>
                                  </a:rPr>
                                  <m:t>∗</m:t>
                                </m:r>
                              </m:sup>
                            </m:sSup>
                            <m:r>
                              <a:rPr lang="en-US" sz="2400" i="1">
                                <a:latin typeface="Cambria Math" panose="02040503050406030204" pitchFamily="18" charset="0"/>
                              </a:rPr>
                              <m:t>&gt;</m:t>
                            </m:r>
                            <m:r>
                              <a:rPr lang="en-US" sz="2400" i="1">
                                <a:latin typeface="Cambria Math" panose="02040503050406030204" pitchFamily="18" charset="0"/>
                              </a:rPr>
                              <m:t>𝑡</m:t>
                            </m:r>
                            <m:r>
                              <a:rPr lang="en-US" sz="2400" i="1">
                                <a:latin typeface="Cambria Math" panose="02040503050406030204" pitchFamily="18" charset="0"/>
                              </a:rPr>
                              <m:t> −1</m:t>
                            </m:r>
                          </m:e>
                        </m:d>
                      </m:e>
                    </m:nary>
                  </m:oMath>
                </a14:m>
                <a:endParaRPr lang="en-US" sz="2400" dirty="0">
                  <a:latin typeface="Garamond" panose="02020404030301010803" pitchFamily="18" charset="0"/>
                </a:endParaRPr>
              </a:p>
              <a:p>
                <a:pPr lvl="5" fontAlgn="base">
                  <a:lnSpc>
                    <a:spcPct val="150000"/>
                  </a:lnSpc>
                </a:pPr>
                <a:r>
                  <a:rPr lang="en-US" sz="2400" dirty="0">
                    <a:latin typeface="Garamond" panose="02020404030301010803" pitchFamily="18" charset="0"/>
                  </a:rPr>
                  <a:t>	  </a:t>
                </a:r>
                <a14:m>
                  <m:oMath xmlns:m="http://schemas.openxmlformats.org/officeDocument/2006/math">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m:rPr>
                            <m:brk m:alnAt="23"/>
                          </m:rP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sub>
                      <m:sup/>
                      <m:e>
                        <m:f>
                          <m:fPr>
                            <m:ctrlPr>
                              <a:rPr lang="en-US" sz="240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m:t>
                                </m:r>
                              </m:sub>
                            </m:sSub>
                          </m:num>
                          <m:den>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𝑖</m:t>
                                </m:r>
                              </m:sub>
                            </m:sSub>
                          </m:den>
                        </m:f>
                      </m:e>
                    </m:nary>
                  </m:oMath>
                </a14:m>
                <a:r>
                  <a:rPr lang="en-US" sz="2400" dirty="0">
                    <a:latin typeface="Garamond" panose="02020404030301010803" pitchFamily="18" charset="0"/>
                  </a:rPr>
                  <a:t> </a:t>
                </a:r>
              </a:p>
            </p:txBody>
          </p:sp>
        </mc:Choice>
        <mc:Fallback xmlns="">
          <p:sp>
            <p:nvSpPr>
              <p:cNvPr id="5" name="TextBox 4">
                <a:extLst>
                  <a:ext uri="{FF2B5EF4-FFF2-40B4-BE49-F238E27FC236}">
                    <a16:creationId xmlns:a16="http://schemas.microsoft.com/office/drawing/2014/main" id="{CF8DA102-C3F6-1048-8E18-66077239317C}"/>
                  </a:ext>
                </a:extLst>
              </p:cNvPr>
              <p:cNvSpPr txBox="1">
                <a:spLocks noRot="1" noChangeAspect="1" noMove="1" noResize="1" noEditPoints="1" noAdjustHandles="1" noChangeArrowheads="1" noChangeShapeType="1" noTextEdit="1"/>
              </p:cNvSpPr>
              <p:nvPr/>
            </p:nvSpPr>
            <p:spPr>
              <a:xfrm>
                <a:off x="838200" y="1785938"/>
                <a:ext cx="7996882" cy="4157035"/>
              </a:xfrm>
              <a:prstGeom prst="rect">
                <a:avLst/>
              </a:prstGeom>
              <a:blipFill>
                <a:blip r:embed="rId4"/>
                <a:stretch>
                  <a:fillRect l="-1429" t="-11550" b="-17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BC1A584-E5E1-B943-A18F-A24A8EADF325}"/>
                  </a:ext>
                </a:extLst>
              </p:cNvPr>
              <p:cNvSpPr txBox="1"/>
              <p:nvPr/>
            </p:nvSpPr>
            <p:spPr>
              <a:xfrm>
                <a:off x="6820930" y="5296642"/>
                <a:ext cx="4028303" cy="646331"/>
              </a:xfrm>
              <a:prstGeom prst="rect">
                <a:avLst/>
              </a:prstGeom>
              <a:noFill/>
            </p:spPr>
            <p:txBody>
              <a:bodyPr wrap="square" rtlCol="0">
                <a:spAutoFit/>
              </a:bodyPr>
              <a:lstStyle/>
              <a:p>
                <a14:m>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𝑑</m:t>
                        </m:r>
                      </m:e>
                      <m:sub>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oMath>
                </a14:m>
                <a:r>
                  <a:rPr lang="en-US" dirty="0">
                    <a:solidFill>
                      <a:srgbClr val="FF0000"/>
                    </a:solidFill>
                    <a:latin typeface="Garamond" panose="02020404030301010803" pitchFamily="18" charset="0"/>
                  </a:rPr>
                  <a:t> number of events at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𝑡</m:t>
                        </m:r>
                      </m:e>
                      <m:sub>
                        <m:r>
                          <a:rPr lang="en-US" i="1">
                            <a:solidFill>
                              <a:srgbClr val="FF0000"/>
                            </a:solidFill>
                            <a:latin typeface="Cambria Math" panose="02040503050406030204" pitchFamily="18" charset="0"/>
                          </a:rPr>
                          <m:t>𝑖</m:t>
                        </m:r>
                      </m:sub>
                    </m:sSub>
                  </m:oMath>
                </a14:m>
                <a:endParaRPr lang="en-US" dirty="0">
                  <a:solidFill>
                    <a:srgbClr val="FF0000"/>
                  </a:solidFill>
                  <a:latin typeface="Garamond" panose="02020404030301010803" pitchFamily="18" charset="0"/>
                </a:endParaRPr>
              </a:p>
              <a:p>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𝑟</m:t>
                        </m:r>
                      </m:e>
                      <m:sub>
                        <m:r>
                          <a:rPr lang="en-US" i="1">
                            <a:solidFill>
                              <a:srgbClr val="FF0000"/>
                            </a:solidFill>
                            <a:latin typeface="Cambria Math" panose="02040503050406030204" pitchFamily="18" charset="0"/>
                          </a:rPr>
                          <m:t>𝑖</m:t>
                        </m:r>
                      </m:sub>
                    </m:sSub>
                  </m:oMath>
                </a14:m>
                <a:r>
                  <a:rPr lang="en-US" dirty="0">
                    <a:solidFill>
                      <a:srgbClr val="FF0000"/>
                    </a:solidFill>
                    <a:latin typeface="Garamond" panose="02020404030301010803" pitchFamily="18" charset="0"/>
                  </a:rPr>
                  <a:t>:  number of subjects at risk at time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𝑡</m:t>
                        </m:r>
                      </m:e>
                      <m:sub>
                        <m:r>
                          <a:rPr lang="en-US" i="1">
                            <a:solidFill>
                              <a:srgbClr val="FF0000"/>
                            </a:solidFill>
                            <a:latin typeface="Cambria Math" panose="02040503050406030204" pitchFamily="18" charset="0"/>
                          </a:rPr>
                          <m:t>𝑖</m:t>
                        </m:r>
                      </m:sub>
                    </m:sSub>
                  </m:oMath>
                </a14:m>
                <a:endParaRPr lang="en-US" dirty="0">
                  <a:solidFill>
                    <a:srgbClr val="FF0000"/>
                  </a:solidFill>
                  <a:latin typeface="Garamond" panose="02020404030301010803" pitchFamily="18" charset="0"/>
                </a:endParaRPr>
              </a:p>
            </p:txBody>
          </p:sp>
        </mc:Choice>
        <mc:Fallback xmlns="">
          <p:sp>
            <p:nvSpPr>
              <p:cNvPr id="3" name="TextBox 2">
                <a:extLst>
                  <a:ext uri="{FF2B5EF4-FFF2-40B4-BE49-F238E27FC236}">
                    <a16:creationId xmlns:a16="http://schemas.microsoft.com/office/drawing/2014/main" id="{0BC1A584-E5E1-B943-A18F-A24A8EADF325}"/>
                  </a:ext>
                </a:extLst>
              </p:cNvPr>
              <p:cNvSpPr txBox="1">
                <a:spLocks noRot="1" noChangeAspect="1" noMove="1" noResize="1" noEditPoints="1" noAdjustHandles="1" noChangeArrowheads="1" noChangeShapeType="1" noTextEdit="1"/>
              </p:cNvSpPr>
              <p:nvPr/>
            </p:nvSpPr>
            <p:spPr>
              <a:xfrm>
                <a:off x="6820930" y="5296642"/>
                <a:ext cx="4028303" cy="646331"/>
              </a:xfrm>
              <a:prstGeom prst="rect">
                <a:avLst/>
              </a:prstGeom>
              <a:blipFill>
                <a:blip r:embed="rId5"/>
                <a:stretch>
                  <a:fillRect t="-5769" b="-11538"/>
                </a:stretch>
              </a:blipFill>
            </p:spPr>
            <p:txBody>
              <a:bodyPr/>
              <a:lstStyle/>
              <a:p>
                <a:r>
                  <a:rPr lang="en-US">
                    <a:noFill/>
                  </a:rPr>
                  <a:t> </a:t>
                </a:r>
              </a:p>
            </p:txBody>
          </p:sp>
        </mc:Fallback>
      </mc:AlternateContent>
    </p:spTree>
    <p:extLst>
      <p:ext uri="{BB962C8B-B14F-4D97-AF65-F5344CB8AC3E}">
        <p14:creationId xmlns:p14="http://schemas.microsoft.com/office/powerpoint/2010/main" val="2145150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6"/>
</p:tagLst>
</file>

<file path=ppt/tags/tag2.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9664</TotalTime>
  <Words>6826</Words>
  <Application>Microsoft Macintosh PowerPoint</Application>
  <PresentationFormat>Widescreen</PresentationFormat>
  <Paragraphs>1107</Paragraphs>
  <Slides>52</Slides>
  <Notes>49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Cambria Math</vt:lpstr>
      <vt:lpstr>Garamond</vt:lpstr>
      <vt:lpstr>Merriweather</vt:lpstr>
      <vt:lpstr>Symbol</vt:lpstr>
      <vt:lpstr>Office Theme</vt:lpstr>
      <vt:lpstr>Association between Bilirubin and Survival in Primary Biliary Cirrhosis</vt:lpstr>
      <vt:lpstr>Primary Biliary Cirrhosis (PBC) </vt:lpstr>
      <vt:lpstr>Study data - PBC Clinical Trial </vt:lpstr>
      <vt:lpstr>Research objectives</vt:lpstr>
      <vt:lpstr>Research objectives</vt:lpstr>
      <vt:lpstr>Survival Analysis</vt:lpstr>
      <vt:lpstr>Survival Analysis</vt:lpstr>
      <vt:lpstr>Hazard Function</vt:lpstr>
      <vt:lpstr>Survival Function</vt:lpstr>
      <vt:lpstr>Cox Proportional Hazards Model</vt:lpstr>
      <vt:lpstr>Methods</vt:lpstr>
      <vt:lpstr>PowerPoint Presentation</vt:lpstr>
      <vt:lpstr>PowerPoint Presentation</vt:lpstr>
      <vt:lpstr>PowerPoint Presentation</vt:lpstr>
      <vt:lpstr>Methodology</vt:lpstr>
      <vt:lpstr>Summary Statistics</vt:lpstr>
      <vt:lpstr>Spaghetti plot of longitudinal bilirubin</vt:lpstr>
      <vt:lpstr>Kaplan-Meier Curve</vt:lpstr>
      <vt:lpstr>PowerPoint Presentation</vt:lpstr>
      <vt:lpstr>Univariate Analysis for Cox Models</vt:lpstr>
      <vt:lpstr>Univariate Analysis for Cox Models</vt:lpstr>
      <vt:lpstr>Univariate Analysis – Serum Bilirubin</vt:lpstr>
      <vt:lpstr>Multivariate Analysis – Serum Bilirubin</vt:lpstr>
      <vt:lpstr>Multivariate Analysis – Proportionality</vt:lpstr>
      <vt:lpstr>Diagnostic plots for LME</vt:lpstr>
      <vt:lpstr>Conclusions</vt:lpstr>
      <vt:lpstr>Conclusions</vt:lpstr>
      <vt:lpstr>Discussion</vt:lpstr>
      <vt:lpstr>Discussion</vt:lpstr>
      <vt:lpstr>Limitations</vt:lpstr>
      <vt:lpstr>PowerPoint Presentation</vt:lpstr>
      <vt:lpstr>Acknowledgements</vt:lpstr>
      <vt:lpstr>Selected References</vt:lpstr>
      <vt:lpstr>Thank you!  Any question?</vt:lpstr>
      <vt:lpstr>Supplementary slides</vt:lpstr>
      <vt:lpstr>Assessing Proportionality </vt:lpstr>
      <vt:lpstr>Graphics with survival curves</vt:lpstr>
      <vt:lpstr>Time-covariate interaction</vt:lpstr>
      <vt:lpstr>Goodness-of-fit test</vt:lpstr>
      <vt:lpstr>Missingness mechanism</vt:lpstr>
      <vt:lpstr>PowerPoint Presentation</vt:lpstr>
      <vt:lpstr>Results from Multivariate Analysis</vt:lpstr>
      <vt:lpstr>PowerPoint Presentation</vt:lpstr>
      <vt:lpstr>PowerPoint Presentation</vt:lpstr>
      <vt:lpstr>PowerPoint Presentation</vt:lpstr>
      <vt:lpstr>PowerPoint Presentation</vt:lpstr>
      <vt:lpstr>PowerPoint Presentation</vt:lpstr>
      <vt:lpstr>Kaplan-Meier Curves</vt:lpstr>
      <vt:lpstr>Joint Model</vt:lpstr>
      <vt:lpstr>Empirical CDF</vt:lpstr>
      <vt:lpstr>Competing Risks Framework</vt:lpstr>
      <vt:lpstr>Log-rank based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between Longitudinal Biomarker Bilirubin and Survival Outcome in Primary Biliary Cirrhosis</dc:title>
  <dc:creator>Amelia Huong Tran</dc:creator>
  <cp:lastModifiedBy>Amelia Huong Tran</cp:lastModifiedBy>
  <cp:revision>366</cp:revision>
  <dcterms:created xsi:type="dcterms:W3CDTF">2020-07-18T22:40:36Z</dcterms:created>
  <dcterms:modified xsi:type="dcterms:W3CDTF">2021-05-11T22:16:35Z</dcterms:modified>
</cp:coreProperties>
</file>