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3375600" cy="18745200"/>
  <p:notesSz cx="6858000" cy="9144000"/>
  <p:defaultTextStyle>
    <a:defPPr>
      <a:defRPr lang="en-US"/>
    </a:defPPr>
    <a:lvl1pPr marL="0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1pPr>
    <a:lvl2pPr marL="1488884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2pPr>
    <a:lvl3pPr marL="2977771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3pPr>
    <a:lvl4pPr marL="4466655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4pPr>
    <a:lvl5pPr marL="5955539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5pPr>
    <a:lvl6pPr marL="7444426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6pPr>
    <a:lvl7pPr marL="8933310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7pPr>
    <a:lvl8pPr marL="10422197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8pPr>
    <a:lvl9pPr marL="11911081" algn="l" defTabSz="1488884" rtl="0" eaLnBrk="1" latinLnBrk="0" hangingPunct="1">
      <a:defRPr sz="58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 userDrawn="1">
          <p15:clr>
            <a:srgbClr val="A4A3A4"/>
          </p15:clr>
        </p15:guide>
        <p15:guide id="2" pos="10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00"/>
  </p:normalViewPr>
  <p:slideViewPr>
    <p:cSldViewPr snapToGrid="0" snapToObjects="1">
      <p:cViewPr>
        <p:scale>
          <a:sx n="52" d="100"/>
          <a:sy n="52" d="100"/>
        </p:scale>
        <p:origin x="624" y="-160"/>
      </p:cViewPr>
      <p:guideLst>
        <p:guide orient="horz" pos="5904"/>
        <p:guide pos="10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BB647-FE55-8C4B-B64E-58ED7696C1D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2625" y="1143000"/>
            <a:ext cx="549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FA7D-EE29-CA49-BFED-FE47C41B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1pPr>
    <a:lvl2pPr marL="310186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2pPr>
    <a:lvl3pPr marL="620368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3pPr>
    <a:lvl4pPr marL="930554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4pPr>
    <a:lvl5pPr marL="1240740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5pPr>
    <a:lvl6pPr marL="1550922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6pPr>
    <a:lvl7pPr marL="1861107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7pPr>
    <a:lvl8pPr marL="2171290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8pPr>
    <a:lvl9pPr marL="2481475" algn="l" defTabSz="620368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1143000"/>
            <a:ext cx="5492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7FA7D-EE29-CA49-BFED-FE47C41B08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5"/>
            <a:ext cx="28369260" cy="40180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4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9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49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9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48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9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47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997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148254" y="3601509"/>
            <a:ext cx="36046805" cy="7677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7832" y="3601509"/>
            <a:ext cx="107584162" cy="7677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30"/>
            <a:ext cx="28369260" cy="3723004"/>
          </a:xfrm>
        </p:spPr>
        <p:txBody>
          <a:bodyPr anchor="t"/>
          <a:lstStyle>
            <a:lvl1pPr algn="l">
              <a:defRPr sz="109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17"/>
            <a:ext cx="28369260" cy="4100510"/>
          </a:xfrm>
        </p:spPr>
        <p:txBody>
          <a:bodyPr anchor="b"/>
          <a:lstStyle>
            <a:lvl1pPr marL="0" indent="0">
              <a:buNone/>
              <a:defRPr sz="5468">
                <a:solidFill>
                  <a:schemeClr val="tx1">
                    <a:tint val="75000"/>
                  </a:schemeClr>
                </a:solidFill>
              </a:defRPr>
            </a:lvl1pPr>
            <a:lvl2pPr marL="1249705" indent="0">
              <a:buNone/>
              <a:defRPr sz="4898">
                <a:solidFill>
                  <a:schemeClr val="tx1">
                    <a:tint val="75000"/>
                  </a:schemeClr>
                </a:solidFill>
              </a:defRPr>
            </a:lvl2pPr>
            <a:lvl3pPr marL="2499414" indent="0">
              <a:buNone/>
              <a:defRPr sz="4384">
                <a:solidFill>
                  <a:schemeClr val="tx1">
                    <a:tint val="75000"/>
                  </a:schemeClr>
                </a:solidFill>
              </a:defRPr>
            </a:lvl3pPr>
            <a:lvl4pPr marL="3749123" indent="0">
              <a:buNone/>
              <a:defRPr sz="3814">
                <a:solidFill>
                  <a:schemeClr val="tx1">
                    <a:tint val="75000"/>
                  </a:schemeClr>
                </a:solidFill>
              </a:defRPr>
            </a:lvl4pPr>
            <a:lvl5pPr marL="4998828" indent="0">
              <a:buNone/>
              <a:defRPr sz="3814">
                <a:solidFill>
                  <a:schemeClr val="tx1">
                    <a:tint val="75000"/>
                  </a:schemeClr>
                </a:solidFill>
              </a:defRPr>
            </a:lvl5pPr>
            <a:lvl6pPr marL="6248537" indent="0">
              <a:buNone/>
              <a:defRPr sz="3814">
                <a:solidFill>
                  <a:schemeClr val="tx1">
                    <a:tint val="75000"/>
                  </a:schemeClr>
                </a:solidFill>
              </a:defRPr>
            </a:lvl6pPr>
            <a:lvl7pPr marL="7498246" indent="0">
              <a:buNone/>
              <a:defRPr sz="3814">
                <a:solidFill>
                  <a:schemeClr val="tx1">
                    <a:tint val="75000"/>
                  </a:schemeClr>
                </a:solidFill>
              </a:defRPr>
            </a:lvl7pPr>
            <a:lvl8pPr marL="8747951" indent="0">
              <a:buNone/>
              <a:defRPr sz="3814">
                <a:solidFill>
                  <a:schemeClr val="tx1">
                    <a:tint val="75000"/>
                  </a:schemeClr>
                </a:solidFill>
              </a:defRPr>
            </a:lvl8pPr>
            <a:lvl9pPr marL="9997660" indent="0">
              <a:buNone/>
              <a:defRPr sz="3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7832" y="20992891"/>
            <a:ext cx="71815484" cy="59381495"/>
          </a:xfrm>
        </p:spPr>
        <p:txBody>
          <a:bodyPr/>
          <a:lstStyle>
            <a:lvl1pPr>
              <a:defRPr sz="7632"/>
            </a:lvl1pPr>
            <a:lvl2pPr>
              <a:defRPr sz="6548"/>
            </a:lvl2pPr>
            <a:lvl3pPr>
              <a:defRPr sz="5468"/>
            </a:lvl3pPr>
            <a:lvl4pPr>
              <a:defRPr sz="4898"/>
            </a:lvl4pPr>
            <a:lvl5pPr>
              <a:defRPr sz="4898"/>
            </a:lvl5pPr>
            <a:lvl6pPr>
              <a:defRPr sz="4898"/>
            </a:lvl6pPr>
            <a:lvl7pPr>
              <a:defRPr sz="4898"/>
            </a:lvl7pPr>
            <a:lvl8pPr>
              <a:defRPr sz="4898"/>
            </a:lvl8pPr>
            <a:lvl9pPr>
              <a:defRPr sz="4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9572" y="20992891"/>
            <a:ext cx="71815484" cy="59381495"/>
          </a:xfrm>
        </p:spPr>
        <p:txBody>
          <a:bodyPr/>
          <a:lstStyle>
            <a:lvl1pPr>
              <a:defRPr sz="7632"/>
            </a:lvl1pPr>
            <a:lvl2pPr>
              <a:defRPr sz="6548"/>
            </a:lvl2pPr>
            <a:lvl3pPr>
              <a:defRPr sz="5468"/>
            </a:lvl3pPr>
            <a:lvl4pPr>
              <a:defRPr sz="4898"/>
            </a:lvl4pPr>
            <a:lvl5pPr>
              <a:defRPr sz="4898"/>
            </a:lvl5pPr>
            <a:lvl6pPr>
              <a:defRPr sz="4898"/>
            </a:lvl6pPr>
            <a:lvl7pPr>
              <a:defRPr sz="4898"/>
            </a:lvl7pPr>
            <a:lvl8pPr>
              <a:defRPr sz="4898"/>
            </a:lvl8pPr>
            <a:lvl9pPr>
              <a:defRPr sz="4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750675"/>
            <a:ext cx="30038040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0" y="4195976"/>
            <a:ext cx="14746686" cy="1748685"/>
          </a:xfrm>
        </p:spPr>
        <p:txBody>
          <a:bodyPr anchor="b"/>
          <a:lstStyle>
            <a:lvl1pPr marL="0" indent="0">
              <a:buNone/>
              <a:defRPr sz="6548" b="1"/>
            </a:lvl1pPr>
            <a:lvl2pPr marL="1249705" indent="0">
              <a:buNone/>
              <a:defRPr sz="5468" b="1"/>
            </a:lvl2pPr>
            <a:lvl3pPr marL="2499414" indent="0">
              <a:buNone/>
              <a:defRPr sz="4898" b="1"/>
            </a:lvl3pPr>
            <a:lvl4pPr marL="3749123" indent="0">
              <a:buNone/>
              <a:defRPr sz="4384" b="1"/>
            </a:lvl4pPr>
            <a:lvl5pPr marL="4998828" indent="0">
              <a:buNone/>
              <a:defRPr sz="4384" b="1"/>
            </a:lvl5pPr>
            <a:lvl6pPr marL="6248537" indent="0">
              <a:buNone/>
              <a:defRPr sz="4384" b="1"/>
            </a:lvl6pPr>
            <a:lvl7pPr marL="7498246" indent="0">
              <a:buNone/>
              <a:defRPr sz="4384" b="1"/>
            </a:lvl7pPr>
            <a:lvl8pPr marL="8747951" indent="0">
              <a:buNone/>
              <a:defRPr sz="4384" b="1"/>
            </a:lvl8pPr>
            <a:lvl9pPr marL="9997660" indent="0">
              <a:buNone/>
              <a:defRPr sz="4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0" y="5944658"/>
            <a:ext cx="14746686" cy="10800187"/>
          </a:xfrm>
        </p:spPr>
        <p:txBody>
          <a:bodyPr/>
          <a:lstStyle>
            <a:lvl1pPr>
              <a:defRPr sz="6548"/>
            </a:lvl1pPr>
            <a:lvl2pPr>
              <a:defRPr sz="5468"/>
            </a:lvl2pPr>
            <a:lvl3pPr>
              <a:defRPr sz="4898"/>
            </a:lvl3pPr>
            <a:lvl4pPr>
              <a:defRPr sz="4384"/>
            </a:lvl4pPr>
            <a:lvl5pPr>
              <a:defRPr sz="4384"/>
            </a:lvl5pPr>
            <a:lvl6pPr>
              <a:defRPr sz="4384"/>
            </a:lvl6pPr>
            <a:lvl7pPr>
              <a:defRPr sz="4384"/>
            </a:lvl7pPr>
            <a:lvl8pPr>
              <a:defRPr sz="4384"/>
            </a:lvl8pPr>
            <a:lvl9pPr>
              <a:defRPr sz="43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7" y="4195976"/>
            <a:ext cx="14752479" cy="1748685"/>
          </a:xfrm>
        </p:spPr>
        <p:txBody>
          <a:bodyPr anchor="b"/>
          <a:lstStyle>
            <a:lvl1pPr marL="0" indent="0">
              <a:buNone/>
              <a:defRPr sz="6548" b="1"/>
            </a:lvl1pPr>
            <a:lvl2pPr marL="1249705" indent="0">
              <a:buNone/>
              <a:defRPr sz="5468" b="1"/>
            </a:lvl2pPr>
            <a:lvl3pPr marL="2499414" indent="0">
              <a:buNone/>
              <a:defRPr sz="4898" b="1"/>
            </a:lvl3pPr>
            <a:lvl4pPr marL="3749123" indent="0">
              <a:buNone/>
              <a:defRPr sz="4384" b="1"/>
            </a:lvl4pPr>
            <a:lvl5pPr marL="4998828" indent="0">
              <a:buNone/>
              <a:defRPr sz="4384" b="1"/>
            </a:lvl5pPr>
            <a:lvl6pPr marL="6248537" indent="0">
              <a:buNone/>
              <a:defRPr sz="4384" b="1"/>
            </a:lvl6pPr>
            <a:lvl7pPr marL="7498246" indent="0">
              <a:buNone/>
              <a:defRPr sz="4384" b="1"/>
            </a:lvl7pPr>
            <a:lvl8pPr marL="8747951" indent="0">
              <a:buNone/>
              <a:defRPr sz="4384" b="1"/>
            </a:lvl8pPr>
            <a:lvl9pPr marL="9997660" indent="0">
              <a:buNone/>
              <a:defRPr sz="4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7" y="5944658"/>
            <a:ext cx="14752479" cy="10800187"/>
          </a:xfrm>
        </p:spPr>
        <p:txBody>
          <a:bodyPr/>
          <a:lstStyle>
            <a:lvl1pPr>
              <a:defRPr sz="6548"/>
            </a:lvl1pPr>
            <a:lvl2pPr>
              <a:defRPr sz="5468"/>
            </a:lvl2pPr>
            <a:lvl3pPr>
              <a:defRPr sz="4898"/>
            </a:lvl3pPr>
            <a:lvl4pPr>
              <a:defRPr sz="4384"/>
            </a:lvl4pPr>
            <a:lvl5pPr>
              <a:defRPr sz="4384"/>
            </a:lvl5pPr>
            <a:lvl6pPr>
              <a:defRPr sz="4384"/>
            </a:lvl6pPr>
            <a:lvl7pPr>
              <a:defRPr sz="4384"/>
            </a:lvl7pPr>
            <a:lvl8pPr>
              <a:defRPr sz="4384"/>
            </a:lvl8pPr>
            <a:lvl9pPr>
              <a:defRPr sz="43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2" y="746335"/>
            <a:ext cx="10980342" cy="3176272"/>
          </a:xfrm>
        </p:spPr>
        <p:txBody>
          <a:bodyPr anchor="b"/>
          <a:lstStyle>
            <a:lvl1pPr algn="l">
              <a:defRPr sz="5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2" y="746340"/>
            <a:ext cx="18657888" cy="15998510"/>
          </a:xfrm>
        </p:spPr>
        <p:txBody>
          <a:bodyPr/>
          <a:lstStyle>
            <a:lvl1pPr>
              <a:defRPr sz="8771"/>
            </a:lvl1pPr>
            <a:lvl2pPr>
              <a:defRPr sz="7632"/>
            </a:lvl2pPr>
            <a:lvl3pPr>
              <a:defRPr sz="6548"/>
            </a:lvl3pPr>
            <a:lvl4pPr>
              <a:defRPr sz="5468"/>
            </a:lvl4pPr>
            <a:lvl5pPr>
              <a:defRPr sz="5468"/>
            </a:lvl5pPr>
            <a:lvl6pPr>
              <a:defRPr sz="5468"/>
            </a:lvl6pPr>
            <a:lvl7pPr>
              <a:defRPr sz="5468"/>
            </a:lvl7pPr>
            <a:lvl8pPr>
              <a:defRPr sz="5468"/>
            </a:lvl8pPr>
            <a:lvl9pPr>
              <a:defRPr sz="54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2" y="3922612"/>
            <a:ext cx="10980342" cy="12822238"/>
          </a:xfrm>
        </p:spPr>
        <p:txBody>
          <a:bodyPr/>
          <a:lstStyle>
            <a:lvl1pPr marL="0" indent="0">
              <a:buNone/>
              <a:defRPr sz="3814"/>
            </a:lvl1pPr>
            <a:lvl2pPr marL="1249705" indent="0">
              <a:buNone/>
              <a:defRPr sz="3303"/>
            </a:lvl2pPr>
            <a:lvl3pPr marL="2499414" indent="0">
              <a:buNone/>
              <a:defRPr sz="2734"/>
            </a:lvl3pPr>
            <a:lvl4pPr marL="3749123" indent="0">
              <a:buNone/>
              <a:defRPr sz="2449"/>
            </a:lvl4pPr>
            <a:lvl5pPr marL="4998828" indent="0">
              <a:buNone/>
              <a:defRPr sz="2449"/>
            </a:lvl5pPr>
            <a:lvl6pPr marL="6248537" indent="0">
              <a:buNone/>
              <a:defRPr sz="2449"/>
            </a:lvl6pPr>
            <a:lvl7pPr marL="7498246" indent="0">
              <a:buNone/>
              <a:defRPr sz="2449"/>
            </a:lvl7pPr>
            <a:lvl8pPr marL="8747951" indent="0">
              <a:buNone/>
              <a:defRPr sz="2449"/>
            </a:lvl8pPr>
            <a:lvl9pPr marL="9997660" indent="0">
              <a:buNone/>
              <a:defRPr sz="2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1" y="13121640"/>
            <a:ext cx="20025360" cy="1549086"/>
          </a:xfrm>
        </p:spPr>
        <p:txBody>
          <a:bodyPr anchor="b"/>
          <a:lstStyle>
            <a:lvl1pPr algn="l">
              <a:defRPr sz="5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1" y="1674917"/>
            <a:ext cx="20025360" cy="11247120"/>
          </a:xfrm>
        </p:spPr>
        <p:txBody>
          <a:bodyPr/>
          <a:lstStyle>
            <a:lvl1pPr marL="0" indent="0">
              <a:buNone/>
              <a:defRPr sz="8771"/>
            </a:lvl1pPr>
            <a:lvl2pPr marL="1249705" indent="0">
              <a:buNone/>
              <a:defRPr sz="7632"/>
            </a:lvl2pPr>
            <a:lvl3pPr marL="2499414" indent="0">
              <a:buNone/>
              <a:defRPr sz="6548"/>
            </a:lvl3pPr>
            <a:lvl4pPr marL="3749123" indent="0">
              <a:buNone/>
              <a:defRPr sz="5468"/>
            </a:lvl4pPr>
            <a:lvl5pPr marL="4998828" indent="0">
              <a:buNone/>
              <a:defRPr sz="5468"/>
            </a:lvl5pPr>
            <a:lvl6pPr marL="6248537" indent="0">
              <a:buNone/>
              <a:defRPr sz="5468"/>
            </a:lvl6pPr>
            <a:lvl7pPr marL="7498246" indent="0">
              <a:buNone/>
              <a:defRPr sz="5468"/>
            </a:lvl7pPr>
            <a:lvl8pPr marL="8747951" indent="0">
              <a:buNone/>
              <a:defRPr sz="5468"/>
            </a:lvl8pPr>
            <a:lvl9pPr marL="9997660" indent="0">
              <a:buNone/>
              <a:defRPr sz="546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1" y="14670726"/>
            <a:ext cx="20025360" cy="2199954"/>
          </a:xfrm>
        </p:spPr>
        <p:txBody>
          <a:bodyPr/>
          <a:lstStyle>
            <a:lvl1pPr marL="0" indent="0">
              <a:buNone/>
              <a:defRPr sz="3814"/>
            </a:lvl1pPr>
            <a:lvl2pPr marL="1249705" indent="0">
              <a:buNone/>
              <a:defRPr sz="3303"/>
            </a:lvl2pPr>
            <a:lvl3pPr marL="2499414" indent="0">
              <a:buNone/>
              <a:defRPr sz="2734"/>
            </a:lvl3pPr>
            <a:lvl4pPr marL="3749123" indent="0">
              <a:buNone/>
              <a:defRPr sz="2449"/>
            </a:lvl4pPr>
            <a:lvl5pPr marL="4998828" indent="0">
              <a:buNone/>
              <a:defRPr sz="2449"/>
            </a:lvl5pPr>
            <a:lvl6pPr marL="6248537" indent="0">
              <a:buNone/>
              <a:defRPr sz="2449"/>
            </a:lvl6pPr>
            <a:lvl7pPr marL="7498246" indent="0">
              <a:buNone/>
              <a:defRPr sz="2449"/>
            </a:lvl7pPr>
            <a:lvl8pPr marL="8747951" indent="0">
              <a:buNone/>
              <a:defRPr sz="2449"/>
            </a:lvl8pPr>
            <a:lvl9pPr marL="9997660" indent="0">
              <a:buNone/>
              <a:defRPr sz="2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8780" y="750675"/>
            <a:ext cx="30038040" cy="3124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0" y="4373883"/>
            <a:ext cx="30038040" cy="12370965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8780" y="17374025"/>
            <a:ext cx="7787640" cy="998009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7462-AEA0-B941-A0F3-52FFEBCE0F65}" type="datetimeFigureOut">
              <a:rPr lang="en-US" smtClean="0"/>
              <a:pPr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03330" y="17374025"/>
            <a:ext cx="10568940" cy="998009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19180" y="17374025"/>
            <a:ext cx="7787640" cy="998009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9705" rtl="0" eaLnBrk="1" latinLnBrk="0" hangingPunct="1">
        <a:spcBef>
          <a:spcPct val="0"/>
        </a:spcBef>
        <a:buNone/>
        <a:defRPr sz="120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280" indent="-937280" algn="l" defTabSz="1249705" rtl="0" eaLnBrk="1" latinLnBrk="0" hangingPunct="1">
        <a:spcBef>
          <a:spcPct val="20000"/>
        </a:spcBef>
        <a:buFont typeface="Arial"/>
        <a:buChar char="•"/>
        <a:defRPr sz="8771" kern="1200">
          <a:solidFill>
            <a:schemeClr val="tx1"/>
          </a:solidFill>
          <a:latin typeface="+mn-lt"/>
          <a:ea typeface="+mn-ea"/>
          <a:cs typeface="+mn-cs"/>
        </a:defRPr>
      </a:lvl1pPr>
      <a:lvl2pPr marL="2030776" indent="-781067" algn="l" defTabSz="1249705" rtl="0" eaLnBrk="1" latinLnBrk="0" hangingPunct="1">
        <a:spcBef>
          <a:spcPct val="20000"/>
        </a:spcBef>
        <a:buFont typeface="Arial"/>
        <a:buChar char="–"/>
        <a:defRPr sz="7632" kern="1200">
          <a:solidFill>
            <a:schemeClr val="tx1"/>
          </a:solidFill>
          <a:latin typeface="+mn-lt"/>
          <a:ea typeface="+mn-ea"/>
          <a:cs typeface="+mn-cs"/>
        </a:defRPr>
      </a:lvl2pPr>
      <a:lvl3pPr marL="3124269" indent="-624854" algn="l" defTabSz="1249705" rtl="0" eaLnBrk="1" latinLnBrk="0" hangingPunct="1">
        <a:spcBef>
          <a:spcPct val="20000"/>
        </a:spcBef>
        <a:buFont typeface="Arial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3pPr>
      <a:lvl4pPr marL="4373978" indent="-624854" algn="l" defTabSz="1249705" rtl="0" eaLnBrk="1" latinLnBrk="0" hangingPunct="1">
        <a:spcBef>
          <a:spcPct val="20000"/>
        </a:spcBef>
        <a:buFont typeface="Arial"/>
        <a:buChar char="–"/>
        <a:defRPr sz="5468" kern="1200">
          <a:solidFill>
            <a:schemeClr val="tx1"/>
          </a:solidFill>
          <a:latin typeface="+mn-lt"/>
          <a:ea typeface="+mn-ea"/>
          <a:cs typeface="+mn-cs"/>
        </a:defRPr>
      </a:lvl4pPr>
      <a:lvl5pPr marL="5623683" indent="-624854" algn="l" defTabSz="1249705" rtl="0" eaLnBrk="1" latinLnBrk="0" hangingPunct="1">
        <a:spcBef>
          <a:spcPct val="20000"/>
        </a:spcBef>
        <a:buFont typeface="Arial"/>
        <a:buChar char="»"/>
        <a:defRPr sz="5468" kern="1200">
          <a:solidFill>
            <a:schemeClr val="tx1"/>
          </a:solidFill>
          <a:latin typeface="+mn-lt"/>
          <a:ea typeface="+mn-ea"/>
          <a:cs typeface="+mn-cs"/>
        </a:defRPr>
      </a:lvl5pPr>
      <a:lvl6pPr marL="6873392" indent="-624854" algn="l" defTabSz="1249705" rtl="0" eaLnBrk="1" latinLnBrk="0" hangingPunct="1">
        <a:spcBef>
          <a:spcPct val="20000"/>
        </a:spcBef>
        <a:buFont typeface="Arial"/>
        <a:buChar char="•"/>
        <a:defRPr sz="5468" kern="1200">
          <a:solidFill>
            <a:schemeClr val="tx1"/>
          </a:solidFill>
          <a:latin typeface="+mn-lt"/>
          <a:ea typeface="+mn-ea"/>
          <a:cs typeface="+mn-cs"/>
        </a:defRPr>
      </a:lvl6pPr>
      <a:lvl7pPr marL="8123097" indent="-624854" algn="l" defTabSz="1249705" rtl="0" eaLnBrk="1" latinLnBrk="0" hangingPunct="1">
        <a:spcBef>
          <a:spcPct val="20000"/>
        </a:spcBef>
        <a:buFont typeface="Arial"/>
        <a:buChar char="•"/>
        <a:defRPr sz="5468" kern="1200">
          <a:solidFill>
            <a:schemeClr val="tx1"/>
          </a:solidFill>
          <a:latin typeface="+mn-lt"/>
          <a:ea typeface="+mn-ea"/>
          <a:cs typeface="+mn-cs"/>
        </a:defRPr>
      </a:lvl7pPr>
      <a:lvl8pPr marL="9372806" indent="-624854" algn="l" defTabSz="1249705" rtl="0" eaLnBrk="1" latinLnBrk="0" hangingPunct="1">
        <a:spcBef>
          <a:spcPct val="20000"/>
        </a:spcBef>
        <a:buFont typeface="Arial"/>
        <a:buChar char="•"/>
        <a:defRPr sz="5468" kern="1200">
          <a:solidFill>
            <a:schemeClr val="tx1"/>
          </a:solidFill>
          <a:latin typeface="+mn-lt"/>
          <a:ea typeface="+mn-ea"/>
          <a:cs typeface="+mn-cs"/>
        </a:defRPr>
      </a:lvl8pPr>
      <a:lvl9pPr marL="10622515" indent="-624854" algn="l" defTabSz="1249705" rtl="0" eaLnBrk="1" latinLnBrk="0" hangingPunct="1">
        <a:spcBef>
          <a:spcPct val="20000"/>
        </a:spcBef>
        <a:buFont typeface="Arial"/>
        <a:buChar char="•"/>
        <a:defRPr sz="5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1pPr>
      <a:lvl2pPr marL="1249705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2pPr>
      <a:lvl3pPr marL="2499414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3pPr>
      <a:lvl4pPr marL="3749123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4pPr>
      <a:lvl5pPr marL="4998828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5pPr>
      <a:lvl6pPr marL="6248537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6pPr>
      <a:lvl7pPr marL="7498246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7pPr>
      <a:lvl8pPr marL="8747951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8pPr>
      <a:lvl9pPr marL="9997660" algn="l" defTabSz="1249705" rtl="0" eaLnBrk="1" latinLnBrk="0" hangingPunct="1">
        <a:defRPr sz="4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58C170C3-E46A-0028-3E29-08268995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212" y="14091440"/>
            <a:ext cx="10656930" cy="46486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1128" y="4977091"/>
            <a:ext cx="11968177" cy="558844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22"/>
          </a:p>
        </p:txBody>
      </p:sp>
      <p:sp>
        <p:nvSpPr>
          <p:cNvPr id="54" name="Rectangle 53"/>
          <p:cNvSpPr/>
          <p:nvPr/>
        </p:nvSpPr>
        <p:spPr>
          <a:xfrm>
            <a:off x="12403114" y="4974366"/>
            <a:ext cx="10296255" cy="59583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22"/>
          </a:p>
        </p:txBody>
      </p:sp>
      <p:sp>
        <p:nvSpPr>
          <p:cNvPr id="57" name="TextBox 56"/>
          <p:cNvSpPr txBox="1"/>
          <p:nvPr/>
        </p:nvSpPr>
        <p:spPr>
          <a:xfrm>
            <a:off x="371375" y="5072701"/>
            <a:ext cx="11818499" cy="564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445" indent="-325445">
              <a:buFont typeface="Arial" panose="020B0604020202020204" pitchFamily="34" charset="0"/>
              <a:buChar char="•"/>
            </a:pPr>
            <a:r>
              <a:rPr lang="en-US" sz="3200" b="1" dirty="0"/>
              <a:t>Evaluations of healthcare providers and medical centers</a:t>
            </a:r>
            <a:r>
              <a:rPr lang="en-US" sz="3200" dirty="0"/>
              <a:t> </a:t>
            </a:r>
            <a:r>
              <a:rPr lang="en-US" sz="3200" b="1" dirty="0"/>
              <a:t>of great interest </a:t>
            </a:r>
            <a:r>
              <a:rPr lang="en-US" sz="3200" dirty="0"/>
              <a:t>to patients, transplant professionals </a:t>
            </a:r>
            <a:r>
              <a:rPr lang="en-US" sz="2800" dirty="0"/>
              <a:t>&amp;</a:t>
            </a:r>
            <a:r>
              <a:rPr lang="en-US" sz="3200" dirty="0"/>
              <a:t> medical practitioners</a:t>
            </a:r>
          </a:p>
          <a:p>
            <a:pPr marL="260355" indent="-260355">
              <a:buFont typeface="Arial"/>
              <a:buChar char="•"/>
            </a:pPr>
            <a:r>
              <a:rPr lang="en-US" sz="3200" dirty="0"/>
              <a:t>In the US, </a:t>
            </a:r>
            <a:r>
              <a:rPr lang="en-US" sz="3200" b="1" dirty="0"/>
              <a:t>kidney transplant centers undergo two evaluations</a:t>
            </a:r>
            <a:r>
              <a:rPr lang="en-US" sz="3200" dirty="0"/>
              <a:t>: Organ Procurement and Transplantation Network (OPTN) and Centers for Medicare and Medicaid Services (CMS) </a:t>
            </a:r>
          </a:p>
          <a:p>
            <a:pPr marL="260355" indent="-260355">
              <a:buFont typeface="Arial"/>
              <a:buChar char="•"/>
            </a:pPr>
            <a:r>
              <a:rPr lang="en-US" sz="3200" b="1" dirty="0"/>
              <a:t>Post-transplant survival outcome </a:t>
            </a:r>
            <a:r>
              <a:rPr lang="en-US" sz="3200" dirty="0"/>
              <a:t>by transplant center ensures highest-quality care for patients </a:t>
            </a:r>
          </a:p>
          <a:p>
            <a:pPr marL="260355" indent="-260355">
              <a:buFont typeface="Arial"/>
              <a:buChar char="•"/>
            </a:pPr>
            <a:r>
              <a:rPr lang="en-US" sz="3200" b="1" dirty="0"/>
              <a:t>Standardized Mortality Ratio (SMR)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cs typeface="Calibri"/>
              </a:rPr>
              <a:t>Prognostic Score based Weighting Approach </a:t>
            </a:r>
            <a:r>
              <a:rPr lang="en-US" sz="3200" dirty="0">
                <a:cs typeface="Calibri"/>
              </a:rPr>
              <a:t>as evaluation metrics</a:t>
            </a:r>
          </a:p>
          <a:p>
            <a:pPr marL="260355" indent="-260355">
              <a:buFont typeface="Arial"/>
              <a:buChar char="•"/>
            </a:pPr>
            <a:endParaRPr lang="en-US" sz="2504" dirty="0">
              <a:cs typeface="Calibri"/>
            </a:endParaRPr>
          </a:p>
          <a:p>
            <a:pPr>
              <a:lnSpc>
                <a:spcPts val="2380"/>
              </a:lnSpc>
            </a:pPr>
            <a:r>
              <a:rPr lang="en-US" sz="2400" i="1" dirty="0"/>
              <a:t>Wolfe, R. A. (1994). The standardized mortality ratio revisited: improvements, innovations, and limitations. American Journal of Kidney Diseases, 24(2):290–297</a:t>
            </a:r>
            <a:endParaRPr lang="en-US" sz="2400" i="1" dirty="0"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6659" y="13389634"/>
            <a:ext cx="184731" cy="60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2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469179" y="5046840"/>
                <a:ext cx="10330124" cy="5813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0355" indent="-260355">
                  <a:buFont typeface="Arial"/>
                  <a:buChar char="•"/>
                </a:pPr>
                <a:r>
                  <a:rPr lang="en-US" sz="3200" dirty="0"/>
                  <a:t>Construct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3200" b="1" dirty="0"/>
                  <a:t>risk classes</a:t>
                </a:r>
                <a:r>
                  <a:rPr lang="en-US" sz="3200" dirty="0"/>
                  <a:t> based on quintiles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  <a:p>
                <a:pPr marL="260355" indent="-260355">
                  <a:buFont typeface="Arial"/>
                  <a:buChar char="•"/>
                </a:pPr>
                <a:r>
                  <a:rPr lang="en-US" sz="3200" b="1" dirty="0"/>
                  <a:t>Individual weight </a:t>
                </a:r>
                <a:r>
                  <a:rPr lang="en-US" sz="3200" dirty="0"/>
                  <a:t>is constructed: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𝑖𝑗𝑟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𝑗𝑟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325445" indent="-32544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Estimator of </a:t>
                </a:r>
                <a:r>
                  <a:rPr lang="en-US" sz="3200" b="1" dirty="0"/>
                  <a:t>center-specific cumulative hazard</a:t>
                </a:r>
                <a:r>
                  <a:rPr lang="en-US" sz="3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𝒋𝒓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𝑖𝑗𝑟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>
                  <a:lnSpc>
                    <a:spcPts val="1500"/>
                  </a:lnSpc>
                </a:pP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𝒋𝒓</m:t>
                                      </m:r>
                                    </m:sub>
                                  </m:s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𝑖𝑗𝑟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50000"/>
                  </a:lnSpc>
                </a:pPr>
                <a:endParaRPr lang="en-US" sz="3200" dirty="0"/>
              </a:p>
              <a:p>
                <a:pPr marL="325445" indent="-32544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Center-specific </a:t>
                </a:r>
                <a:r>
                  <a:rPr lang="en-US" sz="3200" b="1" dirty="0"/>
                  <a:t>weighted survival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⁡{−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000" dirty="0"/>
              </a:p>
              <a:p>
                <a:pPr marL="325445" indent="-325445"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Estimator of interest</a:t>
                </a:r>
                <a:r>
                  <a:rPr lang="en-US" sz="3200" dirty="0"/>
                  <a:t>: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504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79" y="5046840"/>
                <a:ext cx="10330124" cy="5813386"/>
              </a:xfrm>
              <a:prstGeom prst="rect">
                <a:avLst/>
              </a:prstGeom>
              <a:blipFill>
                <a:blip r:embed="rId4"/>
                <a:stretch>
                  <a:fillRect l="-1350" t="-1307" b="-1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>
            <a:extLst>
              <a:ext uri="{FF2B5EF4-FFF2-40B4-BE49-F238E27FC236}">
                <a16:creationId xmlns:a16="http://schemas.microsoft.com/office/drawing/2014/main" id="{47A01C28-3214-AAC8-3169-0B6539BE3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116" y="10433999"/>
            <a:ext cx="10416091" cy="4751417"/>
          </a:xfrm>
          <a:prstGeom prst="rect">
            <a:avLst/>
          </a:prstGeom>
        </p:spPr>
      </p:pic>
      <p:pic>
        <p:nvPicPr>
          <p:cNvPr id="5" name="Picture 4" descr="Blue_Rectangl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76"/>
            <a:ext cx="33375600" cy="3524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grpSp>
        <p:nvGrpSpPr>
          <p:cNvPr id="4" name="Group 3"/>
          <p:cNvGrpSpPr/>
          <p:nvPr/>
        </p:nvGrpSpPr>
        <p:grpSpPr>
          <a:xfrm>
            <a:off x="221697" y="3740210"/>
            <a:ext cx="11968177" cy="1130691"/>
            <a:chOff x="1408667" y="6129346"/>
            <a:chExt cx="28036546" cy="2157210"/>
          </a:xfrm>
        </p:grpSpPr>
        <p:pic>
          <p:nvPicPr>
            <p:cNvPr id="6" name="Picture 5" descr="Blue_Rectangl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08667" y="6129346"/>
              <a:ext cx="28036546" cy="21572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27" name="TextBox 26"/>
            <p:cNvSpPr txBox="1"/>
            <p:nvPr/>
          </p:nvSpPr>
          <p:spPr>
            <a:xfrm>
              <a:off x="2574115" y="6535641"/>
              <a:ext cx="24866609" cy="131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Background of Facility Profiling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2903178" y="4972761"/>
            <a:ext cx="10237134" cy="20884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22"/>
          </a:p>
        </p:txBody>
      </p:sp>
      <p:sp>
        <p:nvSpPr>
          <p:cNvPr id="53" name="Rectangle 52"/>
          <p:cNvSpPr/>
          <p:nvPr/>
        </p:nvSpPr>
        <p:spPr>
          <a:xfrm>
            <a:off x="221699" y="12289163"/>
            <a:ext cx="11964271" cy="63094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22"/>
          </a:p>
        </p:txBody>
      </p:sp>
      <p:sp>
        <p:nvSpPr>
          <p:cNvPr id="56" name="Rectangle 55"/>
          <p:cNvSpPr/>
          <p:nvPr/>
        </p:nvSpPr>
        <p:spPr>
          <a:xfrm>
            <a:off x="22842493" y="12642302"/>
            <a:ext cx="10297820" cy="595628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2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1375" y="12353800"/>
                <a:ext cx="11468513" cy="638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0355" indent="-260355">
                  <a:buFont typeface="Arial"/>
                  <a:buChar char="•"/>
                </a:pPr>
                <a:r>
                  <a:rPr lang="en-US" sz="3200" dirty="0"/>
                  <a:t>Center-specific SMR: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SMR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3000" dirty="0"/>
                  <a:t>  for center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 marL="260355" indent="-260355">
                  <a:buFont typeface="Arial"/>
                  <a:buChar char="•"/>
                </a:pPr>
                <a:r>
                  <a:rPr lang="en-US" sz="3200" dirty="0"/>
                  <a:t>Center effect is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3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𝑆𝑀𝑅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300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3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𝑆𝑀𝑅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)}</m:t>
                        </m:r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sz="3000" dirty="0"/>
              </a:p>
              <a:p>
                <a:pPr marL="260355" indent="-260355">
                  <a:buFont typeface="Arial"/>
                  <a:buChar char="•"/>
                </a:pPr>
                <a:r>
                  <a:rPr lang="en-US" sz="3200" b="1" dirty="0"/>
                  <a:t>SMR limitations</a:t>
                </a:r>
                <a:r>
                  <a:rPr lang="en-US" sz="3200" dirty="0"/>
                  <a:t>: unstable estimator, susceptible to model misspecification, indirect standardization method </a:t>
                </a:r>
              </a:p>
              <a:p>
                <a:pPr marL="260355" indent="-260355">
                  <a:buFont typeface="Arial"/>
                  <a:buChar char="•"/>
                </a:pPr>
                <a:r>
                  <a:rPr lang="en-US" sz="3200" dirty="0"/>
                  <a:t>Motivation for </a:t>
                </a:r>
                <a:r>
                  <a:rPr lang="en-US" sz="3200" b="1" i="1" dirty="0"/>
                  <a:t>prognostic score based method</a:t>
                </a:r>
              </a:p>
              <a:p>
                <a:pPr marL="260355" indent="-260355">
                  <a:buFont typeface="Arial"/>
                  <a:buChar char="•"/>
                </a:pPr>
                <a:r>
                  <a:rPr lang="en-US" sz="3200" dirty="0"/>
                  <a:t>Defined as the association between observed covariates and potential outcome in one restriction group </a:t>
                </a:r>
              </a:p>
              <a:p>
                <a:pPr marL="260355" indent="-260355">
                  <a:buFont typeface="Arial"/>
                  <a:buChar char="•"/>
                </a:pPr>
                <a:r>
                  <a:rPr lang="en-US" sz="3200" dirty="0"/>
                  <a:t>Prognostic score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from </a:t>
                </a:r>
                <a:r>
                  <a:rPr lang="en-US" sz="3200" b="1" dirty="0"/>
                  <a:t>center-stratified</a:t>
                </a:r>
                <a:r>
                  <a:rPr lang="en-US" sz="3200" dirty="0"/>
                  <a:t> Cox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where observed data: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i="1" dirty="0"/>
              </a:p>
              <a:p>
                <a:endParaRPr lang="en-US" sz="1708" i="1" dirty="0"/>
              </a:p>
              <a:p>
                <a:pPr>
                  <a:lnSpc>
                    <a:spcPts val="1250"/>
                  </a:lnSpc>
                </a:pPr>
                <a:endParaRPr lang="en-US" sz="1708" i="1" dirty="0"/>
              </a:p>
              <a:p>
                <a:pPr>
                  <a:lnSpc>
                    <a:spcPts val="2680"/>
                  </a:lnSpc>
                </a:pPr>
                <a:r>
                  <a:rPr lang="en-US" sz="2400" i="1" dirty="0"/>
                  <a:t>Hansen, B. B. (2008). The prognostic analogue of the propensity score. </a:t>
                </a:r>
                <a:r>
                  <a:rPr lang="en-US" sz="2400" i="1" dirty="0" err="1"/>
                  <a:t>Biometrika</a:t>
                </a:r>
                <a:r>
                  <a:rPr lang="en-US" sz="2400" i="1" dirty="0"/>
                  <a:t>, 95(2):481–488.</a:t>
                </a:r>
                <a:endParaRPr lang="en-US" sz="2400" b="1" i="1" dirty="0">
                  <a:solidFill>
                    <a:srgbClr val="0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" y="12353800"/>
                <a:ext cx="11468513" cy="6382325"/>
              </a:xfrm>
              <a:prstGeom prst="rect">
                <a:avLst/>
              </a:prstGeom>
              <a:blipFill>
                <a:blip r:embed="rId7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2986757" y="4999097"/>
            <a:ext cx="96102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355" indent="-260355">
              <a:buFont typeface="Arial"/>
              <a:buChar char="•"/>
            </a:pPr>
            <a:r>
              <a:rPr lang="en-US" sz="3200" dirty="0"/>
              <a:t>Truncate at 1 year post-transplant: </a:t>
            </a:r>
            <a:r>
              <a:rPr lang="en-US" sz="3200" b="1" dirty="0"/>
              <a:t>83% censoring </a:t>
            </a:r>
          </a:p>
          <a:p>
            <a:pPr marL="260355" indent="-260355">
              <a:buFont typeface="Arial"/>
              <a:buChar char="•"/>
            </a:pPr>
            <a:r>
              <a:rPr lang="en-US" sz="3200" dirty="0"/>
              <a:t>Data from United Network for Organ Sharing </a:t>
            </a:r>
            <a:r>
              <a:rPr lang="en-US" sz="3200" b="1" dirty="0"/>
              <a:t>(UNOS) </a:t>
            </a:r>
          </a:p>
          <a:p>
            <a:pPr marL="260355" indent="-260355">
              <a:buFont typeface="Arial"/>
              <a:buChar char="•"/>
            </a:pPr>
            <a:r>
              <a:rPr lang="en-US" sz="3200" dirty="0"/>
              <a:t>Study population: </a:t>
            </a:r>
            <a:r>
              <a:rPr lang="en-US" sz="3200" b="1" dirty="0"/>
              <a:t>58,353 adults </a:t>
            </a:r>
            <a:r>
              <a:rPr lang="en-US" sz="3200" dirty="0"/>
              <a:t>with transplants</a:t>
            </a:r>
          </a:p>
          <a:p>
            <a:pPr marL="260355" indent="-260355">
              <a:buFont typeface="Arial"/>
              <a:buChar char="•"/>
            </a:pPr>
            <a:r>
              <a:rPr lang="en-US" sz="3200" dirty="0"/>
              <a:t>Exclude centers &lt; 25 transplants</a:t>
            </a:r>
            <a:r>
              <a:rPr lang="en-US" sz="3200" b="1" dirty="0"/>
              <a:t>: J = 201 centers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75805" y="2037796"/>
            <a:ext cx="18023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Arial"/>
                <a:cs typeface="Arial"/>
              </a:rPr>
              <a:t>Amelia H. Tran, Peter P. Reese, Douglas E. Schaubel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96386" y="134569"/>
            <a:ext cx="22182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Evaluating a Facility-Profiling Metric based on Survival Probability: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Application to U.S. Transplant Centers</a:t>
            </a:r>
            <a:endParaRPr lang="en-US" sz="6000" b="1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pic>
        <p:nvPicPr>
          <p:cNvPr id="17" name="Picture 6" descr="Download Penn Logos | Penn Brand Standards">
            <a:extLst>
              <a:ext uri="{FF2B5EF4-FFF2-40B4-BE49-F238E27FC236}">
                <a16:creationId xmlns:a16="http://schemas.microsoft.com/office/drawing/2014/main" id="{A22ECA99-8C87-8099-ABE4-00E69B13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0" y="0"/>
            <a:ext cx="5448550" cy="363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64B8F3A-56BE-529B-7B72-E96C849BB4B7}"/>
              </a:ext>
            </a:extLst>
          </p:cNvPr>
          <p:cNvSpPr txBox="1"/>
          <p:nvPr/>
        </p:nvSpPr>
        <p:spPr>
          <a:xfrm>
            <a:off x="22863197" y="12665754"/>
            <a:ext cx="10297820" cy="590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445" indent="-325445">
              <a:buFont typeface="Arial" panose="020B0604020202020204" pitchFamily="34" charset="0"/>
              <a:buChar char="•"/>
            </a:pPr>
            <a:r>
              <a:rPr lang="en-US" sz="3200" dirty="0"/>
              <a:t>We evaluate U.S. transplant centers by 1-year graft survival </a:t>
            </a:r>
          </a:p>
          <a:p>
            <a:pPr marL="325445" indent="-325445">
              <a:buFont typeface="Arial" panose="020B0604020202020204" pitchFamily="34" charset="0"/>
              <a:buChar char="•"/>
            </a:pPr>
            <a:r>
              <a:rPr lang="en-US" sz="3200" dirty="0"/>
              <a:t>Metric agreement: 82%</a:t>
            </a:r>
          </a:p>
          <a:p>
            <a:pPr marL="325445" indent="-325445">
              <a:buFont typeface="Arial" panose="020B0604020202020204" pitchFamily="34" charset="0"/>
              <a:buChar char="•"/>
            </a:pPr>
            <a:r>
              <a:rPr lang="en-US" sz="3200" dirty="0"/>
              <a:t>Spearman’s correlation: −0.94</a:t>
            </a:r>
          </a:p>
          <a:p>
            <a:pPr marL="325445" indent="-325445">
              <a:buFont typeface="Arial" panose="020B0604020202020204" pitchFamily="34" charset="0"/>
              <a:buChar char="•"/>
            </a:pPr>
            <a:r>
              <a:rPr lang="en-US" sz="3200" dirty="0"/>
              <a:t>Prognostic score based weighting approach:</a:t>
            </a:r>
          </a:p>
          <a:p>
            <a:pPr marL="457200">
              <a:buFont typeface="Wingdings" pitchFamily="2" charset="2"/>
              <a:buChar char="§"/>
            </a:pPr>
            <a:r>
              <a:rPr lang="en-US" sz="3200" b="1" i="1" dirty="0"/>
              <a:t> Robust to model mis-specification </a:t>
            </a:r>
            <a:r>
              <a:rPr lang="en-US" sz="3200" i="1" dirty="0"/>
              <a:t>through simulations</a:t>
            </a:r>
          </a:p>
          <a:p>
            <a:pPr marL="457200">
              <a:buFont typeface="Wingdings" pitchFamily="2" charset="2"/>
              <a:buChar char="§"/>
            </a:pPr>
            <a:r>
              <a:rPr lang="en-US" sz="3200" b="1" i="1" dirty="0"/>
              <a:t> Robust to number of risk classes</a:t>
            </a:r>
            <a:r>
              <a:rPr lang="en-US" sz="3200" i="1" dirty="0"/>
              <a:t>, i.e. R = 5, 10, 20</a:t>
            </a:r>
          </a:p>
          <a:p>
            <a:pPr marL="457200">
              <a:buFont typeface="Wingdings" pitchFamily="2" charset="2"/>
              <a:buChar char="§"/>
            </a:pPr>
            <a:r>
              <a:rPr lang="en-US" sz="3200" b="1" i="1" dirty="0"/>
              <a:t> Fair facility profiling </a:t>
            </a:r>
            <a:r>
              <a:rPr lang="en-US" sz="3200" i="1" dirty="0"/>
              <a:t>by considering center covariates</a:t>
            </a:r>
          </a:p>
          <a:p>
            <a:pPr marL="325445" indent="-325445">
              <a:buFont typeface="Arial" panose="020B0604020202020204" pitchFamily="34" charset="0"/>
              <a:buChar char="•"/>
            </a:pPr>
            <a:r>
              <a:rPr lang="en-US" sz="3200" dirty="0"/>
              <a:t>Potential future work: evaluating </a:t>
            </a:r>
            <a:r>
              <a:rPr lang="en-US" sz="3200" b="1" dirty="0"/>
              <a:t>independent censoring </a:t>
            </a:r>
            <a:r>
              <a:rPr lang="en-US" sz="3200" dirty="0"/>
              <a:t>assumption and </a:t>
            </a:r>
            <a:r>
              <a:rPr lang="en-US" sz="3200" b="1" dirty="0"/>
              <a:t>covariate-by-center interaction</a:t>
            </a:r>
            <a:endParaRPr lang="en-US" sz="2400" i="1" dirty="0"/>
          </a:p>
          <a:p>
            <a:pPr>
              <a:lnSpc>
                <a:spcPts val="0"/>
              </a:lnSpc>
            </a:pPr>
            <a:endParaRPr lang="en-US" sz="2400" i="1" dirty="0"/>
          </a:p>
          <a:p>
            <a:pPr>
              <a:lnSpc>
                <a:spcPts val="2680"/>
              </a:lnSpc>
            </a:pPr>
            <a:endParaRPr lang="en-US" sz="2400" i="1" dirty="0"/>
          </a:p>
          <a:p>
            <a:pPr>
              <a:lnSpc>
                <a:spcPts val="2680"/>
              </a:lnSpc>
            </a:pPr>
            <a:r>
              <a:rPr lang="en-US" sz="2400" i="1" dirty="0"/>
              <a:t>Lee, Y. and Schaubel, D. E. (2022). Facility profiling under competing risks using multivariate prognostic scores: Application to kidney transplant centers. SMMR, 31(3):563–575.</a:t>
            </a:r>
            <a:endParaRPr lang="en-US" sz="2400" i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E7EED2-EF12-2FA2-9B8C-4BF5A6ECC669}"/>
              </a:ext>
            </a:extLst>
          </p:cNvPr>
          <p:cNvSpPr txBox="1"/>
          <p:nvPr/>
        </p:nvSpPr>
        <p:spPr>
          <a:xfrm>
            <a:off x="10499657" y="2800923"/>
            <a:ext cx="12231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Arial"/>
                <a:cs typeface="Arial"/>
              </a:rPr>
              <a:t>University of Pennsylvania Perelman School of Medicine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1" name="Table 100">
                <a:extLst>
                  <a:ext uri="{FF2B5EF4-FFF2-40B4-BE49-F238E27FC236}">
                    <a16:creationId xmlns:a16="http://schemas.microsoft.com/office/drawing/2014/main" id="{36D46319-F9AD-55EA-9FE8-16DA43ECD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51563"/>
                  </p:ext>
                </p:extLst>
              </p:nvPr>
            </p:nvGraphicFramePr>
            <p:xfrm>
              <a:off x="22865368" y="8436845"/>
              <a:ext cx="10232328" cy="2872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5388">
                      <a:extLst>
                        <a:ext uri="{9D8B030D-6E8A-4147-A177-3AD203B41FA5}">
                          <a16:colId xmlns:a16="http://schemas.microsoft.com/office/drawing/2014/main" val="2439042898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1821920198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1691886105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2388783964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1134715182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3607943378"/>
                        </a:ext>
                      </a:extLst>
                    </a:gridCol>
                  </a:tblGrid>
                  <a:tr h="411850">
                    <a:tc rowSpan="2" gridSpan="2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i="1" u="none" dirty="0">
                              <a:solidFill>
                                <a:schemeClr val="tx1"/>
                              </a:solidFill>
                            </a:rPr>
                            <a:t>Cross-classification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8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8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5955086"/>
                      </a:ext>
                    </a:extLst>
                  </a:tr>
                  <a:tr h="4118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a:ln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Better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Null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Worse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Total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377853"/>
                      </a:ext>
                    </a:extLst>
                  </a:tr>
                  <a:tr h="411850">
                    <a:tc rowSpan="3"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𝐒𝐌𝐑</m:t>
                              </m:r>
                              <m:r>
                                <a:rPr lang="en-US" sz="28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Better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45725423"/>
                      </a:ext>
                    </a:extLst>
                  </a:tr>
                  <a:tr h="4118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Null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18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159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177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6609769"/>
                      </a:ext>
                    </a:extLst>
                  </a:tr>
                  <a:tr h="4118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Worse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18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23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4872228"/>
                      </a:ext>
                    </a:extLst>
                  </a:tr>
                  <a:tr h="41185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Total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19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177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201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64249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1" name="Table 100">
                <a:extLst>
                  <a:ext uri="{FF2B5EF4-FFF2-40B4-BE49-F238E27FC236}">
                    <a16:creationId xmlns:a16="http://schemas.microsoft.com/office/drawing/2014/main" id="{36D46319-F9AD-55EA-9FE8-16DA43ECD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51563"/>
                  </p:ext>
                </p:extLst>
              </p:nvPr>
            </p:nvGraphicFramePr>
            <p:xfrm>
              <a:off x="22865368" y="8436845"/>
              <a:ext cx="10232328" cy="2872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5388">
                      <a:extLst>
                        <a:ext uri="{9D8B030D-6E8A-4147-A177-3AD203B41FA5}">
                          <a16:colId xmlns:a16="http://schemas.microsoft.com/office/drawing/2014/main" val="2439042898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1821920198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1691886105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2388783964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1134715182"/>
                        </a:ext>
                      </a:extLst>
                    </a:gridCol>
                    <a:gridCol w="1705388">
                      <a:extLst>
                        <a:ext uri="{9D8B030D-6E8A-4147-A177-3AD203B41FA5}">
                          <a16:colId xmlns:a16="http://schemas.microsoft.com/office/drawing/2014/main" val="3607943378"/>
                        </a:ext>
                      </a:extLst>
                    </a:gridCol>
                  </a:tblGrid>
                  <a:tr h="478790">
                    <a:tc rowSpan="2" gridSpan="2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i="1" u="none" dirty="0">
                              <a:solidFill>
                                <a:schemeClr val="tx1"/>
                              </a:solidFill>
                            </a:rPr>
                            <a:t>Cross-classification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6832" t="-18421" r="-33416" b="-5368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8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8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5955086"/>
                      </a:ext>
                    </a:extLst>
                  </a:tr>
                  <a:tr h="47879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a:ln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Better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Null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Worse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Total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377853"/>
                      </a:ext>
                    </a:extLst>
                  </a:tr>
                  <a:tr h="47879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41" t="-73451" r="-498519" b="-46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Better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45725423"/>
                      </a:ext>
                    </a:extLst>
                  </a:tr>
                  <a:tr h="4787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Null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18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159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177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6609769"/>
                      </a:ext>
                    </a:extLst>
                  </a:tr>
                  <a:tr h="4787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Worse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18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23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4872228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1" dirty="0"/>
                            <a:t>Total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19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177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C00000"/>
                              </a:solidFill>
                            </a:rPr>
                            <a:t>201</a:t>
                          </a:r>
                        </a:p>
                      </a:txBody>
                      <a:tcPr marL="52071" marR="52071" marT="26035" marB="2603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64249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6" descr="Download Penn Logos | Penn Brand Standards">
            <a:extLst>
              <a:ext uri="{FF2B5EF4-FFF2-40B4-BE49-F238E27FC236}">
                <a16:creationId xmlns:a16="http://schemas.microsoft.com/office/drawing/2014/main" id="{E44E24C1-ED3C-09F7-B172-B2F57797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862" y="-49929"/>
            <a:ext cx="5592305" cy="372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FF296D-7914-C48A-86C5-548F06CA7AE6}"/>
              </a:ext>
            </a:extLst>
          </p:cNvPr>
          <p:cNvGrpSpPr/>
          <p:nvPr/>
        </p:nvGrpSpPr>
        <p:grpSpPr>
          <a:xfrm>
            <a:off x="12335752" y="3746658"/>
            <a:ext cx="10363617" cy="1124243"/>
            <a:chOff x="1304104" y="6129346"/>
            <a:chExt cx="28141109" cy="2157210"/>
          </a:xfrm>
        </p:grpSpPr>
        <p:pic>
          <p:nvPicPr>
            <p:cNvPr id="11" name="Picture 10" descr="Blue_Rectangle.jpg">
              <a:extLst>
                <a:ext uri="{FF2B5EF4-FFF2-40B4-BE49-F238E27FC236}">
                  <a16:creationId xmlns:a16="http://schemas.microsoft.com/office/drawing/2014/main" id="{7D154D0C-08F3-C6C4-272B-AD0EC502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08668" y="6129346"/>
              <a:ext cx="28036545" cy="21572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9FF053-8BA6-400E-80A8-890E2C43D44E}"/>
                </a:ext>
              </a:extLst>
            </p:cNvPr>
            <p:cNvSpPr txBox="1"/>
            <p:nvPr/>
          </p:nvSpPr>
          <p:spPr>
            <a:xfrm>
              <a:off x="1304104" y="6475108"/>
              <a:ext cx="28060691" cy="1310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Developing Prognostic Score based Estimator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1F6559-DB75-0913-A6C9-408B1B56A469}"/>
              </a:ext>
            </a:extLst>
          </p:cNvPr>
          <p:cNvGrpSpPr/>
          <p:nvPr/>
        </p:nvGrpSpPr>
        <p:grpSpPr>
          <a:xfrm>
            <a:off x="22883755" y="3746658"/>
            <a:ext cx="10296254" cy="1124243"/>
            <a:chOff x="1408667" y="6129346"/>
            <a:chExt cx="28036546" cy="2157210"/>
          </a:xfrm>
        </p:grpSpPr>
        <p:pic>
          <p:nvPicPr>
            <p:cNvPr id="14" name="Picture 13" descr="Blue_Rectangle.jpg">
              <a:extLst>
                <a:ext uri="{FF2B5EF4-FFF2-40B4-BE49-F238E27FC236}">
                  <a16:creationId xmlns:a16="http://schemas.microsoft.com/office/drawing/2014/main" id="{811D4CD5-5EA6-22F6-EB37-826B27F9A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08667" y="6129346"/>
              <a:ext cx="28036546" cy="21572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9838A-EA3E-05DC-F6E9-C07BBAB85F64}"/>
                </a:ext>
              </a:extLst>
            </p:cNvPr>
            <p:cNvSpPr txBox="1"/>
            <p:nvPr/>
          </p:nvSpPr>
          <p:spPr>
            <a:xfrm>
              <a:off x="2574114" y="6535641"/>
              <a:ext cx="24866608" cy="131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UNOS Data Description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4A7B16-D6CA-3CF2-5461-B4F3B12EDB50}"/>
              </a:ext>
            </a:extLst>
          </p:cNvPr>
          <p:cNvGrpSpPr/>
          <p:nvPr/>
        </p:nvGrpSpPr>
        <p:grpSpPr>
          <a:xfrm>
            <a:off x="201073" y="10775575"/>
            <a:ext cx="12023138" cy="1438858"/>
            <a:chOff x="1408667" y="6129344"/>
            <a:chExt cx="28036546" cy="2806315"/>
          </a:xfrm>
        </p:grpSpPr>
        <p:pic>
          <p:nvPicPr>
            <p:cNvPr id="25" name="Picture 24" descr="Blue_Rectangle.jpg">
              <a:extLst>
                <a:ext uri="{FF2B5EF4-FFF2-40B4-BE49-F238E27FC236}">
                  <a16:creationId xmlns:a16="http://schemas.microsoft.com/office/drawing/2014/main" id="{32436466-A0E8-EB1D-828B-0613926A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08667" y="6129344"/>
              <a:ext cx="28036546" cy="280631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4288D-1F9F-ACE3-64C1-8660E3962BCC}"/>
                </a:ext>
              </a:extLst>
            </p:cNvPr>
            <p:cNvSpPr txBox="1"/>
            <p:nvPr/>
          </p:nvSpPr>
          <p:spPr>
            <a:xfrm>
              <a:off x="2744099" y="6485420"/>
              <a:ext cx="24866608" cy="228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4000" b="1" dirty="0">
                  <a:solidFill>
                    <a:schemeClr val="bg1"/>
                  </a:solidFill>
                </a:rPr>
                <a:t>SMR Limitations and Motivation for Prognostic Score based Approach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BBC34D-63C8-318C-62B7-E1B33FC25E96}"/>
              </a:ext>
            </a:extLst>
          </p:cNvPr>
          <p:cNvGrpSpPr/>
          <p:nvPr/>
        </p:nvGrpSpPr>
        <p:grpSpPr>
          <a:xfrm>
            <a:off x="22730946" y="11493724"/>
            <a:ext cx="10450777" cy="1072947"/>
            <a:chOff x="1106191" y="6129346"/>
            <a:chExt cx="28339022" cy="2157210"/>
          </a:xfrm>
        </p:grpSpPr>
        <p:pic>
          <p:nvPicPr>
            <p:cNvPr id="33" name="Picture 32" descr="Blue_Rectangle.jpg">
              <a:extLst>
                <a:ext uri="{FF2B5EF4-FFF2-40B4-BE49-F238E27FC236}">
                  <a16:creationId xmlns:a16="http://schemas.microsoft.com/office/drawing/2014/main" id="{DA5A760F-E8EF-513B-0D7A-CB5C20FDC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08667" y="6129346"/>
              <a:ext cx="28036546" cy="21572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EEED9C-92F7-2759-5621-D6B3324502D8}"/>
                </a:ext>
              </a:extLst>
            </p:cNvPr>
            <p:cNvSpPr txBox="1"/>
            <p:nvPr/>
          </p:nvSpPr>
          <p:spPr>
            <a:xfrm>
              <a:off x="1106191" y="6520226"/>
              <a:ext cx="28060691" cy="131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Discussion and Future Work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7F0188-DB02-04FE-6982-D2FA4D6EA5D5}"/>
              </a:ext>
            </a:extLst>
          </p:cNvPr>
          <p:cNvGrpSpPr/>
          <p:nvPr/>
        </p:nvGrpSpPr>
        <p:grpSpPr>
          <a:xfrm>
            <a:off x="22844058" y="7257496"/>
            <a:ext cx="10296254" cy="1391630"/>
            <a:chOff x="1408667" y="6129346"/>
            <a:chExt cx="28036546" cy="2786139"/>
          </a:xfrm>
        </p:grpSpPr>
        <p:pic>
          <p:nvPicPr>
            <p:cNvPr id="36" name="Picture 35" descr="Blue_Rectangle.jpg">
              <a:extLst>
                <a:ext uri="{FF2B5EF4-FFF2-40B4-BE49-F238E27FC236}">
                  <a16:creationId xmlns:a16="http://schemas.microsoft.com/office/drawing/2014/main" id="{BB50068E-C301-7972-8B2D-63533F589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08667" y="6129346"/>
              <a:ext cx="28036546" cy="21572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4B979A-501D-1AAD-C80C-4F7C504E44B4}"/>
                </a:ext>
              </a:extLst>
            </p:cNvPr>
            <p:cNvSpPr txBox="1"/>
            <p:nvPr/>
          </p:nvSpPr>
          <p:spPr>
            <a:xfrm>
              <a:off x="2617661" y="6451965"/>
              <a:ext cx="24866607" cy="246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Results and Comparison</a:t>
              </a:r>
            </a:p>
            <a:p>
              <a:pPr algn="ctr"/>
              <a:endParaRPr lang="en-US" sz="4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24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528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Biomedical Library</dc:creator>
  <cp:lastModifiedBy>tranh33</cp:lastModifiedBy>
  <cp:revision>55</cp:revision>
  <dcterms:created xsi:type="dcterms:W3CDTF">2011-08-19T15:53:02Z</dcterms:created>
  <dcterms:modified xsi:type="dcterms:W3CDTF">2023-10-20T20:51:07Z</dcterms:modified>
</cp:coreProperties>
</file>