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24"/>
  </p:notesMasterIdLst>
  <p:sldIdLst>
    <p:sldId id="336" r:id="rId3"/>
    <p:sldId id="257" r:id="rId4"/>
    <p:sldId id="416" r:id="rId5"/>
    <p:sldId id="417" r:id="rId6"/>
    <p:sldId id="418" r:id="rId7"/>
    <p:sldId id="259" r:id="rId8"/>
    <p:sldId id="302" r:id="rId9"/>
    <p:sldId id="315" r:id="rId10"/>
    <p:sldId id="422" r:id="rId11"/>
    <p:sldId id="424" r:id="rId12"/>
    <p:sldId id="419" r:id="rId13"/>
    <p:sldId id="367" r:id="rId14"/>
    <p:sldId id="410" r:id="rId15"/>
    <p:sldId id="409" r:id="rId16"/>
    <p:sldId id="408" r:id="rId17"/>
    <p:sldId id="425" r:id="rId18"/>
    <p:sldId id="426" r:id="rId19"/>
    <p:sldId id="421" r:id="rId20"/>
    <p:sldId id="277" r:id="rId21"/>
    <p:sldId id="278" r:id="rId22"/>
    <p:sldId id="427"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0"/>
    <p:restoredTop sz="90762" autoAdjust="0"/>
  </p:normalViewPr>
  <p:slideViewPr>
    <p:cSldViewPr snapToGrid="0" snapToObjects="1">
      <p:cViewPr varScale="1">
        <p:scale>
          <a:sx n="87" d="100"/>
          <a:sy n="87" d="100"/>
        </p:scale>
        <p:origin x="51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96678-7772-4745-89D7-98A16F155685}" type="doc">
      <dgm:prSet loTypeId="urn:microsoft.com/office/officeart/2005/8/layout/hProcess11" loCatId="process" qsTypeId="urn:microsoft.com/office/officeart/2005/8/quickstyle/simple1" qsCatId="simple" csTypeId="urn:microsoft.com/office/officeart/2005/8/colors/accent2_2" csCatId="accent2" phldr="1"/>
      <dgm:spPr/>
    </dgm:pt>
    <dgm:pt modelId="{C92F2CE3-574E-460E-A2B1-33C3B0C0D401}">
      <dgm:prSet phldrT="[Text]"/>
      <dgm:spPr/>
      <dgm:t>
        <a:bodyPr/>
        <a:lstStyle/>
        <a:p>
          <a:r>
            <a:rPr lang="en-US" dirty="0">
              <a:solidFill>
                <a:srgbClr val="C00000"/>
              </a:solidFill>
            </a:rPr>
            <a:t>Feb 2022 – Feb 2023</a:t>
          </a:r>
        </a:p>
      </dgm:t>
    </dgm:pt>
    <dgm:pt modelId="{86B539C5-A0E3-4046-8739-C7C451D90CB6}" type="parTrans" cxnId="{5755331D-632B-4A25-B222-D7BDCF0AA080}">
      <dgm:prSet/>
      <dgm:spPr/>
      <dgm:t>
        <a:bodyPr/>
        <a:lstStyle/>
        <a:p>
          <a:endParaRPr lang="en-US"/>
        </a:p>
      </dgm:t>
    </dgm:pt>
    <dgm:pt modelId="{613B3033-E5BF-487F-BA75-B01BBF22B1AC}" type="sibTrans" cxnId="{5755331D-632B-4A25-B222-D7BDCF0AA080}">
      <dgm:prSet/>
      <dgm:spPr/>
      <dgm:t>
        <a:bodyPr/>
        <a:lstStyle/>
        <a:p>
          <a:endParaRPr lang="en-US"/>
        </a:p>
      </dgm:t>
    </dgm:pt>
    <dgm:pt modelId="{041CA7A8-D06A-4829-A0E4-EDE32EC93253}">
      <dgm:prSet phldrT="[Text]"/>
      <dgm:spPr/>
      <dgm:t>
        <a:bodyPr/>
        <a:lstStyle/>
        <a:p>
          <a:r>
            <a:rPr lang="en-US" dirty="0">
              <a:solidFill>
                <a:srgbClr val="C00000"/>
              </a:solidFill>
            </a:rPr>
            <a:t>Mar – Jun 2023</a:t>
          </a:r>
        </a:p>
      </dgm:t>
    </dgm:pt>
    <dgm:pt modelId="{FD0AC105-1189-4249-8B8B-D8BA2B3DE749}" type="parTrans" cxnId="{C4C7B63B-C770-4B0E-B814-10F1420CB1D7}">
      <dgm:prSet/>
      <dgm:spPr/>
      <dgm:t>
        <a:bodyPr/>
        <a:lstStyle/>
        <a:p>
          <a:endParaRPr lang="en-US"/>
        </a:p>
      </dgm:t>
    </dgm:pt>
    <dgm:pt modelId="{74BD69B1-CFAF-435F-8171-2D9257911FB3}" type="sibTrans" cxnId="{C4C7B63B-C770-4B0E-B814-10F1420CB1D7}">
      <dgm:prSet/>
      <dgm:spPr/>
      <dgm:t>
        <a:bodyPr/>
        <a:lstStyle/>
        <a:p>
          <a:endParaRPr lang="en-US"/>
        </a:p>
      </dgm:t>
    </dgm:pt>
    <dgm:pt modelId="{1C93FD00-659A-491E-9A4F-20E9A003889A}">
      <dgm:prSet phldrT="[Text]"/>
      <dgm:spPr/>
      <dgm:t>
        <a:bodyPr/>
        <a:lstStyle/>
        <a:p>
          <a:r>
            <a:rPr lang="en-US" dirty="0">
              <a:solidFill>
                <a:srgbClr val="C00000"/>
              </a:solidFill>
            </a:rPr>
            <a:t>Jul – Sep</a:t>
          </a:r>
          <a:br>
            <a:rPr lang="en-US" dirty="0">
              <a:solidFill>
                <a:srgbClr val="C00000"/>
              </a:solidFill>
            </a:rPr>
          </a:br>
          <a:r>
            <a:rPr lang="en-US" dirty="0">
              <a:solidFill>
                <a:srgbClr val="C00000"/>
              </a:solidFill>
            </a:rPr>
            <a:t>2023</a:t>
          </a:r>
        </a:p>
      </dgm:t>
    </dgm:pt>
    <dgm:pt modelId="{E7642A01-BA5B-440D-A92F-6357B7D1CA96}" type="parTrans" cxnId="{E7F14D08-5133-47CC-BE5F-348E449BF7D6}">
      <dgm:prSet/>
      <dgm:spPr/>
      <dgm:t>
        <a:bodyPr/>
        <a:lstStyle/>
        <a:p>
          <a:endParaRPr lang="en-US"/>
        </a:p>
      </dgm:t>
    </dgm:pt>
    <dgm:pt modelId="{6AC1C3EF-5579-4EF2-856C-E9C5FDF1E341}" type="sibTrans" cxnId="{E7F14D08-5133-47CC-BE5F-348E449BF7D6}">
      <dgm:prSet/>
      <dgm:spPr/>
      <dgm:t>
        <a:bodyPr/>
        <a:lstStyle/>
        <a:p>
          <a:endParaRPr lang="en-US"/>
        </a:p>
      </dgm:t>
    </dgm:pt>
    <dgm:pt modelId="{A6856187-3411-4C0D-830E-8A6BCE7136FB}" type="pres">
      <dgm:prSet presAssocID="{E8D96678-7772-4745-89D7-98A16F155685}" presName="Name0" presStyleCnt="0">
        <dgm:presLayoutVars>
          <dgm:dir/>
          <dgm:resizeHandles val="exact"/>
        </dgm:presLayoutVars>
      </dgm:prSet>
      <dgm:spPr/>
    </dgm:pt>
    <dgm:pt modelId="{146CF86E-224D-42B5-8229-8FBE9970BB8B}" type="pres">
      <dgm:prSet presAssocID="{E8D96678-7772-4745-89D7-98A16F155685}" presName="arrow" presStyleLbl="bgShp" presStyleIdx="0" presStyleCnt="1"/>
      <dgm:spPr/>
    </dgm:pt>
    <dgm:pt modelId="{32D4315B-DF3B-4CF6-8F65-F2145077C4F1}" type="pres">
      <dgm:prSet presAssocID="{E8D96678-7772-4745-89D7-98A16F155685}" presName="points" presStyleCnt="0"/>
      <dgm:spPr/>
    </dgm:pt>
    <dgm:pt modelId="{14B7D7E3-8795-4BB6-86D9-A995FF1EFFFF}" type="pres">
      <dgm:prSet presAssocID="{C92F2CE3-574E-460E-A2B1-33C3B0C0D401}" presName="compositeA" presStyleCnt="0"/>
      <dgm:spPr/>
    </dgm:pt>
    <dgm:pt modelId="{D90F456F-465B-4A1F-BFFE-9E0F5921DFFF}" type="pres">
      <dgm:prSet presAssocID="{C92F2CE3-574E-460E-A2B1-33C3B0C0D401}" presName="textA" presStyleLbl="revTx" presStyleIdx="0" presStyleCnt="3">
        <dgm:presLayoutVars>
          <dgm:bulletEnabled val="1"/>
        </dgm:presLayoutVars>
      </dgm:prSet>
      <dgm:spPr/>
    </dgm:pt>
    <dgm:pt modelId="{FAA6EA04-B922-4F22-9100-B8A1C6C56B22}" type="pres">
      <dgm:prSet presAssocID="{C92F2CE3-574E-460E-A2B1-33C3B0C0D401}" presName="circleA" presStyleLbl="node1" presStyleIdx="0" presStyleCnt="3"/>
      <dgm:spPr/>
    </dgm:pt>
    <dgm:pt modelId="{3951CD0D-B4E1-460B-B8E8-D59A81A4D332}" type="pres">
      <dgm:prSet presAssocID="{C92F2CE3-574E-460E-A2B1-33C3B0C0D401}" presName="spaceA" presStyleCnt="0"/>
      <dgm:spPr/>
    </dgm:pt>
    <dgm:pt modelId="{6A4E0379-C0F6-48F5-9421-603072E7356E}" type="pres">
      <dgm:prSet presAssocID="{613B3033-E5BF-487F-BA75-B01BBF22B1AC}" presName="space" presStyleCnt="0"/>
      <dgm:spPr/>
    </dgm:pt>
    <dgm:pt modelId="{94A2FEEB-00F3-4A6D-BF69-A17E7BC0037C}" type="pres">
      <dgm:prSet presAssocID="{041CA7A8-D06A-4829-A0E4-EDE32EC93253}" presName="compositeB" presStyleCnt="0"/>
      <dgm:spPr/>
    </dgm:pt>
    <dgm:pt modelId="{BFA17F3B-0B99-4544-B119-38B87F8B5525}" type="pres">
      <dgm:prSet presAssocID="{041CA7A8-D06A-4829-A0E4-EDE32EC93253}" presName="textB" presStyleLbl="revTx" presStyleIdx="1" presStyleCnt="3">
        <dgm:presLayoutVars>
          <dgm:bulletEnabled val="1"/>
        </dgm:presLayoutVars>
      </dgm:prSet>
      <dgm:spPr/>
    </dgm:pt>
    <dgm:pt modelId="{4C23EB56-8F7B-4632-91A9-C95C62111B84}" type="pres">
      <dgm:prSet presAssocID="{041CA7A8-D06A-4829-A0E4-EDE32EC93253}" presName="circleB" presStyleLbl="node1" presStyleIdx="1" presStyleCnt="3"/>
      <dgm:spPr/>
    </dgm:pt>
    <dgm:pt modelId="{03D10292-80AE-47B4-AA42-D1B10DD3FE45}" type="pres">
      <dgm:prSet presAssocID="{041CA7A8-D06A-4829-A0E4-EDE32EC93253}" presName="spaceB" presStyleCnt="0"/>
      <dgm:spPr/>
    </dgm:pt>
    <dgm:pt modelId="{4B31447C-5080-4D82-A25B-08CA03EF30BC}" type="pres">
      <dgm:prSet presAssocID="{74BD69B1-CFAF-435F-8171-2D9257911FB3}" presName="space" presStyleCnt="0"/>
      <dgm:spPr/>
    </dgm:pt>
    <dgm:pt modelId="{F28773EC-EA12-469E-A2C6-C91FBA2AAA27}" type="pres">
      <dgm:prSet presAssocID="{1C93FD00-659A-491E-9A4F-20E9A003889A}" presName="compositeA" presStyleCnt="0"/>
      <dgm:spPr/>
    </dgm:pt>
    <dgm:pt modelId="{4497BE86-2A7A-4A0F-8BAD-46216E740BCB}" type="pres">
      <dgm:prSet presAssocID="{1C93FD00-659A-491E-9A4F-20E9A003889A}" presName="textA" presStyleLbl="revTx" presStyleIdx="2" presStyleCnt="3">
        <dgm:presLayoutVars>
          <dgm:bulletEnabled val="1"/>
        </dgm:presLayoutVars>
      </dgm:prSet>
      <dgm:spPr/>
    </dgm:pt>
    <dgm:pt modelId="{EB9DFEAB-8BC4-42A7-98D0-BC9DF11C2FFE}" type="pres">
      <dgm:prSet presAssocID="{1C93FD00-659A-491E-9A4F-20E9A003889A}" presName="circleA" presStyleLbl="node1" presStyleIdx="2" presStyleCnt="3"/>
      <dgm:spPr/>
    </dgm:pt>
    <dgm:pt modelId="{7E3DAA01-36EE-4990-AB3B-6FEC8E2C9AAC}" type="pres">
      <dgm:prSet presAssocID="{1C93FD00-659A-491E-9A4F-20E9A003889A}" presName="spaceA" presStyleCnt="0"/>
      <dgm:spPr/>
    </dgm:pt>
  </dgm:ptLst>
  <dgm:cxnLst>
    <dgm:cxn modelId="{E7F14D08-5133-47CC-BE5F-348E449BF7D6}" srcId="{E8D96678-7772-4745-89D7-98A16F155685}" destId="{1C93FD00-659A-491E-9A4F-20E9A003889A}" srcOrd="2" destOrd="0" parTransId="{E7642A01-BA5B-440D-A92F-6357B7D1CA96}" sibTransId="{6AC1C3EF-5579-4EF2-856C-E9C5FDF1E341}"/>
    <dgm:cxn modelId="{5755331D-632B-4A25-B222-D7BDCF0AA080}" srcId="{E8D96678-7772-4745-89D7-98A16F155685}" destId="{C92F2CE3-574E-460E-A2B1-33C3B0C0D401}" srcOrd="0" destOrd="0" parTransId="{86B539C5-A0E3-4046-8739-C7C451D90CB6}" sibTransId="{613B3033-E5BF-487F-BA75-B01BBF22B1AC}"/>
    <dgm:cxn modelId="{35301835-96C7-498A-B89E-4B12B9CCD240}" type="presOf" srcId="{1C93FD00-659A-491E-9A4F-20E9A003889A}" destId="{4497BE86-2A7A-4A0F-8BAD-46216E740BCB}" srcOrd="0" destOrd="0" presId="urn:microsoft.com/office/officeart/2005/8/layout/hProcess11"/>
    <dgm:cxn modelId="{C4C7B63B-C770-4B0E-B814-10F1420CB1D7}" srcId="{E8D96678-7772-4745-89D7-98A16F155685}" destId="{041CA7A8-D06A-4829-A0E4-EDE32EC93253}" srcOrd="1" destOrd="0" parTransId="{FD0AC105-1189-4249-8B8B-D8BA2B3DE749}" sibTransId="{74BD69B1-CFAF-435F-8171-2D9257911FB3}"/>
    <dgm:cxn modelId="{0CD19972-67ED-4121-A2BB-86DB29A9F489}" type="presOf" srcId="{C92F2CE3-574E-460E-A2B1-33C3B0C0D401}" destId="{D90F456F-465B-4A1F-BFFE-9E0F5921DFFF}" srcOrd="0" destOrd="0" presId="urn:microsoft.com/office/officeart/2005/8/layout/hProcess11"/>
    <dgm:cxn modelId="{3E6E9A94-CBE9-42FD-AE86-F39423509210}" type="presOf" srcId="{041CA7A8-D06A-4829-A0E4-EDE32EC93253}" destId="{BFA17F3B-0B99-4544-B119-38B87F8B5525}" srcOrd="0" destOrd="0" presId="urn:microsoft.com/office/officeart/2005/8/layout/hProcess11"/>
    <dgm:cxn modelId="{0D2C11B6-BB2C-4ADE-8EF2-E9BE08CE2444}" type="presOf" srcId="{E8D96678-7772-4745-89D7-98A16F155685}" destId="{A6856187-3411-4C0D-830E-8A6BCE7136FB}" srcOrd="0" destOrd="0" presId="urn:microsoft.com/office/officeart/2005/8/layout/hProcess11"/>
    <dgm:cxn modelId="{E11276EB-9240-476D-BBED-B95D3C73B0D3}" type="presParOf" srcId="{A6856187-3411-4C0D-830E-8A6BCE7136FB}" destId="{146CF86E-224D-42B5-8229-8FBE9970BB8B}" srcOrd="0" destOrd="0" presId="urn:microsoft.com/office/officeart/2005/8/layout/hProcess11"/>
    <dgm:cxn modelId="{F4D0231A-916B-46A3-AF6E-6F53ED429A03}" type="presParOf" srcId="{A6856187-3411-4C0D-830E-8A6BCE7136FB}" destId="{32D4315B-DF3B-4CF6-8F65-F2145077C4F1}" srcOrd="1" destOrd="0" presId="urn:microsoft.com/office/officeart/2005/8/layout/hProcess11"/>
    <dgm:cxn modelId="{F8D09602-C05D-49C8-BF44-1DD55AA4FD7F}" type="presParOf" srcId="{32D4315B-DF3B-4CF6-8F65-F2145077C4F1}" destId="{14B7D7E3-8795-4BB6-86D9-A995FF1EFFFF}" srcOrd="0" destOrd="0" presId="urn:microsoft.com/office/officeart/2005/8/layout/hProcess11"/>
    <dgm:cxn modelId="{C795F80A-B486-4DEA-88F9-B763DCF5E61E}" type="presParOf" srcId="{14B7D7E3-8795-4BB6-86D9-A995FF1EFFFF}" destId="{D90F456F-465B-4A1F-BFFE-9E0F5921DFFF}" srcOrd="0" destOrd="0" presId="urn:microsoft.com/office/officeart/2005/8/layout/hProcess11"/>
    <dgm:cxn modelId="{992FC23F-1075-44F0-8CF8-32EF3CA75AF3}" type="presParOf" srcId="{14B7D7E3-8795-4BB6-86D9-A995FF1EFFFF}" destId="{FAA6EA04-B922-4F22-9100-B8A1C6C56B22}" srcOrd="1" destOrd="0" presId="urn:microsoft.com/office/officeart/2005/8/layout/hProcess11"/>
    <dgm:cxn modelId="{31F28C67-1D31-4B71-887F-BE089ADD6B70}" type="presParOf" srcId="{14B7D7E3-8795-4BB6-86D9-A995FF1EFFFF}" destId="{3951CD0D-B4E1-460B-B8E8-D59A81A4D332}" srcOrd="2" destOrd="0" presId="urn:microsoft.com/office/officeart/2005/8/layout/hProcess11"/>
    <dgm:cxn modelId="{75223754-ACEC-4F18-B1E5-3B330C8657F0}" type="presParOf" srcId="{32D4315B-DF3B-4CF6-8F65-F2145077C4F1}" destId="{6A4E0379-C0F6-48F5-9421-603072E7356E}" srcOrd="1" destOrd="0" presId="urn:microsoft.com/office/officeart/2005/8/layout/hProcess11"/>
    <dgm:cxn modelId="{A941D46A-03EA-45D7-A82D-7FA7F1901CFF}" type="presParOf" srcId="{32D4315B-DF3B-4CF6-8F65-F2145077C4F1}" destId="{94A2FEEB-00F3-4A6D-BF69-A17E7BC0037C}" srcOrd="2" destOrd="0" presId="urn:microsoft.com/office/officeart/2005/8/layout/hProcess11"/>
    <dgm:cxn modelId="{CE37F907-9D55-4154-8358-C3D6BEAEC049}" type="presParOf" srcId="{94A2FEEB-00F3-4A6D-BF69-A17E7BC0037C}" destId="{BFA17F3B-0B99-4544-B119-38B87F8B5525}" srcOrd="0" destOrd="0" presId="urn:microsoft.com/office/officeart/2005/8/layout/hProcess11"/>
    <dgm:cxn modelId="{A2C88665-700C-48CB-BAD8-0A8972BA61DE}" type="presParOf" srcId="{94A2FEEB-00F3-4A6D-BF69-A17E7BC0037C}" destId="{4C23EB56-8F7B-4632-91A9-C95C62111B84}" srcOrd="1" destOrd="0" presId="urn:microsoft.com/office/officeart/2005/8/layout/hProcess11"/>
    <dgm:cxn modelId="{28605953-08B6-42C3-8BE0-A316C898CBB3}" type="presParOf" srcId="{94A2FEEB-00F3-4A6D-BF69-A17E7BC0037C}" destId="{03D10292-80AE-47B4-AA42-D1B10DD3FE45}" srcOrd="2" destOrd="0" presId="urn:microsoft.com/office/officeart/2005/8/layout/hProcess11"/>
    <dgm:cxn modelId="{19414AA2-BFC9-45A5-BE52-E2BA56C4ACFD}" type="presParOf" srcId="{32D4315B-DF3B-4CF6-8F65-F2145077C4F1}" destId="{4B31447C-5080-4D82-A25B-08CA03EF30BC}" srcOrd="3" destOrd="0" presId="urn:microsoft.com/office/officeart/2005/8/layout/hProcess11"/>
    <dgm:cxn modelId="{4C183F0F-E3FE-448E-A22F-320C1FE4270F}" type="presParOf" srcId="{32D4315B-DF3B-4CF6-8F65-F2145077C4F1}" destId="{F28773EC-EA12-469E-A2C6-C91FBA2AAA27}" srcOrd="4" destOrd="0" presId="urn:microsoft.com/office/officeart/2005/8/layout/hProcess11"/>
    <dgm:cxn modelId="{D9F9E441-4F89-4B0B-90C0-02B076798C6D}" type="presParOf" srcId="{F28773EC-EA12-469E-A2C6-C91FBA2AAA27}" destId="{4497BE86-2A7A-4A0F-8BAD-46216E740BCB}" srcOrd="0" destOrd="0" presId="urn:microsoft.com/office/officeart/2005/8/layout/hProcess11"/>
    <dgm:cxn modelId="{12B05C09-DEDE-4521-984F-427889D00DF3}" type="presParOf" srcId="{F28773EC-EA12-469E-A2C6-C91FBA2AAA27}" destId="{EB9DFEAB-8BC4-42A7-98D0-BC9DF11C2FFE}" srcOrd="1" destOrd="0" presId="urn:microsoft.com/office/officeart/2005/8/layout/hProcess11"/>
    <dgm:cxn modelId="{87933740-8B03-4122-9DF1-9B482E4B3A8F}" type="presParOf" srcId="{F28773EC-EA12-469E-A2C6-C91FBA2AAA27}" destId="{7E3DAA01-36EE-4990-AB3B-6FEC8E2C9AAC}"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D96678-7772-4745-89D7-98A16F155685}" type="doc">
      <dgm:prSet loTypeId="urn:microsoft.com/office/officeart/2005/8/layout/hProcess11" loCatId="process" qsTypeId="urn:microsoft.com/office/officeart/2005/8/quickstyle/simple1" qsCatId="simple" csTypeId="urn:microsoft.com/office/officeart/2005/8/colors/accent1_2" csCatId="accent1" phldr="1"/>
      <dgm:spPr/>
    </dgm:pt>
    <dgm:pt modelId="{C92F2CE3-574E-460E-A2B1-33C3B0C0D401}">
      <dgm:prSet phldrT="[Text]" custT="1"/>
      <dgm:spPr/>
      <dgm:t>
        <a:bodyPr/>
        <a:lstStyle/>
        <a:p>
          <a:r>
            <a:rPr lang="en-US" sz="1300" dirty="0">
              <a:solidFill>
                <a:srgbClr val="C00000"/>
              </a:solidFill>
            </a:rPr>
            <a:t>Oct – Nov 2023</a:t>
          </a:r>
        </a:p>
      </dgm:t>
    </dgm:pt>
    <dgm:pt modelId="{86B539C5-A0E3-4046-8739-C7C451D90CB6}" type="parTrans" cxnId="{5755331D-632B-4A25-B222-D7BDCF0AA080}">
      <dgm:prSet/>
      <dgm:spPr/>
      <dgm:t>
        <a:bodyPr/>
        <a:lstStyle/>
        <a:p>
          <a:endParaRPr lang="en-US"/>
        </a:p>
      </dgm:t>
    </dgm:pt>
    <dgm:pt modelId="{613B3033-E5BF-487F-BA75-B01BBF22B1AC}" type="sibTrans" cxnId="{5755331D-632B-4A25-B222-D7BDCF0AA080}">
      <dgm:prSet/>
      <dgm:spPr/>
      <dgm:t>
        <a:bodyPr/>
        <a:lstStyle/>
        <a:p>
          <a:endParaRPr lang="en-US"/>
        </a:p>
      </dgm:t>
    </dgm:pt>
    <dgm:pt modelId="{041CA7A8-D06A-4829-A0E4-EDE32EC93253}">
      <dgm:prSet phldrT="[Text]" custT="1"/>
      <dgm:spPr/>
      <dgm:t>
        <a:bodyPr/>
        <a:lstStyle/>
        <a:p>
          <a:r>
            <a:rPr lang="en-US" sz="1300" dirty="0">
              <a:solidFill>
                <a:srgbClr val="C00000"/>
              </a:solidFill>
            </a:rPr>
            <a:t>Dec 2023</a:t>
          </a:r>
        </a:p>
      </dgm:t>
    </dgm:pt>
    <dgm:pt modelId="{FD0AC105-1189-4249-8B8B-D8BA2B3DE749}" type="parTrans" cxnId="{C4C7B63B-C770-4B0E-B814-10F1420CB1D7}">
      <dgm:prSet/>
      <dgm:spPr/>
      <dgm:t>
        <a:bodyPr/>
        <a:lstStyle/>
        <a:p>
          <a:endParaRPr lang="en-US"/>
        </a:p>
      </dgm:t>
    </dgm:pt>
    <dgm:pt modelId="{74BD69B1-CFAF-435F-8171-2D9257911FB3}" type="sibTrans" cxnId="{C4C7B63B-C770-4B0E-B814-10F1420CB1D7}">
      <dgm:prSet/>
      <dgm:spPr/>
      <dgm:t>
        <a:bodyPr/>
        <a:lstStyle/>
        <a:p>
          <a:endParaRPr lang="en-US"/>
        </a:p>
      </dgm:t>
    </dgm:pt>
    <dgm:pt modelId="{1C93FD00-659A-491E-9A4F-20E9A003889A}">
      <dgm:prSet phldrT="[Text]" custT="1"/>
      <dgm:spPr/>
      <dgm:t>
        <a:bodyPr/>
        <a:lstStyle/>
        <a:p>
          <a:r>
            <a:rPr lang="en-US" sz="1300" dirty="0">
              <a:solidFill>
                <a:srgbClr val="C00000"/>
              </a:solidFill>
            </a:rPr>
            <a:t>Jan – Dec</a:t>
          </a:r>
          <a:br>
            <a:rPr lang="en-US" sz="1300" dirty="0">
              <a:solidFill>
                <a:srgbClr val="C00000"/>
              </a:solidFill>
            </a:rPr>
          </a:br>
          <a:r>
            <a:rPr lang="en-US" sz="1300" dirty="0">
              <a:solidFill>
                <a:srgbClr val="C00000"/>
              </a:solidFill>
            </a:rPr>
            <a:t>2024</a:t>
          </a:r>
        </a:p>
      </dgm:t>
    </dgm:pt>
    <dgm:pt modelId="{E7642A01-BA5B-440D-A92F-6357B7D1CA96}" type="parTrans" cxnId="{E7F14D08-5133-47CC-BE5F-348E449BF7D6}">
      <dgm:prSet/>
      <dgm:spPr/>
      <dgm:t>
        <a:bodyPr/>
        <a:lstStyle/>
        <a:p>
          <a:endParaRPr lang="en-US"/>
        </a:p>
      </dgm:t>
    </dgm:pt>
    <dgm:pt modelId="{6AC1C3EF-5579-4EF2-856C-E9C5FDF1E341}" type="sibTrans" cxnId="{E7F14D08-5133-47CC-BE5F-348E449BF7D6}">
      <dgm:prSet/>
      <dgm:spPr/>
      <dgm:t>
        <a:bodyPr/>
        <a:lstStyle/>
        <a:p>
          <a:endParaRPr lang="en-US"/>
        </a:p>
      </dgm:t>
    </dgm:pt>
    <dgm:pt modelId="{A6856187-3411-4C0D-830E-8A6BCE7136FB}" type="pres">
      <dgm:prSet presAssocID="{E8D96678-7772-4745-89D7-98A16F155685}" presName="Name0" presStyleCnt="0">
        <dgm:presLayoutVars>
          <dgm:dir/>
          <dgm:resizeHandles val="exact"/>
        </dgm:presLayoutVars>
      </dgm:prSet>
      <dgm:spPr/>
    </dgm:pt>
    <dgm:pt modelId="{146CF86E-224D-42B5-8229-8FBE9970BB8B}" type="pres">
      <dgm:prSet presAssocID="{E8D96678-7772-4745-89D7-98A16F155685}" presName="arrow" presStyleLbl="bgShp" presStyleIdx="0" presStyleCnt="1"/>
      <dgm:spPr/>
    </dgm:pt>
    <dgm:pt modelId="{32D4315B-DF3B-4CF6-8F65-F2145077C4F1}" type="pres">
      <dgm:prSet presAssocID="{E8D96678-7772-4745-89D7-98A16F155685}" presName="points" presStyleCnt="0"/>
      <dgm:spPr/>
    </dgm:pt>
    <dgm:pt modelId="{14B7D7E3-8795-4BB6-86D9-A995FF1EFFFF}" type="pres">
      <dgm:prSet presAssocID="{C92F2CE3-574E-460E-A2B1-33C3B0C0D401}" presName="compositeA" presStyleCnt="0"/>
      <dgm:spPr/>
    </dgm:pt>
    <dgm:pt modelId="{D90F456F-465B-4A1F-BFFE-9E0F5921DFFF}" type="pres">
      <dgm:prSet presAssocID="{C92F2CE3-574E-460E-A2B1-33C3B0C0D401}" presName="textA" presStyleLbl="revTx" presStyleIdx="0" presStyleCnt="3">
        <dgm:presLayoutVars>
          <dgm:bulletEnabled val="1"/>
        </dgm:presLayoutVars>
      </dgm:prSet>
      <dgm:spPr/>
    </dgm:pt>
    <dgm:pt modelId="{FAA6EA04-B922-4F22-9100-B8A1C6C56B22}" type="pres">
      <dgm:prSet presAssocID="{C92F2CE3-574E-460E-A2B1-33C3B0C0D401}" presName="circleA" presStyleLbl="node1" presStyleIdx="0" presStyleCnt="3"/>
      <dgm:spPr/>
    </dgm:pt>
    <dgm:pt modelId="{3951CD0D-B4E1-460B-B8E8-D59A81A4D332}" type="pres">
      <dgm:prSet presAssocID="{C92F2CE3-574E-460E-A2B1-33C3B0C0D401}" presName="spaceA" presStyleCnt="0"/>
      <dgm:spPr/>
    </dgm:pt>
    <dgm:pt modelId="{6A4E0379-C0F6-48F5-9421-603072E7356E}" type="pres">
      <dgm:prSet presAssocID="{613B3033-E5BF-487F-BA75-B01BBF22B1AC}" presName="space" presStyleCnt="0"/>
      <dgm:spPr/>
    </dgm:pt>
    <dgm:pt modelId="{94A2FEEB-00F3-4A6D-BF69-A17E7BC0037C}" type="pres">
      <dgm:prSet presAssocID="{041CA7A8-D06A-4829-A0E4-EDE32EC93253}" presName="compositeB" presStyleCnt="0"/>
      <dgm:spPr/>
    </dgm:pt>
    <dgm:pt modelId="{BFA17F3B-0B99-4544-B119-38B87F8B5525}" type="pres">
      <dgm:prSet presAssocID="{041CA7A8-D06A-4829-A0E4-EDE32EC93253}" presName="textB" presStyleLbl="revTx" presStyleIdx="1" presStyleCnt="3">
        <dgm:presLayoutVars>
          <dgm:bulletEnabled val="1"/>
        </dgm:presLayoutVars>
      </dgm:prSet>
      <dgm:spPr/>
    </dgm:pt>
    <dgm:pt modelId="{4C23EB56-8F7B-4632-91A9-C95C62111B84}" type="pres">
      <dgm:prSet presAssocID="{041CA7A8-D06A-4829-A0E4-EDE32EC93253}" presName="circleB" presStyleLbl="node1" presStyleIdx="1" presStyleCnt="3"/>
      <dgm:spPr/>
    </dgm:pt>
    <dgm:pt modelId="{03D10292-80AE-47B4-AA42-D1B10DD3FE45}" type="pres">
      <dgm:prSet presAssocID="{041CA7A8-D06A-4829-A0E4-EDE32EC93253}" presName="spaceB" presStyleCnt="0"/>
      <dgm:spPr/>
    </dgm:pt>
    <dgm:pt modelId="{4B31447C-5080-4D82-A25B-08CA03EF30BC}" type="pres">
      <dgm:prSet presAssocID="{74BD69B1-CFAF-435F-8171-2D9257911FB3}" presName="space" presStyleCnt="0"/>
      <dgm:spPr/>
    </dgm:pt>
    <dgm:pt modelId="{F28773EC-EA12-469E-A2C6-C91FBA2AAA27}" type="pres">
      <dgm:prSet presAssocID="{1C93FD00-659A-491E-9A4F-20E9A003889A}" presName="compositeA" presStyleCnt="0"/>
      <dgm:spPr/>
    </dgm:pt>
    <dgm:pt modelId="{4497BE86-2A7A-4A0F-8BAD-46216E740BCB}" type="pres">
      <dgm:prSet presAssocID="{1C93FD00-659A-491E-9A4F-20E9A003889A}" presName="textA" presStyleLbl="revTx" presStyleIdx="2" presStyleCnt="3">
        <dgm:presLayoutVars>
          <dgm:bulletEnabled val="1"/>
        </dgm:presLayoutVars>
      </dgm:prSet>
      <dgm:spPr/>
    </dgm:pt>
    <dgm:pt modelId="{EB9DFEAB-8BC4-42A7-98D0-BC9DF11C2FFE}" type="pres">
      <dgm:prSet presAssocID="{1C93FD00-659A-491E-9A4F-20E9A003889A}" presName="circleA" presStyleLbl="node1" presStyleIdx="2" presStyleCnt="3"/>
      <dgm:spPr/>
    </dgm:pt>
    <dgm:pt modelId="{7E3DAA01-36EE-4990-AB3B-6FEC8E2C9AAC}" type="pres">
      <dgm:prSet presAssocID="{1C93FD00-659A-491E-9A4F-20E9A003889A}" presName="spaceA" presStyleCnt="0"/>
      <dgm:spPr/>
    </dgm:pt>
  </dgm:ptLst>
  <dgm:cxnLst>
    <dgm:cxn modelId="{E7F14D08-5133-47CC-BE5F-348E449BF7D6}" srcId="{E8D96678-7772-4745-89D7-98A16F155685}" destId="{1C93FD00-659A-491E-9A4F-20E9A003889A}" srcOrd="2" destOrd="0" parTransId="{E7642A01-BA5B-440D-A92F-6357B7D1CA96}" sibTransId="{6AC1C3EF-5579-4EF2-856C-E9C5FDF1E341}"/>
    <dgm:cxn modelId="{5755331D-632B-4A25-B222-D7BDCF0AA080}" srcId="{E8D96678-7772-4745-89D7-98A16F155685}" destId="{C92F2CE3-574E-460E-A2B1-33C3B0C0D401}" srcOrd="0" destOrd="0" parTransId="{86B539C5-A0E3-4046-8739-C7C451D90CB6}" sibTransId="{613B3033-E5BF-487F-BA75-B01BBF22B1AC}"/>
    <dgm:cxn modelId="{35301835-96C7-498A-B89E-4B12B9CCD240}" type="presOf" srcId="{1C93FD00-659A-491E-9A4F-20E9A003889A}" destId="{4497BE86-2A7A-4A0F-8BAD-46216E740BCB}" srcOrd="0" destOrd="0" presId="urn:microsoft.com/office/officeart/2005/8/layout/hProcess11"/>
    <dgm:cxn modelId="{C4C7B63B-C770-4B0E-B814-10F1420CB1D7}" srcId="{E8D96678-7772-4745-89D7-98A16F155685}" destId="{041CA7A8-D06A-4829-A0E4-EDE32EC93253}" srcOrd="1" destOrd="0" parTransId="{FD0AC105-1189-4249-8B8B-D8BA2B3DE749}" sibTransId="{74BD69B1-CFAF-435F-8171-2D9257911FB3}"/>
    <dgm:cxn modelId="{0CD19972-67ED-4121-A2BB-86DB29A9F489}" type="presOf" srcId="{C92F2CE3-574E-460E-A2B1-33C3B0C0D401}" destId="{D90F456F-465B-4A1F-BFFE-9E0F5921DFFF}" srcOrd="0" destOrd="0" presId="urn:microsoft.com/office/officeart/2005/8/layout/hProcess11"/>
    <dgm:cxn modelId="{3E6E9A94-CBE9-42FD-AE86-F39423509210}" type="presOf" srcId="{041CA7A8-D06A-4829-A0E4-EDE32EC93253}" destId="{BFA17F3B-0B99-4544-B119-38B87F8B5525}" srcOrd="0" destOrd="0" presId="urn:microsoft.com/office/officeart/2005/8/layout/hProcess11"/>
    <dgm:cxn modelId="{0D2C11B6-BB2C-4ADE-8EF2-E9BE08CE2444}" type="presOf" srcId="{E8D96678-7772-4745-89D7-98A16F155685}" destId="{A6856187-3411-4C0D-830E-8A6BCE7136FB}" srcOrd="0" destOrd="0" presId="urn:microsoft.com/office/officeart/2005/8/layout/hProcess11"/>
    <dgm:cxn modelId="{E11276EB-9240-476D-BBED-B95D3C73B0D3}" type="presParOf" srcId="{A6856187-3411-4C0D-830E-8A6BCE7136FB}" destId="{146CF86E-224D-42B5-8229-8FBE9970BB8B}" srcOrd="0" destOrd="0" presId="urn:microsoft.com/office/officeart/2005/8/layout/hProcess11"/>
    <dgm:cxn modelId="{F4D0231A-916B-46A3-AF6E-6F53ED429A03}" type="presParOf" srcId="{A6856187-3411-4C0D-830E-8A6BCE7136FB}" destId="{32D4315B-DF3B-4CF6-8F65-F2145077C4F1}" srcOrd="1" destOrd="0" presId="urn:microsoft.com/office/officeart/2005/8/layout/hProcess11"/>
    <dgm:cxn modelId="{F8D09602-C05D-49C8-BF44-1DD55AA4FD7F}" type="presParOf" srcId="{32D4315B-DF3B-4CF6-8F65-F2145077C4F1}" destId="{14B7D7E3-8795-4BB6-86D9-A995FF1EFFFF}" srcOrd="0" destOrd="0" presId="urn:microsoft.com/office/officeart/2005/8/layout/hProcess11"/>
    <dgm:cxn modelId="{C795F80A-B486-4DEA-88F9-B763DCF5E61E}" type="presParOf" srcId="{14B7D7E3-8795-4BB6-86D9-A995FF1EFFFF}" destId="{D90F456F-465B-4A1F-BFFE-9E0F5921DFFF}" srcOrd="0" destOrd="0" presId="urn:microsoft.com/office/officeart/2005/8/layout/hProcess11"/>
    <dgm:cxn modelId="{992FC23F-1075-44F0-8CF8-32EF3CA75AF3}" type="presParOf" srcId="{14B7D7E3-8795-4BB6-86D9-A995FF1EFFFF}" destId="{FAA6EA04-B922-4F22-9100-B8A1C6C56B22}" srcOrd="1" destOrd="0" presId="urn:microsoft.com/office/officeart/2005/8/layout/hProcess11"/>
    <dgm:cxn modelId="{31F28C67-1D31-4B71-887F-BE089ADD6B70}" type="presParOf" srcId="{14B7D7E3-8795-4BB6-86D9-A995FF1EFFFF}" destId="{3951CD0D-B4E1-460B-B8E8-D59A81A4D332}" srcOrd="2" destOrd="0" presId="urn:microsoft.com/office/officeart/2005/8/layout/hProcess11"/>
    <dgm:cxn modelId="{75223754-ACEC-4F18-B1E5-3B330C8657F0}" type="presParOf" srcId="{32D4315B-DF3B-4CF6-8F65-F2145077C4F1}" destId="{6A4E0379-C0F6-48F5-9421-603072E7356E}" srcOrd="1" destOrd="0" presId="urn:microsoft.com/office/officeart/2005/8/layout/hProcess11"/>
    <dgm:cxn modelId="{A941D46A-03EA-45D7-A82D-7FA7F1901CFF}" type="presParOf" srcId="{32D4315B-DF3B-4CF6-8F65-F2145077C4F1}" destId="{94A2FEEB-00F3-4A6D-BF69-A17E7BC0037C}" srcOrd="2" destOrd="0" presId="urn:microsoft.com/office/officeart/2005/8/layout/hProcess11"/>
    <dgm:cxn modelId="{CE37F907-9D55-4154-8358-C3D6BEAEC049}" type="presParOf" srcId="{94A2FEEB-00F3-4A6D-BF69-A17E7BC0037C}" destId="{BFA17F3B-0B99-4544-B119-38B87F8B5525}" srcOrd="0" destOrd="0" presId="urn:microsoft.com/office/officeart/2005/8/layout/hProcess11"/>
    <dgm:cxn modelId="{A2C88665-700C-48CB-BAD8-0A8972BA61DE}" type="presParOf" srcId="{94A2FEEB-00F3-4A6D-BF69-A17E7BC0037C}" destId="{4C23EB56-8F7B-4632-91A9-C95C62111B84}" srcOrd="1" destOrd="0" presId="urn:microsoft.com/office/officeart/2005/8/layout/hProcess11"/>
    <dgm:cxn modelId="{28605953-08B6-42C3-8BE0-A316C898CBB3}" type="presParOf" srcId="{94A2FEEB-00F3-4A6D-BF69-A17E7BC0037C}" destId="{03D10292-80AE-47B4-AA42-D1B10DD3FE45}" srcOrd="2" destOrd="0" presId="urn:microsoft.com/office/officeart/2005/8/layout/hProcess11"/>
    <dgm:cxn modelId="{19414AA2-BFC9-45A5-BE52-E2BA56C4ACFD}" type="presParOf" srcId="{32D4315B-DF3B-4CF6-8F65-F2145077C4F1}" destId="{4B31447C-5080-4D82-A25B-08CA03EF30BC}" srcOrd="3" destOrd="0" presId="urn:microsoft.com/office/officeart/2005/8/layout/hProcess11"/>
    <dgm:cxn modelId="{4C183F0F-E3FE-448E-A22F-320C1FE4270F}" type="presParOf" srcId="{32D4315B-DF3B-4CF6-8F65-F2145077C4F1}" destId="{F28773EC-EA12-469E-A2C6-C91FBA2AAA27}" srcOrd="4" destOrd="0" presId="urn:microsoft.com/office/officeart/2005/8/layout/hProcess11"/>
    <dgm:cxn modelId="{D9F9E441-4F89-4B0B-90C0-02B076798C6D}" type="presParOf" srcId="{F28773EC-EA12-469E-A2C6-C91FBA2AAA27}" destId="{4497BE86-2A7A-4A0F-8BAD-46216E740BCB}" srcOrd="0" destOrd="0" presId="urn:microsoft.com/office/officeart/2005/8/layout/hProcess11"/>
    <dgm:cxn modelId="{12B05C09-DEDE-4521-984F-427889D00DF3}" type="presParOf" srcId="{F28773EC-EA12-469E-A2C6-C91FBA2AAA27}" destId="{EB9DFEAB-8BC4-42A7-98D0-BC9DF11C2FFE}" srcOrd="1" destOrd="0" presId="urn:microsoft.com/office/officeart/2005/8/layout/hProcess11"/>
    <dgm:cxn modelId="{87933740-8B03-4122-9DF1-9B482E4B3A8F}" type="presParOf" srcId="{F28773EC-EA12-469E-A2C6-C91FBA2AAA27}" destId="{7E3DAA01-36EE-4990-AB3B-6FEC8E2C9AAC}"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D96678-7772-4745-89D7-98A16F155685}" type="doc">
      <dgm:prSet loTypeId="urn:microsoft.com/office/officeart/2005/8/layout/hProcess11" loCatId="process" qsTypeId="urn:microsoft.com/office/officeart/2005/8/quickstyle/simple1" qsCatId="simple" csTypeId="urn:microsoft.com/office/officeart/2005/8/colors/accent1_2" csCatId="accent1" phldr="1"/>
      <dgm:spPr/>
    </dgm:pt>
    <dgm:pt modelId="{C92F2CE3-574E-460E-A2B1-33C3B0C0D401}">
      <dgm:prSet phldrT="[Text]" custT="1"/>
      <dgm:spPr/>
      <dgm:t>
        <a:bodyPr/>
        <a:lstStyle/>
        <a:p>
          <a:r>
            <a:rPr lang="en-US" sz="1300" dirty="0">
              <a:solidFill>
                <a:srgbClr val="C00000"/>
              </a:solidFill>
            </a:rPr>
            <a:t>Jan – Jun </a:t>
          </a:r>
        </a:p>
        <a:p>
          <a:r>
            <a:rPr lang="en-US" sz="1300" dirty="0">
              <a:solidFill>
                <a:srgbClr val="C00000"/>
              </a:solidFill>
            </a:rPr>
            <a:t>2025</a:t>
          </a:r>
        </a:p>
      </dgm:t>
    </dgm:pt>
    <dgm:pt modelId="{86B539C5-A0E3-4046-8739-C7C451D90CB6}" type="parTrans" cxnId="{5755331D-632B-4A25-B222-D7BDCF0AA080}">
      <dgm:prSet/>
      <dgm:spPr/>
      <dgm:t>
        <a:bodyPr/>
        <a:lstStyle/>
        <a:p>
          <a:endParaRPr lang="en-US"/>
        </a:p>
      </dgm:t>
    </dgm:pt>
    <dgm:pt modelId="{613B3033-E5BF-487F-BA75-B01BBF22B1AC}" type="sibTrans" cxnId="{5755331D-632B-4A25-B222-D7BDCF0AA080}">
      <dgm:prSet/>
      <dgm:spPr/>
      <dgm:t>
        <a:bodyPr/>
        <a:lstStyle/>
        <a:p>
          <a:endParaRPr lang="en-US"/>
        </a:p>
      </dgm:t>
    </dgm:pt>
    <dgm:pt modelId="{A6856187-3411-4C0D-830E-8A6BCE7136FB}" type="pres">
      <dgm:prSet presAssocID="{E8D96678-7772-4745-89D7-98A16F155685}" presName="Name0" presStyleCnt="0">
        <dgm:presLayoutVars>
          <dgm:dir/>
          <dgm:resizeHandles val="exact"/>
        </dgm:presLayoutVars>
      </dgm:prSet>
      <dgm:spPr/>
    </dgm:pt>
    <dgm:pt modelId="{146CF86E-224D-42B5-8229-8FBE9970BB8B}" type="pres">
      <dgm:prSet presAssocID="{E8D96678-7772-4745-89D7-98A16F155685}" presName="arrow" presStyleLbl="bgShp" presStyleIdx="0" presStyleCnt="1"/>
      <dgm:spPr/>
    </dgm:pt>
    <dgm:pt modelId="{32D4315B-DF3B-4CF6-8F65-F2145077C4F1}" type="pres">
      <dgm:prSet presAssocID="{E8D96678-7772-4745-89D7-98A16F155685}" presName="points" presStyleCnt="0"/>
      <dgm:spPr/>
    </dgm:pt>
    <dgm:pt modelId="{14B7D7E3-8795-4BB6-86D9-A995FF1EFFFF}" type="pres">
      <dgm:prSet presAssocID="{C92F2CE3-574E-460E-A2B1-33C3B0C0D401}" presName="compositeA" presStyleCnt="0"/>
      <dgm:spPr/>
    </dgm:pt>
    <dgm:pt modelId="{D90F456F-465B-4A1F-BFFE-9E0F5921DFFF}" type="pres">
      <dgm:prSet presAssocID="{C92F2CE3-574E-460E-A2B1-33C3B0C0D401}" presName="textA" presStyleLbl="revTx" presStyleIdx="0" presStyleCnt="1">
        <dgm:presLayoutVars>
          <dgm:bulletEnabled val="1"/>
        </dgm:presLayoutVars>
      </dgm:prSet>
      <dgm:spPr/>
    </dgm:pt>
    <dgm:pt modelId="{FAA6EA04-B922-4F22-9100-B8A1C6C56B22}" type="pres">
      <dgm:prSet presAssocID="{C92F2CE3-574E-460E-A2B1-33C3B0C0D401}" presName="circleA" presStyleLbl="node1" presStyleIdx="0" presStyleCnt="1"/>
      <dgm:spPr/>
    </dgm:pt>
    <dgm:pt modelId="{3951CD0D-B4E1-460B-B8E8-D59A81A4D332}" type="pres">
      <dgm:prSet presAssocID="{C92F2CE3-574E-460E-A2B1-33C3B0C0D401}" presName="spaceA" presStyleCnt="0"/>
      <dgm:spPr/>
    </dgm:pt>
  </dgm:ptLst>
  <dgm:cxnLst>
    <dgm:cxn modelId="{5755331D-632B-4A25-B222-D7BDCF0AA080}" srcId="{E8D96678-7772-4745-89D7-98A16F155685}" destId="{C92F2CE3-574E-460E-A2B1-33C3B0C0D401}" srcOrd="0" destOrd="0" parTransId="{86B539C5-A0E3-4046-8739-C7C451D90CB6}" sibTransId="{613B3033-E5BF-487F-BA75-B01BBF22B1AC}"/>
    <dgm:cxn modelId="{0CD19972-67ED-4121-A2BB-86DB29A9F489}" type="presOf" srcId="{C92F2CE3-574E-460E-A2B1-33C3B0C0D401}" destId="{D90F456F-465B-4A1F-BFFE-9E0F5921DFFF}" srcOrd="0" destOrd="0" presId="urn:microsoft.com/office/officeart/2005/8/layout/hProcess11"/>
    <dgm:cxn modelId="{0D2C11B6-BB2C-4ADE-8EF2-E9BE08CE2444}" type="presOf" srcId="{E8D96678-7772-4745-89D7-98A16F155685}" destId="{A6856187-3411-4C0D-830E-8A6BCE7136FB}" srcOrd="0" destOrd="0" presId="urn:microsoft.com/office/officeart/2005/8/layout/hProcess11"/>
    <dgm:cxn modelId="{E11276EB-9240-476D-BBED-B95D3C73B0D3}" type="presParOf" srcId="{A6856187-3411-4C0D-830E-8A6BCE7136FB}" destId="{146CF86E-224D-42B5-8229-8FBE9970BB8B}" srcOrd="0" destOrd="0" presId="urn:microsoft.com/office/officeart/2005/8/layout/hProcess11"/>
    <dgm:cxn modelId="{F4D0231A-916B-46A3-AF6E-6F53ED429A03}" type="presParOf" srcId="{A6856187-3411-4C0D-830E-8A6BCE7136FB}" destId="{32D4315B-DF3B-4CF6-8F65-F2145077C4F1}" srcOrd="1" destOrd="0" presId="urn:microsoft.com/office/officeart/2005/8/layout/hProcess11"/>
    <dgm:cxn modelId="{F8D09602-C05D-49C8-BF44-1DD55AA4FD7F}" type="presParOf" srcId="{32D4315B-DF3B-4CF6-8F65-F2145077C4F1}" destId="{14B7D7E3-8795-4BB6-86D9-A995FF1EFFFF}" srcOrd="0" destOrd="0" presId="urn:microsoft.com/office/officeart/2005/8/layout/hProcess11"/>
    <dgm:cxn modelId="{C795F80A-B486-4DEA-88F9-B763DCF5E61E}" type="presParOf" srcId="{14B7D7E3-8795-4BB6-86D9-A995FF1EFFFF}" destId="{D90F456F-465B-4A1F-BFFE-9E0F5921DFFF}" srcOrd="0" destOrd="0" presId="urn:microsoft.com/office/officeart/2005/8/layout/hProcess11"/>
    <dgm:cxn modelId="{992FC23F-1075-44F0-8CF8-32EF3CA75AF3}" type="presParOf" srcId="{14B7D7E3-8795-4BB6-86D9-A995FF1EFFFF}" destId="{FAA6EA04-B922-4F22-9100-B8A1C6C56B22}" srcOrd="1" destOrd="0" presId="urn:microsoft.com/office/officeart/2005/8/layout/hProcess11"/>
    <dgm:cxn modelId="{31F28C67-1D31-4B71-887F-BE089ADD6B70}" type="presParOf" srcId="{14B7D7E3-8795-4BB6-86D9-A995FF1EFFFF}" destId="{3951CD0D-B4E1-460B-B8E8-D59A81A4D332}" srcOrd="2" destOrd="0" presId="urn:microsoft.com/office/officeart/2005/8/layout/hProcess1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F86E-224D-42B5-8229-8FBE9970BB8B}">
      <dsp:nvSpPr>
        <dsp:cNvPr id="0" name=""/>
        <dsp:cNvSpPr/>
      </dsp:nvSpPr>
      <dsp:spPr>
        <a:xfrm>
          <a:off x="0" y="492663"/>
          <a:ext cx="3406114" cy="65688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F456F-465B-4A1F-BFFE-9E0F5921DFFF}">
      <dsp:nvSpPr>
        <dsp:cNvPr id="0" name=""/>
        <dsp:cNvSpPr/>
      </dsp:nvSpPr>
      <dsp:spPr>
        <a:xfrm>
          <a:off x="1496" y="0"/>
          <a:ext cx="987906"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Feb 2022 – Feb 2023</a:t>
          </a:r>
        </a:p>
      </dsp:txBody>
      <dsp:txXfrm>
        <a:off x="1496" y="0"/>
        <a:ext cx="987906" cy="656884"/>
      </dsp:txXfrm>
    </dsp:sp>
    <dsp:sp modelId="{FAA6EA04-B922-4F22-9100-B8A1C6C56B22}">
      <dsp:nvSpPr>
        <dsp:cNvPr id="0" name=""/>
        <dsp:cNvSpPr/>
      </dsp:nvSpPr>
      <dsp:spPr>
        <a:xfrm>
          <a:off x="413339" y="738994"/>
          <a:ext cx="164221" cy="16422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17F3B-0B99-4544-B119-38B87F8B5525}">
      <dsp:nvSpPr>
        <dsp:cNvPr id="0" name=""/>
        <dsp:cNvSpPr/>
      </dsp:nvSpPr>
      <dsp:spPr>
        <a:xfrm>
          <a:off x="1038798" y="985326"/>
          <a:ext cx="987906"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Mar – Jun 2023</a:t>
          </a:r>
        </a:p>
      </dsp:txBody>
      <dsp:txXfrm>
        <a:off x="1038798" y="985326"/>
        <a:ext cx="987906" cy="656884"/>
      </dsp:txXfrm>
    </dsp:sp>
    <dsp:sp modelId="{4C23EB56-8F7B-4632-91A9-C95C62111B84}">
      <dsp:nvSpPr>
        <dsp:cNvPr id="0" name=""/>
        <dsp:cNvSpPr/>
      </dsp:nvSpPr>
      <dsp:spPr>
        <a:xfrm>
          <a:off x="1450640" y="738994"/>
          <a:ext cx="164221" cy="16422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7BE86-2A7A-4A0F-8BAD-46216E740BCB}">
      <dsp:nvSpPr>
        <dsp:cNvPr id="0" name=""/>
        <dsp:cNvSpPr/>
      </dsp:nvSpPr>
      <dsp:spPr>
        <a:xfrm>
          <a:off x="2076099" y="0"/>
          <a:ext cx="987906"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Jul – Sep</a:t>
          </a:r>
          <a:br>
            <a:rPr lang="en-US" sz="1300" kern="1200" dirty="0">
              <a:solidFill>
                <a:srgbClr val="C00000"/>
              </a:solidFill>
            </a:rPr>
          </a:br>
          <a:r>
            <a:rPr lang="en-US" sz="1300" kern="1200" dirty="0">
              <a:solidFill>
                <a:srgbClr val="C00000"/>
              </a:solidFill>
            </a:rPr>
            <a:t>2023</a:t>
          </a:r>
        </a:p>
      </dsp:txBody>
      <dsp:txXfrm>
        <a:off x="2076099" y="0"/>
        <a:ext cx="987906" cy="656884"/>
      </dsp:txXfrm>
    </dsp:sp>
    <dsp:sp modelId="{EB9DFEAB-8BC4-42A7-98D0-BC9DF11C2FFE}">
      <dsp:nvSpPr>
        <dsp:cNvPr id="0" name=""/>
        <dsp:cNvSpPr/>
      </dsp:nvSpPr>
      <dsp:spPr>
        <a:xfrm>
          <a:off x="2487942" y="738994"/>
          <a:ext cx="164221" cy="16422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F86E-224D-42B5-8229-8FBE9970BB8B}">
      <dsp:nvSpPr>
        <dsp:cNvPr id="0" name=""/>
        <dsp:cNvSpPr/>
      </dsp:nvSpPr>
      <dsp:spPr>
        <a:xfrm>
          <a:off x="0" y="492663"/>
          <a:ext cx="3975123" cy="6568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F456F-465B-4A1F-BFFE-9E0F5921DFFF}">
      <dsp:nvSpPr>
        <dsp:cNvPr id="0" name=""/>
        <dsp:cNvSpPr/>
      </dsp:nvSpPr>
      <dsp:spPr>
        <a:xfrm>
          <a:off x="1746" y="0"/>
          <a:ext cx="1152940"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Oct – Nov 2023</a:t>
          </a:r>
        </a:p>
      </dsp:txBody>
      <dsp:txXfrm>
        <a:off x="1746" y="0"/>
        <a:ext cx="1152940" cy="656884"/>
      </dsp:txXfrm>
    </dsp:sp>
    <dsp:sp modelId="{FAA6EA04-B922-4F22-9100-B8A1C6C56B22}">
      <dsp:nvSpPr>
        <dsp:cNvPr id="0" name=""/>
        <dsp:cNvSpPr/>
      </dsp:nvSpPr>
      <dsp:spPr>
        <a:xfrm>
          <a:off x="496106" y="738994"/>
          <a:ext cx="164221" cy="164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17F3B-0B99-4544-B119-38B87F8B5525}">
      <dsp:nvSpPr>
        <dsp:cNvPr id="0" name=""/>
        <dsp:cNvSpPr/>
      </dsp:nvSpPr>
      <dsp:spPr>
        <a:xfrm>
          <a:off x="1212334" y="985326"/>
          <a:ext cx="1152940"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Dec 2023</a:t>
          </a:r>
        </a:p>
      </dsp:txBody>
      <dsp:txXfrm>
        <a:off x="1212334" y="985326"/>
        <a:ext cx="1152940" cy="656884"/>
      </dsp:txXfrm>
    </dsp:sp>
    <dsp:sp modelId="{4C23EB56-8F7B-4632-91A9-C95C62111B84}">
      <dsp:nvSpPr>
        <dsp:cNvPr id="0" name=""/>
        <dsp:cNvSpPr/>
      </dsp:nvSpPr>
      <dsp:spPr>
        <a:xfrm>
          <a:off x="1706694" y="738994"/>
          <a:ext cx="164221" cy="164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97BE86-2A7A-4A0F-8BAD-46216E740BCB}">
      <dsp:nvSpPr>
        <dsp:cNvPr id="0" name=""/>
        <dsp:cNvSpPr/>
      </dsp:nvSpPr>
      <dsp:spPr>
        <a:xfrm>
          <a:off x="2422922" y="0"/>
          <a:ext cx="1152940"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Jan – Dec</a:t>
          </a:r>
          <a:br>
            <a:rPr lang="en-US" sz="1300" kern="1200" dirty="0">
              <a:solidFill>
                <a:srgbClr val="C00000"/>
              </a:solidFill>
            </a:rPr>
          </a:br>
          <a:r>
            <a:rPr lang="en-US" sz="1300" kern="1200" dirty="0">
              <a:solidFill>
                <a:srgbClr val="C00000"/>
              </a:solidFill>
            </a:rPr>
            <a:t>2024</a:t>
          </a:r>
        </a:p>
      </dsp:txBody>
      <dsp:txXfrm>
        <a:off x="2422922" y="0"/>
        <a:ext cx="1152940" cy="656884"/>
      </dsp:txXfrm>
    </dsp:sp>
    <dsp:sp modelId="{EB9DFEAB-8BC4-42A7-98D0-BC9DF11C2FFE}">
      <dsp:nvSpPr>
        <dsp:cNvPr id="0" name=""/>
        <dsp:cNvSpPr/>
      </dsp:nvSpPr>
      <dsp:spPr>
        <a:xfrm>
          <a:off x="2917282" y="738994"/>
          <a:ext cx="164221" cy="164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6CF86E-224D-42B5-8229-8FBE9970BB8B}">
      <dsp:nvSpPr>
        <dsp:cNvPr id="0" name=""/>
        <dsp:cNvSpPr/>
      </dsp:nvSpPr>
      <dsp:spPr>
        <a:xfrm>
          <a:off x="0" y="492663"/>
          <a:ext cx="1627342" cy="656884"/>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0F456F-465B-4A1F-BFFE-9E0F5921DFFF}">
      <dsp:nvSpPr>
        <dsp:cNvPr id="0" name=""/>
        <dsp:cNvSpPr/>
      </dsp:nvSpPr>
      <dsp:spPr>
        <a:xfrm>
          <a:off x="0" y="0"/>
          <a:ext cx="1464608" cy="656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ctr" defTabSz="577850">
            <a:lnSpc>
              <a:spcPct val="90000"/>
            </a:lnSpc>
            <a:spcBef>
              <a:spcPct val="0"/>
            </a:spcBef>
            <a:spcAft>
              <a:spcPct val="35000"/>
            </a:spcAft>
            <a:buNone/>
          </a:pPr>
          <a:r>
            <a:rPr lang="en-US" sz="1300" kern="1200" dirty="0">
              <a:solidFill>
                <a:srgbClr val="C00000"/>
              </a:solidFill>
            </a:rPr>
            <a:t>Jan – Jun </a:t>
          </a:r>
        </a:p>
        <a:p>
          <a:pPr marL="0" lvl="0" indent="0" algn="ctr" defTabSz="577850">
            <a:lnSpc>
              <a:spcPct val="90000"/>
            </a:lnSpc>
            <a:spcBef>
              <a:spcPct val="0"/>
            </a:spcBef>
            <a:spcAft>
              <a:spcPct val="35000"/>
            </a:spcAft>
            <a:buNone/>
          </a:pPr>
          <a:r>
            <a:rPr lang="en-US" sz="1300" kern="1200" dirty="0">
              <a:solidFill>
                <a:srgbClr val="C00000"/>
              </a:solidFill>
            </a:rPr>
            <a:t>2025</a:t>
          </a:r>
        </a:p>
      </dsp:txBody>
      <dsp:txXfrm>
        <a:off x="0" y="0"/>
        <a:ext cx="1464608" cy="656884"/>
      </dsp:txXfrm>
    </dsp:sp>
    <dsp:sp modelId="{FAA6EA04-B922-4F22-9100-B8A1C6C56B22}">
      <dsp:nvSpPr>
        <dsp:cNvPr id="0" name=""/>
        <dsp:cNvSpPr/>
      </dsp:nvSpPr>
      <dsp:spPr>
        <a:xfrm>
          <a:off x="650193" y="738994"/>
          <a:ext cx="164221" cy="164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079D5D-99E7-7845-B17A-4C8539197906}"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42668-FF5F-014D-9125-D0700CCD9429}" type="slidenum">
              <a:rPr lang="en-US" smtClean="0"/>
              <a:t>‹#›</a:t>
            </a:fld>
            <a:endParaRPr lang="en-US"/>
          </a:p>
        </p:txBody>
      </p:sp>
    </p:spTree>
    <p:extLst>
      <p:ext uri="{BB962C8B-B14F-4D97-AF65-F5344CB8AC3E}">
        <p14:creationId xmlns:p14="http://schemas.microsoft.com/office/powerpoint/2010/main" val="361838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Hello, I am Ataur Rahman, today I am going to present my </a:t>
            </a:r>
            <a:r>
              <a:rPr lang="en-US" b="1" dirty="0"/>
              <a:t>Research Proposal Report </a:t>
            </a:r>
            <a:r>
              <a:rPr lang="en-US" dirty="0"/>
              <a:t>for UPC and ULB.</a:t>
            </a:r>
          </a:p>
          <a:p>
            <a:pPr marL="171450" indent="-171450">
              <a:buFont typeface="Arial" panose="020B0604020202020204" pitchFamily="34" charset="0"/>
              <a:buChar char="•"/>
            </a:pPr>
            <a:r>
              <a:rPr lang="en-US" dirty="0"/>
              <a:t>My ESR position is 1.1 which </a:t>
            </a:r>
            <a:r>
              <a:rPr lang="en-US" b="1" dirty="0"/>
              <a:t>deals with </a:t>
            </a:r>
            <a:r>
              <a:rPr lang="en-US" dirty="0"/>
              <a:t>“Semantic-Aware Heterogeneity Management”.</a:t>
            </a:r>
            <a:endParaRPr lang="LID4096"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1025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Arial" panose="020B0604020202020204" pitchFamily="34" charset="0"/>
              <a:buChar char="•"/>
            </a:pPr>
            <a:r>
              <a:rPr lang="en-US" dirty="0"/>
              <a:t>Formally, this </a:t>
            </a:r>
            <a:r>
              <a:rPr lang="en-US" b="1" dirty="0"/>
              <a:t>problem</a:t>
            </a:r>
            <a:r>
              <a:rPr lang="en-US" dirty="0"/>
              <a:t> falls in the </a:t>
            </a:r>
            <a:r>
              <a:rPr lang="en-US" b="1" dirty="0"/>
              <a:t>Category</a:t>
            </a:r>
            <a:r>
              <a:rPr lang="en-US" dirty="0"/>
              <a:t> of </a:t>
            </a:r>
            <a:r>
              <a:rPr lang="en-US" b="1" kern="0" dirty="0">
                <a:solidFill>
                  <a:srgbClr val="C00000"/>
                </a:solidFill>
                <a:latin typeface="Google Sans"/>
              </a:rPr>
              <a:t>Entity-centric slot-filling Task.</a:t>
            </a:r>
          </a:p>
          <a:p>
            <a:pPr marL="685800" lvl="1" indent="-228600">
              <a:buFont typeface="Arial" panose="020B0604020202020204" pitchFamily="34" charset="0"/>
              <a:buChar char="•"/>
            </a:pPr>
            <a:r>
              <a:rPr lang="en-US" b="0" kern="0" dirty="0">
                <a:solidFill>
                  <a:srgbClr val="C00000"/>
                </a:solidFill>
                <a:latin typeface="Google Sans"/>
              </a:rPr>
              <a:t>Where information about a particular entity of interests is spread across multiple text documents and we want to somehow fill a knowledge base such as a Knowledge Graph.</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This is known as </a:t>
            </a:r>
            <a:r>
              <a:rPr lang="en-US" b="1" dirty="0"/>
              <a:t>Knowledge Base Population.</a:t>
            </a:r>
          </a:p>
          <a:p>
            <a:pPr marL="228600" lvl="0" indent="-228600">
              <a:buFont typeface="Arial" panose="020B0604020202020204" pitchFamily="34" charset="0"/>
              <a:buChar char="•"/>
            </a:pPr>
            <a:endParaRPr lang="en-US" b="1" dirty="0"/>
          </a:p>
          <a:p>
            <a:pPr marL="228600" lvl="0" indent="-228600">
              <a:buFont typeface="Arial" panose="020B0604020202020204" pitchFamily="34" charset="0"/>
              <a:buChar char="•"/>
            </a:pPr>
            <a:r>
              <a:rPr lang="en-US" b="0" dirty="0"/>
              <a:t>Conventional approaches tackles this issue with Information Extraction and Natural Language Processing Techniques such as:</a:t>
            </a:r>
          </a:p>
          <a:p>
            <a:pPr marL="685800" lvl="1" indent="-228600">
              <a:buFont typeface="Arial" panose="020B0604020202020204" pitchFamily="34" charset="0"/>
              <a:buChar char="•"/>
            </a:pPr>
            <a:r>
              <a:rPr lang="en-US" b="0" dirty="0"/>
              <a:t>Entity Recognition</a:t>
            </a:r>
          </a:p>
          <a:p>
            <a:pPr marL="685800" lvl="1" indent="-228600">
              <a:buFont typeface="Arial" panose="020B0604020202020204" pitchFamily="34" charset="0"/>
              <a:buChar char="•"/>
            </a:pPr>
            <a:r>
              <a:rPr lang="en-US" b="0" dirty="0"/>
              <a:t>Relation Extraction</a:t>
            </a:r>
          </a:p>
          <a:p>
            <a:pPr marL="228600" lvl="0" indent="-228600">
              <a:buFont typeface="Arial" panose="020B0604020202020204" pitchFamily="34" charset="0"/>
              <a:buChar char="•"/>
            </a:pPr>
            <a:endParaRPr lang="en-US" b="1" dirty="0"/>
          </a:p>
        </p:txBody>
      </p:sp>
      <p:sp>
        <p:nvSpPr>
          <p:cNvPr id="4" name="Slide Number Placeholder 3"/>
          <p:cNvSpPr>
            <a:spLocks noGrp="1"/>
          </p:cNvSpPr>
          <p:nvPr>
            <p:ph type="sldNum" sz="quarter" idx="5"/>
          </p:nvPr>
        </p:nvSpPr>
        <p:spPr/>
        <p:txBody>
          <a:bodyPr/>
          <a:lstStyle/>
          <a:p>
            <a:fld id="{EDC0B25F-833F-4F4B-ADD0-131146B5F8DA}" type="slidenum">
              <a:rPr lang="LID4096" smtClean="0"/>
              <a:t>10</a:t>
            </a:fld>
            <a:endParaRPr lang="LID4096"/>
          </a:p>
        </p:txBody>
      </p:sp>
    </p:spTree>
    <p:extLst>
      <p:ext uri="{BB962C8B-B14F-4D97-AF65-F5344CB8AC3E}">
        <p14:creationId xmlns:p14="http://schemas.microsoft.com/office/powerpoint/2010/main" val="3808601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order to </a:t>
            </a:r>
            <a:r>
              <a:rPr lang="en-US" b="1" dirty="0"/>
              <a:t>evaluate</a:t>
            </a:r>
            <a:r>
              <a:rPr lang="en-US" dirty="0"/>
              <a:t> and </a:t>
            </a:r>
            <a:r>
              <a:rPr lang="en-US" b="1" dirty="0"/>
              <a:t>test our solution</a:t>
            </a:r>
            <a:r>
              <a:rPr lang="en-US" dirty="0"/>
              <a:t>, we had to build a Dataset that will be </a:t>
            </a:r>
            <a:r>
              <a:rPr lang="en-US" b="1" dirty="0"/>
              <a:t>representative</a:t>
            </a:r>
            <a:r>
              <a:rPr lang="en-US" dirty="0"/>
              <a:t> to the </a:t>
            </a:r>
            <a:r>
              <a:rPr lang="en-US" b="1" dirty="0"/>
              <a:t>Data Integration problem </a:t>
            </a:r>
            <a:r>
              <a:rPr lang="en-US" dirty="0"/>
              <a:t>we are trying to solve.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Most of the </a:t>
            </a:r>
            <a:r>
              <a:rPr lang="en-US" b="1" dirty="0"/>
              <a:t>existing benchmark data </a:t>
            </a:r>
            <a:r>
              <a:rPr lang="en-US" dirty="0"/>
              <a:t>do not encompass a </a:t>
            </a:r>
            <a:r>
              <a:rPr lang="en-US" b="1" dirty="0"/>
              <a:t>complex enough schema </a:t>
            </a:r>
            <a:r>
              <a:rPr lang="en-US" dirty="0"/>
              <a:t>with more than few Entity Type and Relations – </a:t>
            </a:r>
          </a:p>
          <a:p>
            <a:pPr marL="628650" lvl="1" indent="-171450">
              <a:buFont typeface="Arial" panose="020B0604020202020204" pitchFamily="34" charset="0"/>
              <a:buChar char="•"/>
            </a:pPr>
            <a:r>
              <a:rPr lang="en-US" dirty="0"/>
              <a:t>For example, </a:t>
            </a:r>
            <a:r>
              <a:rPr lang="en-US" b="1" dirty="0"/>
              <a:t>NCBI/i2b2 </a:t>
            </a:r>
            <a:r>
              <a:rPr lang="en-US" dirty="0"/>
              <a:t>corpus only contains 2/3 relationship type like -- Disease to Gene or Gene to Gene or Chemical relations.</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The dataset we developed consists of </a:t>
            </a:r>
            <a:r>
              <a:rPr lang="en-US" b="1" dirty="0"/>
              <a:t>3 things</a:t>
            </a:r>
            <a:r>
              <a:rPr lang="en-US" dirty="0"/>
              <a:t>:</a:t>
            </a:r>
          </a:p>
          <a:p>
            <a:pPr marL="685800" lvl="1" indent="-228600">
              <a:buFont typeface="+mj-lt"/>
              <a:buAutoNum type="arabicPeriod"/>
            </a:pPr>
            <a:r>
              <a:rPr lang="en-US" dirty="0"/>
              <a:t>A </a:t>
            </a:r>
            <a:r>
              <a:rPr lang="en-US" b="1" dirty="0"/>
              <a:t>Global Schema </a:t>
            </a:r>
            <a:r>
              <a:rPr lang="en-US" dirty="0"/>
              <a:t>that describes the integrated structured sources – in the form of a Knowledge Graph.</a:t>
            </a:r>
          </a:p>
          <a:p>
            <a:pPr marL="685800" lvl="1" indent="-228600">
              <a:buFont typeface="+mj-lt"/>
              <a:buAutoNum type="arabicPeriod"/>
            </a:pPr>
            <a:r>
              <a:rPr lang="en-US" dirty="0"/>
              <a:t>Thes </a:t>
            </a:r>
            <a:r>
              <a:rPr lang="en-US" b="1" dirty="0"/>
              <a:t>individual Structured Data Sources </a:t>
            </a:r>
            <a:r>
              <a:rPr lang="en-US" dirty="0"/>
              <a:t>– in the form of </a:t>
            </a:r>
            <a:r>
              <a:rPr lang="en-US" b="1" dirty="0"/>
              <a:t>10 different CSV </a:t>
            </a:r>
            <a:r>
              <a:rPr lang="en-US" dirty="0"/>
              <a:t>files.</a:t>
            </a:r>
          </a:p>
          <a:p>
            <a:pPr marL="685800" lvl="1" indent="-228600">
              <a:buFont typeface="+mj-lt"/>
              <a:buAutoNum type="arabicPeriod"/>
            </a:pPr>
            <a:r>
              <a:rPr lang="en-US" dirty="0"/>
              <a:t>And a </a:t>
            </a:r>
            <a:r>
              <a:rPr lang="en-US" b="1" dirty="0"/>
              <a:t>large manually annotated text corpora </a:t>
            </a:r>
            <a:r>
              <a:rPr lang="en-US" dirty="0"/>
              <a:t>containing proper tags for:</a:t>
            </a:r>
          </a:p>
          <a:p>
            <a:pPr marL="1143000" lvl="2" indent="-228600">
              <a:buFont typeface="Arial" panose="020B0604020202020204" pitchFamily="34" charset="0"/>
              <a:buChar char="•"/>
            </a:pPr>
            <a:r>
              <a:rPr lang="en-US" b="1" dirty="0"/>
              <a:t>Entities</a:t>
            </a:r>
            <a:r>
              <a:rPr lang="en-US" dirty="0"/>
              <a:t> and </a:t>
            </a:r>
            <a:r>
              <a:rPr lang="en-US" b="1" dirty="0"/>
              <a:t>Relationships between these entities </a:t>
            </a:r>
            <a:r>
              <a:rPr lang="en-US" dirty="0"/>
              <a:t>according to the </a:t>
            </a:r>
            <a:r>
              <a:rPr lang="en-US" b="1" dirty="0"/>
              <a:t>Schema</a:t>
            </a:r>
            <a:r>
              <a:rPr lang="en-US" dirty="0"/>
              <a:t>.</a:t>
            </a:r>
          </a:p>
        </p:txBody>
      </p:sp>
    </p:spTree>
    <p:extLst>
      <p:ext uri="{BB962C8B-B14F-4D97-AF65-F5344CB8AC3E}">
        <p14:creationId xmlns:p14="http://schemas.microsoft.com/office/powerpoint/2010/main" val="959279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This is our </a:t>
            </a:r>
            <a:r>
              <a:rPr lang="en-US" b="1" dirty="0"/>
              <a:t>concrete pipeline </a:t>
            </a:r>
            <a:r>
              <a:rPr lang="en-US" b="0" dirty="0"/>
              <a:t>for </a:t>
            </a:r>
            <a:r>
              <a:rPr lang="en-US" b="1" dirty="0"/>
              <a:t>reducing the data sparsity </a:t>
            </a:r>
            <a:r>
              <a:rPr lang="en-US" b="0" dirty="0"/>
              <a:t>in the integrated data through text conceptualization.</a:t>
            </a:r>
          </a:p>
          <a:p>
            <a:pPr marL="171450" indent="-171450">
              <a:buFont typeface="Arial" panose="020B0604020202020204" pitchFamily="34" charset="0"/>
              <a:buChar cha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In </a:t>
            </a:r>
            <a:r>
              <a:rPr lang="en-US" b="1" dirty="0"/>
              <a:t>Step – 1 </a:t>
            </a:r>
            <a:r>
              <a:rPr lang="en-US" b="0" dirty="0"/>
              <a:t>we prepare the data:</a:t>
            </a:r>
          </a:p>
          <a:p>
            <a:pPr marL="171450"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Here as </a:t>
            </a:r>
            <a:r>
              <a:rPr lang="en-US" b="1" dirty="0"/>
              <a:t>input</a:t>
            </a:r>
            <a:r>
              <a:rPr lang="en-US" b="0" dirty="0"/>
              <a:t> we fed the </a:t>
            </a:r>
            <a:r>
              <a:rPr lang="en-US" b="1" dirty="0"/>
              <a:t>Raw Text Data</a:t>
            </a:r>
            <a:r>
              <a:rPr lang="en-US" b="0" dirty="0"/>
              <a:t>, The </a:t>
            </a:r>
            <a:r>
              <a:rPr lang="en-US" b="1" dirty="0"/>
              <a:t>Structured Data Sources </a:t>
            </a:r>
            <a:r>
              <a:rPr lang="en-US" b="0" dirty="0"/>
              <a:t>along with the </a:t>
            </a:r>
            <a:r>
              <a:rPr lang="en-US" b="1" dirty="0"/>
              <a:t>Knowledge Graph</a:t>
            </a:r>
            <a:r>
              <a:rPr lang="en-US" b="0" dirty="0"/>
              <a:t>.</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We </a:t>
            </a:r>
            <a:r>
              <a:rPr lang="en-US" b="1" dirty="0"/>
              <a:t>query</a:t>
            </a:r>
            <a:r>
              <a:rPr lang="en-US" b="0" dirty="0"/>
              <a:t> the Graph in order to retrieve the </a:t>
            </a:r>
            <a:r>
              <a:rPr lang="en-US" b="1" dirty="0"/>
              <a:t>Concepts</a:t>
            </a:r>
            <a:r>
              <a:rPr lang="en-US" b="0" dirty="0"/>
              <a:t> along with the </a:t>
            </a:r>
            <a:r>
              <a:rPr lang="en-US" b="1" dirty="0"/>
              <a:t>Instances</a:t>
            </a:r>
            <a:r>
              <a:rPr lang="en-US" b="0" dirty="0"/>
              <a:t>.</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We also </a:t>
            </a:r>
            <a:r>
              <a:rPr lang="en-US" b="1" dirty="0"/>
              <a:t>materialize</a:t>
            </a:r>
            <a:r>
              <a:rPr lang="en-US" b="0" dirty="0"/>
              <a:t> the </a:t>
            </a:r>
            <a:r>
              <a:rPr lang="en-US" b="1" dirty="0"/>
              <a:t>Integrated data </a:t>
            </a:r>
            <a:r>
              <a:rPr lang="en-US" b="0" dirty="0"/>
              <a:t>for Evaluation purpose.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The </a:t>
            </a:r>
            <a:r>
              <a:rPr lang="en-US" b="1" dirty="0"/>
              <a:t>text</a:t>
            </a:r>
            <a:r>
              <a:rPr lang="en-US" b="0" dirty="0"/>
              <a:t> document goes through </a:t>
            </a:r>
            <a:r>
              <a:rPr lang="en-US" b="1" dirty="0"/>
              <a:t>some pre-processing </a:t>
            </a:r>
            <a:r>
              <a:rPr lang="en-US" b="0" dirty="0"/>
              <a:t>and sentence segmentation.</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In </a:t>
            </a:r>
            <a:r>
              <a:rPr lang="en-US" b="1" dirty="0"/>
              <a:t>Step-2</a:t>
            </a:r>
            <a:r>
              <a:rPr lang="en-US" b="0" dirty="0"/>
              <a:t> we do –</a:t>
            </a:r>
          </a:p>
          <a:p>
            <a:pPr marL="171450"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 </a:t>
            </a:r>
            <a:r>
              <a:rPr lang="en-US" b="1" dirty="0"/>
              <a:t>Syntactic Processing </a:t>
            </a:r>
            <a:r>
              <a:rPr lang="en-US" b="0" dirty="0"/>
              <a:t>first in order to get the </a:t>
            </a:r>
            <a:r>
              <a:rPr lang="en-US" b="1" dirty="0"/>
              <a:t>Noun Phrases </a:t>
            </a:r>
            <a:r>
              <a:rPr lang="en-US" b="0" dirty="0"/>
              <a:t>per Sentences.</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On the other side, we use a </a:t>
            </a:r>
            <a:r>
              <a:rPr lang="en-US" b="1" dirty="0"/>
              <a:t>Generic Embedding Based Vector Similarity Matcher </a:t>
            </a:r>
            <a:r>
              <a:rPr lang="en-US" b="0" dirty="0"/>
              <a:t>and </a:t>
            </a:r>
            <a:r>
              <a:rPr lang="en-US" b="1" dirty="0"/>
              <a:t>Fine-tune</a:t>
            </a:r>
            <a:r>
              <a:rPr lang="en-US" b="0" dirty="0"/>
              <a:t> it with our Structured Data.</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We apply the semantic </a:t>
            </a:r>
            <a:r>
              <a:rPr lang="en-US" b="1" dirty="0"/>
              <a:t>similarity matching </a:t>
            </a:r>
            <a:r>
              <a:rPr lang="en-US" b="0" dirty="0"/>
              <a:t>upon the Noun Phrases which produces a </a:t>
            </a:r>
            <a:r>
              <a:rPr lang="en-US" b="1" dirty="0"/>
              <a:t>list of Matched Phrases </a:t>
            </a:r>
            <a:r>
              <a:rPr lang="en-US" b="0" dirty="0"/>
              <a:t>and their </a:t>
            </a:r>
            <a:r>
              <a:rPr lang="en-US" b="1" dirty="0"/>
              <a:t>Confidence</a:t>
            </a:r>
            <a:r>
              <a:rPr lang="en-US" b="0" dirty="0"/>
              <a:t> above a </a:t>
            </a:r>
            <a:r>
              <a:rPr lang="en-US" b="1" dirty="0"/>
              <a:t>certain Threshold</a:t>
            </a:r>
            <a:r>
              <a:rPr lang="en-US" b="0" dirty="0"/>
              <a:t> to which Concept they belong to.</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r>
              <a:rPr lang="en-US" b="0" dirty="0"/>
              <a:t>We then </a:t>
            </a:r>
            <a:r>
              <a:rPr lang="en-US" b="1" dirty="0"/>
              <a:t>Rank</a:t>
            </a:r>
            <a:r>
              <a:rPr lang="en-US" b="0" dirty="0"/>
              <a:t> this list of matches with two more techniques, just to get the </a:t>
            </a:r>
            <a:r>
              <a:rPr lang="en-US" b="1" dirty="0"/>
              <a:t>best</a:t>
            </a:r>
            <a:r>
              <a:rPr lang="en-US" b="0" dirty="0"/>
              <a:t> possible </a:t>
            </a:r>
            <a:r>
              <a:rPr lang="en-US" b="1" dirty="0"/>
              <a:t>Concept-Phrase pairs</a:t>
            </a:r>
            <a:r>
              <a:rPr lang="en-US" b="0" dirty="0"/>
              <a:t>.</a:t>
            </a:r>
          </a:p>
          <a:p>
            <a:pPr marL="628650" lvl="1" indent="-171450">
              <a:buFont typeface="Arial" panose="020B0604020202020204" pitchFamily="34" charset="0"/>
              <a:buChar char="•"/>
            </a:pPr>
            <a:endParaRPr lang="en-US" b="0" dirty="0"/>
          </a:p>
          <a:p>
            <a:pPr marL="171450" lvl="0" indent="-171450">
              <a:buFont typeface="Arial" panose="020B0604020202020204" pitchFamily="34" charset="0"/>
              <a:buChar char="•"/>
            </a:pPr>
            <a:r>
              <a:rPr lang="en-US" b="0" dirty="0"/>
              <a:t>In Step-3 – We map the </a:t>
            </a:r>
            <a:r>
              <a:rPr lang="en-US" b="1" dirty="0"/>
              <a:t>whole Text Document </a:t>
            </a:r>
            <a:r>
              <a:rPr lang="en-US" b="0" dirty="0"/>
              <a:t>with the individual </a:t>
            </a:r>
            <a:r>
              <a:rPr lang="en-US" b="1" dirty="0"/>
              <a:t>Concept-Phrase pairs</a:t>
            </a:r>
            <a:r>
              <a:rPr lang="en-US" b="0" dirty="0"/>
              <a:t>:</a:t>
            </a:r>
            <a:br>
              <a:rPr lang="en-US" b="0" dirty="0"/>
            </a:br>
            <a:endParaRPr lang="en-US" b="0" dirty="0"/>
          </a:p>
          <a:p>
            <a:pPr marL="628650" lvl="1" indent="-171450">
              <a:buFont typeface="Arial" panose="020B0604020202020204" pitchFamily="34" charset="0"/>
              <a:buChar char="•"/>
            </a:pPr>
            <a:r>
              <a:rPr lang="en-US" b="0" dirty="0"/>
              <a:t>This ultimately provide us with the </a:t>
            </a:r>
            <a:r>
              <a:rPr lang="en-US" b="1" dirty="0"/>
              <a:t>Entities Recognized inside the text </a:t>
            </a:r>
            <a:r>
              <a:rPr lang="en-US" b="0" dirty="0"/>
              <a:t>documents.</a:t>
            </a:r>
          </a:p>
          <a:p>
            <a:pPr marL="628650" lvl="1" indent="-171450">
              <a:buFont typeface="Arial" panose="020B0604020202020204" pitchFamily="34" charset="0"/>
              <a:buChar char="•"/>
            </a:pPr>
            <a:r>
              <a:rPr lang="en-US" b="0" dirty="0"/>
              <a:t>Later, we </a:t>
            </a:r>
            <a:r>
              <a:rPr lang="en-US" b="1" dirty="0"/>
              <a:t>use these entities to fill up the missing values </a:t>
            </a:r>
            <a:r>
              <a:rPr lang="en-US" b="0" dirty="0"/>
              <a:t>in our materialized integrated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540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Lets, focus now on the </a:t>
            </a:r>
            <a:r>
              <a:rPr lang="en-US" b="1" dirty="0"/>
              <a:t>results</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We </a:t>
            </a:r>
            <a:r>
              <a:rPr lang="en-US" b="1" dirty="0"/>
              <a:t>compared</a:t>
            </a:r>
            <a:r>
              <a:rPr lang="en-US" b="0" dirty="0"/>
              <a:t> our approach that we call THOR, </a:t>
            </a:r>
            <a:r>
              <a:rPr lang="en-US" b="1" dirty="0"/>
              <a:t>with</a:t>
            </a:r>
            <a:r>
              <a:rPr lang="en-US" b="0" dirty="0"/>
              <a:t> the </a:t>
            </a:r>
            <a:r>
              <a:rPr lang="en-US" b="1" dirty="0"/>
              <a:t>State-of-the-art Language Models </a:t>
            </a:r>
            <a:r>
              <a:rPr lang="en-US" b="0" dirty="0"/>
              <a:t>that people use in this domain.</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We also compared against two most recent Large Language Models (</a:t>
            </a:r>
            <a:r>
              <a:rPr lang="en-US" b="1" dirty="0"/>
              <a:t>GPT-4</a:t>
            </a:r>
            <a:r>
              <a:rPr lang="en-US" b="0" dirty="0"/>
              <a:t> and </a:t>
            </a:r>
            <a:r>
              <a:rPr lang="en-US" b="1" dirty="0" err="1"/>
              <a:t>UniversalNER</a:t>
            </a:r>
            <a:r>
              <a:rPr lang="en-US" b="0" dirty="0"/>
              <a:t>) which claims to have </a:t>
            </a:r>
            <a:r>
              <a:rPr lang="en-US" b="1" dirty="0"/>
              <a:t>SOTA results on 80 different Entity Recognition Benchmark</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In all the cases </a:t>
            </a:r>
            <a:r>
              <a:rPr lang="en-US" b="1" dirty="0"/>
              <a:t>our approach dominates </a:t>
            </a:r>
            <a:r>
              <a:rPr lang="en-US" b="0" dirty="0"/>
              <a:t>the competitors with a </a:t>
            </a:r>
            <a:r>
              <a:rPr lang="en-US" b="1" dirty="0"/>
              <a:t>fairly good margin</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The only better model compared to our own, was </a:t>
            </a:r>
            <a:r>
              <a:rPr lang="en-US" b="1" dirty="0"/>
              <a:t>LM-Human -  trained with a lot of manually annotated text data</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We did this experiment in order to show that a Language Model might be your best choice if you have a </a:t>
            </a:r>
            <a:r>
              <a:rPr lang="en-US" b="1" dirty="0"/>
              <a:t>lot of labelled data at hand</a:t>
            </a:r>
            <a:r>
              <a:rPr lang="en-US" b="0" dirty="0"/>
              <a:t>, but with a cost of </a:t>
            </a:r>
            <a:r>
              <a:rPr lang="en-US" b="1" dirty="0"/>
              <a:t>annotation efforts</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This is </a:t>
            </a:r>
            <a:r>
              <a:rPr lang="en-US" b="1" dirty="0"/>
              <a:t>impractical for Data Integration Domain</a:t>
            </a:r>
            <a:r>
              <a:rPr lang="en-US" b="0" dirty="0"/>
              <a:t>, where the </a:t>
            </a:r>
            <a:r>
              <a:rPr lang="en-US" b="1" dirty="0"/>
              <a:t>Schema</a:t>
            </a:r>
            <a:r>
              <a:rPr lang="en-US" b="0" dirty="0"/>
              <a:t> </a:t>
            </a:r>
            <a:r>
              <a:rPr lang="en-US" b="1" dirty="0"/>
              <a:t>changes drastically </a:t>
            </a:r>
            <a:r>
              <a:rPr lang="en-US" b="0" dirty="0"/>
              <a:t>between use cases and and might </a:t>
            </a:r>
            <a:r>
              <a:rPr lang="en-US" b="1" dirty="0"/>
              <a:t>evolve</a:t>
            </a:r>
            <a:r>
              <a:rPr lang="en-US" b="0" dirty="0"/>
              <a:t> as well.</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This means that you have to invest 6 or more months for annotating the whole dataset again just to recognize a new class.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1" dirty="0"/>
              <a:t>Our approach is also tune-able </a:t>
            </a:r>
            <a:r>
              <a:rPr lang="en-US" b="0" dirty="0"/>
              <a:t>to be </a:t>
            </a:r>
            <a:r>
              <a:rPr lang="en-US" b="1" dirty="0"/>
              <a:t>precision or recall oriented based on the user preferences</a:t>
            </a:r>
            <a:r>
              <a:rPr lang="en-US" b="0" dirty="0"/>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533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Here you can see the </a:t>
            </a:r>
            <a:r>
              <a:rPr lang="en-US" b="1" dirty="0"/>
              <a:t>raw numbers </a:t>
            </a:r>
            <a:r>
              <a:rPr lang="en-US" b="0" dirty="0"/>
              <a:t>from the </a:t>
            </a:r>
            <a:r>
              <a:rPr lang="en-US" b="1" dirty="0"/>
              <a:t>predictions</a:t>
            </a:r>
            <a:r>
              <a:rPr lang="en-US" b="0" dirty="0"/>
              <a:t> of different models.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The goal is to </a:t>
            </a:r>
            <a:r>
              <a:rPr lang="en-US" b="1" dirty="0"/>
              <a:t>maximize</a:t>
            </a:r>
            <a:r>
              <a:rPr lang="en-US" b="0" dirty="0"/>
              <a:t> the number of </a:t>
            </a:r>
            <a:r>
              <a:rPr lang="en-US" b="1" dirty="0"/>
              <a:t>correct predictions </a:t>
            </a:r>
            <a:r>
              <a:rPr lang="en-US" b="0" dirty="0"/>
              <a:t>while </a:t>
            </a:r>
            <a:r>
              <a:rPr lang="en-US" b="1" dirty="0"/>
              <a:t>minimizing</a:t>
            </a:r>
            <a:r>
              <a:rPr lang="en-US" b="0" dirty="0"/>
              <a:t> </a:t>
            </a:r>
            <a:r>
              <a:rPr lang="en-US" b="1" dirty="0"/>
              <a:t>incorrect</a:t>
            </a:r>
            <a:r>
              <a:rPr lang="en-US" b="0" dirty="0"/>
              <a:t> ones.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If we observe closely, we can see that our top 3 model shows a </a:t>
            </a:r>
            <a:r>
              <a:rPr lang="en-US" b="1" dirty="0"/>
              <a:t>better balance in predictions to noise ratio </a:t>
            </a:r>
            <a:r>
              <a:rPr lang="en-US" b="0" dirty="0"/>
              <a:t>as compared to the other models.</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Of-course LM-Human is better in producing less noise -- </a:t>
            </a:r>
          </a:p>
          <a:p>
            <a:pPr marL="628650" lvl="1" indent="-171450">
              <a:buFont typeface="Arial" panose="020B0604020202020204" pitchFamily="34" charset="0"/>
              <a:buChar char="•"/>
            </a:pPr>
            <a:r>
              <a:rPr lang="en-US" b="0" dirty="0"/>
              <a:t>But this is because </a:t>
            </a:r>
            <a:r>
              <a:rPr lang="en-US" b="1" dirty="0"/>
              <a:t>it has seen similar textual examples </a:t>
            </a:r>
            <a:r>
              <a:rPr lang="en-US" b="0" dirty="0"/>
              <a:t>related to the </a:t>
            </a:r>
            <a:r>
              <a:rPr lang="en-US" b="1" dirty="0"/>
              <a:t>test set </a:t>
            </a:r>
            <a:r>
              <a:rPr lang="en-US" b="0" dirty="0"/>
              <a:t>during the training phases.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8845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Inference time </a:t>
            </a:r>
            <a:r>
              <a:rPr lang="en-US" b="0" dirty="0"/>
              <a:t>is another criteria where our method </a:t>
            </a:r>
            <a:r>
              <a:rPr lang="en-US" b="1" dirty="0"/>
              <a:t>shines</a:t>
            </a:r>
            <a:r>
              <a:rPr lang="en-US" b="0" dirty="0"/>
              <a:t> greatly.</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Our model </a:t>
            </a:r>
            <a:r>
              <a:rPr lang="en-US" b="1" dirty="0"/>
              <a:t>improves</a:t>
            </a:r>
            <a:r>
              <a:rPr lang="en-US" b="0" dirty="0"/>
              <a:t> on time as we go </a:t>
            </a:r>
            <a:r>
              <a:rPr lang="en-US" b="1" dirty="0"/>
              <a:t>more restrictive </a:t>
            </a:r>
            <a:r>
              <a:rPr lang="en-US" b="0" dirty="0"/>
              <a:t>on the </a:t>
            </a:r>
            <a:r>
              <a:rPr lang="en-US" b="1" dirty="0"/>
              <a:t>threshold</a:t>
            </a:r>
            <a:r>
              <a:rPr lang="en-US" b="0" dirty="0"/>
              <a:t>, which also improves the </a:t>
            </a:r>
            <a:r>
              <a:rPr lang="en-US" b="1" dirty="0"/>
              <a:t>performance</a:t>
            </a:r>
            <a:r>
              <a:rPr lang="en-US" b="0" dirty="0"/>
              <a:t> in our case.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On the other hand, the </a:t>
            </a:r>
            <a:r>
              <a:rPr lang="en-US" b="1" dirty="0"/>
              <a:t>supervised methods </a:t>
            </a:r>
            <a:r>
              <a:rPr lang="en-US" b="0" dirty="0"/>
              <a:t>either needs a good amount of Training or Testing time.</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One thing to mention here is that </a:t>
            </a:r>
            <a:r>
              <a:rPr lang="en-US" b="1" dirty="0"/>
              <a:t>supervised</a:t>
            </a:r>
            <a:r>
              <a:rPr lang="en-US" b="0" dirty="0"/>
              <a:t> methods are </a:t>
            </a:r>
            <a:r>
              <a:rPr lang="en-US" b="1" dirty="0"/>
              <a:t>not practical </a:t>
            </a:r>
            <a:r>
              <a:rPr lang="en-US" b="0" dirty="0"/>
              <a:t>in a sense that, we need to </a:t>
            </a:r>
            <a:r>
              <a:rPr lang="en-US" b="1" dirty="0"/>
              <a:t>re-train</a:t>
            </a:r>
            <a:r>
              <a:rPr lang="en-US" b="0" dirty="0"/>
              <a:t> the model every now and then with the </a:t>
            </a:r>
            <a:r>
              <a:rPr lang="en-US" b="1" dirty="0"/>
              <a:t>changes in structured sources</a:t>
            </a:r>
            <a:r>
              <a:rPr lang="en-US" b="0" dirty="0"/>
              <a:t>.</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Also, these models tend to need a huge </a:t>
            </a:r>
            <a:r>
              <a:rPr lang="en-US" b="1" dirty="0"/>
              <a:t>GPU</a:t>
            </a:r>
            <a:r>
              <a:rPr lang="en-US" b="0" dirty="0"/>
              <a:t> and </a:t>
            </a:r>
            <a:r>
              <a:rPr lang="en-US" b="1" dirty="0"/>
              <a:t>Memory</a:t>
            </a:r>
            <a:r>
              <a:rPr lang="en-US" b="0" dirty="0"/>
              <a:t> Resources for training and inferencing purpose. </a:t>
            </a:r>
          </a:p>
          <a:p>
            <a:pPr marL="171450" indent="-171450">
              <a:buFont typeface="Arial" panose="020B0604020202020204" pitchFamily="34" charset="0"/>
              <a:buChar char="•"/>
            </a:pPr>
            <a:endParaRPr lang="en-US" b="0" dirty="0"/>
          </a:p>
          <a:p>
            <a:pPr marL="171450" indent="-171450">
              <a:buFont typeface="Arial" panose="020B0604020202020204" pitchFamily="34" charset="0"/>
              <a:buChar char="•"/>
            </a:pPr>
            <a:r>
              <a:rPr lang="en-US" b="0" dirty="0"/>
              <a:t>On top of that they have a </a:t>
            </a:r>
            <a:r>
              <a:rPr lang="en-US" b="1" dirty="0"/>
              <a:t>limitation</a:t>
            </a:r>
            <a:r>
              <a:rPr lang="en-US" b="0" dirty="0"/>
              <a:t> on the </a:t>
            </a:r>
            <a:r>
              <a:rPr lang="en-US" b="1" dirty="0"/>
              <a:t>length</a:t>
            </a:r>
            <a:r>
              <a:rPr lang="en-US" b="0" dirty="0"/>
              <a:t> of text document.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51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also categorized the relevant work that deals with Information Extraction for the </a:t>
            </a:r>
            <a:r>
              <a:rPr lang="en-US" b="1" dirty="0"/>
              <a:t>similar task</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Our model is somewhat </a:t>
            </a:r>
            <a:r>
              <a:rPr lang="en-US" b="1" dirty="0"/>
              <a:t>Hybrid</a:t>
            </a:r>
            <a:r>
              <a:rPr lang="en-US" dirty="0"/>
              <a:t> in a sense that it falls somewhere between </a:t>
            </a:r>
            <a:r>
              <a:rPr lang="en-US" b="1" dirty="0"/>
              <a:t>Distantly Supervised </a:t>
            </a:r>
            <a:r>
              <a:rPr lang="en-US" dirty="0"/>
              <a:t>and </a:t>
            </a:r>
            <a:r>
              <a:rPr lang="en-US" b="1" dirty="0"/>
              <a:t>Semi-Supervised</a:t>
            </a:r>
            <a:r>
              <a:rPr lang="en-US" dirty="0"/>
              <a:t> approaches.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will </a:t>
            </a:r>
            <a:r>
              <a:rPr lang="en-US" b="1" dirty="0"/>
              <a:t>not go into detail </a:t>
            </a:r>
            <a:r>
              <a:rPr lang="en-US" dirty="0"/>
              <a:t>but the </a:t>
            </a:r>
            <a:r>
              <a:rPr lang="en-US" b="1" dirty="0"/>
              <a:t>main pointers </a:t>
            </a:r>
            <a:r>
              <a:rPr lang="en-US" dirty="0"/>
              <a:t>to take from here is that, although supervised approaches are performant:</a:t>
            </a:r>
          </a:p>
          <a:p>
            <a:pPr marL="628650" lvl="1" indent="-171450">
              <a:buFont typeface="Arial" panose="020B0604020202020204" pitchFamily="34" charset="0"/>
              <a:buChar char="•"/>
            </a:pPr>
            <a:r>
              <a:rPr lang="en-US" dirty="0"/>
              <a:t>They are </a:t>
            </a:r>
            <a:r>
              <a:rPr lang="en-US" b="1" dirty="0"/>
              <a:t>not suitable </a:t>
            </a:r>
            <a:r>
              <a:rPr lang="en-US" dirty="0"/>
              <a:t>for </a:t>
            </a:r>
            <a:r>
              <a:rPr lang="en-US" b="1" dirty="0"/>
              <a:t>domain adaptability</a:t>
            </a:r>
            <a:r>
              <a:rPr lang="en-US" dirty="0"/>
              <a:t>.</a:t>
            </a:r>
          </a:p>
          <a:p>
            <a:pPr marL="628650" lvl="1" indent="-171450">
              <a:buFont typeface="Arial" panose="020B0604020202020204" pitchFamily="34" charset="0"/>
              <a:buChar char="•"/>
            </a:pPr>
            <a:r>
              <a:rPr lang="en-US" dirty="0"/>
              <a:t>And </a:t>
            </a:r>
            <a:r>
              <a:rPr lang="en-US" b="1" dirty="0"/>
              <a:t>needs</a:t>
            </a:r>
            <a:r>
              <a:rPr lang="en-US" dirty="0"/>
              <a:t> a good amount of </a:t>
            </a:r>
            <a:r>
              <a:rPr lang="en-US" b="1" dirty="0"/>
              <a:t>labelled data </a:t>
            </a:r>
            <a:r>
              <a:rPr lang="en-US" dirty="0"/>
              <a:t>which is not practical for data integration scenarios.</a:t>
            </a:r>
          </a:p>
          <a:p>
            <a:pPr marL="0" lvl="0" indent="0">
              <a:buFont typeface="Arial" panose="020B0604020202020204" pitchFamily="34" charset="0"/>
              <a:buNone/>
            </a:pPr>
            <a:endParaRPr lang="en-US" dirty="0"/>
          </a:p>
          <a:p>
            <a:pPr marL="171450" lvl="0" indent="-171450">
              <a:buFont typeface="Arial" panose="020B0604020202020204" pitchFamily="34" charset="0"/>
              <a:buChar char="•"/>
            </a:pPr>
            <a:r>
              <a:rPr lang="en-US" dirty="0"/>
              <a:t>Whereas, </a:t>
            </a:r>
            <a:r>
              <a:rPr lang="en-US" b="1" dirty="0"/>
              <a:t>Distantly supervised </a:t>
            </a:r>
            <a:r>
              <a:rPr lang="en-US" dirty="0"/>
              <a:t>and Weakly Supervised models produces good degree of performance with fewer data.</a:t>
            </a:r>
          </a:p>
          <a:p>
            <a:pPr marL="628650" lvl="1" indent="-171450">
              <a:buFont typeface="Arial" panose="020B0604020202020204" pitchFamily="34" charset="0"/>
              <a:buChar char="•"/>
            </a:pPr>
            <a:r>
              <a:rPr lang="en-US" dirty="0"/>
              <a:t>They are really suitable when your data has </a:t>
            </a:r>
            <a:r>
              <a:rPr lang="en-US" b="1" dirty="0"/>
              <a:t>little or no context </a:t>
            </a:r>
            <a:r>
              <a:rPr lang="en-US" dirty="0"/>
              <a:t>unlike annotated texts.</a:t>
            </a:r>
          </a:p>
          <a:p>
            <a:pPr marL="628650" lvl="1" indent="-171450">
              <a:buFont typeface="Arial" panose="020B0604020202020204" pitchFamily="34" charset="0"/>
              <a:buChar char="•"/>
            </a:pPr>
            <a:r>
              <a:rPr lang="en-US" dirty="0"/>
              <a:t>And </a:t>
            </a:r>
            <a:r>
              <a:rPr lang="en-US" b="1" dirty="0"/>
              <a:t>shorter</a:t>
            </a:r>
            <a:r>
              <a:rPr lang="en-US" dirty="0"/>
              <a:t> in length.</a:t>
            </a:r>
          </a:p>
          <a:p>
            <a:pPr marL="628650" lvl="1" indent="-171450">
              <a:buFont typeface="Arial" panose="020B0604020202020204" pitchFamily="34" charset="0"/>
              <a:buChar char="•"/>
            </a:pPr>
            <a:endParaRPr lang="en-US" dirty="0"/>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DC0B25F-833F-4F4B-ADD0-131146B5F8DA}" type="slidenum">
              <a:rPr lang="LID4096" smtClean="0"/>
              <a:t>16</a:t>
            </a:fld>
            <a:endParaRPr lang="LID4096"/>
          </a:p>
        </p:txBody>
      </p:sp>
    </p:spTree>
    <p:extLst>
      <p:ext uri="{BB962C8B-B14F-4D97-AF65-F5344CB8AC3E}">
        <p14:creationId xmlns:p14="http://schemas.microsoft.com/office/powerpoint/2010/main" val="1126811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To Sum it up…</a:t>
            </a:r>
          </a:p>
        </p:txBody>
      </p:sp>
      <p:sp>
        <p:nvSpPr>
          <p:cNvPr id="4" name="Slide Number Placeholder 3"/>
          <p:cNvSpPr>
            <a:spLocks noGrp="1"/>
          </p:cNvSpPr>
          <p:nvPr>
            <p:ph type="sldNum" sz="quarter" idx="5"/>
          </p:nvPr>
        </p:nvSpPr>
        <p:spPr/>
        <p:txBody>
          <a:bodyPr/>
          <a:lstStyle/>
          <a:p>
            <a:fld id="{EDC0B25F-833F-4F4B-ADD0-131146B5F8DA}" type="slidenum">
              <a:rPr lang="LID4096" smtClean="0"/>
              <a:t>17</a:t>
            </a:fld>
            <a:endParaRPr lang="LID4096"/>
          </a:p>
        </p:txBody>
      </p:sp>
    </p:spTree>
    <p:extLst>
      <p:ext uri="{BB962C8B-B14F-4D97-AF65-F5344CB8AC3E}">
        <p14:creationId xmlns:p14="http://schemas.microsoft.com/office/powerpoint/2010/main" val="4015672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994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C0B25F-833F-4F4B-ADD0-131146B5F8DA}" type="slidenum">
              <a:rPr kumimoji="0" lang="LID4096"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LID4096"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77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have broken down the </a:t>
            </a:r>
            <a:r>
              <a:rPr lang="en-US" b="1" dirty="0"/>
              <a:t>contents</a:t>
            </a:r>
            <a:r>
              <a:rPr lang="en-US" dirty="0"/>
              <a:t> of my presentation into </a:t>
            </a:r>
            <a:r>
              <a:rPr lang="en-US" b="1" dirty="0"/>
              <a:t>2 parts</a:t>
            </a:r>
            <a:r>
              <a:rPr lang="en-US" dirty="0"/>
              <a:t>:</a:t>
            </a:r>
          </a:p>
          <a:p>
            <a:pPr marL="628650" lvl="1" indent="-171450">
              <a:buFont typeface="Arial" panose="020B0604020202020204" pitchFamily="34" charset="0"/>
              <a:buChar char="•"/>
            </a:pPr>
            <a:r>
              <a:rPr lang="en-US" dirty="0"/>
              <a:t>In the </a:t>
            </a:r>
            <a:r>
              <a:rPr lang="en-US" b="1" dirty="0"/>
              <a:t>1</a:t>
            </a:r>
            <a:r>
              <a:rPr lang="en-US" b="1" baseline="30000" dirty="0"/>
              <a:t>st</a:t>
            </a:r>
            <a:r>
              <a:rPr lang="en-US" b="1" dirty="0"/>
              <a:t> part </a:t>
            </a:r>
            <a:r>
              <a:rPr lang="en-US" dirty="0"/>
              <a:t>I will talk about our </a:t>
            </a:r>
            <a:r>
              <a:rPr lang="en-US" b="1" dirty="0"/>
              <a:t>overall PhD objectives and envisioned plan</a:t>
            </a:r>
            <a:r>
              <a:rPr lang="en-US" dirty="0"/>
              <a:t>.</a:t>
            </a:r>
          </a:p>
          <a:p>
            <a:pPr marL="628650" lvl="1" indent="-171450">
              <a:buFont typeface="Arial" panose="020B0604020202020204" pitchFamily="34" charset="0"/>
              <a:buChar char="•"/>
            </a:pPr>
            <a:r>
              <a:rPr lang="en-US" dirty="0"/>
              <a:t>And in the </a:t>
            </a:r>
            <a:r>
              <a:rPr lang="en-US" b="1" dirty="0"/>
              <a:t>2</a:t>
            </a:r>
            <a:r>
              <a:rPr lang="en-US" b="1" baseline="30000" dirty="0"/>
              <a:t>nd</a:t>
            </a:r>
            <a:r>
              <a:rPr lang="en-US" b="1" dirty="0"/>
              <a:t> Part</a:t>
            </a:r>
            <a:r>
              <a:rPr lang="en-US" dirty="0"/>
              <a:t>, I will concentrate more on </a:t>
            </a:r>
            <a:r>
              <a:rPr lang="en-US" b="1" dirty="0"/>
              <a:t>our current focus </a:t>
            </a:r>
            <a:r>
              <a:rPr lang="en-US" dirty="0"/>
              <a:t>and the </a:t>
            </a:r>
            <a:r>
              <a:rPr lang="en-US" b="1" dirty="0"/>
              <a:t>contribution plan.</a:t>
            </a:r>
          </a:p>
        </p:txBody>
      </p:sp>
      <p:sp>
        <p:nvSpPr>
          <p:cNvPr id="4" name="Slide Number Placeholder 3"/>
          <p:cNvSpPr>
            <a:spLocks noGrp="1"/>
          </p:cNvSpPr>
          <p:nvPr>
            <p:ph type="sldNum" sz="quarter" idx="5"/>
          </p:nvPr>
        </p:nvSpPr>
        <p:spPr/>
        <p:txBody>
          <a:bodyPr/>
          <a:lstStyle/>
          <a:p>
            <a:fld id="{EDC0B25F-833F-4F4B-ADD0-131146B5F8DA}" type="slidenum">
              <a:rPr lang="LID4096" smtClean="0"/>
              <a:t>2</a:t>
            </a:fld>
            <a:endParaRPr lang="LID4096"/>
          </a:p>
        </p:txBody>
      </p:sp>
    </p:spTree>
    <p:extLst>
      <p:ext uri="{BB962C8B-B14F-4D97-AF65-F5344CB8AC3E}">
        <p14:creationId xmlns:p14="http://schemas.microsoft.com/office/powerpoint/2010/main" val="397387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a:t>
            </a:r>
            <a:r>
              <a:rPr lang="en-US" b="1" dirty="0"/>
              <a:t>begin with </a:t>
            </a:r>
            <a:r>
              <a:rPr lang="en-US" dirty="0"/>
              <a:t>the PhD Project Overview.</a:t>
            </a:r>
          </a:p>
        </p:txBody>
      </p:sp>
      <p:sp>
        <p:nvSpPr>
          <p:cNvPr id="4" name="Slide Number Placeholder 3"/>
          <p:cNvSpPr>
            <a:spLocks noGrp="1"/>
          </p:cNvSpPr>
          <p:nvPr>
            <p:ph type="sldNum" sz="quarter" idx="5"/>
          </p:nvPr>
        </p:nvSpPr>
        <p:spPr/>
        <p:txBody>
          <a:bodyPr/>
          <a:lstStyle/>
          <a:p>
            <a:fld id="{B0942668-FF5F-014D-9125-D0700CCD9429}" type="slidenum">
              <a:rPr lang="en-US" smtClean="0"/>
              <a:t>3</a:t>
            </a:fld>
            <a:endParaRPr lang="en-US"/>
          </a:p>
        </p:txBody>
      </p:sp>
    </p:spTree>
    <p:extLst>
      <p:ext uri="{BB962C8B-B14F-4D97-AF65-F5344CB8AC3E}">
        <p14:creationId xmlns:p14="http://schemas.microsoft.com/office/powerpoint/2010/main" val="2777107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0" i="0" dirty="0">
                <a:solidFill>
                  <a:srgbClr val="374151"/>
                </a:solidFill>
                <a:effectLst/>
                <a:latin typeface="Söhne"/>
              </a:rPr>
              <a:t>Unstructured data such as </a:t>
            </a:r>
            <a:r>
              <a:rPr lang="en-US" b="1" i="0" dirty="0">
                <a:solidFill>
                  <a:srgbClr val="374151"/>
                </a:solidFill>
                <a:effectLst/>
                <a:latin typeface="Söhne"/>
              </a:rPr>
              <a:t>natural language text </a:t>
            </a:r>
            <a:r>
              <a:rPr lang="en-US" b="0" i="0" dirty="0">
                <a:solidFill>
                  <a:srgbClr val="374151"/>
                </a:solidFill>
                <a:effectLst/>
                <a:latin typeface="Söhne"/>
              </a:rPr>
              <a:t>is fundamental for </a:t>
            </a:r>
            <a:r>
              <a:rPr lang="en-US" b="1" i="0" dirty="0">
                <a:solidFill>
                  <a:srgbClr val="374151"/>
                </a:solidFill>
                <a:effectLst/>
                <a:latin typeface="Söhne"/>
              </a:rPr>
              <a:t>human</a:t>
            </a:r>
            <a:r>
              <a:rPr lang="en-US" b="0" i="0" dirty="0">
                <a:solidFill>
                  <a:srgbClr val="374151"/>
                </a:solidFill>
                <a:effectLst/>
                <a:latin typeface="Söhne"/>
              </a:rPr>
              <a:t> </a:t>
            </a:r>
            <a:r>
              <a:rPr lang="en-US" b="1" i="0" dirty="0">
                <a:solidFill>
                  <a:srgbClr val="374151"/>
                </a:solidFill>
                <a:effectLst/>
                <a:latin typeface="Söhne"/>
              </a:rPr>
              <a:t>communication</a:t>
            </a:r>
            <a:r>
              <a:rPr lang="en-US" b="0" i="0" dirty="0">
                <a:solidFill>
                  <a:srgbClr val="374151"/>
                </a:solidFill>
                <a:effectLst/>
                <a:latin typeface="Söhne"/>
              </a:rPr>
              <a:t>.</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Whereas Structured data is essential for </a:t>
            </a:r>
            <a:r>
              <a:rPr lang="en-US" b="1" i="0" dirty="0">
                <a:solidFill>
                  <a:srgbClr val="374151"/>
                </a:solidFill>
                <a:effectLst/>
                <a:latin typeface="Söhne"/>
              </a:rPr>
              <a:t>machines</a:t>
            </a:r>
            <a:r>
              <a:rPr lang="en-US" b="0" i="0" dirty="0">
                <a:solidFill>
                  <a:srgbClr val="374151"/>
                </a:solidFill>
                <a:effectLst/>
                <a:latin typeface="Söhne"/>
              </a:rPr>
              <a:t> as it organizes information efficiently, enabling faster processing and precise decision-making.</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Unstructured text undoubtedly offers rich information that can </a:t>
            </a:r>
            <a:r>
              <a:rPr lang="en-US" b="1" i="0" dirty="0">
                <a:solidFill>
                  <a:srgbClr val="374151"/>
                </a:solidFill>
                <a:effectLst/>
                <a:latin typeface="Söhne"/>
              </a:rPr>
              <a:t>enhance</a:t>
            </a:r>
            <a:r>
              <a:rPr lang="en-US" b="0" i="0" dirty="0">
                <a:solidFill>
                  <a:srgbClr val="374151"/>
                </a:solidFill>
                <a:effectLst/>
                <a:latin typeface="Söhne"/>
              </a:rPr>
              <a:t> and provide </a:t>
            </a:r>
            <a:r>
              <a:rPr lang="en-US" b="1" i="0" dirty="0">
                <a:solidFill>
                  <a:srgbClr val="374151"/>
                </a:solidFill>
                <a:effectLst/>
                <a:latin typeface="Söhne"/>
              </a:rPr>
              <a:t>more context to structured data</a:t>
            </a:r>
            <a:r>
              <a:rPr lang="en-US" b="0" i="0" dirty="0">
                <a:solidFill>
                  <a:srgbClr val="374151"/>
                </a:solidFill>
                <a:effectLst/>
                <a:latin typeface="Söhne"/>
              </a:rPr>
              <a:t>.</a:t>
            </a:r>
          </a:p>
          <a:p>
            <a:pPr marL="171450" indent="-171450" algn="l">
              <a:buFont typeface="Arial" panose="020B0604020202020204" pitchFamily="34" charset="0"/>
              <a:buChar char="•"/>
            </a:pPr>
            <a:endParaRPr lang="en-US" b="0" i="0" dirty="0">
              <a:solidFill>
                <a:srgbClr val="374151"/>
              </a:solidFill>
              <a:effectLst/>
              <a:latin typeface="Söhne"/>
            </a:endParaRPr>
          </a:p>
          <a:p>
            <a:pPr marL="171450" indent="-171450" algn="l">
              <a:buFont typeface="Arial" panose="020B0604020202020204" pitchFamily="34" charset="0"/>
              <a:buChar char="•"/>
            </a:pPr>
            <a:r>
              <a:rPr lang="en-US" b="0" i="0" dirty="0">
                <a:solidFill>
                  <a:srgbClr val="374151"/>
                </a:solidFill>
                <a:effectLst/>
                <a:latin typeface="Söhne"/>
              </a:rPr>
              <a:t>Thus, the primary </a:t>
            </a:r>
            <a:r>
              <a:rPr lang="en-US" b="1" i="0" dirty="0">
                <a:solidFill>
                  <a:srgbClr val="374151"/>
                </a:solidFill>
                <a:effectLst/>
                <a:latin typeface="Söhne"/>
              </a:rPr>
              <a:t>Goal</a:t>
            </a:r>
            <a:r>
              <a:rPr lang="en-US" b="0" i="0" dirty="0">
                <a:solidFill>
                  <a:srgbClr val="374151"/>
                </a:solidFill>
                <a:effectLst/>
                <a:latin typeface="Söhne"/>
              </a:rPr>
              <a:t> of this PhD is to – </a:t>
            </a:r>
          </a:p>
          <a:p>
            <a:pPr marL="628650" lvl="1" indent="-171450" algn="l">
              <a:buFont typeface="Arial" panose="020B0604020202020204" pitchFamily="34" charset="0"/>
              <a:buChar char="•"/>
            </a:pPr>
            <a:r>
              <a:rPr lang="en-US" b="0" i="0" dirty="0">
                <a:solidFill>
                  <a:srgbClr val="374151"/>
                </a:solidFill>
                <a:effectLst/>
                <a:latin typeface="Söhne"/>
              </a:rPr>
              <a:t>“Harness this </a:t>
            </a:r>
            <a:r>
              <a:rPr lang="en-US" b="1" i="0" dirty="0">
                <a:solidFill>
                  <a:srgbClr val="374151"/>
                </a:solidFill>
                <a:effectLst/>
                <a:latin typeface="Söhne"/>
              </a:rPr>
              <a:t>untapped information </a:t>
            </a:r>
            <a:r>
              <a:rPr lang="en-US" b="0" i="0" dirty="0">
                <a:solidFill>
                  <a:srgbClr val="374151"/>
                </a:solidFill>
                <a:effectLst/>
                <a:latin typeface="Söhne"/>
              </a:rPr>
              <a:t>in text by </a:t>
            </a:r>
            <a:r>
              <a:rPr lang="en-US" b="1" i="0" dirty="0">
                <a:solidFill>
                  <a:srgbClr val="374151"/>
                </a:solidFill>
                <a:effectLst/>
                <a:latin typeface="Söhne"/>
              </a:rPr>
              <a:t>integrating</a:t>
            </a:r>
            <a:r>
              <a:rPr lang="en-US" b="0" i="0" dirty="0">
                <a:solidFill>
                  <a:srgbClr val="374151"/>
                </a:solidFill>
                <a:effectLst/>
                <a:latin typeface="Söhne"/>
              </a:rPr>
              <a:t> it with structured data, thereby </a:t>
            </a:r>
            <a:r>
              <a:rPr lang="en-US" b="1" i="0" dirty="0">
                <a:solidFill>
                  <a:srgbClr val="374151"/>
                </a:solidFill>
                <a:effectLst/>
                <a:latin typeface="Söhne"/>
              </a:rPr>
              <a:t>enhancing completeness </a:t>
            </a:r>
            <a:r>
              <a:rPr lang="en-US" b="0" i="0" dirty="0">
                <a:solidFill>
                  <a:srgbClr val="374151"/>
                </a:solidFill>
                <a:effectLst/>
                <a:latin typeface="Söhne"/>
              </a:rPr>
              <a:t>and </a:t>
            </a:r>
            <a:r>
              <a:rPr lang="en-US" b="1" i="0" dirty="0">
                <a:solidFill>
                  <a:srgbClr val="374151"/>
                </a:solidFill>
                <a:effectLst/>
                <a:latin typeface="Söhne"/>
              </a:rPr>
              <a:t>improving overall inferencing capabilities</a:t>
            </a:r>
            <a:r>
              <a:rPr lang="en-US"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EDC0B25F-833F-4F4B-ADD0-131146B5F8DA}" type="slidenum">
              <a:rPr lang="LID4096" smtClean="0"/>
              <a:t>4</a:t>
            </a:fld>
            <a:endParaRPr lang="LID4096"/>
          </a:p>
        </p:txBody>
      </p:sp>
    </p:spTree>
    <p:extLst>
      <p:ext uri="{BB962C8B-B14F-4D97-AF65-F5344CB8AC3E}">
        <p14:creationId xmlns:p14="http://schemas.microsoft.com/office/powerpoint/2010/main" val="212412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b="0" i="0" dirty="0">
                <a:solidFill>
                  <a:srgbClr val="374151"/>
                </a:solidFill>
                <a:effectLst/>
                <a:latin typeface="Söhne"/>
              </a:rPr>
              <a:t>Our </a:t>
            </a:r>
            <a:r>
              <a:rPr lang="en-US" b="1" i="0" dirty="0">
                <a:solidFill>
                  <a:srgbClr val="374151"/>
                </a:solidFill>
                <a:effectLst/>
                <a:latin typeface="Söhne"/>
              </a:rPr>
              <a:t>endeavor</a:t>
            </a:r>
            <a:r>
              <a:rPr lang="en-US" b="0" i="0" dirty="0">
                <a:solidFill>
                  <a:srgbClr val="374151"/>
                </a:solidFill>
                <a:effectLst/>
                <a:latin typeface="Söhne"/>
              </a:rPr>
              <a:t> in </a:t>
            </a:r>
            <a:r>
              <a:rPr lang="en-US" b="1" i="0" dirty="0">
                <a:solidFill>
                  <a:srgbClr val="374151"/>
                </a:solidFill>
                <a:effectLst/>
                <a:latin typeface="Söhne"/>
              </a:rPr>
              <a:t>Motivated</a:t>
            </a:r>
            <a:r>
              <a:rPr lang="en-US" b="0" i="0" dirty="0">
                <a:solidFill>
                  <a:srgbClr val="374151"/>
                </a:solidFill>
                <a:effectLst/>
                <a:latin typeface="Söhne"/>
              </a:rPr>
              <a:t> by this 4 points which the </a:t>
            </a:r>
            <a:r>
              <a:rPr lang="en-US" b="1" i="0" dirty="0">
                <a:solidFill>
                  <a:srgbClr val="374151"/>
                </a:solidFill>
                <a:effectLst/>
                <a:latin typeface="Söhne"/>
              </a:rPr>
              <a:t>existing work</a:t>
            </a:r>
            <a:r>
              <a:rPr lang="en-US" b="0" i="0" dirty="0">
                <a:solidFill>
                  <a:srgbClr val="374151"/>
                </a:solidFill>
                <a:effectLst/>
                <a:latin typeface="Söhne"/>
              </a:rPr>
              <a:t> in the related domain </a:t>
            </a:r>
            <a:r>
              <a:rPr lang="en-US" b="1" i="0" dirty="0">
                <a:solidFill>
                  <a:srgbClr val="374151"/>
                </a:solidFill>
                <a:effectLst/>
                <a:latin typeface="Söhne"/>
              </a:rPr>
              <a:t>fails to achieve all together</a:t>
            </a:r>
            <a:r>
              <a:rPr lang="en-US" b="0" i="0" dirty="0">
                <a:solidFill>
                  <a:srgbClr val="374151"/>
                </a:solidFill>
                <a:effectLst/>
                <a:latin typeface="Söhne"/>
              </a:rPr>
              <a:t>.</a:t>
            </a:r>
          </a:p>
          <a:p>
            <a:pPr marL="228600" indent="-228600">
              <a:buFont typeface="+mj-lt"/>
              <a:buAutoNum type="arabicPeriod"/>
            </a:pPr>
            <a:endParaRPr lang="en-US" b="0" i="0" dirty="0">
              <a:solidFill>
                <a:srgbClr val="374151"/>
              </a:solidFill>
              <a:effectLst/>
              <a:latin typeface="Söhne"/>
            </a:endParaRPr>
          </a:p>
          <a:p>
            <a:pPr marL="228600" indent="-228600">
              <a:buFont typeface="+mj-lt"/>
              <a:buAutoNum type="arabicPeriod"/>
            </a:pPr>
            <a:r>
              <a:rPr lang="en-US" b="0" i="0" dirty="0">
                <a:solidFill>
                  <a:srgbClr val="374151"/>
                </a:solidFill>
                <a:effectLst/>
                <a:latin typeface="Söhne"/>
              </a:rPr>
              <a:t>Heterogeneity remains a big challenge in data integration due to inconsistencies in data formats and structures. With the ever-increasing volume and diversity of data, there's an urgent need for </a:t>
            </a:r>
            <a:r>
              <a:rPr lang="en-US" b="1" i="0" dirty="0">
                <a:solidFill>
                  <a:srgbClr val="374151"/>
                </a:solidFill>
                <a:effectLst/>
                <a:latin typeface="Söhne"/>
              </a:rPr>
              <a:t>integrating both structured and unstructured dat</a:t>
            </a:r>
            <a:r>
              <a:rPr lang="en-US" b="0" i="0" dirty="0">
                <a:solidFill>
                  <a:srgbClr val="374151"/>
                </a:solidFill>
                <a:effectLst/>
                <a:latin typeface="Söhne"/>
              </a:rPr>
              <a:t>a seamlessly.</a:t>
            </a:r>
          </a:p>
          <a:p>
            <a:pPr marL="228600" indent="-228600">
              <a:buFont typeface="+mj-lt"/>
              <a:buAutoNum type="arabicPeriod"/>
            </a:pPr>
            <a:endParaRPr lang="en-US" b="0" i="0" dirty="0">
              <a:solidFill>
                <a:srgbClr val="374151"/>
              </a:solidFill>
              <a:effectLst/>
              <a:latin typeface="Söhne"/>
            </a:endParaRPr>
          </a:p>
          <a:p>
            <a:pPr marL="228600" indent="-228600">
              <a:buFont typeface="+mj-lt"/>
              <a:buAutoNum type="arabicPeriod"/>
            </a:pPr>
            <a:r>
              <a:rPr lang="en-US" b="0" i="0" dirty="0">
                <a:solidFill>
                  <a:srgbClr val="374151"/>
                </a:solidFill>
                <a:effectLst/>
                <a:latin typeface="Söhne"/>
              </a:rPr>
              <a:t>One of the most significant advantages of incorporating unstructured textual data is its </a:t>
            </a:r>
            <a:r>
              <a:rPr lang="en-US" b="1" i="0" dirty="0">
                <a:solidFill>
                  <a:srgbClr val="374151"/>
                </a:solidFill>
                <a:effectLst/>
                <a:latin typeface="Söhne"/>
              </a:rPr>
              <a:t>potential to reduce data sparsity</a:t>
            </a:r>
            <a:r>
              <a:rPr lang="en-US" b="0" i="0" dirty="0">
                <a:solidFill>
                  <a:srgbClr val="374151"/>
                </a:solidFill>
                <a:effectLst/>
                <a:latin typeface="Söhne"/>
              </a:rPr>
              <a:t>. By leveraging the richness of textual data, we can </a:t>
            </a:r>
            <a:r>
              <a:rPr lang="en-US" b="1" i="0" dirty="0">
                <a:solidFill>
                  <a:srgbClr val="374151"/>
                </a:solidFill>
                <a:effectLst/>
                <a:latin typeface="Söhne"/>
              </a:rPr>
              <a:t>fill in gaps</a:t>
            </a:r>
            <a:r>
              <a:rPr lang="en-US" b="0" i="0" dirty="0">
                <a:solidFill>
                  <a:srgbClr val="374151"/>
                </a:solidFill>
                <a:effectLst/>
                <a:latin typeface="Söhne"/>
              </a:rPr>
              <a:t> and </a:t>
            </a:r>
            <a:r>
              <a:rPr lang="en-US" b="1" i="0" dirty="0">
                <a:solidFill>
                  <a:srgbClr val="374151"/>
                </a:solidFill>
                <a:effectLst/>
                <a:latin typeface="Söhne"/>
              </a:rPr>
              <a:t>missing values </a:t>
            </a:r>
            <a:r>
              <a:rPr lang="en-US" b="0" i="0" dirty="0">
                <a:solidFill>
                  <a:srgbClr val="374151"/>
                </a:solidFill>
                <a:effectLst/>
                <a:latin typeface="Söhne"/>
              </a:rPr>
              <a:t>in </a:t>
            </a:r>
            <a:r>
              <a:rPr lang="en-US" b="1" i="0" dirty="0">
                <a:solidFill>
                  <a:srgbClr val="374151"/>
                </a:solidFill>
                <a:effectLst/>
                <a:latin typeface="Söhne"/>
              </a:rPr>
              <a:t>structured data sources</a:t>
            </a:r>
            <a:r>
              <a:rPr lang="en-US" b="0" i="0" dirty="0">
                <a:solidFill>
                  <a:srgbClr val="374151"/>
                </a:solidFill>
                <a:effectLst/>
                <a:latin typeface="Söhne"/>
              </a:rPr>
              <a:t>, thereby enhancing the </a:t>
            </a:r>
            <a:r>
              <a:rPr lang="en-US" b="1" i="0" dirty="0">
                <a:solidFill>
                  <a:srgbClr val="374151"/>
                </a:solidFill>
                <a:effectLst/>
                <a:latin typeface="Söhne"/>
              </a:rPr>
              <a:t>completeness</a:t>
            </a:r>
            <a:r>
              <a:rPr lang="en-US" b="0" i="0" dirty="0">
                <a:solidFill>
                  <a:srgbClr val="374151"/>
                </a:solidFill>
                <a:effectLst/>
                <a:latin typeface="Söhne"/>
              </a:rPr>
              <a:t> and providing a </a:t>
            </a:r>
            <a:r>
              <a:rPr lang="en-US" b="1" i="0" dirty="0">
                <a:solidFill>
                  <a:srgbClr val="374151"/>
                </a:solidFill>
                <a:effectLst/>
                <a:latin typeface="Söhne"/>
              </a:rPr>
              <a:t>holistic view</a:t>
            </a:r>
            <a:r>
              <a:rPr lang="en-US" b="0" i="0" dirty="0">
                <a:solidFill>
                  <a:srgbClr val="374151"/>
                </a:solidFill>
                <a:effectLst/>
                <a:latin typeface="Söhne"/>
              </a:rPr>
              <a:t> of the integrated dataset.</a:t>
            </a:r>
          </a:p>
          <a:p>
            <a:pPr marL="228600" indent="-228600">
              <a:buFont typeface="+mj-lt"/>
              <a:buAutoNum type="arabicPeriod"/>
            </a:pPr>
            <a:endParaRPr lang="en-US" b="0" i="0" dirty="0">
              <a:solidFill>
                <a:srgbClr val="374151"/>
              </a:solidFill>
              <a:effectLst/>
              <a:latin typeface="Söhne"/>
            </a:endParaRPr>
          </a:p>
          <a:p>
            <a:pPr marL="228600" indent="-228600">
              <a:buFont typeface="+mj-lt"/>
              <a:buAutoNum type="arabicPeriod"/>
            </a:pPr>
            <a:r>
              <a:rPr lang="en-US" b="0" i="0" dirty="0">
                <a:solidFill>
                  <a:srgbClr val="374151"/>
                </a:solidFill>
                <a:effectLst/>
                <a:latin typeface="Söhne"/>
              </a:rPr>
              <a:t>Most </a:t>
            </a:r>
            <a:r>
              <a:rPr lang="en-US" b="1" i="0" dirty="0">
                <a:solidFill>
                  <a:srgbClr val="374151"/>
                </a:solidFill>
                <a:effectLst/>
                <a:latin typeface="Söhne"/>
              </a:rPr>
              <a:t>Conventional methods </a:t>
            </a:r>
            <a:r>
              <a:rPr lang="en-US" b="0" i="0" dirty="0">
                <a:solidFill>
                  <a:srgbClr val="374151"/>
                </a:solidFill>
                <a:effectLst/>
                <a:latin typeface="Söhne"/>
              </a:rPr>
              <a:t>try to transform textual data into </a:t>
            </a:r>
            <a:r>
              <a:rPr lang="en-US" b="1" i="0" dirty="0">
                <a:solidFill>
                  <a:srgbClr val="374151"/>
                </a:solidFill>
                <a:effectLst/>
                <a:latin typeface="Söhne"/>
              </a:rPr>
              <a:t>generic data graphs</a:t>
            </a:r>
            <a:r>
              <a:rPr lang="en-US" b="0" i="0" dirty="0">
                <a:solidFill>
                  <a:srgbClr val="374151"/>
                </a:solidFill>
                <a:effectLst/>
                <a:latin typeface="Söhne"/>
              </a:rPr>
              <a:t>. But we aim for a structured representation in the form of a knowledge graph - </a:t>
            </a:r>
            <a:r>
              <a:rPr lang="en-US" b="1" i="0" dirty="0">
                <a:solidFill>
                  <a:srgbClr val="374151"/>
                </a:solidFill>
                <a:effectLst/>
                <a:latin typeface="Söhne"/>
              </a:rPr>
              <a:t>Adhering to a specific Schema. </a:t>
            </a:r>
            <a:r>
              <a:rPr lang="en-US" b="0" i="0" dirty="0">
                <a:solidFill>
                  <a:srgbClr val="374151"/>
                </a:solidFill>
                <a:effectLst/>
                <a:latin typeface="Söhne"/>
              </a:rPr>
              <a:t>Thus,</a:t>
            </a:r>
            <a:r>
              <a:rPr lang="en-US" b="1" i="0" dirty="0">
                <a:solidFill>
                  <a:srgbClr val="374151"/>
                </a:solidFill>
                <a:effectLst/>
                <a:latin typeface="Söhne"/>
              </a:rPr>
              <a:t> </a:t>
            </a:r>
            <a:r>
              <a:rPr lang="en-US" b="0" i="0" dirty="0">
                <a:solidFill>
                  <a:srgbClr val="374151"/>
                </a:solidFill>
                <a:effectLst/>
                <a:latin typeface="Söhne"/>
              </a:rPr>
              <a:t>ensuring that data integration is not just about pooling data together but about creating a coherent, quarriable, and unified knowledge base, addressing the challenge of heterogeneity.</a:t>
            </a:r>
          </a:p>
          <a:p>
            <a:pPr marL="457200" lvl="1" indent="0">
              <a:buFont typeface="Arial" panose="020B0604020202020204" pitchFamily="34" charset="0"/>
              <a:buNone/>
            </a:pPr>
            <a:endParaRPr lang="en-US" b="0" i="0" dirty="0">
              <a:solidFill>
                <a:srgbClr val="374151"/>
              </a:solidFill>
              <a:effectLst/>
              <a:latin typeface="Söhne"/>
            </a:endParaRPr>
          </a:p>
          <a:p>
            <a:pPr marL="228600" lvl="0" indent="-228600">
              <a:buFont typeface="+mj-lt"/>
              <a:buAutoNum type="arabicPeriod"/>
            </a:pPr>
            <a:r>
              <a:rPr lang="en-US" b="0" i="0" dirty="0">
                <a:solidFill>
                  <a:srgbClr val="374151"/>
                </a:solidFill>
                <a:effectLst/>
                <a:latin typeface="Söhne"/>
              </a:rPr>
              <a:t>Unlike others, </a:t>
            </a:r>
            <a:r>
              <a:rPr lang="en-US" b="1" i="0" dirty="0">
                <a:solidFill>
                  <a:srgbClr val="374151"/>
                </a:solidFill>
                <a:effectLst/>
                <a:latin typeface="Söhne"/>
              </a:rPr>
              <a:t>our objective goes beyond </a:t>
            </a:r>
            <a:r>
              <a:rPr lang="en-US" b="0" i="0" dirty="0">
                <a:solidFill>
                  <a:srgbClr val="374151"/>
                </a:solidFill>
                <a:effectLst/>
                <a:latin typeface="Söhne"/>
              </a:rPr>
              <a:t>the mere creation of a knowledge graph from text to a </a:t>
            </a:r>
            <a:r>
              <a:rPr lang="en-US" b="1" i="0" dirty="0">
                <a:solidFill>
                  <a:srgbClr val="374151"/>
                </a:solidFill>
                <a:effectLst/>
                <a:latin typeface="Söhne"/>
              </a:rPr>
              <a:t>graph that aids in data integration tasks</a:t>
            </a:r>
            <a:r>
              <a:rPr lang="en-US" b="0" i="0" dirty="0">
                <a:solidFill>
                  <a:srgbClr val="374151"/>
                </a:solidFill>
                <a:effectLst/>
                <a:latin typeface="Söhne"/>
              </a:rPr>
              <a:t>, emphasizing its utility in practical scenarios.</a:t>
            </a:r>
          </a:p>
          <a:p>
            <a:pPr marL="228600" lvl="0" indent="-228600">
              <a:buFont typeface="+mj-lt"/>
              <a:buAutoNum type="arabicPeriod"/>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1" dirty="0">
                <a:solidFill>
                  <a:srgbClr val="374151"/>
                </a:solidFill>
                <a:effectLst/>
                <a:latin typeface="Söhne"/>
              </a:rPr>
              <a:t>Example</a:t>
            </a:r>
            <a:r>
              <a:rPr lang="en-US" b="0" i="0" dirty="0">
                <a:solidFill>
                  <a:srgbClr val="374151"/>
                </a:solidFill>
                <a:effectLst/>
                <a:latin typeface="Söhne"/>
              </a:rPr>
              <a:t>: If two databases discuss agricultural practices but use different terminologies (e.g., "fertilizer" vs. "plant food"), conforming to a common schema allows users to query both databases with a single standard query, e.g., "list all fertilizer types".</a:t>
            </a:r>
          </a:p>
          <a:p>
            <a:pPr marL="228600" lvl="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EDC0B25F-833F-4F4B-ADD0-131146B5F8DA}" type="slidenum">
              <a:rPr lang="LID4096" smtClean="0"/>
              <a:t>5</a:t>
            </a:fld>
            <a:endParaRPr lang="LID4096"/>
          </a:p>
        </p:txBody>
      </p:sp>
    </p:spTree>
    <p:extLst>
      <p:ext uri="{BB962C8B-B14F-4D97-AF65-F5344CB8AC3E}">
        <p14:creationId xmlns:p14="http://schemas.microsoft.com/office/powerpoint/2010/main" val="354313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Thus, we set this </a:t>
            </a:r>
            <a:r>
              <a:rPr lang="en-US" b="1" dirty="0"/>
              <a:t>main objective</a:t>
            </a:r>
            <a:r>
              <a:rPr lang="en-US" dirty="0"/>
              <a:t> for our PhD.</a:t>
            </a:r>
          </a:p>
          <a:p>
            <a:pPr marL="628650" lvl="1" indent="-171450">
              <a:buFont typeface="Arial" panose="020B0604020202020204" pitchFamily="34" charset="0"/>
              <a:buChar char="•"/>
            </a:pPr>
            <a:r>
              <a:rPr lang="en-US" dirty="0"/>
              <a:t>Which will try to incorporate Text in a Graph Based Data Integration System that we have.</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To achieve our Primary Objective, we have identified these </a:t>
            </a:r>
            <a:r>
              <a:rPr lang="en-US" b="1" dirty="0"/>
              <a:t>4 main Sub-Objectives</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We have been working on the first 2 objectives and based on the results we get; we </a:t>
            </a:r>
            <a:r>
              <a:rPr lang="en-US" b="1" dirty="0"/>
              <a:t>might have to improvise objective 3</a:t>
            </a:r>
            <a:r>
              <a:rPr lang="en-US" dirty="0"/>
              <a: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will talk about these during the second half of the presentation.</a:t>
            </a:r>
          </a:p>
        </p:txBody>
      </p:sp>
      <p:sp>
        <p:nvSpPr>
          <p:cNvPr id="4" name="Slide Number Placeholder 3"/>
          <p:cNvSpPr>
            <a:spLocks noGrp="1"/>
          </p:cNvSpPr>
          <p:nvPr>
            <p:ph type="sldNum" sz="quarter" idx="5"/>
          </p:nvPr>
        </p:nvSpPr>
        <p:spPr/>
        <p:txBody>
          <a:bodyPr/>
          <a:lstStyle/>
          <a:p>
            <a:fld id="{EDC0B25F-833F-4F4B-ADD0-131146B5F8DA}" type="slidenum">
              <a:rPr lang="LID4096" smtClean="0"/>
              <a:t>6</a:t>
            </a:fld>
            <a:endParaRPr lang="LID4096"/>
          </a:p>
        </p:txBody>
      </p:sp>
    </p:spTree>
    <p:extLst>
      <p:ext uri="{BB962C8B-B14F-4D97-AF65-F5344CB8AC3E}">
        <p14:creationId xmlns:p14="http://schemas.microsoft.com/office/powerpoint/2010/main" val="260146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This is what we have </a:t>
            </a:r>
            <a:r>
              <a:rPr lang="en-US" b="1" dirty="0"/>
              <a:t>envisioned</a:t>
            </a:r>
            <a:r>
              <a:rPr lang="en-US" b="0" dirty="0"/>
              <a:t> for our </a:t>
            </a:r>
            <a:r>
              <a:rPr lang="en-US" b="1" dirty="0"/>
              <a:t>Text Data Integration Pipeline</a:t>
            </a:r>
            <a:r>
              <a:rPr lang="en-US" b="0" dirty="0"/>
              <a:t>. Since we already presented this during our first Winter School, I will not go into fine-grained details </a:t>
            </a:r>
            <a:r>
              <a:rPr lang="en-US" b="1" dirty="0"/>
              <a:t>(next)</a:t>
            </a:r>
            <a:r>
              <a:rPr lang="en-US" b="0" dirty="0"/>
              <a:t>.</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The </a:t>
            </a:r>
            <a:r>
              <a:rPr lang="en-US" b="1" dirty="0"/>
              <a:t>top-most part </a:t>
            </a:r>
            <a:r>
              <a:rPr lang="en-US" b="0" dirty="0"/>
              <a:t>mostly involves the:</a:t>
            </a:r>
          </a:p>
          <a:p>
            <a:pPr marL="628650" lvl="1" indent="-171450">
              <a:buFont typeface="Arial" panose="020B0604020202020204" pitchFamily="34" charset="0"/>
              <a:buChar char="•"/>
            </a:pPr>
            <a:r>
              <a:rPr lang="en-US" b="0" dirty="0"/>
              <a:t>Utilization of the </a:t>
            </a:r>
            <a:r>
              <a:rPr lang="en-US" b="1" dirty="0"/>
              <a:t>Concepts </a:t>
            </a:r>
            <a:r>
              <a:rPr lang="en-US" b="0" dirty="0"/>
              <a:t>Extracted</a:t>
            </a:r>
            <a:r>
              <a:rPr lang="en-US" b="1" dirty="0"/>
              <a:t> </a:t>
            </a:r>
            <a:r>
              <a:rPr lang="en-US" b="0" dirty="0"/>
              <a:t>from the </a:t>
            </a:r>
            <a:r>
              <a:rPr lang="en-US" b="1" dirty="0"/>
              <a:t>IG</a:t>
            </a:r>
            <a:r>
              <a:rPr lang="en-US" b="0" dirty="0"/>
              <a:t>, and the </a:t>
            </a:r>
            <a:r>
              <a:rPr lang="en-US" b="1" dirty="0"/>
              <a:t>Instances</a:t>
            </a:r>
            <a:r>
              <a:rPr lang="en-US" b="0" dirty="0"/>
              <a:t> from the </a:t>
            </a:r>
            <a:r>
              <a:rPr lang="en-US" b="1" dirty="0"/>
              <a:t>Structured Sources</a:t>
            </a:r>
            <a:r>
              <a:rPr lang="en-US" b="0" dirty="0"/>
              <a:t>.</a:t>
            </a:r>
          </a:p>
          <a:p>
            <a:pPr marL="628650" lvl="1" indent="-171450">
              <a:buFont typeface="Arial" panose="020B0604020202020204" pitchFamily="34" charset="0"/>
              <a:buChar char="•"/>
            </a:pPr>
            <a:r>
              <a:rPr lang="en-US" b="0" dirty="0"/>
              <a:t>in order to </a:t>
            </a:r>
            <a:r>
              <a:rPr lang="en-US" b="1" dirty="0"/>
              <a:t>Semi-Automatically Annotate </a:t>
            </a:r>
            <a:r>
              <a:rPr lang="en-US" b="0" dirty="0"/>
              <a:t>an exemplary Text Dataset.</a:t>
            </a:r>
          </a:p>
          <a:p>
            <a:pPr marL="628650" lvl="1" indent="-171450">
              <a:buFont typeface="Arial" panose="020B0604020202020204" pitchFamily="34" charset="0"/>
              <a:buChar char="•"/>
            </a:pPr>
            <a:r>
              <a:rPr lang="en-US" b="0" dirty="0"/>
              <a:t>So that we can use that Dataset to </a:t>
            </a:r>
            <a:r>
              <a:rPr lang="en-US" b="1" dirty="0"/>
              <a:t>Train </a:t>
            </a:r>
            <a:r>
              <a:rPr lang="en-US" b="0" dirty="0"/>
              <a:t>or</a:t>
            </a:r>
            <a:r>
              <a:rPr lang="en-US" b="1" dirty="0"/>
              <a:t> Fine-Tune </a:t>
            </a:r>
            <a:r>
              <a:rPr lang="en-US" b="0" dirty="0"/>
              <a:t>a Machine Learning Model in the later phases.</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And the phases in </a:t>
            </a:r>
            <a:r>
              <a:rPr lang="en-US" b="1" dirty="0"/>
              <a:t>bottom part </a:t>
            </a:r>
            <a:r>
              <a:rPr lang="en-US" b="0" dirty="0"/>
              <a:t>will focus on:</a:t>
            </a:r>
          </a:p>
          <a:p>
            <a:pPr marL="628650" lvl="1" indent="-171450">
              <a:buFont typeface="Arial" panose="020B0604020202020204" pitchFamily="34" charset="0"/>
              <a:buChar char="•"/>
            </a:pPr>
            <a:r>
              <a:rPr lang="en-US" b="1" dirty="0"/>
              <a:t>Training</a:t>
            </a:r>
            <a:r>
              <a:rPr lang="en-US" b="0" dirty="0"/>
              <a:t> some form of </a:t>
            </a:r>
            <a:r>
              <a:rPr lang="en-US" b="1" dirty="0"/>
              <a:t>ML model </a:t>
            </a:r>
            <a:r>
              <a:rPr lang="en-US" b="0" dirty="0"/>
              <a:t>(such s a </a:t>
            </a:r>
            <a:r>
              <a:rPr lang="en-US" b="1" dirty="0"/>
              <a:t>Language Model</a:t>
            </a:r>
            <a:r>
              <a:rPr lang="en-US" b="0" dirty="0"/>
              <a:t>)</a:t>
            </a:r>
            <a:r>
              <a:rPr lang="en-US" b="1" dirty="0"/>
              <a:t> </a:t>
            </a:r>
            <a:r>
              <a:rPr lang="en-US" b="0" dirty="0"/>
              <a:t>for </a:t>
            </a:r>
            <a:r>
              <a:rPr lang="en-US" b="1" dirty="0"/>
              <a:t>Tagging </a:t>
            </a:r>
            <a:r>
              <a:rPr lang="en-US" b="0" dirty="0"/>
              <a:t>completely </a:t>
            </a:r>
            <a:r>
              <a:rPr lang="en-US" b="1" dirty="0"/>
              <a:t>New Text Sources </a:t>
            </a:r>
            <a:r>
              <a:rPr lang="en-US" b="0" dirty="0"/>
              <a:t>with </a:t>
            </a:r>
            <a:r>
              <a:rPr lang="en-US" b="1" dirty="0"/>
              <a:t>Concepts</a:t>
            </a:r>
            <a:r>
              <a:rPr lang="en-US" b="0" dirty="0"/>
              <a:t>.</a:t>
            </a:r>
          </a:p>
          <a:p>
            <a:pPr marL="628650" lvl="1" indent="-171450">
              <a:buFont typeface="Arial" panose="020B0604020202020204" pitchFamily="34" charset="0"/>
              <a:buChar char="•"/>
            </a:pPr>
            <a:r>
              <a:rPr lang="en-US" b="0" dirty="0"/>
              <a:t>And also, to </a:t>
            </a:r>
            <a:r>
              <a:rPr lang="en-US" b="1" dirty="0"/>
              <a:t>Map </a:t>
            </a:r>
            <a:r>
              <a:rPr lang="en-US" b="0" dirty="0"/>
              <a:t>and </a:t>
            </a:r>
            <a:r>
              <a:rPr lang="en-US" b="1" dirty="0"/>
              <a:t>Represent </a:t>
            </a:r>
            <a:r>
              <a:rPr lang="en-US" b="0" dirty="0"/>
              <a:t>those Tagged Texts with the associated </a:t>
            </a:r>
            <a:r>
              <a:rPr lang="en-US" b="1" dirty="0"/>
              <a:t>Concepts</a:t>
            </a:r>
            <a:r>
              <a:rPr lang="en-US" b="0" dirty="0"/>
              <a:t> in the </a:t>
            </a:r>
            <a:r>
              <a:rPr lang="en-US" b="1" dirty="0"/>
              <a:t>Integrated Graph</a:t>
            </a:r>
            <a:r>
              <a:rPr lang="en-US" b="0" dirty="0"/>
              <a:t>.</a:t>
            </a:r>
          </a:p>
          <a:p>
            <a:pPr marL="628650" lvl="1" indent="-171450">
              <a:buFont typeface="Arial" panose="020B0604020202020204" pitchFamily="34" charset="0"/>
              <a:buChar char="•"/>
            </a:pPr>
            <a:endParaRPr lang="en-US" b="0" dirty="0"/>
          </a:p>
          <a:p>
            <a:pPr marL="171450" lvl="0" indent="-171450">
              <a:buFont typeface="Arial" panose="020B0604020202020204" pitchFamily="34" charset="0"/>
              <a:buChar char="•"/>
            </a:pPr>
            <a:r>
              <a:rPr lang="en-US" b="0" dirty="0"/>
              <a:t>So, in a nutshell – we are planning on using the </a:t>
            </a:r>
            <a:r>
              <a:rPr lang="en-US" b="1" dirty="0"/>
              <a:t>KG</a:t>
            </a:r>
            <a:r>
              <a:rPr lang="en-US" b="0" dirty="0"/>
              <a:t> and </a:t>
            </a:r>
            <a:r>
              <a:rPr lang="en-US" b="1" dirty="0"/>
              <a:t>Structured Data </a:t>
            </a:r>
            <a:r>
              <a:rPr lang="en-US" b="0" dirty="0"/>
              <a:t>to </a:t>
            </a:r>
            <a:r>
              <a:rPr lang="en-US" b="1" dirty="0"/>
              <a:t>Annotate</a:t>
            </a:r>
            <a:r>
              <a:rPr lang="en-US" b="0" dirty="0"/>
              <a:t> the </a:t>
            </a:r>
            <a:r>
              <a:rPr lang="en-US" b="1" dirty="0"/>
              <a:t>Exemplary Textual </a:t>
            </a:r>
            <a:r>
              <a:rPr lang="en-US" b="0" dirty="0"/>
              <a:t>data which in turn will:</a:t>
            </a:r>
          </a:p>
          <a:p>
            <a:pPr marL="628650" lvl="1" indent="-171450">
              <a:buFont typeface="Arial" panose="020B0604020202020204" pitchFamily="34" charset="0"/>
              <a:buChar char="•"/>
            </a:pPr>
            <a:r>
              <a:rPr lang="en-US" b="0" dirty="0"/>
              <a:t>act as the </a:t>
            </a:r>
            <a:r>
              <a:rPr lang="en-US" b="1" dirty="0"/>
              <a:t>Training Data </a:t>
            </a:r>
            <a:r>
              <a:rPr lang="en-US" b="0" dirty="0"/>
              <a:t>for learning a </a:t>
            </a:r>
            <a:r>
              <a:rPr lang="en-US" b="1" dirty="0"/>
              <a:t>model</a:t>
            </a:r>
            <a:r>
              <a:rPr lang="en-US" b="0" dirty="0"/>
              <a:t> in order to </a:t>
            </a:r>
            <a:r>
              <a:rPr lang="en-US" b="1" dirty="0"/>
              <a:t>Tag New Unseen Text </a:t>
            </a:r>
            <a:r>
              <a:rPr lang="en-US" b="0" dirty="0"/>
              <a:t>based on these knowledge.</a:t>
            </a:r>
          </a:p>
          <a:p>
            <a:pPr marL="628650" lvl="1" indent="-171450">
              <a:buFont typeface="Arial" panose="020B0604020202020204" pitchFamily="34" charset="0"/>
              <a:buChar char="•"/>
            </a:pPr>
            <a:r>
              <a:rPr lang="en-US" b="1" i="0" dirty="0">
                <a:solidFill>
                  <a:srgbClr val="374151"/>
                </a:solidFill>
                <a:effectLst/>
                <a:latin typeface="Söhne"/>
              </a:rPr>
              <a:t>Distantly Supervised Dataset:</a:t>
            </a:r>
            <a:r>
              <a:rPr lang="en-US" b="0" i="0" dirty="0">
                <a:solidFill>
                  <a:srgbClr val="374151"/>
                </a:solidFill>
                <a:effectLst/>
                <a:latin typeface="Söhne"/>
              </a:rPr>
              <a:t> </a:t>
            </a:r>
            <a:r>
              <a:rPr lang="en-US" b="0" dirty="0"/>
              <a:t>Since we are </a:t>
            </a:r>
            <a:r>
              <a:rPr lang="en-US" b="0" i="0" dirty="0">
                <a:solidFill>
                  <a:srgbClr val="374151"/>
                </a:solidFill>
                <a:effectLst/>
                <a:latin typeface="Söhne"/>
              </a:rPr>
              <a:t>using the knowledge from our existing knowledge graph (and structured data sources) to automatically generate labels for unlabeled text data without direct human annotation.</a:t>
            </a:r>
            <a:endParaRPr lang="en-US" b="0" dirty="0"/>
          </a:p>
          <a:p>
            <a:pPr marL="628650" lvl="1" indent="-171450">
              <a:buFont typeface="Arial" panose="020B0604020202020204" pitchFamily="34" charset="0"/>
              <a:buChar char="•"/>
            </a:pPr>
            <a:endParaRPr lang="en-US" b="0" dirty="0"/>
          </a:p>
          <a:p>
            <a:pPr marL="171450" lvl="0" indent="-171450">
              <a:buFont typeface="Arial" panose="020B0604020202020204" pitchFamily="34" charset="0"/>
              <a:buChar char="•"/>
            </a:pPr>
            <a:r>
              <a:rPr lang="en-US" b="0" dirty="0"/>
              <a:t>Thus, as a whole facilitating </a:t>
            </a:r>
            <a:r>
              <a:rPr lang="en-US" b="1" dirty="0"/>
              <a:t>Unstructured Data Integration</a:t>
            </a:r>
            <a:r>
              <a:rPr lang="en-US" b="0" dirty="0"/>
              <a:t>.</a:t>
            </a:r>
          </a:p>
        </p:txBody>
      </p:sp>
      <p:sp>
        <p:nvSpPr>
          <p:cNvPr id="4" name="Slide Number Placeholder 3"/>
          <p:cNvSpPr>
            <a:spLocks noGrp="1"/>
          </p:cNvSpPr>
          <p:nvPr>
            <p:ph type="sldNum" sz="quarter" idx="5"/>
          </p:nvPr>
        </p:nvSpPr>
        <p:spPr/>
        <p:txBody>
          <a:bodyPr/>
          <a:lstStyle/>
          <a:p>
            <a:fld id="{EDC0B25F-833F-4F4B-ADD0-131146B5F8DA}" type="slidenum">
              <a:rPr lang="LID4096" smtClean="0"/>
              <a:t>7</a:t>
            </a:fld>
            <a:endParaRPr lang="LID4096"/>
          </a:p>
        </p:txBody>
      </p:sp>
    </p:spTree>
    <p:extLst>
      <p:ext uri="{BB962C8B-B14F-4D97-AF65-F5344CB8AC3E}">
        <p14:creationId xmlns:p14="http://schemas.microsoft.com/office/powerpoint/2010/main" val="338491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talk about what we have been able to achieve so far.</a:t>
            </a:r>
          </a:p>
        </p:txBody>
      </p:sp>
      <p:sp>
        <p:nvSpPr>
          <p:cNvPr id="4" name="Slide Number Placeholder 3"/>
          <p:cNvSpPr>
            <a:spLocks noGrp="1"/>
          </p:cNvSpPr>
          <p:nvPr>
            <p:ph type="sldNum" sz="quarter" idx="5"/>
          </p:nvPr>
        </p:nvSpPr>
        <p:spPr/>
        <p:txBody>
          <a:bodyPr/>
          <a:lstStyle/>
          <a:p>
            <a:fld id="{B0942668-FF5F-014D-9125-D0700CCD9429}" type="slidenum">
              <a:rPr lang="en-US" smtClean="0"/>
              <a:t>8</a:t>
            </a:fld>
            <a:endParaRPr lang="en-US"/>
          </a:p>
        </p:txBody>
      </p:sp>
    </p:spTree>
    <p:extLst>
      <p:ext uri="{BB962C8B-B14F-4D97-AF65-F5344CB8AC3E}">
        <p14:creationId xmlns:p14="http://schemas.microsoft.com/office/powerpoint/2010/main" val="181770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dirty="0"/>
              <a:t>We already developed a working Knowledge Graph construction approach.</a:t>
            </a:r>
          </a:p>
          <a:p>
            <a:pPr marL="228600" indent="-228600">
              <a:buFont typeface="Arial" panose="020B0604020202020204" pitchFamily="34" charset="0"/>
              <a:buChar char="•"/>
            </a:pPr>
            <a:endParaRPr lang="en-US" dirty="0"/>
          </a:p>
          <a:p>
            <a:pPr marL="228600" indent="-228600">
              <a:buFont typeface="Arial" panose="020B0604020202020204" pitchFamily="34" charset="0"/>
              <a:buChar char="•"/>
            </a:pPr>
            <a:r>
              <a:rPr lang="en-US" dirty="0"/>
              <a:t>But for the sake of our first contribution, we are concentrating in an application area where we tried to –</a:t>
            </a:r>
          </a:p>
          <a:p>
            <a:pPr marL="685800" lvl="1" indent="-228600">
              <a:buFont typeface="Arial" panose="020B0604020202020204" pitchFamily="34" charset="0"/>
              <a:buChar char="•"/>
            </a:pPr>
            <a:r>
              <a:rPr lang="en-US" dirty="0"/>
              <a:t>“</a:t>
            </a:r>
            <a:r>
              <a:rPr lang="en-US" b="1" dirty="0"/>
              <a:t>Mitigate the missing values in the Integrated Data</a:t>
            </a:r>
            <a:r>
              <a:rPr lang="en-US" dirty="0"/>
              <a:t>”</a:t>
            </a:r>
          </a:p>
          <a:p>
            <a:pPr marL="685800" lvl="1"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Here is an Example of the problem that we are solving for our first paper.</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Imagine you have 2 structured sources containing disease related information …</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The first source contains Diseases with its corresponding complications, anatomy and few other relevant information.</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Whereas the second source only contains some new Disease names with their corresponding ICD-11 code.</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Now if you integrate these two sources. Even though the </a:t>
            </a:r>
            <a:r>
              <a:rPr lang="en-US" b="1" dirty="0"/>
              <a:t>schema will integrate seamlessly</a:t>
            </a:r>
            <a:r>
              <a:rPr lang="en-US" dirty="0"/>
              <a:t>, the </a:t>
            </a:r>
            <a:r>
              <a:rPr lang="en-US" b="1" dirty="0"/>
              <a:t>instances</a:t>
            </a:r>
            <a:r>
              <a:rPr lang="en-US" dirty="0"/>
              <a:t> will have </a:t>
            </a:r>
            <a:r>
              <a:rPr lang="en-US" b="1" dirty="0"/>
              <a:t>missing value</a:t>
            </a:r>
            <a:r>
              <a:rPr lang="en-US" dirty="0"/>
              <a:t>s in them.</a:t>
            </a:r>
          </a:p>
          <a:p>
            <a:pPr marL="228600" lvl="0" indent="-228600">
              <a:buFont typeface="Arial" panose="020B0604020202020204" pitchFamily="34" charset="0"/>
              <a:buChar char="•"/>
            </a:pPr>
            <a:endParaRPr lang="en-US" dirty="0"/>
          </a:p>
          <a:p>
            <a:pPr marL="228600" lvl="0" indent="-228600">
              <a:buFont typeface="Arial" panose="020B0604020202020204" pitchFamily="34" charset="0"/>
              <a:buChar char="•"/>
            </a:pPr>
            <a:r>
              <a:rPr lang="en-US" dirty="0"/>
              <a:t>This will </a:t>
            </a:r>
            <a:r>
              <a:rPr lang="en-US" b="1" dirty="0"/>
              <a:t>result in incomplete queries </a:t>
            </a:r>
            <a:r>
              <a:rPr lang="en-US" dirty="0"/>
              <a:t>and other issues if we want to further use these integrated data.</a:t>
            </a:r>
          </a:p>
        </p:txBody>
      </p:sp>
      <p:sp>
        <p:nvSpPr>
          <p:cNvPr id="4" name="Slide Number Placeholder 3"/>
          <p:cNvSpPr>
            <a:spLocks noGrp="1"/>
          </p:cNvSpPr>
          <p:nvPr>
            <p:ph type="sldNum" sz="quarter" idx="5"/>
          </p:nvPr>
        </p:nvSpPr>
        <p:spPr/>
        <p:txBody>
          <a:bodyPr/>
          <a:lstStyle/>
          <a:p>
            <a:fld id="{EDC0B25F-833F-4F4B-ADD0-131146B5F8DA}" type="slidenum">
              <a:rPr lang="LID4096" smtClean="0"/>
              <a:t>9</a:t>
            </a:fld>
            <a:endParaRPr lang="LID4096"/>
          </a:p>
        </p:txBody>
      </p:sp>
    </p:spTree>
    <p:extLst>
      <p:ext uri="{BB962C8B-B14F-4D97-AF65-F5344CB8AC3E}">
        <p14:creationId xmlns:p14="http://schemas.microsoft.com/office/powerpoint/2010/main" val="67096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5998D4-23C2-4938-B10E-18D2F8EF9B24}"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229825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0F5823-4C2C-4143-8C98-E01B5F5A8113}"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65129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79A0C-70B8-49D5-A5B4-F87BD047C0FF}"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1765752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B600"/>
        </a:solidFill>
        <a:effectLst/>
      </p:bgPr>
    </p:bg>
    <p:spTree>
      <p:nvGrpSpPr>
        <p:cNvPr id="1" name="Shape 25"/>
        <p:cNvGrpSpPr/>
        <p:nvPr/>
      </p:nvGrpSpPr>
      <p:grpSpPr>
        <a:xfrm>
          <a:off x="0" y="0"/>
          <a:ext cx="0" cy="0"/>
          <a:chOff x="0" y="0"/>
          <a:chExt cx="0" cy="0"/>
        </a:xfrm>
      </p:grpSpPr>
      <p:sp>
        <p:nvSpPr>
          <p:cNvPr id="26" name="Google Shape;26;p6"/>
          <p:cNvSpPr/>
          <p:nvPr/>
        </p:nvSpPr>
        <p:spPr>
          <a:xfrm flipH="1">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 name="Google Shape;27;p6"/>
          <p:cNvSpPr txBox="1">
            <a:spLocks noGrp="1"/>
          </p:cNvSpPr>
          <p:nvPr>
            <p:ph type="body" idx="1"/>
          </p:nvPr>
        </p:nvSpPr>
        <p:spPr>
          <a:xfrm>
            <a:off x="2342933" y="2882400"/>
            <a:ext cx="7506400" cy="1093200"/>
          </a:xfrm>
          <a:prstGeom prst="rect">
            <a:avLst/>
          </a:prstGeom>
          <a:noFill/>
          <a:ln>
            <a:noFill/>
          </a:ln>
        </p:spPr>
        <p:txBody>
          <a:bodyPr spcFirstLastPara="1" wrap="square" lIns="91425" tIns="91425" rIns="91425" bIns="91425" anchor="ctr" anchorCtr="0"/>
          <a:lstStyle>
            <a:lvl1pPr marL="609585" lvl="0" indent="-558786" algn="ctr">
              <a:lnSpc>
                <a:spcPct val="100000"/>
              </a:lnSpc>
              <a:spcBef>
                <a:spcPts val="800"/>
              </a:spcBef>
              <a:spcAft>
                <a:spcPts val="0"/>
              </a:spcAft>
              <a:buClr>
                <a:srgbClr val="434343"/>
              </a:buClr>
              <a:buSzPts val="3000"/>
              <a:buChar char="●"/>
              <a:defRPr sz="4000" i="1">
                <a:solidFill>
                  <a:srgbClr val="434343"/>
                </a:solidFill>
              </a:defRPr>
            </a:lvl1pPr>
            <a:lvl2pPr marL="1219170" lvl="1" indent="-558786" algn="ctr">
              <a:lnSpc>
                <a:spcPct val="100000"/>
              </a:lnSpc>
              <a:spcBef>
                <a:spcPts val="0"/>
              </a:spcBef>
              <a:spcAft>
                <a:spcPts val="0"/>
              </a:spcAft>
              <a:buClr>
                <a:srgbClr val="434343"/>
              </a:buClr>
              <a:buSzPts val="3000"/>
              <a:buChar char="○"/>
              <a:defRPr sz="4000" i="1">
                <a:solidFill>
                  <a:srgbClr val="434343"/>
                </a:solidFill>
              </a:defRPr>
            </a:lvl2pPr>
            <a:lvl3pPr marL="1828754" lvl="2" indent="-558786" algn="ctr">
              <a:lnSpc>
                <a:spcPct val="100000"/>
              </a:lnSpc>
              <a:spcBef>
                <a:spcPts val="0"/>
              </a:spcBef>
              <a:spcAft>
                <a:spcPts val="0"/>
              </a:spcAft>
              <a:buClr>
                <a:srgbClr val="434343"/>
              </a:buClr>
              <a:buSzPts val="3000"/>
              <a:buChar char="■"/>
              <a:defRPr sz="4000" i="1">
                <a:solidFill>
                  <a:srgbClr val="434343"/>
                </a:solidFill>
              </a:defRPr>
            </a:lvl3pPr>
            <a:lvl4pPr marL="2438339" lvl="3" indent="-558786" algn="ctr">
              <a:lnSpc>
                <a:spcPct val="100000"/>
              </a:lnSpc>
              <a:spcBef>
                <a:spcPts val="0"/>
              </a:spcBef>
              <a:spcAft>
                <a:spcPts val="0"/>
              </a:spcAft>
              <a:buClr>
                <a:srgbClr val="434343"/>
              </a:buClr>
              <a:buSzPts val="3000"/>
              <a:buChar char="●"/>
              <a:defRPr sz="4000" i="1">
                <a:solidFill>
                  <a:srgbClr val="434343"/>
                </a:solidFill>
              </a:defRPr>
            </a:lvl4pPr>
            <a:lvl5pPr marL="3047924" lvl="4" indent="-558786" algn="ctr">
              <a:lnSpc>
                <a:spcPct val="100000"/>
              </a:lnSpc>
              <a:spcBef>
                <a:spcPts val="0"/>
              </a:spcBef>
              <a:spcAft>
                <a:spcPts val="0"/>
              </a:spcAft>
              <a:buClr>
                <a:srgbClr val="434343"/>
              </a:buClr>
              <a:buSzPts val="3000"/>
              <a:buChar char="○"/>
              <a:defRPr sz="4000" i="1">
                <a:solidFill>
                  <a:srgbClr val="434343"/>
                </a:solidFill>
              </a:defRPr>
            </a:lvl5pPr>
            <a:lvl6pPr marL="3657509" lvl="5" indent="-558786" algn="ctr">
              <a:lnSpc>
                <a:spcPct val="100000"/>
              </a:lnSpc>
              <a:spcBef>
                <a:spcPts val="0"/>
              </a:spcBef>
              <a:spcAft>
                <a:spcPts val="0"/>
              </a:spcAft>
              <a:buClr>
                <a:srgbClr val="434343"/>
              </a:buClr>
              <a:buSzPts val="3000"/>
              <a:buChar char="■"/>
              <a:defRPr sz="4000" i="1">
                <a:solidFill>
                  <a:srgbClr val="434343"/>
                </a:solidFill>
              </a:defRPr>
            </a:lvl6pPr>
            <a:lvl7pPr marL="4267093" lvl="6" indent="-558786" algn="ctr">
              <a:lnSpc>
                <a:spcPct val="100000"/>
              </a:lnSpc>
              <a:spcBef>
                <a:spcPts val="0"/>
              </a:spcBef>
              <a:spcAft>
                <a:spcPts val="0"/>
              </a:spcAft>
              <a:buClr>
                <a:srgbClr val="434343"/>
              </a:buClr>
              <a:buSzPts val="3000"/>
              <a:buChar char="●"/>
              <a:defRPr sz="4000" i="1">
                <a:solidFill>
                  <a:srgbClr val="434343"/>
                </a:solidFill>
              </a:defRPr>
            </a:lvl7pPr>
            <a:lvl8pPr marL="4876678" lvl="7" indent="-558786" algn="ctr">
              <a:lnSpc>
                <a:spcPct val="100000"/>
              </a:lnSpc>
              <a:spcBef>
                <a:spcPts val="0"/>
              </a:spcBef>
              <a:spcAft>
                <a:spcPts val="0"/>
              </a:spcAft>
              <a:buClr>
                <a:srgbClr val="434343"/>
              </a:buClr>
              <a:buSzPts val="3000"/>
              <a:buChar char="○"/>
              <a:defRPr sz="4000" i="1">
                <a:solidFill>
                  <a:srgbClr val="434343"/>
                </a:solidFill>
              </a:defRPr>
            </a:lvl8pPr>
            <a:lvl9pPr marL="5486263" lvl="8" indent="-558786" algn="ctr">
              <a:lnSpc>
                <a:spcPct val="100000"/>
              </a:lnSpc>
              <a:spcBef>
                <a:spcPts val="0"/>
              </a:spcBef>
              <a:spcAft>
                <a:spcPts val="0"/>
              </a:spcAft>
              <a:buClr>
                <a:srgbClr val="434343"/>
              </a:buClr>
              <a:buSzPts val="3000"/>
              <a:buChar char="■"/>
              <a:defRPr sz="4000" i="1">
                <a:solidFill>
                  <a:srgbClr val="434343"/>
                </a:solidFill>
              </a:defRPr>
            </a:lvl9pPr>
          </a:lstStyle>
          <a:p>
            <a:endParaRPr/>
          </a:p>
        </p:txBody>
      </p:sp>
      <p:sp>
        <p:nvSpPr>
          <p:cNvPr id="28" name="Google Shape;28;p6"/>
          <p:cNvSpPr txBox="1"/>
          <p:nvPr/>
        </p:nvSpPr>
        <p:spPr>
          <a:xfrm>
            <a:off x="274067" y="100100"/>
            <a:ext cx="1066000" cy="8716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6000" b="1" i="0" u="none" strike="noStrike" cap="none">
                <a:solidFill>
                  <a:srgbClr val="434343"/>
                </a:solidFill>
                <a:latin typeface="Raleway"/>
                <a:ea typeface="Raleway"/>
                <a:cs typeface="Raleway"/>
                <a:sym typeface="Raleway"/>
              </a:rPr>
              <a:t>“</a:t>
            </a:r>
            <a:endParaRPr sz="16000" b="1" i="0" u="none" strike="noStrike" cap="none">
              <a:solidFill>
                <a:srgbClr val="434343"/>
              </a:solidFill>
              <a:latin typeface="Raleway"/>
              <a:ea typeface="Raleway"/>
              <a:cs typeface="Raleway"/>
              <a:sym typeface="Raleway"/>
            </a:endParaRPr>
          </a:p>
        </p:txBody>
      </p:sp>
      <p:sp>
        <p:nvSpPr>
          <p:cNvPr id="29" name="Google Shape;29;p6"/>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930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2"/>
        <p:cNvGrpSpPr/>
        <p:nvPr/>
      </p:nvGrpSpPr>
      <p:grpSpPr>
        <a:xfrm>
          <a:off x="0" y="0"/>
          <a:ext cx="0" cy="0"/>
          <a:chOff x="0" y="0"/>
          <a:chExt cx="0" cy="0"/>
        </a:xfrm>
      </p:grpSpPr>
      <p:sp>
        <p:nvSpPr>
          <p:cNvPr id="13" name="Google Shape;13;p3"/>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 name="Google Shape;14;p3"/>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15" name="Google Shape;15;p3"/>
          <p:cNvSpPr txBox="1">
            <a:spLocks noGrp="1"/>
          </p:cNvSpPr>
          <p:nvPr>
            <p:ph type="body" idx="1"/>
          </p:nvPr>
        </p:nvSpPr>
        <p:spPr>
          <a:xfrm>
            <a:off x="1229333" y="2516504"/>
            <a:ext cx="4724400" cy="4036800"/>
          </a:xfrm>
          <a:prstGeom prst="rect">
            <a:avLst/>
          </a:prstGeom>
          <a:noFill/>
          <a:ln>
            <a:noFill/>
          </a:ln>
        </p:spPr>
        <p:txBody>
          <a:bodyPr spcFirstLastPara="1" wrap="square" lIns="91425" tIns="91425" rIns="91425" bIns="91425" anchor="t" anchorCtr="0"/>
          <a:lstStyle>
            <a:lvl1pPr marL="609585" lvl="0" indent="-457189" algn="l">
              <a:lnSpc>
                <a:spcPct val="100000"/>
              </a:lnSpc>
              <a:spcBef>
                <a:spcPts val="800"/>
              </a:spcBef>
              <a:spcAft>
                <a:spcPts val="0"/>
              </a:spcAft>
              <a:buSzPts val="1800"/>
              <a:buChar char="●"/>
              <a:defRPr/>
            </a:lvl1pPr>
            <a:lvl2pPr marL="1219170" lvl="1" indent="-457189" algn="l">
              <a:lnSpc>
                <a:spcPct val="100000"/>
              </a:lnSpc>
              <a:spcBef>
                <a:spcPts val="0"/>
              </a:spcBef>
              <a:spcAft>
                <a:spcPts val="0"/>
              </a:spcAft>
              <a:buSzPts val="1800"/>
              <a:buChar char="○"/>
              <a:defRPr/>
            </a:lvl2pPr>
            <a:lvl3pPr marL="1828754" lvl="2" indent="-457189" algn="l">
              <a:lnSpc>
                <a:spcPct val="100000"/>
              </a:lnSpc>
              <a:spcBef>
                <a:spcPts val="0"/>
              </a:spcBef>
              <a:spcAft>
                <a:spcPts val="0"/>
              </a:spcAft>
              <a:buSzPts val="18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endParaRPr/>
          </a:p>
        </p:txBody>
      </p:sp>
      <p:sp>
        <p:nvSpPr>
          <p:cNvPr id="16" name="Google Shape;16;p3"/>
          <p:cNvSpPr txBox="1">
            <a:spLocks noGrp="1"/>
          </p:cNvSpPr>
          <p:nvPr>
            <p:ph type="body" idx="2"/>
          </p:nvPr>
        </p:nvSpPr>
        <p:spPr>
          <a:xfrm>
            <a:off x="6238249" y="2516504"/>
            <a:ext cx="4724400" cy="4036800"/>
          </a:xfrm>
          <a:prstGeom prst="rect">
            <a:avLst/>
          </a:prstGeom>
          <a:noFill/>
          <a:ln>
            <a:noFill/>
          </a:ln>
        </p:spPr>
        <p:txBody>
          <a:bodyPr spcFirstLastPara="1" wrap="square" lIns="91425" tIns="91425" rIns="91425" bIns="91425" anchor="t" anchorCtr="0"/>
          <a:lstStyle>
            <a:lvl1pPr marL="609585" lvl="0" indent="-457189" algn="l">
              <a:lnSpc>
                <a:spcPct val="100000"/>
              </a:lnSpc>
              <a:spcBef>
                <a:spcPts val="800"/>
              </a:spcBef>
              <a:spcAft>
                <a:spcPts val="0"/>
              </a:spcAft>
              <a:buSzPts val="1800"/>
              <a:buChar char="●"/>
              <a:defRPr/>
            </a:lvl1pPr>
            <a:lvl2pPr marL="1219170" lvl="1" indent="-457189" algn="l">
              <a:lnSpc>
                <a:spcPct val="100000"/>
              </a:lnSpc>
              <a:spcBef>
                <a:spcPts val="0"/>
              </a:spcBef>
              <a:spcAft>
                <a:spcPts val="0"/>
              </a:spcAft>
              <a:buSzPts val="1800"/>
              <a:buChar char="○"/>
              <a:defRPr/>
            </a:lvl2pPr>
            <a:lvl3pPr marL="1828754" lvl="2" indent="-457189" algn="l">
              <a:lnSpc>
                <a:spcPct val="100000"/>
              </a:lnSpc>
              <a:spcBef>
                <a:spcPts val="0"/>
              </a:spcBef>
              <a:spcAft>
                <a:spcPts val="0"/>
              </a:spcAft>
              <a:buSzPts val="18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endParaRPr/>
          </a:p>
        </p:txBody>
      </p:sp>
      <p:sp>
        <p:nvSpPr>
          <p:cNvPr id="17" name="Google Shape;17;p3"/>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01369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
        <p:nvSpPr>
          <p:cNvPr id="20" name="Google Shape;20;p4"/>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20918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FFB600"/>
        </a:solidFill>
        <a:effectLst/>
      </p:bgPr>
    </p:bg>
    <p:spTree>
      <p:nvGrpSpPr>
        <p:cNvPr id="1" name="Shape 21"/>
        <p:cNvGrpSpPr/>
        <p:nvPr/>
      </p:nvGrpSpPr>
      <p:grpSpPr>
        <a:xfrm>
          <a:off x="0" y="0"/>
          <a:ext cx="0" cy="0"/>
          <a:chOff x="0" y="0"/>
          <a:chExt cx="0" cy="0"/>
        </a:xfrm>
      </p:grpSpPr>
      <p:sp>
        <p:nvSpPr>
          <p:cNvPr id="22" name="Google Shape;22;p5"/>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3" name="Google Shape;23;p5"/>
          <p:cNvSpPr txBox="1">
            <a:spLocks noGrp="1"/>
          </p:cNvSpPr>
          <p:nvPr>
            <p:ph type="ctrTitle"/>
          </p:nvPr>
        </p:nvSpPr>
        <p:spPr>
          <a:xfrm>
            <a:off x="914400" y="3635123"/>
            <a:ext cx="10363200" cy="1546400"/>
          </a:xfrm>
          <a:prstGeom prst="rect">
            <a:avLst/>
          </a:prstGeom>
          <a:noFill/>
          <a:ln>
            <a:noFill/>
          </a:ln>
        </p:spPr>
        <p:txBody>
          <a:bodyPr spcFirstLastPara="1" wrap="square" lIns="91425" tIns="91425" rIns="91425" bIns="91425" anchor="b" anchorCtr="0"/>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24" name="Google Shape;24;p5"/>
          <p:cNvSpPr txBox="1">
            <a:spLocks noGrp="1"/>
          </p:cNvSpPr>
          <p:nvPr>
            <p:ph type="subTitle" idx="1"/>
          </p:nvPr>
        </p:nvSpPr>
        <p:spPr>
          <a:xfrm>
            <a:off x="914400" y="5107537"/>
            <a:ext cx="10363200" cy="10464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3000"/>
              <a:buNone/>
              <a:defRPr sz="4000">
                <a:solidFill>
                  <a:srgbClr val="FFFFFF"/>
                </a:solidFill>
              </a:defRPr>
            </a:lvl2pPr>
            <a:lvl3pPr lvl="2" algn="l">
              <a:lnSpc>
                <a:spcPct val="100000"/>
              </a:lnSpc>
              <a:spcBef>
                <a:spcPts val="0"/>
              </a:spcBef>
              <a:spcAft>
                <a:spcPts val="0"/>
              </a:spcAft>
              <a:buClr>
                <a:srgbClr val="FFFFFF"/>
              </a:buClr>
              <a:buSzPts val="3000"/>
              <a:buNone/>
              <a:defRPr sz="4000">
                <a:solidFill>
                  <a:srgbClr val="FFFFFF"/>
                </a:solidFill>
              </a:defRPr>
            </a:lvl3pPr>
            <a:lvl4pPr lvl="3" algn="l">
              <a:lnSpc>
                <a:spcPct val="100000"/>
              </a:lnSpc>
              <a:spcBef>
                <a:spcPts val="0"/>
              </a:spcBef>
              <a:spcAft>
                <a:spcPts val="0"/>
              </a:spcAft>
              <a:buClr>
                <a:srgbClr val="FFFFFF"/>
              </a:buClr>
              <a:buSzPts val="3000"/>
              <a:buNone/>
              <a:defRPr sz="4000">
                <a:solidFill>
                  <a:srgbClr val="FFFFFF"/>
                </a:solidFill>
              </a:defRPr>
            </a:lvl4pPr>
            <a:lvl5pPr lvl="4" algn="l">
              <a:lnSpc>
                <a:spcPct val="100000"/>
              </a:lnSpc>
              <a:spcBef>
                <a:spcPts val="0"/>
              </a:spcBef>
              <a:spcAft>
                <a:spcPts val="0"/>
              </a:spcAft>
              <a:buClr>
                <a:srgbClr val="FFFFFF"/>
              </a:buClr>
              <a:buSzPts val="3000"/>
              <a:buNone/>
              <a:defRPr sz="4000">
                <a:solidFill>
                  <a:srgbClr val="FFFFFF"/>
                </a:solidFill>
              </a:defRPr>
            </a:lvl5pPr>
            <a:lvl6pPr lvl="5" algn="l">
              <a:lnSpc>
                <a:spcPct val="100000"/>
              </a:lnSpc>
              <a:spcBef>
                <a:spcPts val="0"/>
              </a:spcBef>
              <a:spcAft>
                <a:spcPts val="0"/>
              </a:spcAft>
              <a:buClr>
                <a:srgbClr val="FFFFFF"/>
              </a:buClr>
              <a:buSzPts val="3000"/>
              <a:buNone/>
              <a:defRPr sz="4000">
                <a:solidFill>
                  <a:srgbClr val="FFFFFF"/>
                </a:solidFill>
              </a:defRPr>
            </a:lvl6pPr>
            <a:lvl7pPr lvl="6" algn="l">
              <a:lnSpc>
                <a:spcPct val="100000"/>
              </a:lnSpc>
              <a:spcBef>
                <a:spcPts val="0"/>
              </a:spcBef>
              <a:spcAft>
                <a:spcPts val="0"/>
              </a:spcAft>
              <a:buClr>
                <a:srgbClr val="FFFFFF"/>
              </a:buClr>
              <a:buSzPts val="3000"/>
              <a:buNone/>
              <a:defRPr sz="4000">
                <a:solidFill>
                  <a:srgbClr val="FFFFFF"/>
                </a:solidFill>
              </a:defRPr>
            </a:lvl7pPr>
            <a:lvl8pPr lvl="7" algn="l">
              <a:lnSpc>
                <a:spcPct val="100000"/>
              </a:lnSpc>
              <a:spcBef>
                <a:spcPts val="0"/>
              </a:spcBef>
              <a:spcAft>
                <a:spcPts val="0"/>
              </a:spcAft>
              <a:buClr>
                <a:srgbClr val="FFFFFF"/>
              </a:buClr>
              <a:buSzPts val="3000"/>
              <a:buNone/>
              <a:defRPr sz="4000">
                <a:solidFill>
                  <a:srgbClr val="FFFFFF"/>
                </a:solidFill>
              </a:defRPr>
            </a:lvl8pPr>
            <a:lvl9pPr lvl="8" algn="l">
              <a:lnSpc>
                <a:spcPct val="100000"/>
              </a:lnSpc>
              <a:spcBef>
                <a:spcPts val="0"/>
              </a:spcBef>
              <a:spcAft>
                <a:spcPts val="0"/>
              </a:spcAft>
              <a:buClr>
                <a:srgbClr val="FFFFFF"/>
              </a:buClr>
              <a:buSzPts val="3000"/>
              <a:buNone/>
              <a:defRPr sz="4000">
                <a:solidFill>
                  <a:srgbClr val="FFFFFF"/>
                </a:solidFill>
              </a:defRPr>
            </a:lvl9pPr>
          </a:lstStyle>
          <a:p>
            <a:endParaRPr/>
          </a:p>
        </p:txBody>
      </p:sp>
    </p:spTree>
    <p:extLst>
      <p:ext uri="{BB962C8B-B14F-4D97-AF65-F5344CB8AC3E}">
        <p14:creationId xmlns:p14="http://schemas.microsoft.com/office/powerpoint/2010/main" val="88080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B600"/>
        </a:solidFill>
        <a:effectLst/>
      </p:bgPr>
    </p:bg>
    <p:spTree>
      <p:nvGrpSpPr>
        <p:cNvPr id="1" name="Shape 25"/>
        <p:cNvGrpSpPr/>
        <p:nvPr/>
      </p:nvGrpSpPr>
      <p:grpSpPr>
        <a:xfrm>
          <a:off x="0" y="0"/>
          <a:ext cx="0" cy="0"/>
          <a:chOff x="0" y="0"/>
          <a:chExt cx="0" cy="0"/>
        </a:xfrm>
      </p:grpSpPr>
      <p:sp>
        <p:nvSpPr>
          <p:cNvPr id="26" name="Google Shape;26;p6"/>
          <p:cNvSpPr/>
          <p:nvPr/>
        </p:nvSpPr>
        <p:spPr>
          <a:xfrm flipH="1">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434343"/>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 name="Google Shape;27;p6"/>
          <p:cNvSpPr txBox="1">
            <a:spLocks noGrp="1"/>
          </p:cNvSpPr>
          <p:nvPr>
            <p:ph type="body" idx="1"/>
          </p:nvPr>
        </p:nvSpPr>
        <p:spPr>
          <a:xfrm>
            <a:off x="2342933" y="2882400"/>
            <a:ext cx="7506400" cy="1093200"/>
          </a:xfrm>
          <a:prstGeom prst="rect">
            <a:avLst/>
          </a:prstGeom>
          <a:noFill/>
          <a:ln>
            <a:noFill/>
          </a:ln>
        </p:spPr>
        <p:txBody>
          <a:bodyPr spcFirstLastPara="1" wrap="square" lIns="91425" tIns="91425" rIns="91425" bIns="91425" anchor="ctr" anchorCtr="0"/>
          <a:lstStyle>
            <a:lvl1pPr marL="609585" lvl="0" indent="-558786" algn="ctr">
              <a:lnSpc>
                <a:spcPct val="100000"/>
              </a:lnSpc>
              <a:spcBef>
                <a:spcPts val="800"/>
              </a:spcBef>
              <a:spcAft>
                <a:spcPts val="0"/>
              </a:spcAft>
              <a:buClr>
                <a:srgbClr val="434343"/>
              </a:buClr>
              <a:buSzPts val="3000"/>
              <a:buChar char="●"/>
              <a:defRPr sz="4000" i="1">
                <a:solidFill>
                  <a:srgbClr val="434343"/>
                </a:solidFill>
              </a:defRPr>
            </a:lvl1pPr>
            <a:lvl2pPr marL="1219170" lvl="1" indent="-558786" algn="ctr">
              <a:lnSpc>
                <a:spcPct val="100000"/>
              </a:lnSpc>
              <a:spcBef>
                <a:spcPts val="0"/>
              </a:spcBef>
              <a:spcAft>
                <a:spcPts val="0"/>
              </a:spcAft>
              <a:buClr>
                <a:srgbClr val="434343"/>
              </a:buClr>
              <a:buSzPts val="3000"/>
              <a:buChar char="○"/>
              <a:defRPr sz="4000" i="1">
                <a:solidFill>
                  <a:srgbClr val="434343"/>
                </a:solidFill>
              </a:defRPr>
            </a:lvl2pPr>
            <a:lvl3pPr marL="1828754" lvl="2" indent="-558786" algn="ctr">
              <a:lnSpc>
                <a:spcPct val="100000"/>
              </a:lnSpc>
              <a:spcBef>
                <a:spcPts val="0"/>
              </a:spcBef>
              <a:spcAft>
                <a:spcPts val="0"/>
              </a:spcAft>
              <a:buClr>
                <a:srgbClr val="434343"/>
              </a:buClr>
              <a:buSzPts val="3000"/>
              <a:buChar char="■"/>
              <a:defRPr sz="4000" i="1">
                <a:solidFill>
                  <a:srgbClr val="434343"/>
                </a:solidFill>
              </a:defRPr>
            </a:lvl3pPr>
            <a:lvl4pPr marL="2438339" lvl="3" indent="-558786" algn="ctr">
              <a:lnSpc>
                <a:spcPct val="100000"/>
              </a:lnSpc>
              <a:spcBef>
                <a:spcPts val="0"/>
              </a:spcBef>
              <a:spcAft>
                <a:spcPts val="0"/>
              </a:spcAft>
              <a:buClr>
                <a:srgbClr val="434343"/>
              </a:buClr>
              <a:buSzPts val="3000"/>
              <a:buChar char="●"/>
              <a:defRPr sz="4000" i="1">
                <a:solidFill>
                  <a:srgbClr val="434343"/>
                </a:solidFill>
              </a:defRPr>
            </a:lvl4pPr>
            <a:lvl5pPr marL="3047924" lvl="4" indent="-558786" algn="ctr">
              <a:lnSpc>
                <a:spcPct val="100000"/>
              </a:lnSpc>
              <a:spcBef>
                <a:spcPts val="0"/>
              </a:spcBef>
              <a:spcAft>
                <a:spcPts val="0"/>
              </a:spcAft>
              <a:buClr>
                <a:srgbClr val="434343"/>
              </a:buClr>
              <a:buSzPts val="3000"/>
              <a:buChar char="○"/>
              <a:defRPr sz="4000" i="1">
                <a:solidFill>
                  <a:srgbClr val="434343"/>
                </a:solidFill>
              </a:defRPr>
            </a:lvl5pPr>
            <a:lvl6pPr marL="3657509" lvl="5" indent="-558786" algn="ctr">
              <a:lnSpc>
                <a:spcPct val="100000"/>
              </a:lnSpc>
              <a:spcBef>
                <a:spcPts val="0"/>
              </a:spcBef>
              <a:spcAft>
                <a:spcPts val="0"/>
              </a:spcAft>
              <a:buClr>
                <a:srgbClr val="434343"/>
              </a:buClr>
              <a:buSzPts val="3000"/>
              <a:buChar char="■"/>
              <a:defRPr sz="4000" i="1">
                <a:solidFill>
                  <a:srgbClr val="434343"/>
                </a:solidFill>
              </a:defRPr>
            </a:lvl6pPr>
            <a:lvl7pPr marL="4267093" lvl="6" indent="-558786" algn="ctr">
              <a:lnSpc>
                <a:spcPct val="100000"/>
              </a:lnSpc>
              <a:spcBef>
                <a:spcPts val="0"/>
              </a:spcBef>
              <a:spcAft>
                <a:spcPts val="0"/>
              </a:spcAft>
              <a:buClr>
                <a:srgbClr val="434343"/>
              </a:buClr>
              <a:buSzPts val="3000"/>
              <a:buChar char="●"/>
              <a:defRPr sz="4000" i="1">
                <a:solidFill>
                  <a:srgbClr val="434343"/>
                </a:solidFill>
              </a:defRPr>
            </a:lvl7pPr>
            <a:lvl8pPr marL="4876678" lvl="7" indent="-558786" algn="ctr">
              <a:lnSpc>
                <a:spcPct val="100000"/>
              </a:lnSpc>
              <a:spcBef>
                <a:spcPts val="0"/>
              </a:spcBef>
              <a:spcAft>
                <a:spcPts val="0"/>
              </a:spcAft>
              <a:buClr>
                <a:srgbClr val="434343"/>
              </a:buClr>
              <a:buSzPts val="3000"/>
              <a:buChar char="○"/>
              <a:defRPr sz="4000" i="1">
                <a:solidFill>
                  <a:srgbClr val="434343"/>
                </a:solidFill>
              </a:defRPr>
            </a:lvl8pPr>
            <a:lvl9pPr marL="5486263" lvl="8" indent="-558786" algn="ctr">
              <a:lnSpc>
                <a:spcPct val="100000"/>
              </a:lnSpc>
              <a:spcBef>
                <a:spcPts val="0"/>
              </a:spcBef>
              <a:spcAft>
                <a:spcPts val="0"/>
              </a:spcAft>
              <a:buClr>
                <a:srgbClr val="434343"/>
              </a:buClr>
              <a:buSzPts val="3000"/>
              <a:buChar char="■"/>
              <a:defRPr sz="4000" i="1">
                <a:solidFill>
                  <a:srgbClr val="434343"/>
                </a:solidFill>
              </a:defRPr>
            </a:lvl9pPr>
          </a:lstStyle>
          <a:p>
            <a:endParaRPr/>
          </a:p>
        </p:txBody>
      </p:sp>
      <p:sp>
        <p:nvSpPr>
          <p:cNvPr id="28" name="Google Shape;28;p6"/>
          <p:cNvSpPr txBox="1"/>
          <p:nvPr/>
        </p:nvSpPr>
        <p:spPr>
          <a:xfrm>
            <a:off x="274067" y="100100"/>
            <a:ext cx="1066000" cy="8716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en" sz="16000" b="1" i="0" u="none" strike="noStrike" cap="none">
                <a:solidFill>
                  <a:srgbClr val="434343"/>
                </a:solidFill>
                <a:latin typeface="Raleway"/>
                <a:ea typeface="Raleway"/>
                <a:cs typeface="Raleway"/>
                <a:sym typeface="Raleway"/>
              </a:rPr>
              <a:t>“</a:t>
            </a:r>
            <a:endParaRPr sz="16000" b="1" i="0" u="none" strike="noStrike" cap="none">
              <a:solidFill>
                <a:srgbClr val="434343"/>
              </a:solidFill>
              <a:latin typeface="Raleway"/>
              <a:ea typeface="Raleway"/>
              <a:cs typeface="Raleway"/>
              <a:sym typeface="Raleway"/>
            </a:endParaRPr>
          </a:p>
        </p:txBody>
      </p:sp>
      <p:sp>
        <p:nvSpPr>
          <p:cNvPr id="29" name="Google Shape;29;p6"/>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073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
        <p:cNvGrpSpPr/>
        <p:nvPr/>
      </p:nvGrpSpPr>
      <p:grpSpPr>
        <a:xfrm>
          <a:off x="0" y="0"/>
          <a:ext cx="0" cy="0"/>
          <a:chOff x="0" y="0"/>
          <a:chExt cx="0" cy="0"/>
        </a:xfrm>
      </p:grpSpPr>
      <p:sp>
        <p:nvSpPr>
          <p:cNvPr id="36" name="Google Shape;36;p8"/>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38" name="Google Shape;38;p8"/>
          <p:cNvSpPr txBox="1">
            <a:spLocks noGrp="1"/>
          </p:cNvSpPr>
          <p:nvPr>
            <p:ph type="body" idx="1"/>
          </p:nvPr>
        </p:nvSpPr>
        <p:spPr>
          <a:xfrm>
            <a:off x="1229333" y="2574000"/>
            <a:ext cx="3109600" cy="3892000"/>
          </a:xfrm>
          <a:prstGeom prst="rect">
            <a:avLst/>
          </a:prstGeom>
          <a:noFill/>
          <a:ln>
            <a:noFill/>
          </a:ln>
        </p:spPr>
        <p:txBody>
          <a:bodyPr spcFirstLastPara="1" wrap="square" lIns="91425" tIns="91425" rIns="91425" bIns="91425" anchor="t" anchorCtr="0"/>
          <a:lstStyle>
            <a:lvl1pPr marL="609585" lvl="0" indent="-423323" algn="l">
              <a:lnSpc>
                <a:spcPct val="100000"/>
              </a:lnSpc>
              <a:spcBef>
                <a:spcPts val="800"/>
              </a:spcBef>
              <a:spcAft>
                <a:spcPts val="0"/>
              </a:spcAft>
              <a:buSzPts val="1400"/>
              <a:buChar char="●"/>
              <a:defRPr sz="1867"/>
            </a:lvl1pPr>
            <a:lvl2pPr marL="1219170" lvl="1" indent="-423323" algn="l">
              <a:lnSpc>
                <a:spcPct val="100000"/>
              </a:lnSpc>
              <a:spcBef>
                <a:spcPts val="0"/>
              </a:spcBef>
              <a:spcAft>
                <a:spcPts val="0"/>
              </a:spcAft>
              <a:buSzPts val="1400"/>
              <a:buChar char="○"/>
              <a:defRPr sz="1867"/>
            </a:lvl2pPr>
            <a:lvl3pPr marL="1828754" lvl="2" indent="-423323" algn="l">
              <a:lnSpc>
                <a:spcPct val="100000"/>
              </a:lnSpc>
              <a:spcBef>
                <a:spcPts val="0"/>
              </a:spcBef>
              <a:spcAft>
                <a:spcPts val="0"/>
              </a:spcAft>
              <a:buSzPts val="1400"/>
              <a:buChar char="■"/>
              <a:defRPr sz="1867"/>
            </a:lvl3pPr>
            <a:lvl4pPr marL="2438339" lvl="3" indent="-423323" algn="l">
              <a:lnSpc>
                <a:spcPct val="100000"/>
              </a:lnSpc>
              <a:spcBef>
                <a:spcPts val="0"/>
              </a:spcBef>
              <a:spcAft>
                <a:spcPts val="0"/>
              </a:spcAft>
              <a:buSzPts val="1400"/>
              <a:buChar char="●"/>
              <a:defRPr sz="1867"/>
            </a:lvl4pPr>
            <a:lvl5pPr marL="3047924" lvl="4" indent="-423323" algn="l">
              <a:lnSpc>
                <a:spcPct val="100000"/>
              </a:lnSpc>
              <a:spcBef>
                <a:spcPts val="0"/>
              </a:spcBef>
              <a:spcAft>
                <a:spcPts val="0"/>
              </a:spcAft>
              <a:buSzPts val="1400"/>
              <a:buChar char="○"/>
              <a:defRPr sz="1867"/>
            </a:lvl5pPr>
            <a:lvl6pPr marL="3657509" lvl="5" indent="-423323" algn="l">
              <a:lnSpc>
                <a:spcPct val="100000"/>
              </a:lnSpc>
              <a:spcBef>
                <a:spcPts val="0"/>
              </a:spcBef>
              <a:spcAft>
                <a:spcPts val="0"/>
              </a:spcAft>
              <a:buSzPts val="1400"/>
              <a:buChar char="■"/>
              <a:defRPr sz="1867"/>
            </a:lvl6pPr>
            <a:lvl7pPr marL="4267093" lvl="6" indent="-423323" algn="l">
              <a:lnSpc>
                <a:spcPct val="100000"/>
              </a:lnSpc>
              <a:spcBef>
                <a:spcPts val="0"/>
              </a:spcBef>
              <a:spcAft>
                <a:spcPts val="0"/>
              </a:spcAft>
              <a:buSzPts val="1400"/>
              <a:buChar char="●"/>
              <a:defRPr sz="1867"/>
            </a:lvl7pPr>
            <a:lvl8pPr marL="4876678" lvl="7" indent="-423323" algn="l">
              <a:lnSpc>
                <a:spcPct val="100000"/>
              </a:lnSpc>
              <a:spcBef>
                <a:spcPts val="0"/>
              </a:spcBef>
              <a:spcAft>
                <a:spcPts val="0"/>
              </a:spcAft>
              <a:buSzPts val="1400"/>
              <a:buChar char="○"/>
              <a:defRPr sz="1867"/>
            </a:lvl8pPr>
            <a:lvl9pPr marL="5486263" lvl="8" indent="-423323" algn="l">
              <a:lnSpc>
                <a:spcPct val="100000"/>
              </a:lnSpc>
              <a:spcBef>
                <a:spcPts val="0"/>
              </a:spcBef>
              <a:spcAft>
                <a:spcPts val="0"/>
              </a:spcAft>
              <a:buSzPts val="1400"/>
              <a:buChar char="■"/>
              <a:defRPr sz="1867"/>
            </a:lvl9pPr>
          </a:lstStyle>
          <a:p>
            <a:endParaRPr/>
          </a:p>
        </p:txBody>
      </p:sp>
      <p:sp>
        <p:nvSpPr>
          <p:cNvPr id="39" name="Google Shape;39;p8"/>
          <p:cNvSpPr txBox="1">
            <a:spLocks noGrp="1"/>
          </p:cNvSpPr>
          <p:nvPr>
            <p:ph type="body" idx="2"/>
          </p:nvPr>
        </p:nvSpPr>
        <p:spPr>
          <a:xfrm>
            <a:off x="4498371" y="2574000"/>
            <a:ext cx="3109600" cy="3892000"/>
          </a:xfrm>
          <a:prstGeom prst="rect">
            <a:avLst/>
          </a:prstGeom>
          <a:noFill/>
          <a:ln>
            <a:noFill/>
          </a:ln>
        </p:spPr>
        <p:txBody>
          <a:bodyPr spcFirstLastPara="1" wrap="square" lIns="91425" tIns="91425" rIns="91425" bIns="91425" anchor="t" anchorCtr="0"/>
          <a:lstStyle>
            <a:lvl1pPr marL="609585" lvl="0" indent="-423323" algn="l">
              <a:lnSpc>
                <a:spcPct val="100000"/>
              </a:lnSpc>
              <a:spcBef>
                <a:spcPts val="800"/>
              </a:spcBef>
              <a:spcAft>
                <a:spcPts val="0"/>
              </a:spcAft>
              <a:buSzPts val="1400"/>
              <a:buChar char="●"/>
              <a:defRPr sz="1867"/>
            </a:lvl1pPr>
            <a:lvl2pPr marL="1219170" lvl="1" indent="-423323" algn="l">
              <a:lnSpc>
                <a:spcPct val="100000"/>
              </a:lnSpc>
              <a:spcBef>
                <a:spcPts val="0"/>
              </a:spcBef>
              <a:spcAft>
                <a:spcPts val="0"/>
              </a:spcAft>
              <a:buSzPts val="1400"/>
              <a:buChar char="○"/>
              <a:defRPr sz="1867"/>
            </a:lvl2pPr>
            <a:lvl3pPr marL="1828754" lvl="2" indent="-423323" algn="l">
              <a:lnSpc>
                <a:spcPct val="100000"/>
              </a:lnSpc>
              <a:spcBef>
                <a:spcPts val="0"/>
              </a:spcBef>
              <a:spcAft>
                <a:spcPts val="0"/>
              </a:spcAft>
              <a:buSzPts val="1400"/>
              <a:buChar char="■"/>
              <a:defRPr sz="1867"/>
            </a:lvl3pPr>
            <a:lvl4pPr marL="2438339" lvl="3" indent="-423323" algn="l">
              <a:lnSpc>
                <a:spcPct val="100000"/>
              </a:lnSpc>
              <a:spcBef>
                <a:spcPts val="0"/>
              </a:spcBef>
              <a:spcAft>
                <a:spcPts val="0"/>
              </a:spcAft>
              <a:buSzPts val="1400"/>
              <a:buChar char="●"/>
              <a:defRPr sz="1867"/>
            </a:lvl4pPr>
            <a:lvl5pPr marL="3047924" lvl="4" indent="-423323" algn="l">
              <a:lnSpc>
                <a:spcPct val="100000"/>
              </a:lnSpc>
              <a:spcBef>
                <a:spcPts val="0"/>
              </a:spcBef>
              <a:spcAft>
                <a:spcPts val="0"/>
              </a:spcAft>
              <a:buSzPts val="1400"/>
              <a:buChar char="○"/>
              <a:defRPr sz="1867"/>
            </a:lvl5pPr>
            <a:lvl6pPr marL="3657509" lvl="5" indent="-423323" algn="l">
              <a:lnSpc>
                <a:spcPct val="100000"/>
              </a:lnSpc>
              <a:spcBef>
                <a:spcPts val="0"/>
              </a:spcBef>
              <a:spcAft>
                <a:spcPts val="0"/>
              </a:spcAft>
              <a:buSzPts val="1400"/>
              <a:buChar char="■"/>
              <a:defRPr sz="1867"/>
            </a:lvl6pPr>
            <a:lvl7pPr marL="4267093" lvl="6" indent="-423323" algn="l">
              <a:lnSpc>
                <a:spcPct val="100000"/>
              </a:lnSpc>
              <a:spcBef>
                <a:spcPts val="0"/>
              </a:spcBef>
              <a:spcAft>
                <a:spcPts val="0"/>
              </a:spcAft>
              <a:buSzPts val="1400"/>
              <a:buChar char="●"/>
              <a:defRPr sz="1867"/>
            </a:lvl7pPr>
            <a:lvl8pPr marL="4876678" lvl="7" indent="-423323" algn="l">
              <a:lnSpc>
                <a:spcPct val="100000"/>
              </a:lnSpc>
              <a:spcBef>
                <a:spcPts val="0"/>
              </a:spcBef>
              <a:spcAft>
                <a:spcPts val="0"/>
              </a:spcAft>
              <a:buSzPts val="1400"/>
              <a:buChar char="○"/>
              <a:defRPr sz="1867"/>
            </a:lvl8pPr>
            <a:lvl9pPr marL="5486263" lvl="8" indent="-423323" algn="l">
              <a:lnSpc>
                <a:spcPct val="100000"/>
              </a:lnSpc>
              <a:spcBef>
                <a:spcPts val="0"/>
              </a:spcBef>
              <a:spcAft>
                <a:spcPts val="0"/>
              </a:spcAft>
              <a:buSzPts val="1400"/>
              <a:buChar char="■"/>
              <a:defRPr sz="1867"/>
            </a:lvl9pPr>
          </a:lstStyle>
          <a:p>
            <a:endParaRPr/>
          </a:p>
        </p:txBody>
      </p:sp>
      <p:sp>
        <p:nvSpPr>
          <p:cNvPr id="40" name="Google Shape;40;p8"/>
          <p:cNvSpPr txBox="1">
            <a:spLocks noGrp="1"/>
          </p:cNvSpPr>
          <p:nvPr>
            <p:ph type="body" idx="3"/>
          </p:nvPr>
        </p:nvSpPr>
        <p:spPr>
          <a:xfrm>
            <a:off x="7767409" y="2574000"/>
            <a:ext cx="3109600" cy="3892000"/>
          </a:xfrm>
          <a:prstGeom prst="rect">
            <a:avLst/>
          </a:prstGeom>
          <a:noFill/>
          <a:ln>
            <a:noFill/>
          </a:ln>
        </p:spPr>
        <p:txBody>
          <a:bodyPr spcFirstLastPara="1" wrap="square" lIns="91425" tIns="91425" rIns="91425" bIns="91425" anchor="t" anchorCtr="0"/>
          <a:lstStyle>
            <a:lvl1pPr marL="609585" lvl="0" indent="-423323" algn="l">
              <a:lnSpc>
                <a:spcPct val="100000"/>
              </a:lnSpc>
              <a:spcBef>
                <a:spcPts val="800"/>
              </a:spcBef>
              <a:spcAft>
                <a:spcPts val="0"/>
              </a:spcAft>
              <a:buSzPts val="1400"/>
              <a:buChar char="●"/>
              <a:defRPr sz="1867"/>
            </a:lvl1pPr>
            <a:lvl2pPr marL="1219170" lvl="1" indent="-423323" algn="l">
              <a:lnSpc>
                <a:spcPct val="100000"/>
              </a:lnSpc>
              <a:spcBef>
                <a:spcPts val="0"/>
              </a:spcBef>
              <a:spcAft>
                <a:spcPts val="0"/>
              </a:spcAft>
              <a:buSzPts val="1400"/>
              <a:buChar char="○"/>
              <a:defRPr sz="1867"/>
            </a:lvl2pPr>
            <a:lvl3pPr marL="1828754" lvl="2" indent="-423323" algn="l">
              <a:lnSpc>
                <a:spcPct val="100000"/>
              </a:lnSpc>
              <a:spcBef>
                <a:spcPts val="0"/>
              </a:spcBef>
              <a:spcAft>
                <a:spcPts val="0"/>
              </a:spcAft>
              <a:buSzPts val="1400"/>
              <a:buChar char="■"/>
              <a:defRPr sz="1867"/>
            </a:lvl3pPr>
            <a:lvl4pPr marL="2438339" lvl="3" indent="-423323" algn="l">
              <a:lnSpc>
                <a:spcPct val="100000"/>
              </a:lnSpc>
              <a:spcBef>
                <a:spcPts val="0"/>
              </a:spcBef>
              <a:spcAft>
                <a:spcPts val="0"/>
              </a:spcAft>
              <a:buSzPts val="1400"/>
              <a:buChar char="●"/>
              <a:defRPr sz="1867"/>
            </a:lvl4pPr>
            <a:lvl5pPr marL="3047924" lvl="4" indent="-423323" algn="l">
              <a:lnSpc>
                <a:spcPct val="100000"/>
              </a:lnSpc>
              <a:spcBef>
                <a:spcPts val="0"/>
              </a:spcBef>
              <a:spcAft>
                <a:spcPts val="0"/>
              </a:spcAft>
              <a:buSzPts val="1400"/>
              <a:buChar char="○"/>
              <a:defRPr sz="1867"/>
            </a:lvl5pPr>
            <a:lvl6pPr marL="3657509" lvl="5" indent="-423323" algn="l">
              <a:lnSpc>
                <a:spcPct val="100000"/>
              </a:lnSpc>
              <a:spcBef>
                <a:spcPts val="0"/>
              </a:spcBef>
              <a:spcAft>
                <a:spcPts val="0"/>
              </a:spcAft>
              <a:buSzPts val="1400"/>
              <a:buChar char="■"/>
              <a:defRPr sz="1867"/>
            </a:lvl6pPr>
            <a:lvl7pPr marL="4267093" lvl="6" indent="-423323" algn="l">
              <a:lnSpc>
                <a:spcPct val="100000"/>
              </a:lnSpc>
              <a:spcBef>
                <a:spcPts val="0"/>
              </a:spcBef>
              <a:spcAft>
                <a:spcPts val="0"/>
              </a:spcAft>
              <a:buSzPts val="1400"/>
              <a:buChar char="●"/>
              <a:defRPr sz="1867"/>
            </a:lvl7pPr>
            <a:lvl8pPr marL="4876678" lvl="7" indent="-423323" algn="l">
              <a:lnSpc>
                <a:spcPct val="100000"/>
              </a:lnSpc>
              <a:spcBef>
                <a:spcPts val="0"/>
              </a:spcBef>
              <a:spcAft>
                <a:spcPts val="0"/>
              </a:spcAft>
              <a:buSzPts val="1400"/>
              <a:buChar char="○"/>
              <a:defRPr sz="1867"/>
            </a:lvl8pPr>
            <a:lvl9pPr marL="5486263" lvl="8" indent="-423323" algn="l">
              <a:lnSpc>
                <a:spcPct val="100000"/>
              </a:lnSpc>
              <a:spcBef>
                <a:spcPts val="0"/>
              </a:spcBef>
              <a:spcAft>
                <a:spcPts val="0"/>
              </a:spcAft>
              <a:buSzPts val="1400"/>
              <a:buChar char="■"/>
              <a:defRPr sz="1867"/>
            </a:lvl9pPr>
          </a:lstStyle>
          <a:p>
            <a:endParaRPr/>
          </a:p>
        </p:txBody>
      </p:sp>
      <p:sp>
        <p:nvSpPr>
          <p:cNvPr id="41" name="Google Shape;41;p8"/>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72537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7" name="Google Shape;47;p10"/>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a:endParaRPr/>
          </a:p>
        </p:txBody>
      </p:sp>
      <p:sp>
        <p:nvSpPr>
          <p:cNvPr id="48" name="Google Shape;48;p10"/>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6069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
        <p:cNvGrpSpPr/>
        <p:nvPr/>
      </p:nvGrpSpPr>
      <p:grpSpPr>
        <a:xfrm>
          <a:off x="0" y="0"/>
          <a:ext cx="0" cy="0"/>
          <a:chOff x="0" y="0"/>
          <a:chExt cx="0" cy="0"/>
        </a:xfrm>
      </p:grpSpPr>
      <p:sp>
        <p:nvSpPr>
          <p:cNvPr id="50" name="Google Shape;50;p11"/>
          <p:cNvSpPr/>
          <p:nvPr/>
        </p:nvSpPr>
        <p:spPr>
          <a:xfrm>
            <a:off x="520981" y="506503"/>
            <a:ext cx="11150039" cy="5844995"/>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rgbClr val="FFB600"/>
            </a:solidFill>
            <a:prstDash val="dot"/>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11"/>
          <p:cNvSpPr txBox="1">
            <a:spLocks noGrp="1"/>
          </p:cNvSpPr>
          <p:nvPr>
            <p:ph type="body" idx="1"/>
          </p:nvPr>
        </p:nvSpPr>
        <p:spPr>
          <a:xfrm>
            <a:off x="609600" y="5671879"/>
            <a:ext cx="10972800" cy="692800"/>
          </a:xfrm>
          <a:prstGeom prst="rect">
            <a:avLst/>
          </a:prstGeom>
          <a:noFill/>
          <a:ln>
            <a:noFill/>
          </a:ln>
        </p:spPr>
        <p:txBody>
          <a:bodyPr spcFirstLastPara="1" wrap="square" lIns="91425" tIns="91425" rIns="91425" bIns="91425" anchor="t" anchorCtr="0"/>
          <a:lstStyle>
            <a:lvl1pPr marL="609585" lvl="0" indent="-304792" algn="ctr">
              <a:lnSpc>
                <a:spcPct val="100000"/>
              </a:lnSpc>
              <a:spcBef>
                <a:spcPts val="480"/>
              </a:spcBef>
              <a:spcAft>
                <a:spcPts val="0"/>
              </a:spcAft>
              <a:buSzPts val="1400"/>
              <a:buNone/>
              <a:defRPr sz="1867"/>
            </a:lvl1pPr>
          </a:lstStyle>
          <a:p>
            <a:endParaRPr/>
          </a:p>
        </p:txBody>
      </p:sp>
      <p:sp>
        <p:nvSpPr>
          <p:cNvPr id="52" name="Google Shape;52;p11"/>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08373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AFF586-AC28-4BAD-9F01-BE49996B007A}" type="datetime1">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1692581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accent3"/>
        </a:solidFill>
        <a:effectLst/>
      </p:bgPr>
    </p:bg>
    <p:spTree>
      <p:nvGrpSpPr>
        <p:cNvPr id="1" name="Shape 53"/>
        <p:cNvGrpSpPr/>
        <p:nvPr/>
      </p:nvGrpSpPr>
      <p:grpSpPr>
        <a:xfrm>
          <a:off x="0" y="0"/>
          <a:ext cx="0" cy="0"/>
          <a:chOff x="0" y="0"/>
          <a:chExt cx="0" cy="0"/>
        </a:xfrm>
      </p:grpSpPr>
      <p:grpSp>
        <p:nvGrpSpPr>
          <p:cNvPr id="54" name="Google Shape;54;p12"/>
          <p:cNvGrpSpPr/>
          <p:nvPr/>
        </p:nvGrpSpPr>
        <p:grpSpPr>
          <a:xfrm>
            <a:off x="9790671" y="4546233"/>
            <a:ext cx="2255229" cy="2310064"/>
            <a:chOff x="7343003" y="3409675"/>
            <a:chExt cx="1691422" cy="1732548"/>
          </a:xfrm>
        </p:grpSpPr>
        <p:grpSp>
          <p:nvGrpSpPr>
            <p:cNvPr id="55" name="Google Shape;55;p12"/>
            <p:cNvGrpSpPr/>
            <p:nvPr/>
          </p:nvGrpSpPr>
          <p:grpSpPr>
            <a:xfrm>
              <a:off x="7343003" y="4453711"/>
              <a:ext cx="316800" cy="688513"/>
              <a:chOff x="7343003" y="4453711"/>
              <a:chExt cx="316800" cy="688513"/>
            </a:xfrm>
          </p:grpSpPr>
          <p:sp>
            <p:nvSpPr>
              <p:cNvPr id="56" name="Google Shape;56;p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1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12"/>
            <p:cNvGrpSpPr/>
            <p:nvPr/>
          </p:nvGrpSpPr>
          <p:grpSpPr>
            <a:xfrm>
              <a:off x="7801210" y="4105700"/>
              <a:ext cx="316800" cy="1036523"/>
              <a:chOff x="7801210" y="4105700"/>
              <a:chExt cx="316800" cy="1036523"/>
            </a:xfrm>
          </p:grpSpPr>
          <p:sp>
            <p:nvSpPr>
              <p:cNvPr id="59" name="Google Shape;59;p1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1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1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 name="Google Shape;62;p12"/>
            <p:cNvGrpSpPr/>
            <p:nvPr/>
          </p:nvGrpSpPr>
          <p:grpSpPr>
            <a:xfrm>
              <a:off x="8259418" y="3757688"/>
              <a:ext cx="316800" cy="1384535"/>
              <a:chOff x="8259418" y="3757688"/>
              <a:chExt cx="316800" cy="1384535"/>
            </a:xfrm>
          </p:grpSpPr>
          <p:sp>
            <p:nvSpPr>
              <p:cNvPr id="63" name="Google Shape;63;p1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1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1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1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12"/>
            <p:cNvGrpSpPr/>
            <p:nvPr/>
          </p:nvGrpSpPr>
          <p:grpSpPr>
            <a:xfrm>
              <a:off x="8717625" y="3409675"/>
              <a:ext cx="316800" cy="1732548"/>
              <a:chOff x="8717625" y="3409675"/>
              <a:chExt cx="316800" cy="1732548"/>
            </a:xfrm>
          </p:grpSpPr>
          <p:sp>
            <p:nvSpPr>
              <p:cNvPr id="68" name="Google Shape;68;p1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1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1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1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1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 name="Google Shape;73;p12"/>
          <p:cNvGrpSpPr/>
          <p:nvPr/>
        </p:nvGrpSpPr>
        <p:grpSpPr>
          <a:xfrm>
            <a:off x="6724671" y="0"/>
            <a:ext cx="5085429" cy="5118803"/>
            <a:chOff x="5043503" y="0"/>
            <a:chExt cx="3814072" cy="3839102"/>
          </a:xfrm>
        </p:grpSpPr>
        <p:sp>
          <p:nvSpPr>
            <p:cNvPr id="74" name="Google Shape;74;p1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1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76" name="Google Shape;76;p12"/>
            <p:cNvGrpSpPr/>
            <p:nvPr/>
          </p:nvGrpSpPr>
          <p:grpSpPr>
            <a:xfrm>
              <a:off x="7647812" y="2704283"/>
              <a:ext cx="635219" cy="635219"/>
              <a:chOff x="6725724" y="2701260"/>
              <a:chExt cx="1208101" cy="1208100"/>
            </a:xfrm>
          </p:grpSpPr>
          <p:sp>
            <p:nvSpPr>
              <p:cNvPr id="77" name="Google Shape;77;p1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1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1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 name="Google Shape;80;p1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1" name="Google Shape;81;p12"/>
            <p:cNvGrpSpPr/>
            <p:nvPr/>
          </p:nvGrpSpPr>
          <p:grpSpPr>
            <a:xfrm>
              <a:off x="7952720" y="179238"/>
              <a:ext cx="873165" cy="873003"/>
              <a:chOff x="7754428" y="208725"/>
              <a:chExt cx="541800" cy="541800"/>
            </a:xfrm>
          </p:grpSpPr>
          <p:sp>
            <p:nvSpPr>
              <p:cNvPr id="82" name="Google Shape;82;p1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1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4" name="Google Shape;84;p1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1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1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0" name="Google Shape;90;p12"/>
          <p:cNvSpPr txBox="1">
            <a:spLocks noGrp="1"/>
          </p:cNvSpPr>
          <p:nvPr>
            <p:ph type="ctrTitle"/>
          </p:nvPr>
        </p:nvSpPr>
        <p:spPr>
          <a:xfrm>
            <a:off x="1098667" y="2151751"/>
            <a:ext cx="5674000" cy="24972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3600"/>
              <a:buNone/>
              <a:defRPr sz="4800">
                <a:solidFill>
                  <a:schemeClr val="lt1"/>
                </a:solidFill>
              </a:defRPr>
            </a:lvl1pPr>
            <a:lvl2pPr lvl="1" rtl="0">
              <a:spcBef>
                <a:spcPts val="0"/>
              </a:spcBef>
              <a:spcAft>
                <a:spcPts val="0"/>
              </a:spcAft>
              <a:buClr>
                <a:schemeClr val="lt1"/>
              </a:buClr>
              <a:buSzPts val="3600"/>
              <a:buNone/>
              <a:defRPr sz="4800">
                <a:solidFill>
                  <a:schemeClr val="lt1"/>
                </a:solidFill>
              </a:defRPr>
            </a:lvl2pPr>
            <a:lvl3pPr lvl="2" rtl="0">
              <a:spcBef>
                <a:spcPts val="0"/>
              </a:spcBef>
              <a:spcAft>
                <a:spcPts val="0"/>
              </a:spcAft>
              <a:buClr>
                <a:schemeClr val="lt1"/>
              </a:buClr>
              <a:buSzPts val="3600"/>
              <a:buNone/>
              <a:defRPr sz="4800">
                <a:solidFill>
                  <a:schemeClr val="lt1"/>
                </a:solidFill>
              </a:defRPr>
            </a:lvl3pPr>
            <a:lvl4pPr lvl="3" rtl="0">
              <a:spcBef>
                <a:spcPts val="0"/>
              </a:spcBef>
              <a:spcAft>
                <a:spcPts val="0"/>
              </a:spcAft>
              <a:buClr>
                <a:schemeClr val="lt1"/>
              </a:buClr>
              <a:buSzPts val="3600"/>
              <a:buNone/>
              <a:defRPr sz="4800">
                <a:solidFill>
                  <a:schemeClr val="lt1"/>
                </a:solidFill>
              </a:defRPr>
            </a:lvl4pPr>
            <a:lvl5pPr lvl="4" rtl="0">
              <a:spcBef>
                <a:spcPts val="0"/>
              </a:spcBef>
              <a:spcAft>
                <a:spcPts val="0"/>
              </a:spcAft>
              <a:buClr>
                <a:schemeClr val="lt1"/>
              </a:buClr>
              <a:buSzPts val="3600"/>
              <a:buNone/>
              <a:defRPr sz="4800">
                <a:solidFill>
                  <a:schemeClr val="lt1"/>
                </a:solidFill>
              </a:defRPr>
            </a:lvl5pPr>
            <a:lvl6pPr lvl="5" rtl="0">
              <a:spcBef>
                <a:spcPts val="0"/>
              </a:spcBef>
              <a:spcAft>
                <a:spcPts val="0"/>
              </a:spcAft>
              <a:buClr>
                <a:schemeClr val="lt1"/>
              </a:buClr>
              <a:buSzPts val="3600"/>
              <a:buNone/>
              <a:defRPr sz="4800">
                <a:solidFill>
                  <a:schemeClr val="lt1"/>
                </a:solidFill>
              </a:defRPr>
            </a:lvl6pPr>
            <a:lvl7pPr lvl="6" rtl="0">
              <a:spcBef>
                <a:spcPts val="0"/>
              </a:spcBef>
              <a:spcAft>
                <a:spcPts val="0"/>
              </a:spcAft>
              <a:buClr>
                <a:schemeClr val="lt1"/>
              </a:buClr>
              <a:buSzPts val="3600"/>
              <a:buNone/>
              <a:defRPr sz="4800">
                <a:solidFill>
                  <a:schemeClr val="lt1"/>
                </a:solidFill>
              </a:defRPr>
            </a:lvl7pPr>
            <a:lvl8pPr lvl="7" rtl="0">
              <a:spcBef>
                <a:spcPts val="0"/>
              </a:spcBef>
              <a:spcAft>
                <a:spcPts val="0"/>
              </a:spcAft>
              <a:buClr>
                <a:schemeClr val="lt1"/>
              </a:buClr>
              <a:buSzPts val="3600"/>
              <a:buNone/>
              <a:defRPr sz="4800">
                <a:solidFill>
                  <a:schemeClr val="lt1"/>
                </a:solidFill>
              </a:defRPr>
            </a:lvl8pPr>
            <a:lvl9pPr lvl="8" rtl="0">
              <a:spcBef>
                <a:spcPts val="0"/>
              </a:spcBef>
              <a:spcAft>
                <a:spcPts val="0"/>
              </a:spcAft>
              <a:buClr>
                <a:schemeClr val="lt1"/>
              </a:buClr>
              <a:buSzPts val="3600"/>
              <a:buNone/>
              <a:defRPr sz="4800">
                <a:solidFill>
                  <a:schemeClr val="lt1"/>
                </a:solidFill>
              </a:defRPr>
            </a:lvl9pPr>
          </a:lstStyle>
          <a:p>
            <a:endParaRPr/>
          </a:p>
        </p:txBody>
      </p:sp>
      <p:sp>
        <p:nvSpPr>
          <p:cNvPr id="91" name="Google Shape;91;p12"/>
          <p:cNvSpPr txBox="1">
            <a:spLocks noGrp="1"/>
          </p:cNvSpPr>
          <p:nvPr>
            <p:ph type="subTitle" idx="1"/>
          </p:nvPr>
        </p:nvSpPr>
        <p:spPr>
          <a:xfrm>
            <a:off x="1098667" y="4795067"/>
            <a:ext cx="5674000" cy="927200"/>
          </a:xfrm>
          <a:prstGeom prst="rect">
            <a:avLst/>
          </a:prstGeom>
        </p:spPr>
        <p:txBody>
          <a:bodyPr spcFirstLastPara="1" wrap="square" lIns="91425" tIns="91425" rIns="91425" bIns="91425" anchor="t" anchorCtr="0"/>
          <a:lstStyle>
            <a:lvl1pPr lvl="0" rtl="0">
              <a:lnSpc>
                <a:spcPct val="100000"/>
              </a:lnSpc>
              <a:spcBef>
                <a:spcPts val="800"/>
              </a:spcBef>
              <a:spcAft>
                <a:spcPts val="0"/>
              </a:spcAft>
              <a:buClr>
                <a:schemeClr val="lt1"/>
              </a:buClr>
              <a:buSzPts val="1600"/>
              <a:buNone/>
              <a:defRPr sz="2133">
                <a:solidFill>
                  <a:schemeClr val="lt1"/>
                </a:solidFil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endParaRPr/>
          </a:p>
        </p:txBody>
      </p:sp>
      <p:sp>
        <p:nvSpPr>
          <p:cNvPr id="92" name="Google Shape;92;p12"/>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8572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5B1FC2-9432-43BD-B35E-219E97A77D87}" type="datetime1">
              <a:rPr lang="en-US" smtClean="0"/>
              <a:t>12/8/2023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172648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BC858B-A555-4F11-BFE1-60818BDD5EC5}"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220289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A3AC6C-7A68-4141-B652-3AA7C1969828}" type="datetime1">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398233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1EADFB-3989-4003-B672-540C45951982}" type="datetime1">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385482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64B72-7C53-44CE-9270-26C446872AE2}" type="datetime1">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75666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9DAE03-1190-42A8-B893-72570E147443}"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270051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5C8482-FB74-4849-9134-40FC840BCAEF}" type="datetime1">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AD9BEF-622F-4B1C-A61F-863E667CA1B7}" type="slidenum">
              <a:rPr lang="en-US" smtClean="0"/>
              <a:t>‹#›</a:t>
            </a:fld>
            <a:endParaRPr lang="en-US"/>
          </a:p>
        </p:txBody>
      </p:sp>
    </p:spTree>
    <p:extLst>
      <p:ext uri="{BB962C8B-B14F-4D97-AF65-F5344CB8AC3E}">
        <p14:creationId xmlns:p14="http://schemas.microsoft.com/office/powerpoint/2010/main" val="167078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9513" y="225080"/>
            <a:ext cx="11532973" cy="90328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29514" y="1318054"/>
            <a:ext cx="11532974" cy="48589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444448" y="6478787"/>
            <a:ext cx="2743200" cy="365125"/>
          </a:xfrm>
          <a:prstGeom prst="rect">
            <a:avLst/>
          </a:prstGeom>
        </p:spPr>
        <p:txBody>
          <a:bodyPr vert="horz" lIns="91440" tIns="45720" rIns="91440" bIns="45720" rtlCol="0" anchor="ctr"/>
          <a:lstStyle>
            <a:lvl1pPr algn="l">
              <a:defRPr sz="1200">
                <a:solidFill>
                  <a:schemeClr val="tx1">
                    <a:tint val="75000"/>
                  </a:schemeClr>
                </a:solidFill>
                <a:latin typeface="Segoe UI Light" panose="020B0502040204020203" pitchFamily="34" charset="0"/>
                <a:cs typeface="Segoe UI Light" panose="020B0502040204020203" pitchFamily="34" charset="0"/>
              </a:defRPr>
            </a:lvl1pPr>
          </a:lstStyle>
          <a:p>
            <a:fld id="{F57CC32A-9C43-4FFB-9DB7-D70722BB038A}" type="datetime1">
              <a:rPr lang="en-US" smtClean="0"/>
              <a:t>12/8/2023</a:t>
            </a:fld>
            <a:endParaRPr lang="en-US" dirty="0"/>
          </a:p>
        </p:txBody>
      </p:sp>
      <p:sp>
        <p:nvSpPr>
          <p:cNvPr id="5" name="Footer Placeholder 4"/>
          <p:cNvSpPr>
            <a:spLocks noGrp="1"/>
          </p:cNvSpPr>
          <p:nvPr>
            <p:ph type="ftr" sz="quarter" idx="3"/>
          </p:nvPr>
        </p:nvSpPr>
        <p:spPr>
          <a:xfrm>
            <a:off x="4427022" y="6480175"/>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egoe UI Light" panose="020B0502040204020203" pitchFamily="34" charset="0"/>
                <a:cs typeface="Segoe UI Light" panose="020B0502040204020203" pitchFamily="34" charset="0"/>
              </a:defRPr>
            </a:lvl1pPr>
          </a:lstStyle>
          <a:p>
            <a:endParaRPr lang="en-US"/>
          </a:p>
        </p:txBody>
      </p:sp>
      <p:sp>
        <p:nvSpPr>
          <p:cNvPr id="6" name="Slide Number Placeholder 5"/>
          <p:cNvSpPr>
            <a:spLocks noGrp="1"/>
          </p:cNvSpPr>
          <p:nvPr>
            <p:ph type="sldNum" sz="quarter" idx="4"/>
          </p:nvPr>
        </p:nvSpPr>
        <p:spPr>
          <a:xfrm>
            <a:off x="7761090" y="6478787"/>
            <a:ext cx="2743200" cy="365125"/>
          </a:xfrm>
          <a:prstGeom prst="rect">
            <a:avLst/>
          </a:prstGeom>
        </p:spPr>
        <p:txBody>
          <a:bodyPr vert="horz" lIns="91440" tIns="45720" rIns="91440" bIns="45720" rtlCol="0" anchor="ctr"/>
          <a:lstStyle>
            <a:lvl1pPr algn="r">
              <a:defRPr sz="1200">
                <a:solidFill>
                  <a:schemeClr val="tx1">
                    <a:tint val="75000"/>
                  </a:schemeClr>
                </a:solidFill>
                <a:latin typeface="Segoe UI Light" panose="020B0502040204020203" pitchFamily="34" charset="0"/>
                <a:cs typeface="Segoe UI Light" panose="020B0502040204020203" pitchFamily="34" charset="0"/>
              </a:defRPr>
            </a:lvl1pPr>
          </a:lstStyle>
          <a:p>
            <a:fld id="{2AAD9BEF-622F-4B1C-A61F-863E667CA1B7}" type="slidenum">
              <a:rPr lang="en-US" smtClean="0"/>
              <a:pPr/>
              <a:t>‹#›</a:t>
            </a:fld>
            <a:endParaRPr lang="en-US"/>
          </a:p>
        </p:txBody>
      </p:sp>
      <p:sp>
        <p:nvSpPr>
          <p:cNvPr id="7" name="Rectangle 6"/>
          <p:cNvSpPr/>
          <p:nvPr userDrawn="1"/>
        </p:nvSpPr>
        <p:spPr>
          <a:xfrm>
            <a:off x="0" y="-1"/>
            <a:ext cx="12192000" cy="114301"/>
          </a:xfrm>
          <a:prstGeom prst="rect">
            <a:avLst/>
          </a:prstGeom>
          <a:solidFill>
            <a:srgbClr val="0B7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p:cNvPicPr/>
          <p:nvPr userDrawn="1"/>
        </p:nvPicPr>
        <p:blipFill>
          <a:blip r:embed="rId14"/>
          <a:stretch/>
        </p:blipFill>
        <p:spPr>
          <a:xfrm>
            <a:off x="200160" y="6283800"/>
            <a:ext cx="1898640" cy="417240"/>
          </a:xfrm>
          <a:prstGeom prst="rect">
            <a:avLst/>
          </a:prstGeom>
          <a:ln>
            <a:noFill/>
          </a:ln>
        </p:spPr>
      </p:pic>
      <p:pic>
        <p:nvPicPr>
          <p:cNvPr id="9" name="Picture 4"/>
          <p:cNvPicPr/>
          <p:nvPr userDrawn="1"/>
        </p:nvPicPr>
        <p:blipFill>
          <a:blip r:embed="rId15"/>
          <a:stretch/>
        </p:blipFill>
        <p:spPr>
          <a:xfrm>
            <a:off x="10865027" y="6189956"/>
            <a:ext cx="1126948" cy="530133"/>
          </a:xfrm>
          <a:prstGeom prst="rect">
            <a:avLst/>
          </a:prstGeom>
          <a:ln>
            <a:noFill/>
          </a:ln>
        </p:spPr>
      </p:pic>
      <p:sp>
        <p:nvSpPr>
          <p:cNvPr id="12" name="Line 6"/>
          <p:cNvSpPr/>
          <p:nvPr userDrawn="1"/>
        </p:nvSpPr>
        <p:spPr>
          <a:xfrm flipH="1">
            <a:off x="2315673" y="6499540"/>
            <a:ext cx="8337498" cy="0"/>
          </a:xfrm>
          <a:prstGeom prst="line">
            <a:avLst/>
          </a:prstGeom>
          <a:ln w="19080">
            <a:solidFill>
              <a:srgbClr val="0B78BD"/>
            </a:solidFill>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282492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2" r:id="rId12"/>
  </p:sldLayoutIdLst>
  <p:hf hdr="0" ftr="0" dt="0"/>
  <p:txStyles>
    <p:titleStyle>
      <a:lvl1pPr algn="l" defTabSz="914400" rtl="0" eaLnBrk="1" latinLnBrk="0" hangingPunct="1">
        <a:lnSpc>
          <a:spcPct val="90000"/>
        </a:lnSpc>
        <a:spcBef>
          <a:spcPct val="0"/>
        </a:spcBef>
        <a:buNone/>
        <a:defRPr sz="36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29333" y="1189033"/>
            <a:ext cx="9154800" cy="11432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rgbClr val="434343"/>
              </a:buClr>
              <a:buSzPts val="5800"/>
              <a:buFont typeface="Raleway ExtraBold"/>
              <a:buNone/>
              <a:defRPr sz="5800" b="0" i="0" u="none" strike="noStrike" cap="none">
                <a:solidFill>
                  <a:srgbClr val="434343"/>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29333" y="2514601"/>
            <a:ext cx="9154800" cy="31548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1pPr>
            <a:lvl2pPr marL="914400" marR="0" lvl="1"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2pPr>
            <a:lvl3pPr marL="1371600" marR="0" lvl="2" indent="-342900" algn="l" rtl="0">
              <a:lnSpc>
                <a:spcPct val="100000"/>
              </a:lnSpc>
              <a:spcBef>
                <a:spcPts val="0"/>
              </a:spcBef>
              <a:spcAft>
                <a:spcPts val="0"/>
              </a:spcAft>
              <a:buClr>
                <a:srgbClr val="FFB600"/>
              </a:buClr>
              <a:buSzPts val="1800"/>
              <a:buFont typeface="Raleway Light"/>
              <a:buChar char="■"/>
              <a:defRPr sz="1800" b="0" i="0" u="none" strike="noStrike" cap="none">
                <a:solidFill>
                  <a:srgbClr val="666666"/>
                </a:solidFill>
                <a:latin typeface="Raleway Light"/>
                <a:ea typeface="Raleway Light"/>
                <a:cs typeface="Raleway Light"/>
                <a:sym typeface="Raleway Light"/>
              </a:defRPr>
            </a:lvl3pPr>
            <a:lvl4pPr marL="1828800" marR="0" lvl="3"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4pPr>
            <a:lvl5pPr marL="2286000" marR="0" lvl="4"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5pPr>
            <a:lvl6pPr marL="2743200" marR="0" lvl="5"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6pPr>
            <a:lvl7pPr marL="3200400" marR="0" lvl="6"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7pPr>
            <a:lvl8pPr marL="3657600" marR="0" lvl="7"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8pPr>
            <a:lvl9pPr marL="4114800" marR="0" lvl="8" indent="-342900" algn="l" rtl="0">
              <a:lnSpc>
                <a:spcPct val="100000"/>
              </a:lnSpc>
              <a:spcBef>
                <a:spcPts val="0"/>
              </a:spcBef>
              <a:spcAft>
                <a:spcPts val="0"/>
              </a:spcAft>
              <a:buClr>
                <a:srgbClr val="666666"/>
              </a:buClr>
              <a:buSzPts val="1800"/>
              <a:buFont typeface="Raleway Light"/>
              <a:buChar char="■"/>
              <a:defRPr sz="1800" b="0" i="0" u="none" strike="noStrike" cap="none">
                <a:solidFill>
                  <a:srgbClr val="666666"/>
                </a:solidFill>
                <a:latin typeface="Raleway Light"/>
                <a:ea typeface="Raleway Light"/>
                <a:cs typeface="Raleway Light"/>
                <a:sym typeface="Raleway Light"/>
              </a:defRPr>
            </a:lvl9pPr>
          </a:lstStyle>
          <a:p>
            <a:endParaRPr/>
          </a:p>
        </p:txBody>
      </p:sp>
      <p:sp>
        <p:nvSpPr>
          <p:cNvPr id="8" name="Google Shape;8;p1"/>
          <p:cNvSpPr txBox="1">
            <a:spLocks noGrp="1"/>
          </p:cNvSpPr>
          <p:nvPr>
            <p:ph type="sldNum" idx="12"/>
          </p:nvPr>
        </p:nvSpPr>
        <p:spPr>
          <a:xfrm>
            <a:off x="11472533" y="6120400"/>
            <a:ext cx="719600" cy="7376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1pPr>
            <a:lvl2pPr marL="0" marR="0" lvl="1"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2pPr>
            <a:lvl3pPr marL="0" marR="0" lvl="2"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3pPr>
            <a:lvl4pPr marL="0" marR="0" lvl="3"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4pPr>
            <a:lvl5pPr marL="0" marR="0" lvl="4"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5pPr>
            <a:lvl6pPr marL="0" marR="0" lvl="5"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6pPr>
            <a:lvl7pPr marL="0" marR="0" lvl="6"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7pPr>
            <a:lvl8pPr marL="0" marR="0" lvl="7"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8pPr>
            <a:lvl9pPr marL="0" marR="0" lvl="8" indent="0" algn="ctr" rtl="0">
              <a:lnSpc>
                <a:spcPct val="100000"/>
              </a:lnSpc>
              <a:spcBef>
                <a:spcPts val="0"/>
              </a:spcBef>
              <a:spcAft>
                <a:spcPts val="0"/>
              </a:spcAft>
              <a:buClr>
                <a:srgbClr val="000000"/>
              </a:buClr>
              <a:buSzPts val="1300"/>
              <a:buFont typeface="Arial"/>
              <a:buNone/>
              <a:defRPr sz="1733" b="0" i="0" u="none" strike="noStrike" cap="none">
                <a:solidFill>
                  <a:srgbClr val="FFB600"/>
                </a:solidFill>
                <a:latin typeface="Raleway ExtraBold"/>
                <a:ea typeface="Raleway ExtraBold"/>
                <a:cs typeface="Raleway ExtraBold"/>
                <a:sym typeface="Raleway ExtraBold"/>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1531770"/>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8.xml"/><Relationship Id="rId16" Type="http://schemas.openxmlformats.org/officeDocument/2006/relationships/diagramColors" Target="../diagrams/colors3.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2475" y="4640230"/>
            <a:ext cx="6194862" cy="1562100"/>
          </a:xfrm>
        </p:spPr>
        <p:txBody>
          <a:bodyPr>
            <a:normAutofit/>
          </a:bodyPr>
          <a:lstStyle/>
          <a:p>
            <a:pPr algn="l"/>
            <a:r>
              <a:rPr lang="en-US" sz="1800" b="1" dirty="0">
                <a:solidFill>
                  <a:srgbClr val="0070C0"/>
                </a:solidFill>
                <a:latin typeface="Cambria" panose="02040503050406030204" pitchFamily="18" charset="0"/>
                <a:ea typeface="Cambria" panose="02040503050406030204" pitchFamily="18" charset="0"/>
              </a:rPr>
              <a:t>Md Ataur Rahman</a:t>
            </a:r>
          </a:p>
          <a:p>
            <a:pPr algn="l"/>
            <a:endParaRPr lang="en-US" sz="1600" dirty="0">
              <a:solidFill>
                <a:srgbClr val="0070C0"/>
              </a:solidFill>
              <a:latin typeface="Cambria" panose="02040503050406030204" pitchFamily="18" charset="0"/>
              <a:ea typeface="Cambria" panose="02040503050406030204" pitchFamily="18" charset="0"/>
            </a:endParaRPr>
          </a:p>
          <a:p>
            <a:pPr algn="l">
              <a:lnSpc>
                <a:spcPct val="120000"/>
              </a:lnSpc>
            </a:pPr>
            <a:r>
              <a:rPr lang="en-US" sz="1600" b="1" dirty="0">
                <a:solidFill>
                  <a:srgbClr val="0070C0"/>
                </a:solidFill>
                <a:latin typeface="Cambria" panose="02040503050406030204" pitchFamily="18" charset="0"/>
                <a:ea typeface="Cambria" panose="02040503050406030204" pitchFamily="18" charset="0"/>
              </a:rPr>
              <a:t>Home:</a:t>
            </a:r>
            <a:r>
              <a:rPr lang="en-US" sz="1600" dirty="0">
                <a:solidFill>
                  <a:srgbClr val="0070C0"/>
                </a:solidFill>
                <a:latin typeface="Cambria" panose="02040503050406030204" pitchFamily="18" charset="0"/>
                <a:ea typeface="Cambria" panose="02040503050406030204" pitchFamily="18" charset="0"/>
              </a:rPr>
              <a:t> </a:t>
            </a:r>
            <a:r>
              <a:rPr lang="es-ES" sz="1600" dirty="0">
                <a:solidFill>
                  <a:srgbClr val="0070C0"/>
                </a:solidFill>
                <a:latin typeface="Cambria" panose="02040503050406030204" pitchFamily="18" charset="0"/>
                <a:ea typeface="Cambria" panose="02040503050406030204" pitchFamily="18" charset="0"/>
              </a:rPr>
              <a:t>Universitat Politècnica de Catalunya (UPC)</a:t>
            </a:r>
            <a:br>
              <a:rPr lang="es-ES" sz="1600" dirty="0">
                <a:solidFill>
                  <a:srgbClr val="0070C0"/>
                </a:solidFill>
                <a:latin typeface="Cambria" panose="02040503050406030204" pitchFamily="18" charset="0"/>
                <a:ea typeface="Cambria" panose="02040503050406030204" pitchFamily="18" charset="0"/>
              </a:rPr>
            </a:br>
            <a:r>
              <a:rPr lang="es-ES" sz="1600" b="1" dirty="0">
                <a:solidFill>
                  <a:srgbClr val="0070C0"/>
                </a:solidFill>
                <a:latin typeface="Cambria" panose="02040503050406030204" pitchFamily="18" charset="0"/>
                <a:ea typeface="Cambria" panose="02040503050406030204" pitchFamily="18" charset="0"/>
              </a:rPr>
              <a:t>Host:</a:t>
            </a:r>
            <a:r>
              <a:rPr lang="es-ES" sz="1600" dirty="0">
                <a:solidFill>
                  <a:srgbClr val="0070C0"/>
                </a:solidFill>
                <a:latin typeface="Cambria" panose="02040503050406030204" pitchFamily="18" charset="0"/>
                <a:ea typeface="Cambria" panose="02040503050406030204" pitchFamily="18" charset="0"/>
              </a:rPr>
              <a:t> </a:t>
            </a:r>
            <a:r>
              <a:rPr lang="fr-FR" sz="1600" dirty="0">
                <a:solidFill>
                  <a:srgbClr val="0070C0"/>
                </a:solidFill>
                <a:latin typeface="Cambria" panose="02040503050406030204" pitchFamily="18" charset="0"/>
                <a:ea typeface="Cambria" panose="02040503050406030204" pitchFamily="18" charset="0"/>
              </a:rPr>
              <a:t>Université Libre de Bruxelles (ULB)</a:t>
            </a:r>
            <a:r>
              <a:rPr lang="en-US" sz="1600" dirty="0">
                <a:solidFill>
                  <a:srgbClr val="0070C0"/>
                </a:solidFill>
                <a:latin typeface="Cambria" panose="02040503050406030204" pitchFamily="18" charset="0"/>
                <a:ea typeface="Cambria" panose="02040503050406030204" pitchFamily="18" charset="0"/>
              </a:rPr>
              <a:t> </a:t>
            </a:r>
          </a:p>
        </p:txBody>
      </p:sp>
      <p:pic>
        <p:nvPicPr>
          <p:cNvPr id="1026" name="Picture 2">
            <a:extLst>
              <a:ext uri="{FF2B5EF4-FFF2-40B4-BE49-F238E27FC236}">
                <a16:creationId xmlns:a16="http://schemas.microsoft.com/office/drawing/2014/main" id="{7F97779E-3A43-48B3-84B5-677AB353FD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3228" y="1128669"/>
            <a:ext cx="1128131" cy="11281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FD0DDF-E719-4E25-9505-8A7C78EC3F1A}"/>
              </a:ext>
            </a:extLst>
          </p:cNvPr>
          <p:cNvPicPr>
            <a:picLocks noChangeAspect="1"/>
          </p:cNvPicPr>
          <p:nvPr/>
        </p:nvPicPr>
        <p:blipFill>
          <a:blip r:embed="rId4"/>
          <a:stretch>
            <a:fillRect/>
          </a:stretch>
        </p:blipFill>
        <p:spPr>
          <a:xfrm>
            <a:off x="10783228" y="2401348"/>
            <a:ext cx="1128131" cy="1128131"/>
          </a:xfrm>
          <a:prstGeom prst="rect">
            <a:avLst/>
          </a:prstGeom>
        </p:spPr>
      </p:pic>
      <p:pic>
        <p:nvPicPr>
          <p:cNvPr id="7" name="Picture 6">
            <a:extLst>
              <a:ext uri="{FF2B5EF4-FFF2-40B4-BE49-F238E27FC236}">
                <a16:creationId xmlns:a16="http://schemas.microsoft.com/office/drawing/2014/main" id="{37D1FADD-F86F-44A2-B9A5-5D82E8D1331F}"/>
              </a:ext>
            </a:extLst>
          </p:cNvPr>
          <p:cNvPicPr>
            <a:picLocks noChangeAspect="1"/>
          </p:cNvPicPr>
          <p:nvPr/>
        </p:nvPicPr>
        <p:blipFill>
          <a:blip r:embed="rId5"/>
          <a:stretch>
            <a:fillRect/>
          </a:stretch>
        </p:blipFill>
        <p:spPr>
          <a:xfrm>
            <a:off x="10783228" y="231122"/>
            <a:ext cx="1128131" cy="752786"/>
          </a:xfrm>
          <a:prstGeom prst="rect">
            <a:avLst/>
          </a:prstGeom>
        </p:spPr>
      </p:pic>
      <p:sp>
        <p:nvSpPr>
          <p:cNvPr id="9" name="Subtitle 2">
            <a:extLst>
              <a:ext uri="{FF2B5EF4-FFF2-40B4-BE49-F238E27FC236}">
                <a16:creationId xmlns:a16="http://schemas.microsoft.com/office/drawing/2014/main" id="{45F60174-46B1-4DF2-8539-ADF2E40C5553}"/>
              </a:ext>
            </a:extLst>
          </p:cNvPr>
          <p:cNvSpPr txBox="1">
            <a:spLocks/>
          </p:cNvSpPr>
          <p:nvPr/>
        </p:nvSpPr>
        <p:spPr>
          <a:xfrm>
            <a:off x="5716497" y="4640230"/>
            <a:ext cx="6194862" cy="15621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Semilight" panose="020B0402040204020203" pitchFamily="34" charset="0"/>
                <a:ea typeface="+mn-ea"/>
                <a:cs typeface="Segoe UI Semilight" panose="020B04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Semilight" panose="020B0402040204020203" pitchFamily="34" charset="0"/>
                <a:ea typeface="+mn-ea"/>
                <a:cs typeface="Segoe UI Semilight" panose="020B04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Semilight" panose="020B0402040204020203" pitchFamily="34" charset="0"/>
                <a:ea typeface="+mn-ea"/>
                <a:cs typeface="Segoe UI Semilight" panose="020B04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Semilight" panose="020B0402040204020203" pitchFamily="34" charset="0"/>
                <a:ea typeface="+mn-ea"/>
                <a:cs typeface="Segoe UI Semilight" panose="020B04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Semilight" panose="020B0402040204020203" pitchFamily="34" charset="0"/>
                <a:ea typeface="+mn-ea"/>
                <a:cs typeface="Segoe UI Semilight" panose="020B04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Supervisors</a:t>
            </a:r>
            <a:endParaRPr kumimoji="0" lang="en-U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endParaRPr>
          </a:p>
          <a:p>
            <a:pPr marL="0" marR="0" lvl="0" indent="0" algn="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Home: </a:t>
            </a:r>
            <a:r>
              <a:rPr kumimoji="0" lang="en-U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Prof. Dr. Oscar Romero, Prof. Dr. </a:t>
            </a:r>
            <a:r>
              <a:rPr kumimoji="0" lang="en-US" sz="1600" b="0" i="0" u="none" strike="noStrike" kern="1200" cap="none" spc="0" normalizeH="0" baseline="0" noProof="0" dirty="0" err="1">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Sergi</a:t>
            </a:r>
            <a:r>
              <a:rPr kumimoji="0" lang="en-U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 Nadal </a:t>
            </a:r>
            <a:br>
              <a:rPr kumimoji="0" lang="es-E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br>
            <a:r>
              <a:rPr kumimoji="0" lang="es-ES" sz="1600" b="1"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Host: </a:t>
            </a:r>
            <a:r>
              <a:rPr kumimoji="0" lang="es-E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Prof. Dr. Dimitris </a:t>
            </a:r>
            <a:r>
              <a:rPr kumimoji="0" lang="es-ES" sz="1600" b="0" i="0" u="none" strike="noStrike" kern="1200" cap="none" spc="0" normalizeH="0" baseline="0" noProof="0" dirty="0" err="1">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Sacharidis</a:t>
            </a:r>
            <a:r>
              <a:rPr kumimoji="0" lang="es-E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rPr>
              <a:t> </a:t>
            </a:r>
            <a:endParaRPr kumimoji="0" lang="en-US" sz="1600" b="0" i="0" u="none" strike="noStrike" kern="1200" cap="none" spc="0" normalizeH="0" baseline="0" noProof="0" dirty="0">
              <a:ln>
                <a:noFill/>
              </a:ln>
              <a:solidFill>
                <a:srgbClr val="0070C0"/>
              </a:solidFill>
              <a:effectLst/>
              <a:uLnTx/>
              <a:uFillTx/>
              <a:latin typeface="Cambria" panose="02040503050406030204" pitchFamily="18" charset="0"/>
              <a:ea typeface="Cambria" panose="02040503050406030204" pitchFamily="18" charset="0"/>
              <a:cs typeface="Segoe UI Semilight" panose="020B0402040204020203" pitchFamily="34" charset="0"/>
            </a:endParaRPr>
          </a:p>
        </p:txBody>
      </p:sp>
      <p:sp>
        <p:nvSpPr>
          <p:cNvPr id="4" name="Title 1">
            <a:extLst>
              <a:ext uri="{FF2B5EF4-FFF2-40B4-BE49-F238E27FC236}">
                <a16:creationId xmlns:a16="http://schemas.microsoft.com/office/drawing/2014/main" id="{7BE12546-274C-57F4-A0A6-98E85A45B6B5}"/>
              </a:ext>
            </a:extLst>
          </p:cNvPr>
          <p:cNvSpPr txBox="1">
            <a:spLocks/>
          </p:cNvSpPr>
          <p:nvPr/>
        </p:nvSpPr>
        <p:spPr>
          <a:xfrm>
            <a:off x="752475" y="900995"/>
            <a:ext cx="8620125" cy="25304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Segoe UI Semibold" panose="020B0702040204020203" pitchFamily="34" charset="0"/>
                <a:ea typeface="+mj-ea"/>
                <a:cs typeface="Segoe UI Semibold" panose="020B0702040204020203" pitchFamily="34" charset="0"/>
              </a:defRPr>
            </a:lvl1pPr>
          </a:lstStyle>
          <a:p>
            <a:pPr algn="l"/>
            <a:br>
              <a:rPr lang="en-US" sz="3400" dirty="0"/>
            </a:br>
            <a:r>
              <a:rPr lang="en-US" sz="3400" dirty="0">
                <a:solidFill>
                  <a:schemeClr val="tx1">
                    <a:lumMod val="65000"/>
                    <a:lumOff val="35000"/>
                  </a:schemeClr>
                </a:solidFill>
                <a:latin typeface="Cambria" panose="02040503050406030204" pitchFamily="18" charset="0"/>
                <a:ea typeface="Cambria" panose="02040503050406030204" pitchFamily="18" charset="0"/>
              </a:rPr>
              <a:t>DEDS ESR 1.1: </a:t>
            </a:r>
          </a:p>
          <a:p>
            <a:pPr algn="l"/>
            <a:br>
              <a:rPr lang="en-US" sz="3400" dirty="0">
                <a:solidFill>
                  <a:schemeClr val="tx1">
                    <a:lumMod val="65000"/>
                    <a:lumOff val="35000"/>
                  </a:schemeClr>
                </a:solidFill>
                <a:latin typeface="Cambria" panose="02040503050406030204" pitchFamily="18" charset="0"/>
                <a:ea typeface="Cambria" panose="02040503050406030204" pitchFamily="18" charset="0"/>
              </a:rPr>
            </a:br>
            <a:r>
              <a:rPr lang="en-US" sz="3400" dirty="0">
                <a:solidFill>
                  <a:srgbClr val="0070C0"/>
                </a:solidFill>
                <a:latin typeface="Cambria" panose="02040503050406030204" pitchFamily="18" charset="0"/>
                <a:ea typeface="Cambria" panose="02040503050406030204" pitchFamily="18" charset="0"/>
              </a:rPr>
              <a:t>Semantic-Aware Heterogeneity Management </a:t>
            </a:r>
            <a:br>
              <a:rPr lang="en-US" sz="3600" dirty="0">
                <a:latin typeface="Cambria" panose="02040503050406030204" pitchFamily="18" charset="0"/>
                <a:ea typeface="Cambria" panose="02040503050406030204" pitchFamily="18" charset="0"/>
              </a:rPr>
            </a:br>
            <a:endParaRPr lang="en-US" sz="3400" b="1"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670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4" y="205898"/>
            <a:ext cx="6931366" cy="553699"/>
          </a:xfrm>
        </p:spPr>
        <p:txBody>
          <a:bodyPr>
            <a:normAutofit fontScale="90000"/>
          </a:bodyPr>
          <a:lstStyle/>
          <a:p>
            <a:r>
              <a:rPr lang="en-US" sz="2800" dirty="0">
                <a:solidFill>
                  <a:srgbClr val="002060"/>
                </a:solidFill>
                <a:latin typeface="Cambria" panose="02040503050406030204" pitchFamily="18" charset="0"/>
                <a:ea typeface="Cambria" panose="02040503050406030204" pitchFamily="18" charset="0"/>
              </a:rPr>
              <a:t>Task Categorization: Based of Application Areas</a:t>
            </a: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10</a:t>
            </a:fld>
            <a:endParaRPr lang="en-US" b="1" dirty="0"/>
          </a:p>
        </p:txBody>
      </p:sp>
      <p:sp>
        <p:nvSpPr>
          <p:cNvPr id="8" name="Content Placeholder 17">
            <a:extLst>
              <a:ext uri="{FF2B5EF4-FFF2-40B4-BE49-F238E27FC236}">
                <a16:creationId xmlns:a16="http://schemas.microsoft.com/office/drawing/2014/main" id="{2E35FB4B-23AD-E231-B097-C803C898D88B}"/>
              </a:ext>
            </a:extLst>
          </p:cNvPr>
          <p:cNvSpPr txBox="1">
            <a:spLocks/>
          </p:cNvSpPr>
          <p:nvPr/>
        </p:nvSpPr>
        <p:spPr>
          <a:xfrm>
            <a:off x="838217" y="1095380"/>
            <a:ext cx="10821783" cy="430630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Clr>
                <a:srgbClr val="002060"/>
              </a:buClr>
              <a:buNone/>
              <a:defRPr/>
            </a:pPr>
            <a:endPar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endParaRPr>
          </a:p>
        </p:txBody>
      </p:sp>
      <p:sp>
        <p:nvSpPr>
          <p:cNvPr id="12" name="Text Placeholder 2">
            <a:extLst>
              <a:ext uri="{FF2B5EF4-FFF2-40B4-BE49-F238E27FC236}">
                <a16:creationId xmlns:a16="http://schemas.microsoft.com/office/drawing/2014/main" id="{826F0F6A-D505-A1B0-8DC2-11AFE1AE1AD1}"/>
              </a:ext>
            </a:extLst>
          </p:cNvPr>
          <p:cNvSpPr txBox="1">
            <a:spLocks/>
          </p:cNvSpPr>
          <p:nvPr/>
        </p:nvSpPr>
        <p:spPr>
          <a:xfrm>
            <a:off x="838217" y="943490"/>
            <a:ext cx="9972236" cy="1025649"/>
          </a:xfrm>
          <a:prstGeom prst="rect">
            <a:avLst/>
          </a:prstGeom>
          <a:noFill/>
          <a:ln w="19050">
            <a:solidFill>
              <a:srgbClr val="FFC000"/>
            </a:solidFill>
            <a:prstDash val="dash"/>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457200" marR="0" lvl="0" indent="-317500" algn="l" defTabSz="914400" rtl="0" eaLnBrk="1" fontAlgn="auto" latinLnBrk="0" hangingPunct="1">
              <a:lnSpc>
                <a:spcPct val="100000"/>
              </a:lnSpc>
              <a:spcBef>
                <a:spcPts val="600"/>
              </a:spcBef>
              <a:spcAft>
                <a:spcPts val="0"/>
              </a:spcAft>
              <a:buClr>
                <a:srgbClr val="FFB600"/>
              </a:buClr>
              <a:buSzPts val="1400"/>
              <a:buFont typeface="Raleway Light"/>
              <a:buChar char="●"/>
              <a:tabLst/>
              <a:defRPr/>
            </a:pPr>
            <a:r>
              <a:rPr lang="en-US" kern="0" dirty="0">
                <a:solidFill>
                  <a:srgbClr val="C00000"/>
                </a:solidFill>
                <a:latin typeface="Google Sans"/>
              </a:rPr>
              <a:t>Information Extraction</a:t>
            </a:r>
            <a:r>
              <a:rPr lang="en-US" kern="0" dirty="0">
                <a:solidFill>
                  <a:srgbClr val="202124"/>
                </a:solidFill>
                <a:latin typeface="Google Sans"/>
              </a:rPr>
              <a:t> (IE) techniques are used to turn the unstructured information embedded in texts into structured data.</a:t>
            </a:r>
          </a:p>
          <a:p>
            <a:pPr marL="457200" marR="0" lvl="0" indent="-317500" algn="l" defTabSz="914400" rtl="0" eaLnBrk="1" fontAlgn="auto" latinLnBrk="0" hangingPunct="1">
              <a:lnSpc>
                <a:spcPct val="100000"/>
              </a:lnSpc>
              <a:spcBef>
                <a:spcPts val="600"/>
              </a:spcBef>
              <a:spcAft>
                <a:spcPts val="0"/>
              </a:spcAft>
              <a:buClr>
                <a:srgbClr val="FFB600"/>
              </a:buClr>
              <a:buSzPts val="1400"/>
              <a:buFont typeface="Raleway Light"/>
              <a:buChar char="●"/>
              <a:tabLst/>
              <a:defRPr/>
            </a:pPr>
            <a:r>
              <a:rPr lang="en-US" kern="0" dirty="0">
                <a:solidFill>
                  <a:srgbClr val="202124"/>
                </a:solidFill>
                <a:latin typeface="Google Sans"/>
              </a:rPr>
              <a:t>This can be useful for </a:t>
            </a:r>
            <a:r>
              <a:rPr lang="en-US" kern="0" dirty="0">
                <a:solidFill>
                  <a:srgbClr val="C00000"/>
                </a:solidFill>
                <a:latin typeface="Google Sans"/>
              </a:rPr>
              <a:t>populating</a:t>
            </a:r>
            <a:r>
              <a:rPr lang="en-US" kern="0" dirty="0">
                <a:solidFill>
                  <a:srgbClr val="202124"/>
                </a:solidFill>
                <a:latin typeface="Google Sans"/>
              </a:rPr>
              <a:t> a structured knowledge source (KG, RDB) resulting from the </a:t>
            </a:r>
            <a:r>
              <a:rPr lang="en-US" kern="0" dirty="0">
                <a:solidFill>
                  <a:srgbClr val="C00000"/>
                </a:solidFill>
                <a:latin typeface="Google Sans"/>
              </a:rPr>
              <a:t>integration</a:t>
            </a:r>
            <a:r>
              <a:rPr lang="en-US" kern="0" dirty="0">
                <a:solidFill>
                  <a:srgbClr val="202124"/>
                </a:solidFill>
                <a:latin typeface="Google Sans"/>
              </a:rPr>
              <a:t> of heterogeneous data sources to enable further processing (e.g., querying).</a:t>
            </a:r>
          </a:p>
        </p:txBody>
      </p:sp>
      <p:sp>
        <p:nvSpPr>
          <p:cNvPr id="13" name="Text Placeholder 2">
            <a:extLst>
              <a:ext uri="{FF2B5EF4-FFF2-40B4-BE49-F238E27FC236}">
                <a16:creationId xmlns:a16="http://schemas.microsoft.com/office/drawing/2014/main" id="{4463D49F-ACC5-BB9B-6001-817FAEE8FE0F}"/>
              </a:ext>
            </a:extLst>
          </p:cNvPr>
          <p:cNvSpPr txBox="1">
            <a:spLocks/>
          </p:cNvSpPr>
          <p:nvPr/>
        </p:nvSpPr>
        <p:spPr>
          <a:xfrm>
            <a:off x="1182249" y="2137443"/>
            <a:ext cx="5113448" cy="1733662"/>
          </a:xfrm>
          <a:prstGeom prst="rect">
            <a:avLst/>
          </a:prstGeom>
          <a:noFill/>
          <a:ln w="19050">
            <a:solidFill>
              <a:srgbClr val="FFC000"/>
            </a:solidFill>
            <a:prstDash val="dash"/>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457200" marR="0" lvl="0" indent="-317500" algn="l" defTabSz="914400" rtl="0" eaLnBrk="1" fontAlgn="auto" latinLnBrk="0" hangingPunct="1">
              <a:lnSpc>
                <a:spcPct val="100000"/>
              </a:lnSpc>
              <a:spcBef>
                <a:spcPts val="600"/>
              </a:spcBef>
              <a:spcAft>
                <a:spcPts val="0"/>
              </a:spcAft>
              <a:buClr>
                <a:srgbClr val="FFB600"/>
              </a:buClr>
              <a:buSzPts val="1400"/>
              <a:buFont typeface="Raleway Light"/>
              <a:buChar char="●"/>
              <a:tabLst/>
              <a:defRPr/>
            </a:pPr>
            <a:r>
              <a:rPr lang="en-US" kern="0" dirty="0">
                <a:solidFill>
                  <a:srgbClr val="202124"/>
                </a:solidFill>
                <a:latin typeface="Google Sans"/>
              </a:rPr>
              <a:t>IE typically consists of a sequence of tasks, comprising:</a:t>
            </a:r>
          </a:p>
          <a:p>
            <a:pPr marL="939800" lvl="1" indent="-342900">
              <a:spcBef>
                <a:spcPts val="600"/>
              </a:spcBef>
              <a:buClr>
                <a:srgbClr val="002060"/>
              </a:buClr>
              <a:buFont typeface="+mj-lt"/>
              <a:buAutoNum type="arabicPeriod"/>
              <a:defRPr/>
            </a:pPr>
            <a:r>
              <a:rPr lang="en-US" kern="0" dirty="0">
                <a:solidFill>
                  <a:srgbClr val="202124"/>
                </a:solidFill>
                <a:latin typeface="Google Sans"/>
              </a:rPr>
              <a:t>Linguistic Pre-processing </a:t>
            </a:r>
          </a:p>
          <a:p>
            <a:pPr lvl="2">
              <a:spcBef>
                <a:spcPts val="600"/>
              </a:spcBef>
              <a:buClr>
                <a:srgbClr val="FFC000"/>
              </a:buClr>
              <a:defRPr/>
            </a:pPr>
            <a:r>
              <a:rPr lang="en-US" kern="0" dirty="0">
                <a:solidFill>
                  <a:srgbClr val="202124"/>
                </a:solidFill>
                <a:latin typeface="Google Sans"/>
              </a:rPr>
              <a:t>tokenization, POS-tagging, parsing/chunking etc.</a:t>
            </a:r>
          </a:p>
          <a:p>
            <a:pPr marL="939800" lvl="1" indent="-342900">
              <a:spcBef>
                <a:spcPts val="600"/>
              </a:spcBef>
              <a:buClr>
                <a:srgbClr val="002060"/>
              </a:buClr>
              <a:buFont typeface="+mj-lt"/>
              <a:buAutoNum type="arabicPeriod"/>
              <a:defRPr/>
            </a:pPr>
            <a:r>
              <a:rPr lang="en-US" kern="0" dirty="0">
                <a:solidFill>
                  <a:srgbClr val="202124"/>
                </a:solidFill>
                <a:latin typeface="Google Sans"/>
              </a:rPr>
              <a:t>Entity Recognition (ER)</a:t>
            </a:r>
          </a:p>
          <a:p>
            <a:pPr marL="939800" lvl="1" indent="-342900">
              <a:spcBef>
                <a:spcPts val="600"/>
              </a:spcBef>
              <a:buClr>
                <a:srgbClr val="002060"/>
              </a:buClr>
              <a:buFont typeface="+mj-lt"/>
              <a:buAutoNum type="arabicPeriod"/>
              <a:defRPr/>
            </a:pPr>
            <a:r>
              <a:rPr lang="en-US" kern="0" dirty="0">
                <a:solidFill>
                  <a:srgbClr val="202124"/>
                </a:solidFill>
                <a:latin typeface="Google Sans"/>
              </a:rPr>
              <a:t>Relation Extraction (RE)</a:t>
            </a:r>
          </a:p>
        </p:txBody>
      </p:sp>
      <p:sp>
        <p:nvSpPr>
          <p:cNvPr id="14" name="Text Placeholder 2">
            <a:extLst>
              <a:ext uri="{FF2B5EF4-FFF2-40B4-BE49-F238E27FC236}">
                <a16:creationId xmlns:a16="http://schemas.microsoft.com/office/drawing/2014/main" id="{89C18558-B1E4-FE2F-9275-E711ECD4B291}"/>
              </a:ext>
            </a:extLst>
          </p:cNvPr>
          <p:cNvSpPr txBox="1">
            <a:spLocks/>
          </p:cNvSpPr>
          <p:nvPr/>
        </p:nvSpPr>
        <p:spPr>
          <a:xfrm>
            <a:off x="1182249" y="4039409"/>
            <a:ext cx="8514013" cy="2159848"/>
          </a:xfrm>
          <a:prstGeom prst="rect">
            <a:avLst/>
          </a:prstGeom>
          <a:noFill/>
          <a:ln w="19050">
            <a:solidFill>
              <a:srgbClr val="C00000"/>
            </a:solidFill>
            <a:prstDash val="dash"/>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457200" marR="0" lvl="0" indent="-317500" algn="l" defTabSz="914400" rtl="0" eaLnBrk="1" fontAlgn="auto" latinLnBrk="0" hangingPunct="1">
              <a:lnSpc>
                <a:spcPct val="100000"/>
              </a:lnSpc>
              <a:spcBef>
                <a:spcPts val="600"/>
              </a:spcBef>
              <a:spcAft>
                <a:spcPts val="0"/>
              </a:spcAft>
              <a:buClr>
                <a:srgbClr val="FFB600"/>
              </a:buClr>
              <a:buSzPts val="1400"/>
              <a:buFont typeface="Raleway Light"/>
              <a:buChar char="●"/>
              <a:tabLst/>
              <a:defRPr/>
            </a:pPr>
            <a:r>
              <a:rPr lang="en-US" kern="0" dirty="0">
                <a:solidFill>
                  <a:srgbClr val="202124"/>
                </a:solidFill>
                <a:latin typeface="Google Sans"/>
              </a:rPr>
              <a:t>Entity Recognition and Relation Extraction can either be used for:</a:t>
            </a:r>
          </a:p>
          <a:p>
            <a:pPr lvl="1">
              <a:spcBef>
                <a:spcPts val="600"/>
              </a:spcBef>
              <a:defRPr/>
            </a:pPr>
            <a:r>
              <a:rPr lang="en-US" b="1" kern="0" dirty="0">
                <a:solidFill>
                  <a:srgbClr val="202124"/>
                </a:solidFill>
                <a:latin typeface="Google Sans"/>
              </a:rPr>
              <a:t>Annotation Task </a:t>
            </a:r>
            <a:r>
              <a:rPr lang="en-US" kern="0" dirty="0">
                <a:solidFill>
                  <a:srgbClr val="202124"/>
                </a:solidFill>
                <a:latin typeface="Google Sans"/>
              </a:rPr>
              <a:t>– to annotate a text with entities/relations</a:t>
            </a:r>
          </a:p>
          <a:p>
            <a:pPr lvl="1">
              <a:spcBef>
                <a:spcPts val="600"/>
              </a:spcBef>
              <a:defRPr/>
            </a:pPr>
            <a:r>
              <a:rPr lang="en-US" b="1" kern="0" dirty="0">
                <a:solidFill>
                  <a:srgbClr val="C00000"/>
                </a:solidFill>
                <a:latin typeface="Google Sans"/>
              </a:rPr>
              <a:t>Slot Filling </a:t>
            </a:r>
            <a:r>
              <a:rPr lang="en-US" kern="0" dirty="0">
                <a:solidFill>
                  <a:srgbClr val="202124"/>
                </a:solidFill>
                <a:latin typeface="Google Sans"/>
              </a:rPr>
              <a:t>(a.k.a. </a:t>
            </a:r>
            <a:r>
              <a:rPr lang="en-US" kern="0" dirty="0">
                <a:solidFill>
                  <a:srgbClr val="0070C0"/>
                </a:solidFill>
                <a:latin typeface="Google Sans"/>
              </a:rPr>
              <a:t>knowledge base population</a:t>
            </a:r>
            <a:r>
              <a:rPr lang="en-US" kern="0" dirty="0">
                <a:solidFill>
                  <a:srgbClr val="202124"/>
                </a:solidFill>
                <a:latin typeface="Google Sans"/>
              </a:rPr>
              <a:t>) </a:t>
            </a:r>
            <a:r>
              <a:rPr lang="en-US" b="1" kern="0" dirty="0">
                <a:solidFill>
                  <a:srgbClr val="202124"/>
                </a:solidFill>
                <a:latin typeface="Google Sans"/>
              </a:rPr>
              <a:t>task</a:t>
            </a:r>
            <a:r>
              <a:rPr lang="en-US" kern="0" dirty="0">
                <a:solidFill>
                  <a:srgbClr val="202124"/>
                </a:solidFill>
                <a:latin typeface="Google Sans"/>
              </a:rPr>
              <a:t> – </a:t>
            </a:r>
          </a:p>
          <a:p>
            <a:pPr lvl="2">
              <a:spcBef>
                <a:spcPts val="600"/>
              </a:spcBef>
              <a:defRPr/>
            </a:pPr>
            <a:r>
              <a:rPr lang="en-US" b="1" kern="0" dirty="0">
                <a:solidFill>
                  <a:srgbClr val="C00000"/>
                </a:solidFill>
                <a:latin typeface="Google Sans"/>
              </a:rPr>
              <a:t>Entity-centric slot-filling</a:t>
            </a:r>
            <a:r>
              <a:rPr lang="en-US" kern="0" dirty="0">
                <a:solidFill>
                  <a:srgbClr val="C00000"/>
                </a:solidFill>
                <a:latin typeface="Google Sans"/>
              </a:rPr>
              <a:t>: </a:t>
            </a:r>
            <a:r>
              <a:rPr lang="en-US" kern="0" dirty="0">
                <a:solidFill>
                  <a:srgbClr val="202124"/>
                </a:solidFill>
                <a:latin typeface="Google Sans"/>
              </a:rPr>
              <a:t>where the information about the entity of interest (e.g., a person, company, disease) is </a:t>
            </a:r>
            <a:r>
              <a:rPr lang="en-US" kern="0" dirty="0">
                <a:solidFill>
                  <a:srgbClr val="002060"/>
                </a:solidFill>
                <a:latin typeface="Google Sans"/>
              </a:rPr>
              <a:t>spread across multiple documents</a:t>
            </a:r>
            <a:r>
              <a:rPr lang="en-US" kern="0" dirty="0">
                <a:solidFill>
                  <a:srgbClr val="202124"/>
                </a:solidFill>
                <a:latin typeface="Google Sans"/>
              </a:rPr>
              <a:t> in a large corpus. </a:t>
            </a:r>
            <a:r>
              <a:rPr lang="en-US" sz="1100" kern="0" dirty="0">
                <a:solidFill>
                  <a:schemeClr val="bg2">
                    <a:lumMod val="75000"/>
                  </a:schemeClr>
                </a:solidFill>
                <a:latin typeface="Google Sans"/>
              </a:rPr>
              <a:t>(Glass, M. et al. 2022)</a:t>
            </a:r>
          </a:p>
          <a:p>
            <a:pPr lvl="2">
              <a:spcBef>
                <a:spcPts val="600"/>
              </a:spcBef>
              <a:defRPr/>
            </a:pPr>
            <a:r>
              <a:rPr lang="en-US" b="1" kern="0" dirty="0">
                <a:solidFill>
                  <a:srgbClr val="202124"/>
                </a:solidFill>
                <a:latin typeface="Google Sans"/>
              </a:rPr>
              <a:t>Knowledge Graph Induction (KGI): </a:t>
            </a:r>
            <a:r>
              <a:rPr lang="en-US" kern="0" dirty="0">
                <a:solidFill>
                  <a:srgbClr val="202124"/>
                </a:solidFill>
                <a:latin typeface="Google Sans"/>
              </a:rPr>
              <a:t>is a technique that enables the creation of a unified knowledge graph from structured and textual data </a:t>
            </a:r>
            <a:r>
              <a:rPr lang="en-US" sz="1100" kern="0" dirty="0">
                <a:solidFill>
                  <a:schemeClr val="bg2">
                    <a:lumMod val="75000"/>
                  </a:schemeClr>
                </a:solidFill>
                <a:latin typeface="Google Sans"/>
              </a:rPr>
              <a:t>(</a:t>
            </a:r>
            <a:r>
              <a:rPr lang="fi-FI" sz="1100" kern="0" dirty="0">
                <a:solidFill>
                  <a:schemeClr val="bg2">
                    <a:lumMod val="75000"/>
                  </a:schemeClr>
                </a:solidFill>
                <a:latin typeface="Google Sans"/>
              </a:rPr>
              <a:t>Mihindukulasooriya, N. et al. 2022</a:t>
            </a:r>
            <a:r>
              <a:rPr lang="en-US" sz="1100" kern="0" dirty="0">
                <a:solidFill>
                  <a:schemeClr val="bg2">
                    <a:lumMod val="75000"/>
                  </a:schemeClr>
                </a:solidFill>
                <a:latin typeface="Google Sans"/>
              </a:rPr>
              <a:t>)</a:t>
            </a:r>
          </a:p>
        </p:txBody>
      </p:sp>
    </p:spTree>
    <p:extLst>
      <p:ext uri="{BB962C8B-B14F-4D97-AF65-F5344CB8AC3E}">
        <p14:creationId xmlns:p14="http://schemas.microsoft.com/office/powerpoint/2010/main" val="303121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904B343-F4F6-80CE-9E23-E3935127EE8F}"/>
              </a:ext>
            </a:extLst>
          </p:cNvPr>
          <p:cNvPicPr>
            <a:picLocks noGrp="1" noRot="1" noChangeAspect="1" noMove="1" noResize="1" noEditPoints="1" noAdjustHandles="1" noChangeArrowheads="1" noChangeShapeType="1" noCrop="1"/>
          </p:cNvPicPr>
          <p:nvPr/>
        </p:nvPicPr>
        <p:blipFill>
          <a:blip r:embed="rId3"/>
          <a:srcRect/>
          <a:stretch/>
        </p:blipFill>
        <p:spPr>
          <a:xfrm>
            <a:off x="655177" y="4125290"/>
            <a:ext cx="8068261" cy="2079880"/>
          </a:xfrm>
          <a:prstGeom prst="rect">
            <a:avLst/>
          </a:prstGeom>
          <a:ln w="28575">
            <a:solidFill>
              <a:srgbClr val="FFC000"/>
            </a:solidFill>
          </a:ln>
        </p:spPr>
      </p:pic>
      <p:sp>
        <p:nvSpPr>
          <p:cNvPr id="8" name="Title 1">
            <a:extLst>
              <a:ext uri="{FF2B5EF4-FFF2-40B4-BE49-F238E27FC236}">
                <a16:creationId xmlns:a16="http://schemas.microsoft.com/office/drawing/2014/main" id="{E48EF595-3B0D-4AA7-80A2-ABF35A525C12}"/>
              </a:ext>
            </a:extLst>
          </p:cNvPr>
          <p:cNvSpPr>
            <a:spLocks noGrp="1" noRot="1" noMove="1" noResize="1" noEditPoints="1" noAdjustHandles="1" noChangeArrowheads="1" noChangeShapeType="1"/>
          </p:cNvSpPr>
          <p:nvPr>
            <p:ph type="title"/>
          </p:nvPr>
        </p:nvSpPr>
        <p:spPr>
          <a:xfrm>
            <a:off x="430341" y="92109"/>
            <a:ext cx="4007698" cy="618473"/>
          </a:xfrm>
        </p:spPr>
        <p:txBody>
          <a:bodyPr>
            <a:normAutofit/>
          </a:bodyPr>
          <a:lstStyle/>
          <a:p>
            <a:r>
              <a:rPr lang="en-US" sz="2800" b="1" dirty="0">
                <a:solidFill>
                  <a:srgbClr val="002060"/>
                </a:solidFill>
                <a:latin typeface="Cambria" panose="02040503050406030204" pitchFamily="18" charset="0"/>
                <a:ea typeface="Cambria" panose="02040503050406030204" pitchFamily="18" charset="0"/>
                <a:cs typeface="Segoe UI Light" panose="020B0502040204020203" pitchFamily="34" charset="0"/>
              </a:rPr>
              <a:t>Datasets We Developed</a:t>
            </a:r>
            <a:endParaRPr lang="en-US" sz="2800" b="1" dirty="0"/>
          </a:p>
        </p:txBody>
      </p:sp>
      <p:graphicFrame>
        <p:nvGraphicFramePr>
          <p:cNvPr id="5" name="Table 5">
            <a:extLst>
              <a:ext uri="{FF2B5EF4-FFF2-40B4-BE49-F238E27FC236}">
                <a16:creationId xmlns:a16="http://schemas.microsoft.com/office/drawing/2014/main" id="{4FF14133-2023-2891-71AE-E225A1BD9060}"/>
              </a:ext>
            </a:extLst>
          </p:cNvPr>
          <p:cNvGraphicFramePr>
            <a:graphicFrameLocks noGrp="1" noDrilldown="1" noMove="1" noResize="1"/>
          </p:cNvGraphicFramePr>
          <p:nvPr>
            <p:extLst>
              <p:ext uri="{D42A27DB-BD31-4B8C-83A1-F6EECF244321}">
                <p14:modId xmlns:p14="http://schemas.microsoft.com/office/powerpoint/2010/main" val="3698782150"/>
              </p:ext>
            </p:extLst>
          </p:nvPr>
        </p:nvGraphicFramePr>
        <p:xfrm>
          <a:off x="7134467" y="1060734"/>
          <a:ext cx="4057132" cy="672501"/>
        </p:xfrm>
        <a:graphic>
          <a:graphicData uri="http://schemas.openxmlformats.org/drawingml/2006/table">
            <a:tbl>
              <a:tblPr firstRow="1" bandRow="1" bandCol="1">
                <a:tableStyleId>{2D5ABB26-0587-4C30-8999-92F81FD0307C}</a:tableStyleId>
              </a:tblPr>
              <a:tblGrid>
                <a:gridCol w="1022705">
                  <a:extLst>
                    <a:ext uri="{9D8B030D-6E8A-4147-A177-3AD203B41FA5}">
                      <a16:colId xmlns:a16="http://schemas.microsoft.com/office/drawing/2014/main" val="390310955"/>
                    </a:ext>
                  </a:extLst>
                </a:gridCol>
                <a:gridCol w="3034427">
                  <a:extLst>
                    <a:ext uri="{9D8B030D-6E8A-4147-A177-3AD203B41FA5}">
                      <a16:colId xmlns:a16="http://schemas.microsoft.com/office/drawing/2014/main" val="3225549468"/>
                    </a:ext>
                  </a:extLst>
                </a:gridCol>
              </a:tblGrid>
              <a:tr h="211110">
                <a:tc>
                  <a:txBody>
                    <a:bodyPr/>
                    <a:lstStyle/>
                    <a:p>
                      <a:pPr algn="ctr"/>
                      <a:r>
                        <a:rPr lang="en-US" sz="1200" b="1" dirty="0"/>
                        <a:t>Disease</a:t>
                      </a:r>
                      <a:endParaRPr lang="LID4096"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200" b="1" dirty="0"/>
                        <a:t>Symptom</a:t>
                      </a:r>
                      <a:endParaRPr lang="LID4096"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258191319"/>
                  </a:ext>
                </a:extLst>
              </a:tr>
              <a:tr h="398181">
                <a:tc>
                  <a:txBody>
                    <a:bodyPr/>
                    <a:lstStyle/>
                    <a:p>
                      <a:pPr algn="ctr"/>
                      <a:r>
                        <a:rPr lang="en-US" sz="1200" dirty="0"/>
                        <a:t>Tuberculosis</a:t>
                      </a:r>
                      <a:endParaRPr lang="LID4096"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vomiting, fatigue, weight loss, cough, fever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bl>
          </a:graphicData>
        </a:graphic>
      </p:graphicFrame>
      <p:graphicFrame>
        <p:nvGraphicFramePr>
          <p:cNvPr id="9" name="Table 5">
            <a:extLst>
              <a:ext uri="{FF2B5EF4-FFF2-40B4-BE49-F238E27FC236}">
                <a16:creationId xmlns:a16="http://schemas.microsoft.com/office/drawing/2014/main" id="{E9F7F633-1D09-FEC5-63E0-FD38B112E28C}"/>
              </a:ext>
            </a:extLst>
          </p:cNvPr>
          <p:cNvGraphicFramePr>
            <a:graphicFrameLocks noGrp="1" noDrilldown="1" noMove="1" noResize="1"/>
          </p:cNvGraphicFramePr>
          <p:nvPr>
            <p:extLst>
              <p:ext uri="{D42A27DB-BD31-4B8C-83A1-F6EECF244321}">
                <p14:modId xmlns:p14="http://schemas.microsoft.com/office/powerpoint/2010/main" val="3743555295"/>
              </p:ext>
            </p:extLst>
          </p:nvPr>
        </p:nvGraphicFramePr>
        <p:xfrm>
          <a:off x="7134469" y="2673531"/>
          <a:ext cx="4057132" cy="914400"/>
        </p:xfrm>
        <a:graphic>
          <a:graphicData uri="http://schemas.openxmlformats.org/drawingml/2006/table">
            <a:tbl>
              <a:tblPr firstRow="1" bandRow="1" bandCol="1">
                <a:tableStyleId>{2D5ABB26-0587-4C30-8999-92F81FD0307C}</a:tableStyleId>
              </a:tblPr>
              <a:tblGrid>
                <a:gridCol w="842663">
                  <a:extLst>
                    <a:ext uri="{9D8B030D-6E8A-4147-A177-3AD203B41FA5}">
                      <a16:colId xmlns:a16="http://schemas.microsoft.com/office/drawing/2014/main" val="390310955"/>
                    </a:ext>
                  </a:extLst>
                </a:gridCol>
                <a:gridCol w="1719129">
                  <a:extLst>
                    <a:ext uri="{9D8B030D-6E8A-4147-A177-3AD203B41FA5}">
                      <a16:colId xmlns:a16="http://schemas.microsoft.com/office/drawing/2014/main" val="817297326"/>
                    </a:ext>
                  </a:extLst>
                </a:gridCol>
                <a:gridCol w="1495340">
                  <a:extLst>
                    <a:ext uri="{9D8B030D-6E8A-4147-A177-3AD203B41FA5}">
                      <a16:colId xmlns:a16="http://schemas.microsoft.com/office/drawing/2014/main" val="2918816637"/>
                    </a:ext>
                  </a:extLst>
                </a:gridCol>
              </a:tblGrid>
              <a:tr h="240807">
                <a:tc>
                  <a:txBody>
                    <a:bodyPr/>
                    <a:lstStyle/>
                    <a:p>
                      <a:pPr algn="ctr"/>
                      <a:r>
                        <a:rPr lang="en-US" sz="1200" b="1" dirty="0">
                          <a:solidFill>
                            <a:schemeClr val="bg1"/>
                          </a:solidFill>
                        </a:rPr>
                        <a:t>Disease</a:t>
                      </a:r>
                      <a:endParaRPr lang="LID4096"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r>
                        <a:rPr lang="en-US" sz="1200" b="1" dirty="0">
                          <a:solidFill>
                            <a:schemeClr val="bg1"/>
                          </a:solidFill>
                        </a:rPr>
                        <a:t>Precaution</a:t>
                      </a:r>
                      <a:endParaRPr lang="LID4096"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r>
                        <a:rPr lang="en-US" sz="1200" b="1" dirty="0" err="1">
                          <a:solidFill>
                            <a:schemeClr val="bg1"/>
                          </a:solidFill>
                        </a:rPr>
                        <a:t>RiskFactor</a:t>
                      </a:r>
                      <a:endParaRPr lang="LID4096" sz="12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3258191319"/>
                  </a:ext>
                </a:extLst>
              </a:tr>
              <a:tr h="537634">
                <a:tc>
                  <a:txBody>
                    <a:bodyPr/>
                    <a:lstStyle/>
                    <a:p>
                      <a:pPr algn="ctr"/>
                      <a:r>
                        <a:rPr lang="en-US" sz="1200" dirty="0"/>
                        <a:t>Fungal</a:t>
                      </a:r>
                      <a:br>
                        <a:rPr lang="en-US" sz="1200" dirty="0"/>
                      </a:br>
                      <a:r>
                        <a:rPr lang="en-US" sz="1200" dirty="0"/>
                        <a:t>Infection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bath twice, use Dettol </a:t>
                      </a:r>
                      <a:br>
                        <a:rPr lang="en-US" sz="1200" dirty="0"/>
                      </a:br>
                      <a:r>
                        <a:rPr lang="en-US" sz="1200" dirty="0"/>
                        <a:t>in the bathing water, </a:t>
                      </a:r>
                      <a:br>
                        <a:rPr lang="en-US" sz="1200" dirty="0"/>
                      </a:br>
                      <a:r>
                        <a:rPr lang="en-US" sz="1200" dirty="0"/>
                        <a:t>keep infected area dry …</a:t>
                      </a:r>
                      <a:endParaRPr lang="LID4096"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parenteral nutrition, immunosuppression, burns, …</a:t>
                      </a:r>
                      <a:endParaRPr lang="LID4096"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bl>
          </a:graphicData>
        </a:graphic>
      </p:graphicFrame>
      <p:sp>
        <p:nvSpPr>
          <p:cNvPr id="10" name="Rectangle 9">
            <a:extLst>
              <a:ext uri="{FF2B5EF4-FFF2-40B4-BE49-F238E27FC236}">
                <a16:creationId xmlns:a16="http://schemas.microsoft.com/office/drawing/2014/main" id="{D129C1EA-DF4E-97C4-A427-EEF57DE9A3CC}"/>
              </a:ext>
            </a:extLst>
          </p:cNvPr>
          <p:cNvSpPr>
            <a:spLocks noGrp="1" noRot="1" noMove="1" noResize="1" noEditPoints="1" noAdjustHandles="1" noChangeArrowheads="1" noChangeShapeType="1"/>
          </p:cNvSpPr>
          <p:nvPr/>
        </p:nvSpPr>
        <p:spPr>
          <a:xfrm>
            <a:off x="7059134" y="954471"/>
            <a:ext cx="4209863" cy="2721233"/>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5">
            <a:extLst>
              <a:ext uri="{FF2B5EF4-FFF2-40B4-BE49-F238E27FC236}">
                <a16:creationId xmlns:a16="http://schemas.microsoft.com/office/drawing/2014/main" id="{3C0250C0-0F68-6A23-6E5E-35224ECBC098}"/>
              </a:ext>
            </a:extLst>
          </p:cNvPr>
          <p:cNvGraphicFramePr>
            <a:graphicFrameLocks noGrp="1" noDrilldown="1" noMove="1" noResize="1"/>
          </p:cNvGraphicFramePr>
          <p:nvPr>
            <p:extLst>
              <p:ext uri="{D42A27DB-BD31-4B8C-83A1-F6EECF244321}">
                <p14:modId xmlns:p14="http://schemas.microsoft.com/office/powerpoint/2010/main" val="1896245395"/>
              </p:ext>
            </p:extLst>
          </p:nvPr>
        </p:nvGraphicFramePr>
        <p:xfrm>
          <a:off x="7134471" y="1814939"/>
          <a:ext cx="4057130" cy="778441"/>
        </p:xfrm>
        <a:graphic>
          <a:graphicData uri="http://schemas.openxmlformats.org/drawingml/2006/table">
            <a:tbl>
              <a:tblPr firstRow="1" bandRow="1" bandCol="1">
                <a:tableStyleId>{2D5ABB26-0587-4C30-8999-92F81FD0307C}</a:tableStyleId>
              </a:tblPr>
              <a:tblGrid>
                <a:gridCol w="839668">
                  <a:extLst>
                    <a:ext uri="{9D8B030D-6E8A-4147-A177-3AD203B41FA5}">
                      <a16:colId xmlns:a16="http://schemas.microsoft.com/office/drawing/2014/main" val="390310955"/>
                    </a:ext>
                  </a:extLst>
                </a:gridCol>
                <a:gridCol w="1608731">
                  <a:extLst>
                    <a:ext uri="{9D8B030D-6E8A-4147-A177-3AD203B41FA5}">
                      <a16:colId xmlns:a16="http://schemas.microsoft.com/office/drawing/2014/main" val="817297326"/>
                    </a:ext>
                  </a:extLst>
                </a:gridCol>
                <a:gridCol w="1608731">
                  <a:extLst>
                    <a:ext uri="{9D8B030D-6E8A-4147-A177-3AD203B41FA5}">
                      <a16:colId xmlns:a16="http://schemas.microsoft.com/office/drawing/2014/main" val="162541771"/>
                    </a:ext>
                  </a:extLst>
                </a:gridCol>
              </a:tblGrid>
              <a:tr h="227400">
                <a:tc>
                  <a:txBody>
                    <a:bodyPr/>
                    <a:lstStyle/>
                    <a:p>
                      <a:pPr algn="ctr"/>
                      <a:r>
                        <a:rPr lang="en-US" sz="1200" b="1" dirty="0"/>
                        <a:t>ICD-11</a:t>
                      </a:r>
                      <a:endParaRPr lang="LID4096"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200" b="1" dirty="0" err="1"/>
                        <a:t>Medicine_Name</a:t>
                      </a:r>
                      <a:endParaRPr lang="LID4096"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200" b="1" dirty="0"/>
                        <a:t>Composition</a:t>
                      </a:r>
                      <a:endParaRPr lang="LID4096"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258191319"/>
                  </a:ext>
                </a:extLst>
              </a:tr>
              <a:tr h="504121">
                <a:tc>
                  <a:txBody>
                    <a:bodyPr/>
                    <a:lstStyle/>
                    <a:p>
                      <a:pPr algn="ctr"/>
                      <a:r>
                        <a:rPr lang="en-US" sz="1200" dirty="0"/>
                        <a:t>ED80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Isoniazid </a:t>
                      </a:r>
                    </a:p>
                    <a:p>
                      <a:r>
                        <a:rPr lang="en-US" sz="1200" dirty="0"/>
                        <a:t>(antibiotics)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silicon dioxide, lactose, stearic acid,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bl>
          </a:graphicData>
        </a:graphic>
      </p:graphicFrame>
      <p:sp>
        <p:nvSpPr>
          <p:cNvPr id="16" name="Text Placeholder 2">
            <a:extLst>
              <a:ext uri="{FF2B5EF4-FFF2-40B4-BE49-F238E27FC236}">
                <a16:creationId xmlns:a16="http://schemas.microsoft.com/office/drawing/2014/main" id="{240502C7-BD61-2EEA-6651-B4CF1203CA2B}"/>
              </a:ext>
            </a:extLst>
          </p:cNvPr>
          <p:cNvSpPr txBox="1">
            <a:spLocks noGrp="1" noRot="1" noMove="1" noResize="1" noEditPoints="1" noAdjustHandles="1" noChangeArrowheads="1" noChangeShapeType="1"/>
          </p:cNvSpPr>
          <p:nvPr/>
        </p:nvSpPr>
        <p:spPr>
          <a:xfrm>
            <a:off x="8071592" y="6190277"/>
            <a:ext cx="2457589" cy="257562"/>
          </a:xfrm>
          <a:prstGeom prst="rect">
            <a:avLst/>
          </a:prstGeom>
          <a:noFill/>
          <a:ln w="19050">
            <a:solidFill>
              <a:srgbClr val="FFC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0"/>
              </a:spcBef>
              <a:spcAft>
                <a:spcPts val="0"/>
              </a:spcAft>
              <a:buClr>
                <a:srgbClr val="FFB600"/>
              </a:buClr>
              <a:buSzPts val="1400"/>
              <a:buNone/>
              <a:tabLst/>
              <a:defRPr/>
            </a:pPr>
            <a:r>
              <a:rPr lang="en-US" sz="1200" b="0" i="0" dirty="0">
                <a:solidFill>
                  <a:srgbClr val="C00000"/>
                </a:solidFill>
                <a:effectLst/>
                <a:latin typeface="Google Sans"/>
              </a:rPr>
              <a:t>Manually Annotated Text Corpora </a:t>
            </a:r>
            <a:endParaRPr lang="en-US" sz="1200" kern="0" dirty="0">
              <a:solidFill>
                <a:schemeClr val="tx1"/>
              </a:solidFill>
              <a:latin typeface="Calibri" panose="020F0502020204030204"/>
            </a:endParaRPr>
          </a:p>
        </p:txBody>
      </p:sp>
      <p:sp>
        <p:nvSpPr>
          <p:cNvPr id="17" name="Text Placeholder 2">
            <a:extLst>
              <a:ext uri="{FF2B5EF4-FFF2-40B4-BE49-F238E27FC236}">
                <a16:creationId xmlns:a16="http://schemas.microsoft.com/office/drawing/2014/main" id="{D5FD777F-0882-B08F-246C-A8C88C6FE86A}"/>
              </a:ext>
            </a:extLst>
          </p:cNvPr>
          <p:cNvSpPr txBox="1">
            <a:spLocks noGrp="1" noRot="1" noMove="1" noResize="1" noEditPoints="1" noAdjustHandles="1" noChangeArrowheads="1" noChangeShapeType="1"/>
          </p:cNvSpPr>
          <p:nvPr/>
        </p:nvSpPr>
        <p:spPr>
          <a:xfrm>
            <a:off x="8258607" y="644967"/>
            <a:ext cx="1807291" cy="257562"/>
          </a:xfrm>
          <a:prstGeom prst="rect">
            <a:avLst/>
          </a:prstGeom>
          <a:noFill/>
          <a:ln w="19050">
            <a:solidFill>
              <a:srgbClr val="FFC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0"/>
              </a:spcBef>
              <a:spcAft>
                <a:spcPts val="0"/>
              </a:spcAft>
              <a:buClr>
                <a:srgbClr val="FFB600"/>
              </a:buClr>
              <a:buSzPts val="1400"/>
              <a:buNone/>
              <a:tabLst/>
              <a:defRPr/>
            </a:pPr>
            <a:r>
              <a:rPr lang="en-US" sz="1200" b="0" i="0" dirty="0">
                <a:solidFill>
                  <a:srgbClr val="C00000"/>
                </a:solidFill>
                <a:effectLst/>
                <a:latin typeface="Google Sans"/>
              </a:rPr>
              <a:t>Structured Data (CSV’s)</a:t>
            </a:r>
            <a:endParaRPr lang="en-US" sz="1200" kern="0" dirty="0">
              <a:solidFill>
                <a:schemeClr val="tx1"/>
              </a:solidFill>
              <a:latin typeface="Calibri" panose="020F0502020204030204"/>
            </a:endParaRPr>
          </a:p>
        </p:txBody>
      </p:sp>
      <p:grpSp>
        <p:nvGrpSpPr>
          <p:cNvPr id="3" name="Group 2">
            <a:extLst>
              <a:ext uri="{FF2B5EF4-FFF2-40B4-BE49-F238E27FC236}">
                <a16:creationId xmlns:a16="http://schemas.microsoft.com/office/drawing/2014/main" id="{0283D600-E99B-A58D-75C4-0D0FE1583B21}"/>
              </a:ext>
            </a:extLst>
          </p:cNvPr>
          <p:cNvGrpSpPr>
            <a:grpSpLocks noGrp="1" noUngrp="1" noRot="1" noMove="1" noResize="1"/>
          </p:cNvGrpSpPr>
          <p:nvPr/>
        </p:nvGrpSpPr>
        <p:grpSpPr>
          <a:xfrm>
            <a:off x="262600" y="1030395"/>
            <a:ext cx="6359567" cy="5096366"/>
            <a:chOff x="262600" y="1030395"/>
            <a:chExt cx="6359567" cy="5096366"/>
          </a:xfrm>
        </p:grpSpPr>
        <p:pic>
          <p:nvPicPr>
            <p:cNvPr id="15" name="Picture 14">
              <a:extLst>
                <a:ext uri="{FF2B5EF4-FFF2-40B4-BE49-F238E27FC236}">
                  <a16:creationId xmlns:a16="http://schemas.microsoft.com/office/drawing/2014/main" id="{52903A5F-3C9B-F8AF-1F5E-633C4E10B3AE}"/>
                </a:ext>
              </a:extLst>
            </p:cNvPr>
            <p:cNvPicPr>
              <a:picLocks noGrp="1" noRot="1" noChangeAspect="1" noMove="1" noResize="1" noEditPoints="1" noAdjustHandles="1" noChangeArrowheads="1" noChangeShapeType="1" noCrop="1"/>
            </p:cNvPicPr>
            <p:nvPr/>
          </p:nvPicPr>
          <p:blipFill>
            <a:blip r:embed="rId4"/>
            <a:stretch>
              <a:fillRect/>
            </a:stretch>
          </p:blipFill>
          <p:spPr>
            <a:xfrm>
              <a:off x="262600" y="1030395"/>
              <a:ext cx="6359567" cy="5096366"/>
            </a:xfrm>
            <a:prstGeom prst="rect">
              <a:avLst/>
            </a:prstGeom>
          </p:spPr>
        </p:pic>
        <p:sp>
          <p:nvSpPr>
            <p:cNvPr id="18" name="Text Placeholder 2">
              <a:extLst>
                <a:ext uri="{FF2B5EF4-FFF2-40B4-BE49-F238E27FC236}">
                  <a16:creationId xmlns:a16="http://schemas.microsoft.com/office/drawing/2014/main" id="{867C4553-E359-0998-F449-DE94AF43B131}"/>
                </a:ext>
              </a:extLst>
            </p:cNvPr>
            <p:cNvSpPr txBox="1">
              <a:spLocks noGrp="1" noRot="1" noMove="1" noResize="1" noEditPoints="1" noAdjustHandles="1" noChangeArrowheads="1" noChangeShapeType="1"/>
            </p:cNvSpPr>
            <p:nvPr/>
          </p:nvSpPr>
          <p:spPr>
            <a:xfrm>
              <a:off x="2118849" y="1060734"/>
              <a:ext cx="2091012" cy="257562"/>
            </a:xfrm>
            <a:prstGeom prst="rect">
              <a:avLst/>
            </a:prstGeom>
            <a:noFill/>
            <a:ln w="19050">
              <a:solidFill>
                <a:srgbClr val="FFC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0"/>
                </a:spcBef>
                <a:spcAft>
                  <a:spcPts val="0"/>
                </a:spcAft>
                <a:buClr>
                  <a:srgbClr val="FFB600"/>
                </a:buClr>
                <a:buSzPts val="1400"/>
                <a:buNone/>
                <a:tabLst/>
                <a:defRPr/>
              </a:pPr>
              <a:r>
                <a:rPr lang="en-US" sz="1200" b="0" i="0" dirty="0">
                  <a:solidFill>
                    <a:srgbClr val="C00000"/>
                  </a:solidFill>
                  <a:effectLst/>
                  <a:latin typeface="Google Sans"/>
                </a:rPr>
                <a:t>Knowledge Graph (Schema)</a:t>
              </a:r>
              <a:endParaRPr lang="en-US" sz="1200" kern="0" dirty="0">
                <a:solidFill>
                  <a:schemeClr val="tx1"/>
                </a:solidFill>
                <a:latin typeface="Calibri" panose="020F0502020204030204"/>
              </a:endParaRPr>
            </a:p>
          </p:txBody>
        </p:sp>
      </p:grpSp>
      <p:sp>
        <p:nvSpPr>
          <p:cNvPr id="14" name="Slide Number Placeholder 3">
            <a:extLst>
              <a:ext uri="{FF2B5EF4-FFF2-40B4-BE49-F238E27FC236}">
                <a16:creationId xmlns:a16="http://schemas.microsoft.com/office/drawing/2014/main" id="{271F209E-2A72-6671-9065-16BA1CD36F51}"/>
              </a:ext>
            </a:extLst>
          </p:cNvPr>
          <p:cNvSpPr>
            <a:spLocks noGrp="1" noRot="1" noMove="1" noResize="1" noEditPoints="1" noAdjustHandles="1" noChangeArrowheads="1" noChangeShapeType="1"/>
          </p:cNvSpPr>
          <p:nvPr>
            <p:ph type="sldNum" sz="quarter" idx="12"/>
          </p:nvPr>
        </p:nvSpPr>
        <p:spPr>
          <a:xfrm>
            <a:off x="11747626" y="6492875"/>
            <a:ext cx="444374" cy="365125"/>
          </a:xfrm>
        </p:spPr>
        <p:txBody>
          <a:bodyPr vert="horz" lIns="91440" tIns="45720" rIns="91440" bIns="45720" rtlCol="0" anchor="ctr">
            <a:normAutofit/>
          </a:bodyPr>
          <a:lstStyle/>
          <a:p>
            <a:pPr>
              <a:spcAft>
                <a:spcPts val="600"/>
              </a:spcAft>
              <a:defRPr/>
            </a:pPr>
            <a:fld id="{2AAD9BEF-622F-4B1C-A61F-863E667CA1B7}" type="slidenum">
              <a:rPr lang="en-US" smtClean="0">
                <a:solidFill>
                  <a:prstClr val="black">
                    <a:tint val="75000"/>
                  </a:prstClr>
                </a:solidFill>
                <a:latin typeface="Calibri" panose="020F0502020204030204"/>
                <a:cs typeface="+mn-cs"/>
              </a:rPr>
              <a:pPr>
                <a:spcAft>
                  <a:spcPts val="600"/>
                </a:spcAft>
                <a:defRPr/>
              </a:pPr>
              <a:t>11</a:t>
            </a:fld>
            <a:endParaRPr lang="en-US" dirty="0">
              <a:solidFill>
                <a:prstClr val="black">
                  <a:tint val="75000"/>
                </a:prstClr>
              </a:solidFill>
              <a:latin typeface="Calibri" panose="020F0502020204030204"/>
              <a:cs typeface="+mn-cs"/>
            </a:endParaRPr>
          </a:p>
        </p:txBody>
      </p:sp>
      <p:grpSp>
        <p:nvGrpSpPr>
          <p:cNvPr id="4" name="Group 3">
            <a:extLst>
              <a:ext uri="{FF2B5EF4-FFF2-40B4-BE49-F238E27FC236}">
                <a16:creationId xmlns:a16="http://schemas.microsoft.com/office/drawing/2014/main" id="{68CC30B0-DACE-9269-C9B1-093183080189}"/>
              </a:ext>
            </a:extLst>
          </p:cNvPr>
          <p:cNvGrpSpPr>
            <a:grpSpLocks noGrp="1" noUngrp="1" noRot="1" noChangeAspect="1" noMove="1" noResize="1"/>
          </p:cNvGrpSpPr>
          <p:nvPr/>
        </p:nvGrpSpPr>
        <p:grpSpPr>
          <a:xfrm>
            <a:off x="6959235" y="457868"/>
            <a:ext cx="4375384" cy="3506300"/>
            <a:chOff x="262600" y="1030395"/>
            <a:chExt cx="6359567" cy="5096366"/>
          </a:xfrm>
        </p:grpSpPr>
        <p:pic>
          <p:nvPicPr>
            <p:cNvPr id="6" name="Picture 5">
              <a:extLst>
                <a:ext uri="{FF2B5EF4-FFF2-40B4-BE49-F238E27FC236}">
                  <a16:creationId xmlns:a16="http://schemas.microsoft.com/office/drawing/2014/main" id="{0FD4843F-228C-579D-4DD4-B13BC0BF1C1B}"/>
                </a:ext>
              </a:extLst>
            </p:cNvPr>
            <p:cNvPicPr>
              <a:picLocks noGrp="1" noRot="1" noChangeAspect="1" noMove="1" noResize="1" noEditPoints="1" noAdjustHandles="1" noChangeArrowheads="1" noChangeShapeType="1" noCrop="1"/>
            </p:cNvPicPr>
            <p:nvPr/>
          </p:nvPicPr>
          <p:blipFill>
            <a:blip r:embed="rId4"/>
            <a:stretch>
              <a:fillRect/>
            </a:stretch>
          </p:blipFill>
          <p:spPr>
            <a:xfrm>
              <a:off x="262600" y="1030395"/>
              <a:ext cx="6359567" cy="5096366"/>
            </a:xfrm>
            <a:prstGeom prst="rect">
              <a:avLst/>
            </a:prstGeom>
          </p:spPr>
        </p:pic>
        <p:sp>
          <p:nvSpPr>
            <p:cNvPr id="7" name="Text Placeholder 2">
              <a:extLst>
                <a:ext uri="{FF2B5EF4-FFF2-40B4-BE49-F238E27FC236}">
                  <a16:creationId xmlns:a16="http://schemas.microsoft.com/office/drawing/2014/main" id="{60A09A4A-222C-5CC5-81C3-5E3613027959}"/>
                </a:ext>
              </a:extLst>
            </p:cNvPr>
            <p:cNvSpPr txBox="1">
              <a:spLocks noGrp="1" noRot="1" noMove="1" noResize="1" noEditPoints="1" noAdjustHandles="1" noChangeArrowheads="1" noChangeShapeType="1"/>
            </p:cNvSpPr>
            <p:nvPr/>
          </p:nvSpPr>
          <p:spPr>
            <a:xfrm>
              <a:off x="1766516" y="1060735"/>
              <a:ext cx="2958518" cy="336977"/>
            </a:xfrm>
            <a:prstGeom prst="rect">
              <a:avLst/>
            </a:prstGeom>
            <a:noFill/>
            <a:ln w="19050">
              <a:solidFill>
                <a:srgbClr val="FFC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0"/>
                </a:spcBef>
                <a:spcAft>
                  <a:spcPts val="0"/>
                </a:spcAft>
                <a:buClr>
                  <a:srgbClr val="FFB600"/>
                </a:buClr>
                <a:buSzPts val="1400"/>
                <a:buNone/>
                <a:tabLst/>
                <a:defRPr/>
              </a:pPr>
              <a:r>
                <a:rPr lang="en-US" sz="1200" b="0" i="0" dirty="0">
                  <a:solidFill>
                    <a:srgbClr val="C00000"/>
                  </a:solidFill>
                  <a:effectLst/>
                  <a:latin typeface="Google Sans"/>
                </a:rPr>
                <a:t>Knowledge Graph (Schema)</a:t>
              </a:r>
              <a:endParaRPr lang="en-US" sz="1200" kern="0" dirty="0">
                <a:solidFill>
                  <a:schemeClr val="tx1"/>
                </a:solidFill>
                <a:latin typeface="Calibri" panose="020F0502020204030204"/>
              </a:endParaRPr>
            </a:p>
          </p:txBody>
        </p:sp>
      </p:grpSp>
      <p:graphicFrame>
        <p:nvGraphicFramePr>
          <p:cNvPr id="2" name="Table 6">
            <a:extLst>
              <a:ext uri="{FF2B5EF4-FFF2-40B4-BE49-F238E27FC236}">
                <a16:creationId xmlns:a16="http://schemas.microsoft.com/office/drawing/2014/main" id="{9ECE3921-CD7C-D271-6FD8-279C1DDE95AC}"/>
              </a:ext>
            </a:extLst>
          </p:cNvPr>
          <p:cNvGraphicFramePr>
            <a:graphicFrameLocks noGrp="1" noDrilldown="1" noMove="1" noResize="1"/>
          </p:cNvGraphicFramePr>
          <p:nvPr>
            <p:extLst>
              <p:ext uri="{D42A27DB-BD31-4B8C-83A1-F6EECF244321}">
                <p14:modId xmlns:p14="http://schemas.microsoft.com/office/powerpoint/2010/main" val="376031213"/>
              </p:ext>
            </p:extLst>
          </p:nvPr>
        </p:nvGraphicFramePr>
        <p:xfrm>
          <a:off x="7059134" y="3952858"/>
          <a:ext cx="4206239" cy="2194560"/>
        </p:xfrm>
        <a:graphic>
          <a:graphicData uri="http://schemas.openxmlformats.org/drawingml/2006/table">
            <a:tbl>
              <a:tblPr firstRow="1" bandRow="1">
                <a:tableStyleId>{3B4B98B0-60AC-42C2-AFA5-B58CD77FA1E5}</a:tableStyleId>
              </a:tblPr>
              <a:tblGrid>
                <a:gridCol w="1117149">
                  <a:extLst>
                    <a:ext uri="{9D8B030D-6E8A-4147-A177-3AD203B41FA5}">
                      <a16:colId xmlns:a16="http://schemas.microsoft.com/office/drawing/2014/main" val="4013785487"/>
                    </a:ext>
                  </a:extLst>
                </a:gridCol>
                <a:gridCol w="770156">
                  <a:extLst>
                    <a:ext uri="{9D8B030D-6E8A-4147-A177-3AD203B41FA5}">
                      <a16:colId xmlns:a16="http://schemas.microsoft.com/office/drawing/2014/main" val="2064007919"/>
                    </a:ext>
                  </a:extLst>
                </a:gridCol>
                <a:gridCol w="727840">
                  <a:extLst>
                    <a:ext uri="{9D8B030D-6E8A-4147-A177-3AD203B41FA5}">
                      <a16:colId xmlns:a16="http://schemas.microsoft.com/office/drawing/2014/main" val="2494552312"/>
                    </a:ext>
                  </a:extLst>
                </a:gridCol>
                <a:gridCol w="753230">
                  <a:extLst>
                    <a:ext uri="{9D8B030D-6E8A-4147-A177-3AD203B41FA5}">
                      <a16:colId xmlns:a16="http://schemas.microsoft.com/office/drawing/2014/main" val="1010771350"/>
                    </a:ext>
                  </a:extLst>
                </a:gridCol>
                <a:gridCol w="837864">
                  <a:extLst>
                    <a:ext uri="{9D8B030D-6E8A-4147-A177-3AD203B41FA5}">
                      <a16:colId xmlns:a16="http://schemas.microsoft.com/office/drawing/2014/main" val="1541705682"/>
                    </a:ext>
                  </a:extLst>
                </a:gridCol>
              </a:tblGrid>
              <a:tr h="361575">
                <a:tc>
                  <a:txBody>
                    <a:bodyPr/>
                    <a:lstStyle/>
                    <a:p>
                      <a:r>
                        <a:rPr lang="en-US" sz="1300" dirty="0"/>
                        <a:t>#</a:t>
                      </a:r>
                    </a:p>
                  </a:txBody>
                  <a:tcPr anchor="ctr"/>
                </a:tc>
                <a:tc>
                  <a:txBody>
                    <a:bodyPr/>
                    <a:lstStyle/>
                    <a:p>
                      <a:r>
                        <a:rPr lang="en-US" sz="1300" dirty="0"/>
                        <a:t>Train</a:t>
                      </a:r>
                    </a:p>
                  </a:txBody>
                  <a:tcPr anchor="ctr"/>
                </a:tc>
                <a:tc>
                  <a:txBody>
                    <a:bodyPr/>
                    <a:lstStyle/>
                    <a:p>
                      <a:r>
                        <a:rPr lang="en-US" sz="1300" dirty="0"/>
                        <a:t>Val</a:t>
                      </a:r>
                    </a:p>
                  </a:txBody>
                  <a:tcPr anchor="ctr"/>
                </a:tc>
                <a:tc>
                  <a:txBody>
                    <a:bodyPr/>
                    <a:lstStyle/>
                    <a:p>
                      <a:r>
                        <a:rPr lang="en-US" sz="1300" dirty="0"/>
                        <a:t>Test</a:t>
                      </a:r>
                    </a:p>
                  </a:txBody>
                  <a:tcPr anchor="ctr"/>
                </a:tc>
                <a:tc>
                  <a:txBody>
                    <a:bodyPr/>
                    <a:lstStyle/>
                    <a:p>
                      <a:r>
                        <a:rPr lang="en-US" sz="1300" dirty="0"/>
                        <a:t>Total</a:t>
                      </a:r>
                    </a:p>
                  </a:txBody>
                  <a:tcPr anchor="ctr"/>
                </a:tc>
                <a:extLst>
                  <a:ext uri="{0D108BD9-81ED-4DB2-BD59-A6C34878D82A}">
                    <a16:rowId xmlns:a16="http://schemas.microsoft.com/office/drawing/2014/main" val="902384418"/>
                  </a:ext>
                </a:extLst>
              </a:tr>
              <a:tr h="366597">
                <a:tc>
                  <a:txBody>
                    <a:bodyPr/>
                    <a:lstStyle/>
                    <a:p>
                      <a:r>
                        <a:rPr lang="en-US" sz="1300" dirty="0"/>
                        <a:t>Disease</a:t>
                      </a:r>
                    </a:p>
                  </a:txBody>
                  <a:tcPr/>
                </a:tc>
                <a:tc>
                  <a:txBody>
                    <a:bodyPr/>
                    <a:lstStyle/>
                    <a:p>
                      <a:r>
                        <a:rPr lang="en-US" sz="1300" dirty="0"/>
                        <a:t>240</a:t>
                      </a:r>
                    </a:p>
                  </a:txBody>
                  <a:tcPr/>
                </a:tc>
                <a:tc>
                  <a:txBody>
                    <a:bodyPr/>
                    <a:lstStyle/>
                    <a:p>
                      <a:r>
                        <a:rPr lang="en-US" sz="1300" b="0" kern="1200" dirty="0">
                          <a:solidFill>
                            <a:schemeClr val="dk1"/>
                          </a:solidFill>
                          <a:effectLst/>
                        </a:rPr>
                        <a:t>61</a:t>
                      </a:r>
                      <a:endParaRPr lang="en-US" sz="1300" dirty="0"/>
                    </a:p>
                  </a:txBody>
                  <a:tcPr/>
                </a:tc>
                <a:tc>
                  <a:txBody>
                    <a:bodyPr/>
                    <a:lstStyle/>
                    <a:p>
                      <a:r>
                        <a:rPr lang="en-US" sz="1300" dirty="0"/>
                        <a:t>13</a:t>
                      </a:r>
                    </a:p>
                  </a:txBody>
                  <a:tcPr/>
                </a:tc>
                <a:tc>
                  <a:txBody>
                    <a:bodyPr/>
                    <a:lstStyle/>
                    <a:p>
                      <a:r>
                        <a:rPr lang="en-US" sz="1300" dirty="0"/>
                        <a:t>314</a:t>
                      </a:r>
                    </a:p>
                  </a:txBody>
                  <a:tcPr/>
                </a:tc>
                <a:extLst>
                  <a:ext uri="{0D108BD9-81ED-4DB2-BD59-A6C34878D82A}">
                    <a16:rowId xmlns:a16="http://schemas.microsoft.com/office/drawing/2014/main" val="43770245"/>
                  </a:ext>
                </a:extLst>
              </a:tr>
              <a:tr h="366597">
                <a:tc>
                  <a:txBody>
                    <a:bodyPr/>
                    <a:lstStyle/>
                    <a:p>
                      <a:r>
                        <a:rPr lang="en-US" sz="1300" dirty="0"/>
                        <a:t>Documents</a:t>
                      </a:r>
                    </a:p>
                  </a:txBody>
                  <a:tcPr/>
                </a:tc>
                <a:tc>
                  <a:txBody>
                    <a:bodyPr/>
                    <a:lstStyle/>
                    <a:p>
                      <a:r>
                        <a:rPr lang="en-US" sz="1300" dirty="0"/>
                        <a:t>1438</a:t>
                      </a:r>
                    </a:p>
                  </a:txBody>
                  <a:tcPr/>
                </a:tc>
                <a:tc>
                  <a:txBody>
                    <a:bodyPr/>
                    <a:lstStyle/>
                    <a:p>
                      <a:r>
                        <a:rPr lang="en-US" sz="1300" b="0" kern="1200" dirty="0">
                          <a:solidFill>
                            <a:schemeClr val="dk1"/>
                          </a:solidFill>
                          <a:effectLst/>
                        </a:rPr>
                        <a:t>366</a:t>
                      </a:r>
                      <a:endParaRPr lang="en-US" sz="1300" dirty="0"/>
                    </a:p>
                  </a:txBody>
                  <a:tcPr/>
                </a:tc>
                <a:tc>
                  <a:txBody>
                    <a:bodyPr/>
                    <a:lstStyle/>
                    <a:p>
                      <a:r>
                        <a:rPr lang="en-US" sz="1300" dirty="0"/>
                        <a:t>90</a:t>
                      </a:r>
                    </a:p>
                  </a:txBody>
                  <a:tcPr/>
                </a:tc>
                <a:tc>
                  <a:txBody>
                    <a:bodyPr/>
                    <a:lstStyle/>
                    <a:p>
                      <a:r>
                        <a:rPr lang="en-US" sz="1300" dirty="0"/>
                        <a:t>1894</a:t>
                      </a:r>
                    </a:p>
                  </a:txBody>
                  <a:tcPr/>
                </a:tc>
                <a:extLst>
                  <a:ext uri="{0D108BD9-81ED-4DB2-BD59-A6C34878D82A}">
                    <a16:rowId xmlns:a16="http://schemas.microsoft.com/office/drawing/2014/main" val="2943934146"/>
                  </a:ext>
                </a:extLst>
              </a:tr>
              <a:tr h="366597">
                <a:tc>
                  <a:txBody>
                    <a:bodyPr/>
                    <a:lstStyle/>
                    <a:p>
                      <a:r>
                        <a:rPr lang="en-US" sz="1300" b="1" dirty="0"/>
                        <a:t>Entities</a:t>
                      </a:r>
                    </a:p>
                  </a:txBody>
                  <a:tcPr/>
                </a:tc>
                <a:tc>
                  <a:txBody>
                    <a:bodyPr/>
                    <a:lstStyle/>
                    <a:p>
                      <a:r>
                        <a:rPr lang="en-US" sz="1300" b="1" kern="1200" dirty="0">
                          <a:solidFill>
                            <a:schemeClr val="dk1"/>
                          </a:solidFill>
                          <a:effectLst/>
                        </a:rPr>
                        <a:t>18539</a:t>
                      </a:r>
                      <a:endParaRPr lang="en-US" sz="1300" b="1" dirty="0"/>
                    </a:p>
                  </a:txBody>
                  <a:tcPr/>
                </a:tc>
                <a:tc>
                  <a:txBody>
                    <a:bodyPr/>
                    <a:lstStyle/>
                    <a:p>
                      <a:r>
                        <a:rPr lang="en-US" sz="1300" b="1" kern="1200" dirty="0">
                          <a:solidFill>
                            <a:schemeClr val="dk1"/>
                          </a:solidFill>
                          <a:effectLst/>
                        </a:rPr>
                        <a:t>3989</a:t>
                      </a:r>
                      <a:endParaRPr lang="en-US" sz="1300" b="1" dirty="0"/>
                    </a:p>
                  </a:txBody>
                  <a:tcPr/>
                </a:tc>
                <a:tc>
                  <a:txBody>
                    <a:bodyPr/>
                    <a:lstStyle/>
                    <a:p>
                      <a:r>
                        <a:rPr lang="en-US" sz="1300" b="1" dirty="0"/>
                        <a:t>2222</a:t>
                      </a:r>
                    </a:p>
                  </a:txBody>
                  <a:tcPr/>
                </a:tc>
                <a:tc>
                  <a:txBody>
                    <a:bodyPr/>
                    <a:lstStyle/>
                    <a:p>
                      <a:r>
                        <a:rPr lang="en-US" sz="1300" b="1" dirty="0"/>
                        <a:t>24750</a:t>
                      </a:r>
                    </a:p>
                  </a:txBody>
                  <a:tcPr/>
                </a:tc>
                <a:extLst>
                  <a:ext uri="{0D108BD9-81ED-4DB2-BD59-A6C34878D82A}">
                    <a16:rowId xmlns:a16="http://schemas.microsoft.com/office/drawing/2014/main" val="1336630565"/>
                  </a:ext>
                </a:extLst>
              </a:tr>
              <a:tr h="366597">
                <a:tc>
                  <a:txBody>
                    <a:bodyPr/>
                    <a:lstStyle/>
                    <a:p>
                      <a:r>
                        <a:rPr lang="en-US" sz="1300" b="1" dirty="0"/>
                        <a:t>Relations</a:t>
                      </a:r>
                    </a:p>
                  </a:txBody>
                  <a:tcPr/>
                </a:tc>
                <a:tc>
                  <a:txBody>
                    <a:bodyPr/>
                    <a:lstStyle/>
                    <a:p>
                      <a:r>
                        <a:rPr lang="en-US" sz="1300" b="1" dirty="0"/>
                        <a:t>10269</a:t>
                      </a:r>
                    </a:p>
                  </a:txBody>
                  <a:tcPr/>
                </a:tc>
                <a:tc>
                  <a:txBody>
                    <a:bodyPr/>
                    <a:lstStyle/>
                    <a:p>
                      <a:r>
                        <a:rPr lang="en-US" sz="1300" b="1" dirty="0"/>
                        <a:t>2145</a:t>
                      </a:r>
                    </a:p>
                  </a:txBody>
                  <a:tcPr/>
                </a:tc>
                <a:tc>
                  <a:txBody>
                    <a:bodyPr/>
                    <a:lstStyle/>
                    <a:p>
                      <a:r>
                        <a:rPr lang="en-US" sz="1300" b="1" dirty="0"/>
                        <a:t>867</a:t>
                      </a:r>
                    </a:p>
                  </a:txBody>
                  <a:tcPr/>
                </a:tc>
                <a:tc>
                  <a:txBody>
                    <a:bodyPr/>
                    <a:lstStyle/>
                    <a:p>
                      <a:r>
                        <a:rPr lang="en-US" sz="1300" b="1" dirty="0"/>
                        <a:t>13281</a:t>
                      </a:r>
                    </a:p>
                  </a:txBody>
                  <a:tcPr/>
                </a:tc>
                <a:extLst>
                  <a:ext uri="{0D108BD9-81ED-4DB2-BD59-A6C34878D82A}">
                    <a16:rowId xmlns:a16="http://schemas.microsoft.com/office/drawing/2014/main" val="4041606382"/>
                  </a:ext>
                </a:extLst>
              </a:tr>
              <a:tr h="366597">
                <a:tc>
                  <a:txBody>
                    <a:bodyPr/>
                    <a:lstStyle/>
                    <a:p>
                      <a:r>
                        <a:rPr lang="en-US" sz="1300" dirty="0"/>
                        <a:t>Words</a:t>
                      </a:r>
                    </a:p>
                  </a:txBody>
                  <a:tcPr/>
                </a:tc>
                <a:tc>
                  <a:txBody>
                    <a:bodyPr/>
                    <a:lstStyle/>
                    <a:p>
                      <a:r>
                        <a:rPr lang="en-US" sz="1300" b="0" kern="1200" dirty="0">
                          <a:solidFill>
                            <a:schemeClr val="dk1"/>
                          </a:solidFill>
                          <a:effectLst/>
                        </a:rPr>
                        <a:t>168816</a:t>
                      </a:r>
                      <a:endParaRPr lang="en-US" sz="1300" dirty="0"/>
                    </a:p>
                  </a:txBody>
                  <a:tcPr/>
                </a:tc>
                <a:tc>
                  <a:txBody>
                    <a:bodyPr/>
                    <a:lstStyle/>
                    <a:p>
                      <a:r>
                        <a:rPr lang="en-US" sz="1300" b="0" kern="1200" dirty="0">
                          <a:solidFill>
                            <a:schemeClr val="dk1"/>
                          </a:solidFill>
                          <a:effectLst/>
                        </a:rPr>
                        <a:t>38722</a:t>
                      </a:r>
                      <a:endParaRPr lang="en-US" sz="1300" dirty="0"/>
                    </a:p>
                  </a:txBody>
                  <a:tcPr/>
                </a:tc>
                <a:tc>
                  <a:txBody>
                    <a:bodyPr/>
                    <a:lstStyle/>
                    <a:p>
                      <a:r>
                        <a:rPr lang="en-US" sz="1300" dirty="0"/>
                        <a:t>19237</a:t>
                      </a:r>
                    </a:p>
                  </a:txBody>
                  <a:tcPr/>
                </a:tc>
                <a:tc>
                  <a:txBody>
                    <a:bodyPr/>
                    <a:lstStyle/>
                    <a:p>
                      <a:r>
                        <a:rPr lang="en-US" sz="1300" dirty="0"/>
                        <a:t>226775</a:t>
                      </a:r>
                    </a:p>
                  </a:txBody>
                  <a:tcPr/>
                </a:tc>
                <a:extLst>
                  <a:ext uri="{0D108BD9-81ED-4DB2-BD59-A6C34878D82A}">
                    <a16:rowId xmlns:a16="http://schemas.microsoft.com/office/drawing/2014/main" val="1697198641"/>
                  </a:ext>
                </a:extLst>
              </a:tr>
            </a:tbl>
          </a:graphicData>
        </a:graphic>
      </p:graphicFrame>
    </p:spTree>
    <p:extLst>
      <p:ext uri="{BB962C8B-B14F-4D97-AF65-F5344CB8AC3E}">
        <p14:creationId xmlns:p14="http://schemas.microsoft.com/office/powerpoint/2010/main" val="222260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3112 0.02917 L 0.47695 -0.17847 " pathEditMode="relative" ptsTypes="AA">
                                      <p:cBhvr>
                                        <p:cTn id="6" dur="1000" fill="hold"/>
                                        <p:tgtEl>
                                          <p:spTgt spid="3"/>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3"/>
                                        </p:tgtEl>
                                        <p:attrNameLst>
                                          <p:attrName>style.visibility</p:attrName>
                                        </p:attrNameLst>
                                      </p:cBhvr>
                                      <p:to>
                                        <p:strVal val="hidden"/>
                                      </p:to>
                                    </p:set>
                                  </p:sub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0" presetClass="path" presetSubtype="0" accel="50000" decel="50000" fill="hold" grpId="0" nodeType="withEffect">
                                  <p:stCondLst>
                                    <p:cond delay="0"/>
                                  </p:stCondLst>
                                  <p:childTnLst>
                                    <p:animMotion origin="layout" path="M 0 0 L 0 0 C -0.01068 0.00325 -0.02097 0.01088 -0.03177 0.01019 C -0.04701 0.0095 -0.06185 0.00186 -0.0767 -0.00463 C -0.14115 -0.0324 -0.14063 -0.04838 -0.21511 -0.12152 C -0.23138 -0.1375 -0.27045 -0.17199 -0.28672 -0.1956 C -0.30847 -0.22685 -0.32722 -0.26435 -0.34922 -0.2949 L -0.39089 -0.35254 C -0.39545 -0.35879 -0.40052 -0.36412 -0.4043 -0.37175 C -0.40625 -0.37569 -0.40782 -0.38032 -0.41003 -0.38356 C -0.41394 -0.38888 -0.41862 -0.39189 -0.42253 -0.39699 C -0.42513 -0.40023 -0.42696 -0.40509 -0.4293 -0.40879 C -0.44141 -0.42847 -0.43672 -0.425 -0.44427 -0.42963 C -0.44922 -0.43819 -0.44401 -0.43078 -0.45013 -0.43541 C -0.45638 -0.4405 -0.45209 -0.43981 -0.45586 -0.43981 " pathEditMode="relative" ptsTypes="AAAAAAAAAAAAAAA">
                                      <p:cBhvr>
                                        <p:cTn id="11" dur="1000" fill="hold"/>
                                        <p:tgtEl>
                                          <p:spTgt spid="16"/>
                                        </p:tgtEl>
                                        <p:attrNameLst>
                                          <p:attrName>ppt_x</p:attrName>
                                          <p:attrName>ppt_y</p:attrName>
                                        </p:attrNameLst>
                                      </p:cBhvr>
                                    </p:animMotion>
                                  </p:childTnLst>
                                </p:cTn>
                              </p:par>
                              <p:par>
                                <p:cTn id="12" presetID="0" presetClass="path" presetSubtype="0" accel="50000" decel="50000" fill="hold" nodeType="withEffect">
                                  <p:stCondLst>
                                    <p:cond delay="0"/>
                                  </p:stCondLst>
                                  <p:childTnLst>
                                    <p:animMotion origin="layout" path="M 0 0 L 0 0 C -0.01068 0.00325 -0.02097 0.01088 -0.03177 0.01019 C -0.04701 0.0095 -0.06185 0.00186 -0.0767 -0.00463 C -0.14115 -0.0324 -0.14063 -0.04838 -0.21511 -0.12152 C -0.23138 -0.1375 -0.27045 -0.17199 -0.28672 -0.1956 C -0.30847 -0.22685 -0.32722 -0.26435 -0.34922 -0.2949 L -0.39089 -0.35254 C -0.39545 -0.35879 -0.40052 -0.36412 -0.4043 -0.37175 C -0.40625 -0.37569 -0.40782 -0.38032 -0.41003 -0.38356 C -0.41394 -0.38888 -0.41862 -0.39189 -0.42253 -0.39699 C -0.42513 -0.40023 -0.42696 -0.40509 -0.4293 -0.40879 C -0.44141 -0.42847 -0.43672 -0.425 -0.44427 -0.42963 C -0.44922 -0.43819 -0.44401 -0.43078 -0.45013 -0.43541 C -0.45638 -0.4405 -0.45209 -0.43981 -0.45586 -0.43981 " pathEditMode="relative" ptsTypes="AAAAAAAAAAAAAAA">
                                      <p:cBhvr>
                                        <p:cTn id="13" dur="1000" fill="hold"/>
                                        <p:tgtEl>
                                          <p:spTgt spid="2"/>
                                        </p:tgtEl>
                                        <p:attrNameLst>
                                          <p:attrName>ppt_x</p:attrName>
                                          <p:attrName>ppt_y</p:attrName>
                                        </p:attrNameLst>
                                      </p:cBhvr>
                                    </p:animMotion>
                                  </p:childTnLst>
                                </p:cTn>
                              </p:par>
                              <p:par>
                                <p:cTn id="14" presetID="53" presetClass="entr" presetSubtype="16" fill="hold" nodeType="withEffect">
                                  <p:stCondLst>
                                    <p:cond delay="50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693A161E-07F9-4868-8FFD-71CE468426A5}"/>
              </a:ext>
            </a:extLst>
          </p:cNvPr>
          <p:cNvSpPr txBox="1">
            <a:spLocks/>
          </p:cNvSpPr>
          <p:nvPr/>
        </p:nvSpPr>
        <p:spPr>
          <a:xfrm>
            <a:off x="4611169" y="4715083"/>
            <a:ext cx="6586915" cy="1660693"/>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571500" marR="0" lvl="0" indent="-342900" fontAlgn="auto">
              <a:lnSpc>
                <a:spcPct val="90000"/>
              </a:lnSpc>
              <a:spcBef>
                <a:spcPts val="600"/>
              </a:spcBef>
              <a:spcAft>
                <a:spcPts val="0"/>
              </a:spcAft>
              <a:buClr>
                <a:srgbClr val="0070C0"/>
              </a:buClr>
              <a:buSzPts val="1400"/>
              <a:buFont typeface="+mj-lt"/>
              <a:buAutoNum type="arabicPeriod"/>
              <a:tabLst/>
              <a:defRPr/>
            </a:pPr>
            <a:r>
              <a:rPr kumimoji="0" lang="en-US" sz="1500" b="1" i="0" u="none" strike="noStrike" cap="none" spc="0" normalizeH="0" baseline="0" noProof="0" dirty="0">
                <a:ln>
                  <a:noFill/>
                </a:ln>
                <a:solidFill>
                  <a:schemeClr val="tx1"/>
                </a:solidFill>
                <a:effectLst/>
                <a:uLnTx/>
                <a:uFillTx/>
                <a:latin typeface="+mn-lt"/>
                <a:ea typeface="+mn-ea"/>
                <a:cs typeface="+mn-cs"/>
                <a:sym typeface="Raleway Light"/>
              </a:rPr>
              <a:t>Data Preparation</a:t>
            </a:r>
            <a:r>
              <a:rPr lang="en-US" sz="1500" b="1" dirty="0">
                <a:solidFill>
                  <a:schemeClr val="tx1"/>
                </a:solidFill>
                <a:latin typeface="+mn-lt"/>
                <a:ea typeface="+mn-ea"/>
                <a:cs typeface="+mn-cs"/>
              </a:rPr>
              <a:t>:</a:t>
            </a:r>
          </a:p>
          <a:p>
            <a:pPr marL="1028700" lvl="1" indent="-342900">
              <a:lnSpc>
                <a:spcPct val="90000"/>
              </a:lnSpc>
              <a:spcBef>
                <a:spcPts val="600"/>
              </a:spcBef>
              <a:buClr>
                <a:srgbClr val="0070C0"/>
              </a:buClr>
              <a:defRPr/>
            </a:pPr>
            <a:r>
              <a:rPr lang="en-US" sz="1500" dirty="0">
                <a:solidFill>
                  <a:schemeClr val="tx1"/>
                </a:solidFill>
                <a:latin typeface="+mn-lt"/>
                <a:ea typeface="+mn-ea"/>
                <a:cs typeface="+mn-cs"/>
              </a:rPr>
              <a:t>Text: pre-processing and sentence segmentation.</a:t>
            </a:r>
          </a:p>
          <a:p>
            <a:pPr marL="1028700" lvl="1" indent="-342900">
              <a:lnSpc>
                <a:spcPct val="90000"/>
              </a:lnSpc>
              <a:spcBef>
                <a:spcPts val="600"/>
              </a:spcBef>
              <a:buClr>
                <a:srgbClr val="0070C0"/>
              </a:buClr>
              <a:defRPr/>
            </a:pPr>
            <a:r>
              <a:rPr lang="en-US" sz="1500" dirty="0">
                <a:solidFill>
                  <a:schemeClr val="tx1"/>
                </a:solidFill>
                <a:latin typeface="+mn-lt"/>
                <a:ea typeface="+mn-ea"/>
                <a:cs typeface="+mn-cs"/>
              </a:rPr>
              <a:t>Integrated Structured Sources:</a:t>
            </a:r>
          </a:p>
          <a:p>
            <a:pPr marL="1485900" lvl="2" indent="-342900">
              <a:lnSpc>
                <a:spcPct val="90000"/>
              </a:lnSpc>
              <a:spcBef>
                <a:spcPts val="600"/>
              </a:spcBef>
              <a:buClr>
                <a:srgbClr val="0070C0"/>
              </a:buClr>
              <a:defRPr/>
            </a:pPr>
            <a:r>
              <a:rPr lang="en-US" sz="1500" dirty="0">
                <a:solidFill>
                  <a:schemeClr val="tx1"/>
                </a:solidFill>
                <a:latin typeface="+mn-lt"/>
                <a:ea typeface="+mn-ea"/>
                <a:cs typeface="+mn-cs"/>
              </a:rPr>
              <a:t>Extracting the </a:t>
            </a:r>
            <a:r>
              <a:rPr lang="en-US" sz="1500" dirty="0">
                <a:solidFill>
                  <a:srgbClr val="C00000"/>
                </a:solidFill>
                <a:latin typeface="+mn-lt"/>
                <a:ea typeface="+mn-ea"/>
                <a:cs typeface="+mn-cs"/>
              </a:rPr>
              <a:t>Concepts</a:t>
            </a:r>
            <a:r>
              <a:rPr lang="en-US" sz="1500" dirty="0">
                <a:solidFill>
                  <a:schemeClr val="tx1"/>
                </a:solidFill>
                <a:latin typeface="+mn-lt"/>
                <a:ea typeface="+mn-ea"/>
                <a:cs typeface="+mn-cs"/>
              </a:rPr>
              <a:t> and </a:t>
            </a:r>
            <a:r>
              <a:rPr lang="en-US" sz="1500" dirty="0">
                <a:solidFill>
                  <a:srgbClr val="C00000"/>
                </a:solidFill>
                <a:latin typeface="+mn-lt"/>
                <a:ea typeface="+mn-ea"/>
                <a:cs typeface="+mn-cs"/>
              </a:rPr>
              <a:t>Instances</a:t>
            </a:r>
            <a:r>
              <a:rPr lang="en-US" sz="1500" dirty="0">
                <a:solidFill>
                  <a:schemeClr val="tx1"/>
                </a:solidFill>
                <a:latin typeface="+mn-lt"/>
                <a:ea typeface="+mn-ea"/>
                <a:cs typeface="+mn-cs"/>
              </a:rPr>
              <a:t> (patterns).</a:t>
            </a:r>
          </a:p>
          <a:p>
            <a:pPr marL="1485900" lvl="2" indent="-342900">
              <a:lnSpc>
                <a:spcPct val="90000"/>
              </a:lnSpc>
              <a:spcBef>
                <a:spcPts val="600"/>
              </a:spcBef>
              <a:buClr>
                <a:srgbClr val="0070C0"/>
              </a:buClr>
              <a:defRPr/>
            </a:pPr>
            <a:r>
              <a:rPr lang="en-US" sz="1500" dirty="0">
                <a:solidFill>
                  <a:srgbClr val="C00000"/>
                </a:solidFill>
                <a:latin typeface="+mn-lt"/>
                <a:ea typeface="+mn-ea"/>
                <a:cs typeface="+mn-cs"/>
              </a:rPr>
              <a:t>Materialization</a:t>
            </a:r>
            <a:r>
              <a:rPr lang="en-US" sz="1500" dirty="0">
                <a:solidFill>
                  <a:schemeClr val="tx1"/>
                </a:solidFill>
                <a:latin typeface="+mn-lt"/>
                <a:ea typeface="+mn-ea"/>
                <a:cs typeface="+mn-cs"/>
              </a:rPr>
              <a:t> of the Integrated Data (Evaluation) </a:t>
            </a:r>
            <a:endParaRPr lang="en-US" sz="1500" b="1" dirty="0">
              <a:solidFill>
                <a:schemeClr val="tx1"/>
              </a:solidFill>
              <a:latin typeface="+mn-lt"/>
              <a:ea typeface="+mn-ea"/>
              <a:cs typeface="+mn-cs"/>
            </a:endParaRPr>
          </a:p>
        </p:txBody>
      </p:sp>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747626" y="6492875"/>
            <a:ext cx="444374" cy="365125"/>
          </a:xfrm>
        </p:spPr>
        <p:txBody>
          <a:bodyPr vert="horz" lIns="91440" tIns="45720" rIns="91440" bIns="45720" rtlCol="0" anchor="ctr">
            <a:normAutofit/>
          </a:bodyPr>
          <a:lstStyle/>
          <a:p>
            <a:pPr>
              <a:spcAft>
                <a:spcPts val="600"/>
              </a:spcAft>
              <a:defRPr/>
            </a:pPr>
            <a:fld id="{2AAD9BEF-622F-4B1C-A61F-863E667CA1B7}" type="slidenum">
              <a:rPr lang="en-US" smtClean="0">
                <a:solidFill>
                  <a:prstClr val="black">
                    <a:tint val="75000"/>
                  </a:prstClr>
                </a:solidFill>
                <a:latin typeface="Calibri" panose="020F0502020204030204"/>
                <a:cs typeface="+mn-cs"/>
              </a:rPr>
              <a:pPr>
                <a:spcAft>
                  <a:spcPts val="600"/>
                </a:spcAft>
                <a:defRPr/>
              </a:pPr>
              <a:t>12</a:t>
            </a:fld>
            <a:endParaRPr lang="en-US" dirty="0">
              <a:solidFill>
                <a:prstClr val="black">
                  <a:tint val="75000"/>
                </a:prstClr>
              </a:solidFill>
              <a:latin typeface="Calibri" panose="020F0502020204030204"/>
              <a:cs typeface="+mn-cs"/>
            </a:endParaRPr>
          </a:p>
        </p:txBody>
      </p:sp>
      <p:pic>
        <p:nvPicPr>
          <p:cNvPr id="11" name="Picture 10">
            <a:extLst>
              <a:ext uri="{FF2B5EF4-FFF2-40B4-BE49-F238E27FC236}">
                <a16:creationId xmlns:a16="http://schemas.microsoft.com/office/drawing/2014/main" id="{A8812AFF-6C5A-365D-EAE9-A78731CBE29D}"/>
              </a:ext>
            </a:extLst>
          </p:cNvPr>
          <p:cNvPicPr>
            <a:picLocks noChangeAspect="1"/>
          </p:cNvPicPr>
          <p:nvPr/>
        </p:nvPicPr>
        <p:blipFill>
          <a:blip r:embed="rId3"/>
          <a:stretch>
            <a:fillRect/>
          </a:stretch>
        </p:blipFill>
        <p:spPr>
          <a:xfrm>
            <a:off x="648955" y="191574"/>
            <a:ext cx="10979915" cy="4396610"/>
          </a:xfrm>
          <a:prstGeom prst="rect">
            <a:avLst/>
          </a:prstGeom>
        </p:spPr>
      </p:pic>
      <p:sp>
        <p:nvSpPr>
          <p:cNvPr id="15" name="Title 1">
            <a:extLst>
              <a:ext uri="{FF2B5EF4-FFF2-40B4-BE49-F238E27FC236}">
                <a16:creationId xmlns:a16="http://schemas.microsoft.com/office/drawing/2014/main" id="{AD4087F0-82D4-012F-AA4E-2995B7F4DA27}"/>
              </a:ext>
            </a:extLst>
          </p:cNvPr>
          <p:cNvSpPr txBox="1">
            <a:spLocks/>
          </p:cNvSpPr>
          <p:nvPr/>
        </p:nvSpPr>
        <p:spPr>
          <a:xfrm>
            <a:off x="506410" y="4699919"/>
            <a:ext cx="4104757" cy="15569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Segoe UI Semibold" panose="020B0702040204020203" pitchFamily="34" charset="0"/>
                <a:ea typeface="+mj-ea"/>
                <a:cs typeface="Segoe UI Semibold" panose="020B0702040204020203" pitchFamily="34" charset="0"/>
              </a:defRPr>
            </a:lvl1pPr>
          </a:lstStyle>
          <a:p>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Overview of </a:t>
            </a:r>
          </a:p>
          <a:p>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Text Conceptualization Architecture</a:t>
            </a:r>
            <a:endParaRPr lang="LID4096" sz="2800" dirty="0">
              <a:solidFill>
                <a:srgbClr val="002060"/>
              </a:solidFill>
              <a:latin typeface="Cambria" panose="02040503050406030204" pitchFamily="18" charset="0"/>
              <a:ea typeface="Cambria" panose="02040503050406030204" pitchFamily="18" charset="0"/>
            </a:endParaRPr>
          </a:p>
        </p:txBody>
      </p:sp>
      <p:sp>
        <p:nvSpPr>
          <p:cNvPr id="19" name="Text Placeholder 2">
            <a:extLst>
              <a:ext uri="{FF2B5EF4-FFF2-40B4-BE49-F238E27FC236}">
                <a16:creationId xmlns:a16="http://schemas.microsoft.com/office/drawing/2014/main" id="{5FC14B68-521E-19B2-4FF4-550C959A378A}"/>
              </a:ext>
            </a:extLst>
          </p:cNvPr>
          <p:cNvSpPr txBox="1">
            <a:spLocks/>
          </p:cNvSpPr>
          <p:nvPr/>
        </p:nvSpPr>
        <p:spPr>
          <a:xfrm>
            <a:off x="4611168" y="4790662"/>
            <a:ext cx="6875508" cy="1660693"/>
          </a:xfrm>
          <a:prstGeom prst="rect">
            <a:avLst/>
          </a:prstGeom>
        </p:spPr>
        <p:txBody>
          <a:bodyPr spcFirstLastPara="1" vert="horz" lIns="91440" tIns="45720" rIns="91440" bIns="45720" rtlCol="0" anchor="ctr" anchorCtr="0">
            <a:normAutofit fontScale="85000" lnSpcReduction="20000"/>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571500" marR="0" lvl="0" indent="-342900" fontAlgn="auto">
              <a:lnSpc>
                <a:spcPct val="90000"/>
              </a:lnSpc>
              <a:spcBef>
                <a:spcPts val="600"/>
              </a:spcBef>
              <a:spcAft>
                <a:spcPts val="0"/>
              </a:spcAft>
              <a:buClr>
                <a:srgbClr val="0070C0"/>
              </a:buClr>
              <a:buSzPts val="1400"/>
              <a:buFont typeface="+mj-lt"/>
              <a:buAutoNum type="arabicPeriod" startAt="2"/>
              <a:tabLst/>
              <a:defRPr/>
            </a:pPr>
            <a:r>
              <a:rPr kumimoji="0" lang="en-US" sz="1800" b="1" i="0" u="none" strike="noStrike" cap="none" spc="0" normalizeH="0" baseline="0" noProof="0" dirty="0">
                <a:ln>
                  <a:noFill/>
                </a:ln>
                <a:solidFill>
                  <a:schemeClr val="tx1"/>
                </a:solidFill>
                <a:effectLst/>
                <a:uLnTx/>
                <a:uFillTx/>
                <a:latin typeface="+mn-lt"/>
                <a:ea typeface="+mn-ea"/>
                <a:cs typeface="+mn-cs"/>
                <a:sym typeface="Raleway Light"/>
              </a:rPr>
              <a:t>Syntactic and Semantic Processing</a:t>
            </a:r>
            <a:r>
              <a:rPr lang="en-US" sz="1800" b="1" dirty="0">
                <a:solidFill>
                  <a:schemeClr val="tx1"/>
                </a:solidFill>
                <a:latin typeface="+mn-lt"/>
                <a:ea typeface="+mn-ea"/>
                <a:cs typeface="+mn-cs"/>
              </a:rPr>
              <a:t>:</a:t>
            </a:r>
          </a:p>
          <a:p>
            <a:pPr marL="1028700" lvl="1" indent="-342900">
              <a:lnSpc>
                <a:spcPct val="90000"/>
              </a:lnSpc>
              <a:spcBef>
                <a:spcPts val="600"/>
              </a:spcBef>
              <a:buClr>
                <a:srgbClr val="0070C0"/>
              </a:buClr>
              <a:defRPr/>
            </a:pPr>
            <a:r>
              <a:rPr lang="en-US" sz="1800" dirty="0">
                <a:solidFill>
                  <a:schemeClr val="tx1"/>
                </a:solidFill>
                <a:latin typeface="+mn-lt"/>
                <a:ea typeface="+mn-ea"/>
                <a:cs typeface="+mn-cs"/>
              </a:rPr>
              <a:t>Dependency Parsing: Identifying </a:t>
            </a:r>
            <a:r>
              <a:rPr lang="en-US" sz="1800" dirty="0">
                <a:solidFill>
                  <a:srgbClr val="C00000"/>
                </a:solidFill>
                <a:latin typeface="+mn-lt"/>
                <a:ea typeface="+mn-ea"/>
                <a:cs typeface="+mn-cs"/>
              </a:rPr>
              <a:t>Noun Phrases</a:t>
            </a:r>
            <a:r>
              <a:rPr lang="en-US" sz="1800" dirty="0">
                <a:solidFill>
                  <a:schemeClr val="tx1"/>
                </a:solidFill>
                <a:latin typeface="+mn-lt"/>
                <a:ea typeface="+mn-ea"/>
                <a:cs typeface="+mn-cs"/>
              </a:rPr>
              <a:t> (Recall*).</a:t>
            </a:r>
          </a:p>
          <a:p>
            <a:pPr marL="1028700" lvl="1" indent="-342900">
              <a:lnSpc>
                <a:spcPct val="90000"/>
              </a:lnSpc>
              <a:spcBef>
                <a:spcPts val="600"/>
              </a:spcBef>
              <a:buClr>
                <a:srgbClr val="0070C0"/>
              </a:buClr>
              <a:defRPr/>
            </a:pPr>
            <a:r>
              <a:rPr lang="en-US" sz="1800" dirty="0">
                <a:solidFill>
                  <a:schemeClr val="tx1"/>
                </a:solidFill>
                <a:latin typeface="+mn-lt"/>
                <a:ea typeface="+mn-ea"/>
                <a:cs typeface="+mn-cs"/>
              </a:rPr>
              <a:t>Matching and Ranking:</a:t>
            </a:r>
          </a:p>
          <a:p>
            <a:pPr marL="1485900" lvl="2" indent="-342900">
              <a:lnSpc>
                <a:spcPct val="90000"/>
              </a:lnSpc>
              <a:spcBef>
                <a:spcPts val="600"/>
              </a:spcBef>
              <a:buClr>
                <a:srgbClr val="0070C0"/>
              </a:buClr>
              <a:defRPr/>
            </a:pPr>
            <a:r>
              <a:rPr lang="en-US" sz="1800" dirty="0">
                <a:solidFill>
                  <a:schemeClr val="tx1"/>
                </a:solidFill>
                <a:latin typeface="+mn-lt"/>
                <a:ea typeface="+mn-ea"/>
                <a:cs typeface="+mn-cs"/>
              </a:rPr>
              <a:t>Fine-tuning a Generic Embedding based </a:t>
            </a:r>
            <a:r>
              <a:rPr lang="en-US" sz="1800" dirty="0">
                <a:solidFill>
                  <a:srgbClr val="C00000"/>
                </a:solidFill>
                <a:latin typeface="+mn-lt"/>
                <a:ea typeface="+mn-ea"/>
                <a:cs typeface="+mn-cs"/>
              </a:rPr>
              <a:t>Vector Similarity</a:t>
            </a:r>
            <a:r>
              <a:rPr lang="en-US" sz="1800" dirty="0">
                <a:solidFill>
                  <a:schemeClr val="tx1"/>
                </a:solidFill>
                <a:latin typeface="+mn-lt"/>
                <a:ea typeface="+mn-ea"/>
                <a:cs typeface="+mn-cs"/>
              </a:rPr>
              <a:t> Matcher (*Domain Adaptability/Weak Supervision).</a:t>
            </a:r>
          </a:p>
          <a:p>
            <a:pPr marL="1485900" lvl="2" indent="-342900">
              <a:lnSpc>
                <a:spcPct val="90000"/>
              </a:lnSpc>
              <a:spcBef>
                <a:spcPts val="600"/>
              </a:spcBef>
              <a:buClr>
                <a:srgbClr val="0070C0"/>
              </a:buClr>
              <a:defRPr/>
            </a:pPr>
            <a:r>
              <a:rPr lang="en-US" sz="1800" dirty="0">
                <a:solidFill>
                  <a:schemeClr val="tx1"/>
                </a:solidFill>
                <a:latin typeface="+mn-lt"/>
                <a:ea typeface="+mn-ea"/>
                <a:cs typeface="+mn-cs"/>
              </a:rPr>
              <a:t>Combining Semantic and Syntactic Similarity to </a:t>
            </a:r>
            <a:r>
              <a:rPr lang="en-US" sz="1800" dirty="0">
                <a:solidFill>
                  <a:srgbClr val="C00000"/>
                </a:solidFill>
                <a:latin typeface="+mn-lt"/>
                <a:ea typeface="+mn-ea"/>
                <a:cs typeface="+mn-cs"/>
              </a:rPr>
              <a:t>Rank</a:t>
            </a:r>
            <a:r>
              <a:rPr lang="en-US" sz="1800" dirty="0">
                <a:solidFill>
                  <a:schemeClr val="tx1"/>
                </a:solidFill>
                <a:latin typeface="+mn-lt"/>
                <a:ea typeface="+mn-ea"/>
                <a:cs typeface="+mn-cs"/>
              </a:rPr>
              <a:t> the best matched concepts for a (sub-) noun phrase.</a:t>
            </a:r>
            <a:endParaRPr lang="en-US" sz="1800" b="1" dirty="0">
              <a:solidFill>
                <a:schemeClr val="tx1"/>
              </a:solidFill>
              <a:latin typeface="+mn-lt"/>
              <a:ea typeface="+mn-ea"/>
              <a:cs typeface="+mn-cs"/>
            </a:endParaRPr>
          </a:p>
        </p:txBody>
      </p:sp>
      <p:sp>
        <p:nvSpPr>
          <p:cNvPr id="21" name="Text Placeholder 2">
            <a:extLst>
              <a:ext uri="{FF2B5EF4-FFF2-40B4-BE49-F238E27FC236}">
                <a16:creationId xmlns:a16="http://schemas.microsoft.com/office/drawing/2014/main" id="{FF3F7700-732D-264A-1753-E99812A7C3F4}"/>
              </a:ext>
            </a:extLst>
          </p:cNvPr>
          <p:cNvSpPr txBox="1">
            <a:spLocks/>
          </p:cNvSpPr>
          <p:nvPr/>
        </p:nvSpPr>
        <p:spPr>
          <a:xfrm>
            <a:off x="4611169" y="4775498"/>
            <a:ext cx="6994146" cy="1660693"/>
          </a:xfrm>
          <a:prstGeom prst="rect">
            <a:avLst/>
          </a:prstGeom>
        </p:spPr>
        <p:txBody>
          <a:bodyPr spcFirstLastPara="1" vert="horz" lIns="91440" tIns="45720" rIns="91440" bIns="45720" rtlCol="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571500" marR="0" lvl="0" indent="-342900" fontAlgn="auto">
              <a:lnSpc>
                <a:spcPct val="90000"/>
              </a:lnSpc>
              <a:spcBef>
                <a:spcPts val="600"/>
              </a:spcBef>
              <a:spcAft>
                <a:spcPts val="0"/>
              </a:spcAft>
              <a:buClr>
                <a:srgbClr val="0070C0"/>
              </a:buClr>
              <a:buSzPts val="1400"/>
              <a:buFont typeface="+mj-lt"/>
              <a:buAutoNum type="arabicPeriod" startAt="3"/>
              <a:tabLst/>
              <a:defRPr/>
            </a:pPr>
            <a:r>
              <a:rPr kumimoji="0" lang="en-US" sz="1500" b="1" i="0" u="none" strike="noStrike" cap="none" spc="0" normalizeH="0" baseline="0" noProof="0" dirty="0">
                <a:ln>
                  <a:noFill/>
                </a:ln>
                <a:solidFill>
                  <a:schemeClr val="tx1"/>
                </a:solidFill>
                <a:effectLst/>
                <a:uLnTx/>
                <a:uFillTx/>
                <a:latin typeface="+mn-lt"/>
                <a:ea typeface="+mn-ea"/>
                <a:cs typeface="+mn-cs"/>
                <a:sym typeface="Raleway Light"/>
              </a:rPr>
              <a:t>Conceptualization and Enrichment</a:t>
            </a:r>
            <a:r>
              <a:rPr lang="en-US" sz="1500" b="1" dirty="0">
                <a:solidFill>
                  <a:schemeClr val="tx1"/>
                </a:solidFill>
                <a:latin typeface="+mn-lt"/>
                <a:ea typeface="+mn-ea"/>
                <a:cs typeface="+mn-cs"/>
              </a:rPr>
              <a:t>:</a:t>
            </a:r>
          </a:p>
          <a:p>
            <a:pPr marL="1028700" lvl="1" indent="-342900">
              <a:lnSpc>
                <a:spcPct val="90000"/>
              </a:lnSpc>
              <a:spcBef>
                <a:spcPts val="600"/>
              </a:spcBef>
              <a:buClr>
                <a:srgbClr val="0070C0"/>
              </a:buClr>
              <a:defRPr/>
            </a:pPr>
            <a:r>
              <a:rPr lang="en-US" sz="1500" dirty="0">
                <a:solidFill>
                  <a:schemeClr val="tx1"/>
                </a:solidFill>
                <a:latin typeface="+mn-lt"/>
                <a:ea typeface="+mn-ea"/>
                <a:cs typeface="+mn-cs"/>
              </a:rPr>
              <a:t>The </a:t>
            </a:r>
            <a:r>
              <a:rPr lang="en-US" sz="1500" dirty="0">
                <a:solidFill>
                  <a:srgbClr val="C00000"/>
                </a:solidFill>
                <a:latin typeface="+mn-lt"/>
                <a:ea typeface="+mn-ea"/>
                <a:cs typeface="+mn-cs"/>
              </a:rPr>
              <a:t>original text</a:t>
            </a:r>
            <a:r>
              <a:rPr lang="en-US" sz="1500" dirty="0">
                <a:solidFill>
                  <a:schemeClr val="tx1"/>
                </a:solidFill>
                <a:latin typeface="+mn-lt"/>
                <a:ea typeface="+mn-ea"/>
                <a:cs typeface="+mn-cs"/>
              </a:rPr>
              <a:t> is </a:t>
            </a:r>
            <a:r>
              <a:rPr lang="en-US" sz="1500" dirty="0">
                <a:solidFill>
                  <a:srgbClr val="C00000"/>
                </a:solidFill>
                <a:latin typeface="+mn-lt"/>
                <a:ea typeface="+mn-ea"/>
                <a:cs typeface="+mn-cs"/>
              </a:rPr>
              <a:t>conceptualized</a:t>
            </a:r>
            <a:r>
              <a:rPr lang="en-US" sz="1500" dirty="0">
                <a:solidFill>
                  <a:schemeClr val="tx1"/>
                </a:solidFill>
                <a:latin typeface="+mn-lt"/>
                <a:ea typeface="+mn-ea"/>
                <a:cs typeface="+mn-cs"/>
              </a:rPr>
              <a:t> by projecting the conceptualized phrases into the text (*top-k).</a:t>
            </a:r>
          </a:p>
          <a:p>
            <a:pPr marL="1028700" lvl="1" indent="-342900">
              <a:lnSpc>
                <a:spcPct val="90000"/>
              </a:lnSpc>
              <a:spcBef>
                <a:spcPts val="600"/>
              </a:spcBef>
              <a:buClr>
                <a:srgbClr val="0070C0"/>
              </a:buClr>
              <a:defRPr/>
            </a:pPr>
            <a:r>
              <a:rPr lang="en-US" sz="1500" dirty="0">
                <a:solidFill>
                  <a:schemeClr val="tx1"/>
                </a:solidFill>
                <a:latin typeface="+mn-lt"/>
                <a:ea typeface="+mn-ea"/>
                <a:cs typeface="+mn-cs"/>
              </a:rPr>
              <a:t>Sparse Data Enrichment:</a:t>
            </a:r>
          </a:p>
          <a:p>
            <a:pPr marL="1485900" lvl="2" indent="-342900">
              <a:lnSpc>
                <a:spcPct val="90000"/>
              </a:lnSpc>
              <a:spcBef>
                <a:spcPts val="600"/>
              </a:spcBef>
              <a:buClr>
                <a:srgbClr val="0070C0"/>
              </a:buClr>
              <a:defRPr/>
            </a:pPr>
            <a:r>
              <a:rPr lang="en-US" sz="1500" dirty="0">
                <a:solidFill>
                  <a:schemeClr val="tx1"/>
                </a:solidFill>
                <a:latin typeface="+mn-lt"/>
                <a:ea typeface="+mn-ea"/>
                <a:cs typeface="+mn-cs"/>
              </a:rPr>
              <a:t>Imputing sparse data (</a:t>
            </a:r>
            <a:r>
              <a:rPr lang="en-US" sz="1500" dirty="0">
                <a:solidFill>
                  <a:srgbClr val="C00000"/>
                </a:solidFill>
                <a:latin typeface="+mn-lt"/>
                <a:ea typeface="+mn-ea"/>
                <a:cs typeface="+mn-cs"/>
              </a:rPr>
              <a:t>missing or incomplete</a:t>
            </a:r>
            <a:r>
              <a:rPr lang="en-US" sz="1500" dirty="0">
                <a:solidFill>
                  <a:schemeClr val="tx1"/>
                </a:solidFill>
                <a:latin typeface="+mn-lt"/>
                <a:ea typeface="+mn-ea"/>
                <a:cs typeface="+mn-cs"/>
              </a:rPr>
              <a:t>) in the materialized integrated sources.</a:t>
            </a:r>
          </a:p>
        </p:txBody>
      </p:sp>
      <p:sp>
        <p:nvSpPr>
          <p:cNvPr id="22" name="Rectangle: Rounded Corners 21">
            <a:extLst>
              <a:ext uri="{FF2B5EF4-FFF2-40B4-BE49-F238E27FC236}">
                <a16:creationId xmlns:a16="http://schemas.microsoft.com/office/drawing/2014/main" id="{D1861E08-0BD6-0EA3-DD9F-736FC71BE953}"/>
              </a:ext>
            </a:extLst>
          </p:cNvPr>
          <p:cNvSpPr/>
          <p:nvPr/>
        </p:nvSpPr>
        <p:spPr>
          <a:xfrm>
            <a:off x="1406111" y="62892"/>
            <a:ext cx="1069676" cy="609968"/>
          </a:xfrm>
          <a:prstGeom prst="roundRect">
            <a:avLst/>
          </a:prstGeom>
          <a:noFill/>
          <a:ln w="28575">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C9493344-6ED5-AAB6-156A-9005F436ABA7}"/>
              </a:ext>
            </a:extLst>
          </p:cNvPr>
          <p:cNvSpPr/>
          <p:nvPr/>
        </p:nvSpPr>
        <p:spPr>
          <a:xfrm>
            <a:off x="4881828" y="62892"/>
            <a:ext cx="2027935" cy="609968"/>
          </a:xfrm>
          <a:prstGeom prst="roundRect">
            <a:avLst/>
          </a:prstGeom>
          <a:noFill/>
          <a:ln w="28575">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B67ACEFA-37B1-4AC3-4495-0996D97C6F6C}"/>
              </a:ext>
            </a:extLst>
          </p:cNvPr>
          <p:cNvSpPr/>
          <p:nvPr/>
        </p:nvSpPr>
        <p:spPr>
          <a:xfrm>
            <a:off x="8674575" y="62892"/>
            <a:ext cx="2027935" cy="609968"/>
          </a:xfrm>
          <a:prstGeom prst="roundRect">
            <a:avLst/>
          </a:prstGeom>
          <a:noFill/>
          <a:ln w="28575">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randombar(horizontal)">
                                      <p:cBhvr>
                                        <p:cTn id="1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par>
                                <p:cTn id="16" presetID="14" presetClass="entr" presetSubtype="1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horizontal)">
                                      <p:cBhvr>
                                        <p:cTn id="18"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randombar(horizontal)">
                                      <p:cBhvr>
                                        <p:cTn id="23" dur="500"/>
                                        <p:tgtEl>
                                          <p:spTgt spid="2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randombar(horizontal)">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1" grpId="0"/>
      <p:bldP spid="22" grpId="0" animBg="1"/>
      <p:bldP spid="2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6C554-140C-9A71-E5D0-7EE8C7F8FAA5}"/>
              </a:ext>
            </a:extLst>
          </p:cNvPr>
          <p:cNvPicPr>
            <a:picLocks noChangeAspect="1"/>
          </p:cNvPicPr>
          <p:nvPr/>
        </p:nvPicPr>
        <p:blipFill>
          <a:blip r:embed="rId3"/>
          <a:srcRect/>
          <a:stretch/>
        </p:blipFill>
        <p:spPr>
          <a:xfrm>
            <a:off x="5705889" y="328177"/>
            <a:ext cx="5865481" cy="5920593"/>
          </a:xfrm>
          <a:prstGeom prst="rect">
            <a:avLst/>
          </a:prstGeom>
        </p:spPr>
      </p:pic>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856378" y="6501851"/>
            <a:ext cx="335622" cy="365125"/>
          </a:xfrm>
          <a:noFill/>
        </p:spPr>
        <p:txBody>
          <a:bodyPr vert="horz" lIns="91440" tIns="45720" rIns="91440" bIns="45720" rtlCol="0" anchor="ctr">
            <a:normAutofit fontScale="92500"/>
          </a:bodyPr>
          <a:lstStyle/>
          <a:p>
            <a:pPr marR="0" lvl="0" indent="0" algn="l" fontAlgn="auto">
              <a:spcBef>
                <a:spcPts val="0"/>
              </a:spcBef>
              <a:spcAft>
                <a:spcPts val="600"/>
              </a:spcAft>
              <a:buClrTx/>
              <a:buSzTx/>
              <a:buFontTx/>
              <a:buNone/>
              <a:tabLst/>
              <a:defRPr/>
            </a:pPr>
            <a:fld id="{2AAD9BEF-622F-4B1C-A61F-863E667CA1B7}" type="slidenum">
              <a:rPr kumimoji="0" lang="en-US" b="1" i="0" u="none" strike="noStrike" cap="none" spc="0" normalizeH="0" baseline="0" noProof="0" smtClean="0">
                <a:ln>
                  <a:noFill/>
                </a:ln>
                <a:effectLst/>
                <a:uLnTx/>
                <a:uFillTx/>
                <a:latin typeface="+mn-lt"/>
                <a:cs typeface="+mn-cs"/>
              </a:rPr>
              <a:pPr marR="0" lvl="0" indent="0" algn="l" fontAlgn="auto">
                <a:spcBef>
                  <a:spcPts val="0"/>
                </a:spcBef>
                <a:spcAft>
                  <a:spcPts val="600"/>
                </a:spcAft>
                <a:buClrTx/>
                <a:buSzTx/>
                <a:buFontTx/>
                <a:buNone/>
                <a:tabLst/>
                <a:defRPr/>
              </a:pPr>
              <a:t>13</a:t>
            </a:fld>
            <a:endParaRPr kumimoji="0" lang="en-US" b="1" i="0" u="none" strike="noStrike" cap="none" spc="0" normalizeH="0" baseline="0" noProof="0" dirty="0">
              <a:ln>
                <a:noFill/>
              </a:ln>
              <a:effectLst/>
              <a:uLnTx/>
              <a:uFillTx/>
              <a:latin typeface="+mn-lt"/>
              <a:cs typeface="+mn-cs"/>
            </a:endParaRPr>
          </a:p>
        </p:txBody>
      </p:sp>
      <p:sp>
        <p:nvSpPr>
          <p:cNvPr id="16" name="Title 1">
            <a:extLst>
              <a:ext uri="{FF2B5EF4-FFF2-40B4-BE49-F238E27FC236}">
                <a16:creationId xmlns:a16="http://schemas.microsoft.com/office/drawing/2014/main" id="{3F256298-38C4-1EE1-AA04-3458C183E829}"/>
              </a:ext>
            </a:extLst>
          </p:cNvPr>
          <p:cNvSpPr txBox="1">
            <a:spLocks/>
          </p:cNvSpPr>
          <p:nvPr/>
        </p:nvSpPr>
        <p:spPr>
          <a:xfrm>
            <a:off x="329512" y="104312"/>
            <a:ext cx="7757213" cy="612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Segoe UI Semibold" panose="020B0702040204020203" pitchFamily="34" charset="0"/>
                <a:ea typeface="+mj-ea"/>
                <a:cs typeface="Segoe UI Semibold" panose="020B0702040204020203" pitchFamily="34" charset="0"/>
              </a:defRPr>
            </a:lvl1pPr>
          </a:lstStyle>
          <a:p>
            <a:pPr algn="l"/>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Experimental Results</a:t>
            </a:r>
          </a:p>
        </p:txBody>
      </p:sp>
      <p:graphicFrame>
        <p:nvGraphicFramePr>
          <p:cNvPr id="9" name="Table 8">
            <a:extLst>
              <a:ext uri="{FF2B5EF4-FFF2-40B4-BE49-F238E27FC236}">
                <a16:creationId xmlns:a16="http://schemas.microsoft.com/office/drawing/2014/main" id="{89FD79D2-16BA-E49D-D0B8-3DAFF5A92810}"/>
              </a:ext>
            </a:extLst>
          </p:cNvPr>
          <p:cNvGraphicFramePr>
            <a:graphicFrameLocks noGrp="1"/>
          </p:cNvGraphicFramePr>
          <p:nvPr>
            <p:extLst>
              <p:ext uri="{D42A27DB-BD31-4B8C-83A1-F6EECF244321}">
                <p14:modId xmlns:p14="http://schemas.microsoft.com/office/powerpoint/2010/main" val="83763774"/>
              </p:ext>
            </p:extLst>
          </p:nvPr>
        </p:nvGraphicFramePr>
        <p:xfrm>
          <a:off x="694200" y="1093936"/>
          <a:ext cx="4363257" cy="3615210"/>
        </p:xfrm>
        <a:graphic>
          <a:graphicData uri="http://schemas.openxmlformats.org/drawingml/2006/table">
            <a:tbl>
              <a:tblPr>
                <a:tableStyleId>{3B4B98B0-60AC-42C2-AFA5-B58CD77FA1E5}</a:tableStyleId>
              </a:tblPr>
              <a:tblGrid>
                <a:gridCol w="929945">
                  <a:extLst>
                    <a:ext uri="{9D8B030D-6E8A-4147-A177-3AD203B41FA5}">
                      <a16:colId xmlns:a16="http://schemas.microsoft.com/office/drawing/2014/main" val="1503191862"/>
                    </a:ext>
                  </a:extLst>
                </a:gridCol>
                <a:gridCol w="1300210">
                  <a:extLst>
                    <a:ext uri="{9D8B030D-6E8A-4147-A177-3AD203B41FA5}">
                      <a16:colId xmlns:a16="http://schemas.microsoft.com/office/drawing/2014/main" val="2785802897"/>
                    </a:ext>
                  </a:extLst>
                </a:gridCol>
                <a:gridCol w="867397">
                  <a:extLst>
                    <a:ext uri="{9D8B030D-6E8A-4147-A177-3AD203B41FA5}">
                      <a16:colId xmlns:a16="http://schemas.microsoft.com/office/drawing/2014/main" val="4131074485"/>
                    </a:ext>
                  </a:extLst>
                </a:gridCol>
                <a:gridCol w="472075">
                  <a:extLst>
                    <a:ext uri="{9D8B030D-6E8A-4147-A177-3AD203B41FA5}">
                      <a16:colId xmlns:a16="http://schemas.microsoft.com/office/drawing/2014/main" val="1868560938"/>
                    </a:ext>
                  </a:extLst>
                </a:gridCol>
                <a:gridCol w="793630">
                  <a:extLst>
                    <a:ext uri="{9D8B030D-6E8A-4147-A177-3AD203B41FA5}">
                      <a16:colId xmlns:a16="http://schemas.microsoft.com/office/drawing/2014/main" val="852680204"/>
                    </a:ext>
                  </a:extLst>
                </a:gridCol>
              </a:tblGrid>
              <a:tr h="432745">
                <a:tc>
                  <a:txBody>
                    <a:bodyPr/>
                    <a:lstStyle/>
                    <a:p>
                      <a:pPr algn="ctr" fontAlgn="ctr"/>
                      <a:r>
                        <a:rPr lang="en-US" sz="1200" b="1" u="none" strike="noStrike" dirty="0">
                          <a:solidFill>
                            <a:schemeClr val="accent5">
                              <a:lumMod val="75000"/>
                            </a:schemeClr>
                          </a:solidFill>
                          <a:effectLst/>
                        </a:rPr>
                        <a:t>Experiments </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Model Name</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Precision</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Recall</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F1</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07463219"/>
                  </a:ext>
                </a:extLst>
              </a:tr>
              <a:tr h="244805">
                <a:tc rowSpan="8">
                  <a:txBody>
                    <a:bodyPr/>
                    <a:lstStyle/>
                    <a:p>
                      <a:pPr algn="ctr" fontAlgn="ctr"/>
                      <a:r>
                        <a:rPr lang="en-US" sz="1200" u="none" strike="noStrike" dirty="0">
                          <a:effectLst/>
                        </a:rPr>
                        <a:t>THOR</a:t>
                      </a:r>
                      <a:br>
                        <a:rPr lang="en-US" sz="1200" u="none" strike="noStrike" dirty="0">
                          <a:effectLst/>
                        </a:rPr>
                      </a:br>
                      <a:r>
                        <a:rPr lang="en-US" sz="1200" u="none" strike="noStrike" dirty="0">
                          <a:effectLst/>
                        </a:rPr>
                        <a:t>(our)</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dirty="0">
                          <a:solidFill>
                            <a:srgbClr val="000000"/>
                          </a:solidFill>
                          <a:effectLst/>
                        </a:rPr>
                        <a:t>THOR (T = 0.0 - 0.3)</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a:solidFill>
                            <a:srgbClr val="000000"/>
                          </a:solidFill>
                          <a:effectLst/>
                        </a:rPr>
                        <a:t>0.37</a:t>
                      </a:r>
                      <a:endParaRPr lang="en-US" sz="1200" b="0" i="0" u="none" strike="noStrike">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a:solidFill>
                            <a:srgbClr val="000000"/>
                          </a:solidFill>
                          <a:effectLst/>
                        </a:rPr>
                        <a:t>0.76</a:t>
                      </a:r>
                      <a:endParaRPr lang="en-US" sz="1200" b="0" i="0" u="none" strike="noStrike">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dirty="0">
                          <a:solidFill>
                            <a:srgbClr val="000000"/>
                          </a:solidFill>
                          <a:effectLst/>
                        </a:rPr>
                        <a:t>0.50</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219066692"/>
                  </a:ext>
                </a:extLst>
              </a:tr>
              <a:tr h="244805">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THOR (T = 0.4)</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a:solidFill>
                            <a:srgbClr val="000000"/>
                          </a:solidFill>
                          <a:effectLst/>
                        </a:rPr>
                        <a:t>0.38</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a:solidFill>
                            <a:srgbClr val="000000"/>
                          </a:solidFill>
                          <a:effectLst/>
                        </a:rPr>
                        <a:t>0.75</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0.50</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643728689"/>
                  </a:ext>
                </a:extLst>
              </a:tr>
              <a:tr h="244805">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THOR (T = 0.5)</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0.39</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0.74</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0.52</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569016788"/>
                  </a:ext>
                </a:extLst>
              </a:tr>
              <a:tr h="244805">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THOR (T = 0.6)</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0.44</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0.71</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0.54</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765329012"/>
                  </a:ext>
                </a:extLst>
              </a:tr>
              <a:tr h="244805">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THOR (T = 0.7)</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a:solidFill>
                            <a:srgbClr val="000000"/>
                          </a:solidFill>
                          <a:effectLst/>
                        </a:rPr>
                        <a:t>0.49</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C00000"/>
                          </a:solidFill>
                          <a:effectLst/>
                        </a:rPr>
                        <a:t>0.64</a:t>
                      </a:r>
                      <a:endParaRPr lang="en-US" sz="1200" b="0" i="0" u="none" strike="noStrike" dirty="0">
                        <a:solidFill>
                          <a:srgbClr val="C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0.56</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61975946"/>
                  </a:ext>
                </a:extLst>
              </a:tr>
              <a:tr h="244805">
                <a:tc vMerge="1">
                  <a:txBody>
                    <a:bodyPr/>
                    <a:lstStyle/>
                    <a:p>
                      <a:pPr algn="ctr" fontAlgn="ctr"/>
                      <a:r>
                        <a:rPr lang="en-US" sz="1100" u="none" strike="noStrike" dirty="0">
                          <a:effectLst/>
                        </a:rPr>
                        <a:t>THOR</a:t>
                      </a:r>
                      <a:br>
                        <a:rPr lang="en-US" sz="1100" u="none" strike="noStrike" dirty="0">
                          <a:effectLst/>
                        </a:rPr>
                      </a:br>
                      <a:r>
                        <a:rPr lang="en-US" sz="1100" u="none" strike="noStrike" dirty="0">
                          <a:effectLst/>
                        </a:rPr>
                        <a:t>(our)</a:t>
                      </a:r>
                      <a:endParaRPr lang="en-US" sz="11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THOR (T = 0.8)</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0.56</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0.52</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0.54</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701146914"/>
                  </a:ext>
                </a:extLst>
              </a:tr>
              <a:tr h="244805">
                <a:tc vMerge="1">
                  <a:txBody>
                    <a:bodyPr/>
                    <a:lstStyle/>
                    <a:p>
                      <a:endParaRPr lang="en-US"/>
                    </a:p>
                  </a:txBody>
                  <a:tcPr/>
                </a:tc>
                <a:tc>
                  <a:txBody>
                    <a:bodyPr/>
                    <a:lstStyle/>
                    <a:p>
                      <a:pPr algn="ctr" fontAlgn="ctr"/>
                      <a:r>
                        <a:rPr lang="en-US" sz="1200" u="none" strike="noStrike" dirty="0">
                          <a:effectLst/>
                        </a:rPr>
                        <a:t>THOR (T = 0.9)</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0.60</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0.40</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0.48</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72095711"/>
                  </a:ext>
                </a:extLst>
              </a:tr>
              <a:tr h="244805">
                <a:tc vMerge="1">
                  <a:txBody>
                    <a:bodyPr/>
                    <a:lstStyle/>
                    <a:p>
                      <a:endParaRPr lang="en-US"/>
                    </a:p>
                  </a:txBody>
                  <a:tcPr/>
                </a:tc>
                <a:tc>
                  <a:txBody>
                    <a:bodyPr/>
                    <a:lstStyle/>
                    <a:p>
                      <a:pPr algn="ctr" fontAlgn="ctr"/>
                      <a:r>
                        <a:rPr lang="en-US" sz="1200" u="none" strike="noStrike" dirty="0">
                          <a:effectLst/>
                        </a:rPr>
                        <a:t>THOR (T = 1.0)</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0" u="none" strike="noStrike" dirty="0">
                          <a:solidFill>
                            <a:srgbClr val="C00000"/>
                          </a:solidFill>
                          <a:effectLst/>
                        </a:rPr>
                        <a:t>0.63</a:t>
                      </a:r>
                      <a:endParaRPr lang="en-US" sz="1200" b="0" i="0" u="none" strike="noStrike" dirty="0">
                        <a:solidFill>
                          <a:srgbClr val="C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0" u="none" strike="noStrike" dirty="0">
                          <a:solidFill>
                            <a:srgbClr val="000000"/>
                          </a:solidFill>
                          <a:effectLst/>
                        </a:rPr>
                        <a:t>0.32</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0" u="none" strike="noStrike" dirty="0">
                          <a:solidFill>
                            <a:srgbClr val="000000"/>
                          </a:solidFill>
                          <a:effectLst/>
                        </a:rPr>
                        <a:t>0.42</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16077414"/>
                  </a:ext>
                </a:extLst>
              </a:tr>
              <a:tr h="244805">
                <a:tc rowSpan="5">
                  <a:txBody>
                    <a:bodyPr/>
                    <a:lstStyle/>
                    <a:p>
                      <a:pPr algn="ctr" fontAlgn="ctr"/>
                      <a:r>
                        <a:rPr lang="en-US" sz="1200" u="none" strike="noStrike" dirty="0">
                          <a:effectLst/>
                        </a:rPr>
                        <a:t>OTHER</a:t>
                      </a:r>
                      <a:br>
                        <a:rPr lang="en-US" sz="1200" u="none" strike="noStrike" dirty="0">
                          <a:effectLst/>
                        </a:rPr>
                      </a:br>
                      <a:r>
                        <a:rPr lang="en-US" sz="1200" u="none" strike="noStrike" dirty="0">
                          <a:effectLst/>
                        </a:rPr>
                        <a:t>(comparison)</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Baseline</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dirty="0">
                          <a:solidFill>
                            <a:srgbClr val="000000"/>
                          </a:solidFill>
                          <a:effectLst/>
                        </a:rPr>
                        <a:t>0.55</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dirty="0">
                          <a:solidFill>
                            <a:srgbClr val="000000"/>
                          </a:solidFill>
                          <a:effectLst/>
                        </a:rPr>
                        <a:t>0.18</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u="none" strike="noStrike" dirty="0">
                          <a:solidFill>
                            <a:srgbClr val="000000"/>
                          </a:solidFill>
                          <a:effectLst/>
                        </a:rPr>
                        <a:t>0.27</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528030925"/>
                  </a:ext>
                </a:extLst>
              </a:tr>
              <a:tr h="244805">
                <a:tc vMerge="1">
                  <a:txBody>
                    <a:bodyPr/>
                    <a:lstStyle/>
                    <a:p>
                      <a:endParaRPr lang="en-US"/>
                    </a:p>
                  </a:txBody>
                  <a:tcPr/>
                </a:tc>
                <a:tc>
                  <a:txBody>
                    <a:bodyPr/>
                    <a:lstStyle/>
                    <a:p>
                      <a:pPr algn="ctr" fontAlgn="ctr"/>
                      <a:r>
                        <a:rPr lang="en-US" sz="1200" u="none" strike="noStrike" dirty="0">
                          <a:effectLst/>
                        </a:rPr>
                        <a:t>LM-SD</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0.42</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0.45</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0.43</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24993735"/>
                  </a:ext>
                </a:extLst>
              </a:tr>
              <a:tr h="244805">
                <a:tc vMerge="1">
                  <a:txBody>
                    <a:bodyPr/>
                    <a:lstStyle/>
                    <a:p>
                      <a:endParaRPr lang="en-US"/>
                    </a:p>
                  </a:txBody>
                  <a:tcPr/>
                </a:tc>
                <a:tc>
                  <a:txBody>
                    <a:bodyPr/>
                    <a:lstStyle/>
                    <a:p>
                      <a:pPr algn="ctr" fontAlgn="ctr"/>
                      <a:r>
                        <a:rPr lang="en-US" sz="1200" u="none" strike="noStrike" dirty="0">
                          <a:effectLst/>
                        </a:rPr>
                        <a:t>GPT-4</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0.49</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0.38</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0.43</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856203431"/>
                  </a:ext>
                </a:extLst>
              </a:tr>
              <a:tr h="244805">
                <a:tc vMerge="1">
                  <a:txBody>
                    <a:bodyPr/>
                    <a:lstStyle/>
                    <a:p>
                      <a:endParaRPr lang="en-US"/>
                    </a:p>
                  </a:txBody>
                  <a:tcPr/>
                </a:tc>
                <a:tc>
                  <a:txBody>
                    <a:bodyPr/>
                    <a:lstStyle/>
                    <a:p>
                      <a:pPr algn="ctr" fontAlgn="ctr"/>
                      <a:r>
                        <a:rPr lang="en-US" sz="1200" u="none" strike="noStrike" dirty="0" err="1">
                          <a:effectLst/>
                        </a:rPr>
                        <a:t>UniNER</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0.58</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0.33</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0.42</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97813361"/>
                  </a:ext>
                </a:extLst>
              </a:tr>
              <a:tr h="244805">
                <a:tc vMerge="1">
                  <a:txBody>
                    <a:bodyPr/>
                    <a:lstStyle/>
                    <a:p>
                      <a:endParaRPr lang="en-US"/>
                    </a:p>
                  </a:txBody>
                  <a:tcPr/>
                </a:tc>
                <a:tc>
                  <a:txBody>
                    <a:bodyPr/>
                    <a:lstStyle/>
                    <a:p>
                      <a:pPr algn="ctr" fontAlgn="ctr"/>
                      <a:r>
                        <a:rPr lang="en-US" sz="1200" u="none" strike="noStrike" dirty="0">
                          <a:effectLst/>
                        </a:rPr>
                        <a:t>LM-Human</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0.83</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0.56</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u="none" strike="noStrike" dirty="0">
                          <a:solidFill>
                            <a:srgbClr val="000000"/>
                          </a:solidFill>
                          <a:effectLst/>
                        </a:rPr>
                        <a:t>0.66</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277127364"/>
                  </a:ext>
                </a:extLst>
              </a:tr>
            </a:tbl>
          </a:graphicData>
        </a:graphic>
      </p:graphicFrame>
      <p:sp>
        <p:nvSpPr>
          <p:cNvPr id="2" name="Text Placeholder 2">
            <a:extLst>
              <a:ext uri="{FF2B5EF4-FFF2-40B4-BE49-F238E27FC236}">
                <a16:creationId xmlns:a16="http://schemas.microsoft.com/office/drawing/2014/main" id="{00721D57-1574-21A7-8B58-BE831BA71B0A}"/>
              </a:ext>
            </a:extLst>
          </p:cNvPr>
          <p:cNvSpPr txBox="1">
            <a:spLocks/>
          </p:cNvSpPr>
          <p:nvPr/>
        </p:nvSpPr>
        <p:spPr>
          <a:xfrm>
            <a:off x="694200" y="5086106"/>
            <a:ext cx="4792200" cy="1162664"/>
          </a:xfrm>
          <a:prstGeom prst="rect">
            <a:avLst/>
          </a:prstGeom>
          <a:noFill/>
          <a:ln w="19050">
            <a:solidFill>
              <a:srgbClr val="FFC000"/>
            </a:solidFill>
            <a:prstDash val="sysDash"/>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a:spcBef>
                <a:spcPts val="0"/>
              </a:spcBef>
              <a:defRPr/>
            </a:pPr>
            <a:r>
              <a:rPr lang="en-US" sz="1100" b="1" dirty="0">
                <a:solidFill>
                  <a:srgbClr val="202124"/>
                </a:solidFill>
                <a:latin typeface="Google Sans"/>
              </a:rPr>
              <a:t>THOR = </a:t>
            </a:r>
            <a:r>
              <a:rPr lang="en-US" sz="1100" dirty="0">
                <a:solidFill>
                  <a:srgbClr val="202124"/>
                </a:solidFill>
                <a:latin typeface="Google Sans"/>
              </a:rPr>
              <a:t>Text Homogenization from Oblivion to Reality</a:t>
            </a:r>
          </a:p>
          <a:p>
            <a:pPr>
              <a:spcBef>
                <a:spcPts val="0"/>
              </a:spcBef>
              <a:defRPr/>
            </a:pPr>
            <a:r>
              <a:rPr lang="en-US" sz="1100" b="1" dirty="0">
                <a:solidFill>
                  <a:srgbClr val="202124"/>
                </a:solidFill>
                <a:latin typeface="Google Sans"/>
              </a:rPr>
              <a:t>Baseline</a:t>
            </a:r>
            <a:r>
              <a:rPr lang="en-US" sz="1100" dirty="0">
                <a:solidFill>
                  <a:srgbClr val="202124"/>
                </a:solidFill>
                <a:latin typeface="Google Sans"/>
              </a:rPr>
              <a:t> = Exact pattern matching</a:t>
            </a:r>
          </a:p>
          <a:p>
            <a:pPr>
              <a:spcBef>
                <a:spcPts val="0"/>
              </a:spcBef>
              <a:defRPr/>
            </a:pPr>
            <a:r>
              <a:rPr lang="en-US" sz="1100" b="1" kern="0" dirty="0">
                <a:solidFill>
                  <a:srgbClr val="202124"/>
                </a:solidFill>
                <a:latin typeface="Google Sans"/>
              </a:rPr>
              <a:t>LM-SD</a:t>
            </a:r>
            <a:r>
              <a:rPr lang="en-US" sz="1100" kern="0" dirty="0">
                <a:solidFill>
                  <a:srgbClr val="202124"/>
                </a:solidFill>
                <a:latin typeface="Google Sans"/>
              </a:rPr>
              <a:t> = SOTA Language Model (LM) fine-tuned on our </a:t>
            </a:r>
            <a:r>
              <a:rPr lang="en-US" sz="1100" kern="0" dirty="0">
                <a:solidFill>
                  <a:srgbClr val="C00000"/>
                </a:solidFill>
                <a:latin typeface="Google Sans"/>
              </a:rPr>
              <a:t>Structured Data</a:t>
            </a:r>
          </a:p>
          <a:p>
            <a:pPr>
              <a:spcBef>
                <a:spcPts val="0"/>
              </a:spcBef>
              <a:defRPr/>
            </a:pPr>
            <a:r>
              <a:rPr lang="en-US" sz="1100" b="1" kern="0" dirty="0">
                <a:solidFill>
                  <a:srgbClr val="202124"/>
                </a:solidFill>
                <a:latin typeface="Google Sans"/>
              </a:rPr>
              <a:t>LM-Human</a:t>
            </a:r>
            <a:r>
              <a:rPr lang="en-US" sz="1100" kern="0" dirty="0">
                <a:solidFill>
                  <a:srgbClr val="202124"/>
                </a:solidFill>
                <a:latin typeface="Google Sans"/>
              </a:rPr>
              <a:t> = SOTA LM fine-tuned on our </a:t>
            </a:r>
            <a:r>
              <a:rPr lang="en-US" sz="1100" kern="0" dirty="0">
                <a:solidFill>
                  <a:srgbClr val="C00000"/>
                </a:solidFill>
                <a:latin typeface="Google Sans"/>
              </a:rPr>
              <a:t>Human Annotated Text Data</a:t>
            </a:r>
          </a:p>
          <a:p>
            <a:pPr>
              <a:spcBef>
                <a:spcPts val="0"/>
              </a:spcBef>
              <a:defRPr/>
            </a:pPr>
            <a:r>
              <a:rPr lang="en-US" sz="1100" b="1" kern="0" dirty="0">
                <a:solidFill>
                  <a:srgbClr val="202124"/>
                </a:solidFill>
                <a:latin typeface="Google Sans"/>
              </a:rPr>
              <a:t>GPT-4 </a:t>
            </a:r>
            <a:r>
              <a:rPr lang="en-US" sz="1100" kern="0" dirty="0">
                <a:solidFill>
                  <a:srgbClr val="202124"/>
                </a:solidFill>
                <a:latin typeface="Google Sans"/>
              </a:rPr>
              <a:t>= SOTA Large Language Model (LLM)</a:t>
            </a:r>
          </a:p>
          <a:p>
            <a:pPr>
              <a:spcBef>
                <a:spcPts val="0"/>
              </a:spcBef>
              <a:defRPr/>
            </a:pPr>
            <a:r>
              <a:rPr lang="en-US" sz="1100" b="1" kern="0" dirty="0" err="1">
                <a:solidFill>
                  <a:srgbClr val="202124"/>
                </a:solidFill>
                <a:latin typeface="Google Sans"/>
              </a:rPr>
              <a:t>UniversalNER</a:t>
            </a:r>
            <a:r>
              <a:rPr lang="en-US" sz="1100" kern="0" dirty="0">
                <a:solidFill>
                  <a:srgbClr val="202124"/>
                </a:solidFill>
                <a:latin typeface="Google Sans"/>
              </a:rPr>
              <a:t> = SOTA LLM fine-tuned for Named Entity Recognition</a:t>
            </a:r>
            <a:endParaRPr lang="en-US" sz="1100" kern="0" dirty="0">
              <a:solidFill>
                <a:schemeClr val="tx1"/>
              </a:solidFill>
              <a:latin typeface="Calibri" panose="020F0502020204030204"/>
            </a:endParaRPr>
          </a:p>
        </p:txBody>
      </p:sp>
    </p:spTree>
    <p:extLst>
      <p:ext uri="{BB962C8B-B14F-4D97-AF65-F5344CB8AC3E}">
        <p14:creationId xmlns:p14="http://schemas.microsoft.com/office/powerpoint/2010/main" val="260228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6C554-140C-9A71-E5D0-7EE8C7F8FAA5}"/>
              </a:ext>
            </a:extLst>
          </p:cNvPr>
          <p:cNvPicPr>
            <a:picLocks noChangeAspect="1"/>
          </p:cNvPicPr>
          <p:nvPr/>
        </p:nvPicPr>
        <p:blipFill>
          <a:blip r:embed="rId3"/>
          <a:srcRect/>
          <a:stretch/>
        </p:blipFill>
        <p:spPr>
          <a:xfrm>
            <a:off x="5462269" y="720796"/>
            <a:ext cx="6688951" cy="5416408"/>
          </a:xfrm>
          <a:prstGeom prst="rect">
            <a:avLst/>
          </a:prstGeom>
        </p:spPr>
      </p:pic>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858625" y="6501851"/>
            <a:ext cx="333375" cy="365125"/>
          </a:xfrm>
          <a:noFill/>
        </p:spPr>
        <p:txBody>
          <a:bodyPr vert="horz" lIns="91440" tIns="45720" rIns="91440" bIns="45720" rtlCol="0" anchor="ctr">
            <a:normAutofit fontScale="92500"/>
          </a:bodyPr>
          <a:lstStyle/>
          <a:p>
            <a:pPr marR="0" lvl="0" indent="0" algn="l" fontAlgn="auto">
              <a:spcBef>
                <a:spcPts val="0"/>
              </a:spcBef>
              <a:spcAft>
                <a:spcPts val="600"/>
              </a:spcAft>
              <a:buClrTx/>
              <a:buSzTx/>
              <a:buFontTx/>
              <a:buNone/>
              <a:tabLst/>
              <a:defRPr/>
            </a:pPr>
            <a:fld id="{2AAD9BEF-622F-4B1C-A61F-863E667CA1B7}" type="slidenum">
              <a:rPr kumimoji="0" lang="en-US" b="1" i="0" u="none" strike="noStrike" cap="none" spc="0" normalizeH="0" baseline="0" noProof="0" smtClean="0">
                <a:ln>
                  <a:noFill/>
                </a:ln>
                <a:effectLst/>
                <a:uLnTx/>
                <a:uFillTx/>
                <a:latin typeface="+mn-lt"/>
                <a:cs typeface="+mn-cs"/>
              </a:rPr>
              <a:pPr marR="0" lvl="0" indent="0" algn="l" fontAlgn="auto">
                <a:spcBef>
                  <a:spcPts val="0"/>
                </a:spcBef>
                <a:spcAft>
                  <a:spcPts val="600"/>
                </a:spcAft>
                <a:buClrTx/>
                <a:buSzTx/>
                <a:buFontTx/>
                <a:buNone/>
                <a:tabLst/>
                <a:defRPr/>
              </a:pPr>
              <a:t>14</a:t>
            </a:fld>
            <a:endParaRPr kumimoji="0" lang="en-US" b="1" i="0" u="none" strike="noStrike" cap="none" spc="0" normalizeH="0" baseline="0" noProof="0" dirty="0">
              <a:ln>
                <a:noFill/>
              </a:ln>
              <a:effectLst/>
              <a:uLnTx/>
              <a:uFillTx/>
              <a:latin typeface="+mn-lt"/>
              <a:cs typeface="+mn-cs"/>
            </a:endParaRPr>
          </a:p>
        </p:txBody>
      </p:sp>
      <p:sp>
        <p:nvSpPr>
          <p:cNvPr id="16" name="Title 1">
            <a:extLst>
              <a:ext uri="{FF2B5EF4-FFF2-40B4-BE49-F238E27FC236}">
                <a16:creationId xmlns:a16="http://schemas.microsoft.com/office/drawing/2014/main" id="{3F256298-38C4-1EE1-AA04-3458C183E829}"/>
              </a:ext>
            </a:extLst>
          </p:cNvPr>
          <p:cNvSpPr txBox="1">
            <a:spLocks/>
          </p:cNvSpPr>
          <p:nvPr/>
        </p:nvSpPr>
        <p:spPr>
          <a:xfrm>
            <a:off x="193867" y="49817"/>
            <a:ext cx="7757213" cy="612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Segoe UI Semibold" panose="020B0702040204020203" pitchFamily="34" charset="0"/>
                <a:ea typeface="+mj-ea"/>
                <a:cs typeface="Segoe UI Semibold" panose="020B0702040204020203" pitchFamily="34" charset="0"/>
              </a:defRPr>
            </a:lvl1pPr>
          </a:lstStyle>
          <a:p>
            <a:pPr algn="l"/>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Experimental Results – Raw Predictions</a:t>
            </a:r>
          </a:p>
        </p:txBody>
      </p:sp>
      <p:graphicFrame>
        <p:nvGraphicFramePr>
          <p:cNvPr id="9" name="Table 8">
            <a:extLst>
              <a:ext uri="{FF2B5EF4-FFF2-40B4-BE49-F238E27FC236}">
                <a16:creationId xmlns:a16="http://schemas.microsoft.com/office/drawing/2014/main" id="{89FD79D2-16BA-E49D-D0B8-3DAFF5A92810}"/>
              </a:ext>
            </a:extLst>
          </p:cNvPr>
          <p:cNvGraphicFramePr>
            <a:graphicFrameLocks noGrp="1"/>
          </p:cNvGraphicFramePr>
          <p:nvPr>
            <p:extLst>
              <p:ext uri="{D42A27DB-BD31-4B8C-83A1-F6EECF244321}">
                <p14:modId xmlns:p14="http://schemas.microsoft.com/office/powerpoint/2010/main" val="776431543"/>
              </p:ext>
            </p:extLst>
          </p:nvPr>
        </p:nvGraphicFramePr>
        <p:xfrm>
          <a:off x="193867" y="2082567"/>
          <a:ext cx="5154510" cy="2692866"/>
        </p:xfrm>
        <a:graphic>
          <a:graphicData uri="http://schemas.openxmlformats.org/drawingml/2006/table">
            <a:tbl>
              <a:tblPr>
                <a:tableStyleId>{3B4B98B0-60AC-42C2-AFA5-B58CD77FA1E5}</a:tableStyleId>
              </a:tblPr>
              <a:tblGrid>
                <a:gridCol w="929945">
                  <a:extLst>
                    <a:ext uri="{9D8B030D-6E8A-4147-A177-3AD203B41FA5}">
                      <a16:colId xmlns:a16="http://schemas.microsoft.com/office/drawing/2014/main" val="1503191862"/>
                    </a:ext>
                  </a:extLst>
                </a:gridCol>
                <a:gridCol w="1173192">
                  <a:extLst>
                    <a:ext uri="{9D8B030D-6E8A-4147-A177-3AD203B41FA5}">
                      <a16:colId xmlns:a16="http://schemas.microsoft.com/office/drawing/2014/main" val="2785802897"/>
                    </a:ext>
                  </a:extLst>
                </a:gridCol>
                <a:gridCol w="791253">
                  <a:extLst>
                    <a:ext uri="{9D8B030D-6E8A-4147-A177-3AD203B41FA5}">
                      <a16:colId xmlns:a16="http://schemas.microsoft.com/office/drawing/2014/main" val="2465068091"/>
                    </a:ext>
                  </a:extLst>
                </a:gridCol>
                <a:gridCol w="994415">
                  <a:extLst>
                    <a:ext uri="{9D8B030D-6E8A-4147-A177-3AD203B41FA5}">
                      <a16:colId xmlns:a16="http://schemas.microsoft.com/office/drawing/2014/main" val="4131074485"/>
                    </a:ext>
                  </a:extLst>
                </a:gridCol>
                <a:gridCol w="472075">
                  <a:extLst>
                    <a:ext uri="{9D8B030D-6E8A-4147-A177-3AD203B41FA5}">
                      <a16:colId xmlns:a16="http://schemas.microsoft.com/office/drawing/2014/main" val="1868560938"/>
                    </a:ext>
                  </a:extLst>
                </a:gridCol>
                <a:gridCol w="793630">
                  <a:extLst>
                    <a:ext uri="{9D8B030D-6E8A-4147-A177-3AD203B41FA5}">
                      <a16:colId xmlns:a16="http://schemas.microsoft.com/office/drawing/2014/main" val="852680204"/>
                    </a:ext>
                  </a:extLst>
                </a:gridCol>
              </a:tblGrid>
              <a:tr h="734426">
                <a:tc>
                  <a:txBody>
                    <a:bodyPr/>
                    <a:lstStyle/>
                    <a:p>
                      <a:pPr algn="ctr" fontAlgn="ctr"/>
                      <a:r>
                        <a:rPr lang="en-US" sz="1200" b="1" u="none" strike="noStrike" dirty="0">
                          <a:solidFill>
                            <a:schemeClr val="accent5">
                              <a:lumMod val="75000"/>
                            </a:schemeClr>
                          </a:solidFill>
                          <a:effectLst/>
                        </a:rPr>
                        <a:t>Experiments </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Model Name</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Ground Truth Entities</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Predicted </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Entities</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Correct </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Match</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(TP)</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Incorrect </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Match </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(FP)</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807463219"/>
                  </a:ext>
                </a:extLst>
              </a:tr>
              <a:tr h="244805">
                <a:tc rowSpan="3">
                  <a:txBody>
                    <a:bodyPr/>
                    <a:lstStyle/>
                    <a:p>
                      <a:pPr algn="ctr" fontAlgn="ctr"/>
                      <a:r>
                        <a:rPr lang="en-US" sz="1200" u="none" strike="noStrike" dirty="0">
                          <a:effectLst/>
                        </a:rPr>
                        <a:t>THOR</a:t>
                      </a:r>
                      <a:br>
                        <a:rPr lang="en-US" sz="1200" u="none" strike="noStrike" dirty="0">
                          <a:effectLst/>
                        </a:rPr>
                      </a:br>
                      <a:r>
                        <a:rPr lang="en-US" sz="1200" u="none" strike="noStrike" dirty="0">
                          <a:effectLst/>
                        </a:rPr>
                        <a:t>(our)</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THOR (T = 0.80)</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rowSpan="3">
                  <a:txBody>
                    <a:bodyPr/>
                    <a:lstStyle/>
                    <a:p>
                      <a:pPr algn="ctr" fontAlgn="ctr"/>
                      <a:r>
                        <a:rPr lang="en-US" sz="1200" u="none" strike="noStrike" dirty="0">
                          <a:effectLst/>
                        </a:rPr>
                        <a:t>2222</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2069</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solidFill>
                            <a:srgbClr val="C00000"/>
                          </a:solidFill>
                          <a:effectLst/>
                        </a:rPr>
                        <a:t>1464</a:t>
                      </a:r>
                      <a:endParaRPr lang="en-US" sz="1200" b="0" i="0" u="none" strike="noStrike" dirty="0">
                        <a:solidFill>
                          <a:srgbClr val="C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effectLst/>
                        </a:rPr>
                        <a:t>605</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2701146914"/>
                  </a:ext>
                </a:extLst>
              </a:tr>
              <a:tr h="244805">
                <a:tc vMerge="1">
                  <a:txBody>
                    <a:bodyPr/>
                    <a:lstStyle/>
                    <a:p>
                      <a:endParaRPr lang="en-US"/>
                    </a:p>
                  </a:txBody>
                  <a:tcPr/>
                </a:tc>
                <a:tc>
                  <a:txBody>
                    <a:bodyPr/>
                    <a:lstStyle/>
                    <a:p>
                      <a:pPr algn="ctr" fontAlgn="ctr"/>
                      <a:r>
                        <a:rPr lang="en-US" sz="1200" u="none" strike="noStrike" dirty="0">
                          <a:effectLst/>
                        </a:rPr>
                        <a:t>THOR (T = 0.90)</a:t>
                      </a:r>
                      <a:endParaRPr lang="en-US" sz="1200" b="0" i="0" u="none" strike="noStrike" dirty="0">
                        <a:solidFill>
                          <a:srgbClr val="000000"/>
                        </a:solidFill>
                        <a:effectLst/>
                        <a:latin typeface="Calibri" panose="020F0502020204030204" pitchFamily="34" charset="0"/>
                      </a:endParaRPr>
                    </a:p>
                  </a:txBody>
                  <a:tcPr marL="4763" marR="4763" marT="4763" marB="0" anchor="ctr"/>
                </a:tc>
                <a:tc vMerge="1">
                  <a:txBody>
                    <a:bodyPr/>
                    <a:lstStyle/>
                    <a:p>
                      <a:pPr algn="ctr" fontAlgn="ctr"/>
                      <a:r>
                        <a:rPr lang="en-US" sz="1100" u="none" strike="noStrike" dirty="0">
                          <a:effectLst/>
                        </a:rPr>
                        <a:t>2222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1496</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1129</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367</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72095711"/>
                  </a:ext>
                </a:extLst>
              </a:tr>
              <a:tr h="244805">
                <a:tc vMerge="1">
                  <a:txBody>
                    <a:bodyPr/>
                    <a:lstStyle/>
                    <a:p>
                      <a:endParaRPr lang="en-US"/>
                    </a:p>
                  </a:txBody>
                  <a:tcPr/>
                </a:tc>
                <a:tc>
                  <a:txBody>
                    <a:bodyPr/>
                    <a:lstStyle/>
                    <a:p>
                      <a:pPr algn="ctr" fontAlgn="ctr"/>
                      <a:r>
                        <a:rPr lang="en-US" sz="1200" u="none" strike="noStrike" dirty="0">
                          <a:effectLst/>
                        </a:rPr>
                        <a:t>THOR (T = 1.00)</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1123</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886</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u="none" strike="noStrike" dirty="0">
                          <a:effectLst/>
                        </a:rPr>
                        <a:t>237</a:t>
                      </a:r>
                      <a:endParaRPr lang="en-US" sz="1200" b="0" i="0" u="none" strike="noStrike" dirty="0">
                        <a:solidFill>
                          <a:srgbClr val="000000"/>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16077414"/>
                  </a:ext>
                </a:extLst>
              </a:tr>
              <a:tr h="244805">
                <a:tc rowSpan="5">
                  <a:txBody>
                    <a:bodyPr/>
                    <a:lstStyle/>
                    <a:p>
                      <a:pPr algn="ctr" fontAlgn="ctr"/>
                      <a:r>
                        <a:rPr lang="en-US" sz="1200" u="none" strike="noStrike" dirty="0">
                          <a:effectLst/>
                        </a:rPr>
                        <a:t>OTHER</a:t>
                      </a:r>
                      <a:br>
                        <a:rPr lang="en-US" sz="1200" u="none" strike="noStrike" dirty="0">
                          <a:effectLst/>
                        </a:rPr>
                      </a:br>
                      <a:r>
                        <a:rPr lang="en-US" sz="1200" u="none" strike="noStrike" dirty="0">
                          <a:effectLst/>
                        </a:rPr>
                        <a:t>(comparison)</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effectLst/>
                        </a:rPr>
                        <a:t>Baseline</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rowSpan="5">
                  <a:txBody>
                    <a:bodyPr/>
                    <a:lstStyle/>
                    <a:p>
                      <a:pPr algn="ctr" fontAlgn="ctr"/>
                      <a:r>
                        <a:rPr lang="en-US" sz="1200" u="none" strike="noStrike" dirty="0">
                          <a:effectLst/>
                        </a:rPr>
                        <a:t>2222</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effectLst/>
                        </a:rPr>
                        <a:t>725</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effectLst/>
                        </a:rPr>
                        <a:t>588</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u="none" strike="noStrike" dirty="0">
                          <a:effectLst/>
                        </a:rPr>
                        <a:t>137</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528030925"/>
                  </a:ext>
                </a:extLst>
              </a:tr>
              <a:tr h="244805">
                <a:tc vMerge="1">
                  <a:txBody>
                    <a:bodyPr/>
                    <a:lstStyle/>
                    <a:p>
                      <a:endParaRPr lang="en-US"/>
                    </a:p>
                  </a:txBody>
                  <a:tcPr/>
                </a:tc>
                <a:tc>
                  <a:txBody>
                    <a:bodyPr/>
                    <a:lstStyle/>
                    <a:p>
                      <a:pPr algn="ctr" fontAlgn="ctr"/>
                      <a:r>
                        <a:rPr lang="en-US" sz="1200" u="none" strike="noStrike">
                          <a:effectLst/>
                        </a:rPr>
                        <a:t>LM-SD</a:t>
                      </a:r>
                      <a:endParaRPr lang="en-US" sz="1200" b="0" i="0" u="none" strike="noStrike">
                        <a:solidFill>
                          <a:srgbClr val="000000"/>
                        </a:solidFill>
                        <a:effectLst/>
                        <a:latin typeface="Calibri" panose="020F0502020204030204" pitchFamily="34" charset="0"/>
                      </a:endParaRPr>
                    </a:p>
                  </a:txBody>
                  <a:tcPr marL="4763" marR="4763" marT="4763" marB="0" anchor="ct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2421</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1456</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965</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224993735"/>
                  </a:ext>
                </a:extLst>
              </a:tr>
              <a:tr h="244805">
                <a:tc vMerge="1">
                  <a:txBody>
                    <a:bodyPr/>
                    <a:lstStyle/>
                    <a:p>
                      <a:endParaRPr lang="en-US"/>
                    </a:p>
                  </a:txBody>
                  <a:tcPr/>
                </a:tc>
                <a:tc>
                  <a:txBody>
                    <a:bodyPr/>
                    <a:lstStyle/>
                    <a:p>
                      <a:pPr algn="ctr" fontAlgn="ctr"/>
                      <a:r>
                        <a:rPr lang="en-US" sz="1200" u="none" strike="noStrike">
                          <a:effectLst/>
                        </a:rPr>
                        <a:t>GPT-4</a:t>
                      </a:r>
                      <a:endParaRPr lang="en-US" sz="1200" b="0" i="0" u="none" strike="noStrike">
                        <a:solidFill>
                          <a:srgbClr val="000000"/>
                        </a:solidFill>
                        <a:effectLst/>
                        <a:latin typeface="Calibri" panose="020F0502020204030204" pitchFamily="34" charset="0"/>
                      </a:endParaRPr>
                    </a:p>
                  </a:txBody>
                  <a:tcPr marL="4763" marR="4763" marT="4763" marB="0" anchor="ctr"/>
                </a:tc>
                <a:tc vMerge="1">
                  <a:txBody>
                    <a:bodyPr/>
                    <a:lstStyle/>
                    <a:p>
                      <a:pPr algn="ctr" fontAlgn="ctr"/>
                      <a:r>
                        <a:rPr lang="en-US" sz="1100" u="none" strike="noStrike" dirty="0">
                          <a:effectLst/>
                        </a:rPr>
                        <a:t>2222</a:t>
                      </a: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a:effectLst/>
                        </a:rPr>
                        <a:t>1724</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1089</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635</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856203431"/>
                  </a:ext>
                </a:extLst>
              </a:tr>
              <a:tr h="244805">
                <a:tc vMerge="1">
                  <a:txBody>
                    <a:bodyPr/>
                    <a:lstStyle/>
                    <a:p>
                      <a:endParaRPr lang="en-US"/>
                    </a:p>
                  </a:txBody>
                  <a:tcPr/>
                </a:tc>
                <a:tc>
                  <a:txBody>
                    <a:bodyPr/>
                    <a:lstStyle/>
                    <a:p>
                      <a:pPr algn="ctr" fontAlgn="ctr"/>
                      <a:r>
                        <a:rPr lang="en-US" sz="1200" u="none" strike="noStrike">
                          <a:effectLst/>
                        </a:rPr>
                        <a:t>UniNER</a:t>
                      </a:r>
                      <a:endParaRPr lang="en-US" sz="1200" b="0" i="0" u="none" strike="noStrike">
                        <a:solidFill>
                          <a:srgbClr val="000000"/>
                        </a:solidFill>
                        <a:effectLst/>
                        <a:latin typeface="Calibri" panose="020F0502020204030204" pitchFamily="34" charset="0"/>
                      </a:endParaRPr>
                    </a:p>
                  </a:txBody>
                  <a:tcPr marL="4763" marR="4763" marT="4763" marB="0" anchor="ct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1272</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951</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321</a:t>
                      </a:r>
                      <a:endParaRPr lang="en-US" sz="12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97813361"/>
                  </a:ext>
                </a:extLst>
              </a:tr>
              <a:tr h="244805">
                <a:tc vMerge="1">
                  <a:txBody>
                    <a:bodyPr/>
                    <a:lstStyle/>
                    <a:p>
                      <a:endParaRPr lang="en-US"/>
                    </a:p>
                  </a:txBody>
                  <a:tcPr/>
                </a:tc>
                <a:tc>
                  <a:txBody>
                    <a:bodyPr/>
                    <a:lstStyle/>
                    <a:p>
                      <a:pPr algn="ctr" fontAlgn="ctr"/>
                      <a:r>
                        <a:rPr lang="en-US" sz="1200" u="none" strike="noStrike">
                          <a:effectLst/>
                        </a:rPr>
                        <a:t>LM-Human</a:t>
                      </a:r>
                      <a:endParaRPr lang="en-US" sz="1200" b="0" i="0" u="none" strike="noStrike">
                        <a:solidFill>
                          <a:srgbClr val="000000"/>
                        </a:solidFill>
                        <a:effectLst/>
                        <a:latin typeface="Calibri" panose="020F0502020204030204" pitchFamily="34" charset="0"/>
                      </a:endParaRPr>
                    </a:p>
                  </a:txBody>
                  <a:tcPr marL="4763" marR="4763" marT="4763" marB="0" anchor="ctr"/>
                </a:tc>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1494</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effectLst/>
                        </a:rPr>
                        <a:t>1383</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u="none" strike="noStrike" dirty="0">
                          <a:solidFill>
                            <a:srgbClr val="C00000"/>
                          </a:solidFill>
                          <a:effectLst/>
                        </a:rPr>
                        <a:t>111</a:t>
                      </a:r>
                      <a:endParaRPr lang="en-US" sz="1200" b="0" i="0" u="none" strike="noStrike" dirty="0">
                        <a:solidFill>
                          <a:srgbClr val="C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277127364"/>
                  </a:ext>
                </a:extLst>
              </a:tr>
            </a:tbl>
          </a:graphicData>
        </a:graphic>
      </p:graphicFrame>
    </p:spTree>
    <p:extLst>
      <p:ext uri="{BB962C8B-B14F-4D97-AF65-F5344CB8AC3E}">
        <p14:creationId xmlns:p14="http://schemas.microsoft.com/office/powerpoint/2010/main" val="41655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811001" y="6501851"/>
            <a:ext cx="361950" cy="365125"/>
          </a:xfrm>
          <a:noFill/>
        </p:spPr>
        <p:txBody>
          <a:bodyPr vert="horz" lIns="91440" tIns="45720" rIns="91440" bIns="45720" rtlCol="0" anchor="ctr">
            <a:normAutofit/>
          </a:bodyPr>
          <a:lstStyle/>
          <a:p>
            <a:pPr marR="0" lvl="0" indent="0" algn="l" fontAlgn="auto">
              <a:spcBef>
                <a:spcPts val="0"/>
              </a:spcBef>
              <a:spcAft>
                <a:spcPts val="600"/>
              </a:spcAft>
              <a:buClrTx/>
              <a:buSzTx/>
              <a:buFontTx/>
              <a:buNone/>
              <a:tabLst/>
              <a:defRPr/>
            </a:pPr>
            <a:fld id="{2AAD9BEF-622F-4B1C-A61F-863E667CA1B7}" type="slidenum">
              <a:rPr kumimoji="0" lang="en-US" b="1" i="0" u="none" strike="noStrike" cap="none" spc="0" normalizeH="0" baseline="0" noProof="0" smtClean="0">
                <a:ln>
                  <a:noFill/>
                </a:ln>
                <a:effectLst/>
                <a:uLnTx/>
                <a:uFillTx/>
                <a:latin typeface="+mn-lt"/>
                <a:cs typeface="+mn-cs"/>
              </a:rPr>
              <a:pPr marR="0" lvl="0" indent="0" algn="l" fontAlgn="auto">
                <a:spcBef>
                  <a:spcPts val="0"/>
                </a:spcBef>
                <a:spcAft>
                  <a:spcPts val="600"/>
                </a:spcAft>
                <a:buClrTx/>
                <a:buSzTx/>
                <a:buFontTx/>
                <a:buNone/>
                <a:tabLst/>
                <a:defRPr/>
              </a:pPr>
              <a:t>15</a:t>
            </a:fld>
            <a:endParaRPr kumimoji="0" lang="en-US" b="1" i="0" u="none" strike="noStrike" cap="none" spc="0" normalizeH="0" baseline="0" noProof="0" dirty="0">
              <a:ln>
                <a:noFill/>
              </a:ln>
              <a:effectLst/>
              <a:uLnTx/>
              <a:uFillTx/>
              <a:latin typeface="+mn-lt"/>
              <a:cs typeface="+mn-cs"/>
            </a:endParaRPr>
          </a:p>
        </p:txBody>
      </p:sp>
      <p:sp>
        <p:nvSpPr>
          <p:cNvPr id="16" name="Title 1">
            <a:extLst>
              <a:ext uri="{FF2B5EF4-FFF2-40B4-BE49-F238E27FC236}">
                <a16:creationId xmlns:a16="http://schemas.microsoft.com/office/drawing/2014/main" id="{3F256298-38C4-1EE1-AA04-3458C183E829}"/>
              </a:ext>
            </a:extLst>
          </p:cNvPr>
          <p:cNvSpPr txBox="1">
            <a:spLocks/>
          </p:cNvSpPr>
          <p:nvPr/>
        </p:nvSpPr>
        <p:spPr>
          <a:xfrm>
            <a:off x="329512" y="225080"/>
            <a:ext cx="7757213" cy="612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Segoe UI Semibold" panose="020B0702040204020203" pitchFamily="34" charset="0"/>
                <a:ea typeface="+mj-ea"/>
                <a:cs typeface="Segoe UI Semibold" panose="020B0702040204020203" pitchFamily="34" charset="0"/>
              </a:defRPr>
            </a:lvl1pPr>
          </a:lstStyle>
          <a:p>
            <a:pPr algn="l"/>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Experimental Results - Inference Time</a:t>
            </a:r>
          </a:p>
        </p:txBody>
      </p:sp>
      <p:graphicFrame>
        <p:nvGraphicFramePr>
          <p:cNvPr id="3" name="Table 2">
            <a:extLst>
              <a:ext uri="{FF2B5EF4-FFF2-40B4-BE49-F238E27FC236}">
                <a16:creationId xmlns:a16="http://schemas.microsoft.com/office/drawing/2014/main" id="{305BCC3E-2ED0-F833-2674-22ADAC1F1B5E}"/>
              </a:ext>
            </a:extLst>
          </p:cNvPr>
          <p:cNvGraphicFramePr>
            <a:graphicFrameLocks noGrp="1"/>
          </p:cNvGraphicFramePr>
          <p:nvPr>
            <p:extLst>
              <p:ext uri="{D42A27DB-BD31-4B8C-83A1-F6EECF244321}">
                <p14:modId xmlns:p14="http://schemas.microsoft.com/office/powerpoint/2010/main" val="1330547302"/>
              </p:ext>
            </p:extLst>
          </p:nvPr>
        </p:nvGraphicFramePr>
        <p:xfrm>
          <a:off x="1030042" y="1268666"/>
          <a:ext cx="3186702" cy="2880648"/>
        </p:xfrm>
        <a:graphic>
          <a:graphicData uri="http://schemas.openxmlformats.org/drawingml/2006/table">
            <a:tbl>
              <a:tblPr>
                <a:tableStyleId>{5FD0F851-EC5A-4D38-B0AD-8093EC10F338}</a:tableStyleId>
              </a:tblPr>
              <a:tblGrid>
                <a:gridCol w="1042258">
                  <a:extLst>
                    <a:ext uri="{9D8B030D-6E8A-4147-A177-3AD203B41FA5}">
                      <a16:colId xmlns:a16="http://schemas.microsoft.com/office/drawing/2014/main" val="2841295998"/>
                    </a:ext>
                  </a:extLst>
                </a:gridCol>
                <a:gridCol w="1227655">
                  <a:extLst>
                    <a:ext uri="{9D8B030D-6E8A-4147-A177-3AD203B41FA5}">
                      <a16:colId xmlns:a16="http://schemas.microsoft.com/office/drawing/2014/main" val="3493775734"/>
                    </a:ext>
                  </a:extLst>
                </a:gridCol>
                <a:gridCol w="916789">
                  <a:extLst>
                    <a:ext uri="{9D8B030D-6E8A-4147-A177-3AD203B41FA5}">
                      <a16:colId xmlns:a16="http://schemas.microsoft.com/office/drawing/2014/main" val="846124279"/>
                    </a:ext>
                  </a:extLst>
                </a:gridCol>
              </a:tblGrid>
              <a:tr h="533688">
                <a:tc>
                  <a:txBody>
                    <a:bodyPr/>
                    <a:lstStyle/>
                    <a:p>
                      <a:pPr algn="ctr" fontAlgn="ctr"/>
                      <a:r>
                        <a:rPr lang="en-US" sz="1200" b="1" u="none" strike="noStrike" dirty="0">
                          <a:solidFill>
                            <a:schemeClr val="accent5">
                              <a:lumMod val="75000"/>
                            </a:schemeClr>
                          </a:solidFill>
                          <a:effectLst/>
                        </a:rPr>
                        <a:t>Thresholds</a:t>
                      </a:r>
                      <a:br>
                        <a:rPr lang="en-US" sz="1200" b="1" u="none" strike="noStrike" dirty="0">
                          <a:solidFill>
                            <a:schemeClr val="accent5">
                              <a:lumMod val="75000"/>
                            </a:schemeClr>
                          </a:solidFill>
                          <a:effectLst/>
                        </a:rPr>
                      </a:br>
                      <a:r>
                        <a:rPr lang="en-US" sz="1200" b="1" u="none" strike="noStrike" dirty="0">
                          <a:solidFill>
                            <a:schemeClr val="accent5">
                              <a:lumMod val="75000"/>
                            </a:schemeClr>
                          </a:solidFill>
                          <a:effectLst/>
                        </a:rPr>
                        <a:t>(THOR)</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i="0" u="none" strike="noStrike" dirty="0">
                          <a:solidFill>
                            <a:schemeClr val="accent5">
                              <a:lumMod val="75000"/>
                            </a:schemeClr>
                          </a:solidFill>
                          <a:effectLst/>
                          <a:latin typeface="Calibri" panose="020F0502020204030204" pitchFamily="34" charset="0"/>
                        </a:rPr>
                        <a:t>Inference </a:t>
                      </a:r>
                      <a:br>
                        <a:rPr lang="en-US" sz="1200" b="1" i="0" u="none" strike="noStrike" dirty="0">
                          <a:solidFill>
                            <a:schemeClr val="accent5">
                              <a:lumMod val="75000"/>
                            </a:schemeClr>
                          </a:solidFill>
                          <a:effectLst/>
                          <a:latin typeface="Calibri" panose="020F0502020204030204" pitchFamily="34" charset="0"/>
                        </a:rPr>
                      </a:br>
                      <a:r>
                        <a:rPr lang="en-US" sz="1200" b="1" i="0" u="none" strike="noStrike" dirty="0">
                          <a:solidFill>
                            <a:schemeClr val="accent5">
                              <a:lumMod val="75000"/>
                            </a:schemeClr>
                          </a:solidFill>
                          <a:effectLst/>
                          <a:latin typeface="Calibri" panose="020F0502020204030204" pitchFamily="34" charset="0"/>
                        </a:rPr>
                        <a:t>Time (s)</a:t>
                      </a: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u="none" strike="noStrike" dirty="0">
                          <a:solidFill>
                            <a:schemeClr val="accent5">
                              <a:lumMod val="75000"/>
                            </a:schemeClr>
                          </a:solidFill>
                          <a:effectLst/>
                        </a:rPr>
                        <a:t>Time (hour/min)</a:t>
                      </a:r>
                      <a:endParaRPr lang="en-US" sz="1200" b="1" i="0" u="none" strike="noStrike" dirty="0">
                        <a:solidFill>
                          <a:schemeClr val="accent5">
                            <a:lumMod val="75000"/>
                          </a:schemeClr>
                        </a:solidFill>
                        <a:effectLst/>
                        <a:latin typeface="Calibri" panose="020F0502020204030204" pitchFamily="34" charset="0"/>
                      </a:endParaRP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20491647"/>
                  </a:ext>
                </a:extLst>
              </a:tr>
              <a:tr h="213360">
                <a:tc>
                  <a:txBody>
                    <a:bodyPr/>
                    <a:lstStyle/>
                    <a:p>
                      <a:pPr algn="ctr" fontAlgn="ctr"/>
                      <a:r>
                        <a:rPr lang="en-US" sz="1200" u="none" strike="noStrike" dirty="0">
                          <a:effectLst/>
                        </a:rPr>
                        <a:t>0.00</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Calibri" panose="020F0502020204030204" pitchFamily="34" charset="0"/>
                        </a:rPr>
                        <a:t>15401</a:t>
                      </a: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Calibri" panose="020F0502020204030204" pitchFamily="34" charset="0"/>
                        </a:rPr>
                        <a:t>4h 16m</a:t>
                      </a: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921940917"/>
                  </a:ext>
                </a:extLst>
              </a:tr>
              <a:tr h="213360">
                <a:tc>
                  <a:txBody>
                    <a:bodyPr/>
                    <a:lstStyle/>
                    <a:p>
                      <a:pPr algn="ctr" fontAlgn="ctr"/>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13661</a:t>
                      </a: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3h 47m</a:t>
                      </a:r>
                    </a:p>
                  </a:txBody>
                  <a:tcPr marL="4763" marR="4763" marT="4763" marB="0" anchor="ctr"/>
                </a:tc>
                <a:extLst>
                  <a:ext uri="{0D108BD9-81ED-4DB2-BD59-A6C34878D82A}">
                    <a16:rowId xmlns:a16="http://schemas.microsoft.com/office/drawing/2014/main" val="2888933819"/>
                  </a:ext>
                </a:extLst>
              </a:tr>
              <a:tr h="213360">
                <a:tc>
                  <a:txBody>
                    <a:bodyPr/>
                    <a:lstStyle/>
                    <a:p>
                      <a:pPr algn="ctr" fontAlgn="ctr"/>
                      <a:r>
                        <a:rPr lang="en-US" sz="1200" u="none" strike="noStrike" dirty="0">
                          <a:effectLst/>
                        </a:rPr>
                        <a:t>0.20</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9087</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2h 31m</a:t>
                      </a:r>
                    </a:p>
                  </a:txBody>
                  <a:tcPr marL="4763" marR="4763" marT="4763" marB="0" anchor="ctr"/>
                </a:tc>
                <a:extLst>
                  <a:ext uri="{0D108BD9-81ED-4DB2-BD59-A6C34878D82A}">
                    <a16:rowId xmlns:a16="http://schemas.microsoft.com/office/drawing/2014/main" val="4057543048"/>
                  </a:ext>
                </a:extLst>
              </a:tr>
              <a:tr h="213360">
                <a:tc>
                  <a:txBody>
                    <a:bodyPr/>
                    <a:lstStyle/>
                    <a:p>
                      <a:pPr algn="ctr" fontAlgn="ctr"/>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6950</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1h 56m</a:t>
                      </a:r>
                    </a:p>
                  </a:txBody>
                  <a:tcPr marL="4763" marR="4763" marT="4763" marB="0" anchor="ctr"/>
                </a:tc>
                <a:extLst>
                  <a:ext uri="{0D108BD9-81ED-4DB2-BD59-A6C34878D82A}">
                    <a16:rowId xmlns:a16="http://schemas.microsoft.com/office/drawing/2014/main" val="957205275"/>
                  </a:ext>
                </a:extLst>
              </a:tr>
              <a:tr h="213360">
                <a:tc>
                  <a:txBody>
                    <a:bodyPr/>
                    <a:lstStyle/>
                    <a:p>
                      <a:pPr algn="ctr" fontAlgn="ctr"/>
                      <a:r>
                        <a:rPr lang="en-US" sz="1200" u="none" strike="noStrike">
                          <a:effectLst/>
                        </a:rPr>
                        <a:t>0.40</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4113</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1h 8m</a:t>
                      </a:r>
                    </a:p>
                  </a:txBody>
                  <a:tcPr marL="4763" marR="4763" marT="4763" marB="0" anchor="ctr"/>
                </a:tc>
                <a:extLst>
                  <a:ext uri="{0D108BD9-81ED-4DB2-BD59-A6C34878D82A}">
                    <a16:rowId xmlns:a16="http://schemas.microsoft.com/office/drawing/2014/main" val="3336842581"/>
                  </a:ext>
                </a:extLst>
              </a:tr>
              <a:tr h="213360">
                <a:tc>
                  <a:txBody>
                    <a:bodyPr/>
                    <a:lstStyle/>
                    <a:p>
                      <a:pPr algn="ctr" fontAlgn="ctr"/>
                      <a:r>
                        <a:rPr lang="en-US" sz="1200" u="none" strike="noStrike">
                          <a:effectLst/>
                        </a:rPr>
                        <a:t>0.50</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1781</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29m</a:t>
                      </a:r>
                    </a:p>
                  </a:txBody>
                  <a:tcPr marL="4763" marR="4763" marT="4763" marB="0" anchor="ctr"/>
                </a:tc>
                <a:extLst>
                  <a:ext uri="{0D108BD9-81ED-4DB2-BD59-A6C34878D82A}">
                    <a16:rowId xmlns:a16="http://schemas.microsoft.com/office/drawing/2014/main" val="1020606243"/>
                  </a:ext>
                </a:extLst>
              </a:tr>
              <a:tr h="213360">
                <a:tc>
                  <a:txBody>
                    <a:bodyPr/>
                    <a:lstStyle/>
                    <a:p>
                      <a:pPr algn="ctr" fontAlgn="ctr"/>
                      <a:r>
                        <a:rPr lang="en-US" sz="1200" u="none" strike="noStrike" dirty="0">
                          <a:effectLst/>
                        </a:rPr>
                        <a:t>0.60</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a:solidFill>
                            <a:srgbClr val="000000"/>
                          </a:solidFill>
                          <a:effectLst/>
                          <a:latin typeface="Calibri" panose="020F0502020204030204" pitchFamily="34" charset="0"/>
                        </a:rPr>
                        <a:t>870</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15m</a:t>
                      </a:r>
                    </a:p>
                  </a:txBody>
                  <a:tcPr marL="4763" marR="4763" marT="4763" marB="0" anchor="ctr"/>
                </a:tc>
                <a:extLst>
                  <a:ext uri="{0D108BD9-81ED-4DB2-BD59-A6C34878D82A}">
                    <a16:rowId xmlns:a16="http://schemas.microsoft.com/office/drawing/2014/main" val="3192123720"/>
                  </a:ext>
                </a:extLst>
              </a:tr>
              <a:tr h="213360">
                <a:tc>
                  <a:txBody>
                    <a:bodyPr/>
                    <a:lstStyle/>
                    <a:p>
                      <a:pPr algn="ctr" fontAlgn="ctr"/>
                      <a:r>
                        <a:rPr lang="en-US" sz="1200" u="none" strike="noStrike" dirty="0">
                          <a:solidFill>
                            <a:schemeClr val="tx1"/>
                          </a:solidFill>
                          <a:effectLst/>
                        </a:rPr>
                        <a:t>0.70</a:t>
                      </a:r>
                      <a:endParaRPr lang="en-US" sz="1200" b="0" i="0" u="none" strike="noStrike" dirty="0">
                        <a:solidFill>
                          <a:schemeClr val="tx1"/>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493</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9m</a:t>
                      </a:r>
                    </a:p>
                  </a:txBody>
                  <a:tcPr marL="4763" marR="4763" marT="4763" marB="0" anchor="ctr"/>
                </a:tc>
                <a:extLst>
                  <a:ext uri="{0D108BD9-81ED-4DB2-BD59-A6C34878D82A}">
                    <a16:rowId xmlns:a16="http://schemas.microsoft.com/office/drawing/2014/main" val="950922821"/>
                  </a:ext>
                </a:extLst>
              </a:tr>
              <a:tr h="213360">
                <a:tc>
                  <a:txBody>
                    <a:bodyPr/>
                    <a:lstStyle/>
                    <a:p>
                      <a:pPr algn="ctr" fontAlgn="ctr"/>
                      <a:r>
                        <a:rPr lang="en-US" sz="1200" b="0" u="none" strike="noStrike" dirty="0">
                          <a:solidFill>
                            <a:srgbClr val="0070C0"/>
                          </a:solidFill>
                          <a:effectLst/>
                        </a:rPr>
                        <a:t>0.80</a:t>
                      </a:r>
                      <a:endParaRPr lang="en-US" sz="1200" b="0" i="0" u="none" strike="noStrike" dirty="0">
                        <a:solidFill>
                          <a:srgbClr val="0070C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70C0"/>
                          </a:solidFill>
                          <a:effectLst/>
                          <a:latin typeface="Calibri" panose="020F0502020204030204" pitchFamily="34" charset="0"/>
                        </a:rPr>
                        <a:t>427</a:t>
                      </a:r>
                    </a:p>
                  </a:txBody>
                  <a:tcPr marL="4763" marR="4763" marT="4763" marB="0" anchor="ctr"/>
                </a:tc>
                <a:tc>
                  <a:txBody>
                    <a:bodyPr/>
                    <a:lstStyle/>
                    <a:p>
                      <a:pPr algn="ctr" fontAlgn="ctr"/>
                      <a:r>
                        <a:rPr lang="en-US" sz="1200" b="0" i="0" u="none" strike="noStrike" dirty="0">
                          <a:solidFill>
                            <a:srgbClr val="0070C0"/>
                          </a:solidFill>
                          <a:effectLst/>
                          <a:latin typeface="Calibri" panose="020F0502020204030204" pitchFamily="34" charset="0"/>
                        </a:rPr>
                        <a:t>7m</a:t>
                      </a:r>
                    </a:p>
                  </a:txBody>
                  <a:tcPr marL="4763" marR="4763" marT="4763" marB="0" anchor="ctr"/>
                </a:tc>
                <a:extLst>
                  <a:ext uri="{0D108BD9-81ED-4DB2-BD59-A6C34878D82A}">
                    <a16:rowId xmlns:a16="http://schemas.microsoft.com/office/drawing/2014/main" val="1058155056"/>
                  </a:ext>
                </a:extLst>
              </a:tr>
              <a:tr h="213360">
                <a:tc>
                  <a:txBody>
                    <a:bodyPr/>
                    <a:lstStyle/>
                    <a:p>
                      <a:pPr algn="ctr" fontAlgn="ctr"/>
                      <a:r>
                        <a:rPr lang="en-US" sz="1200" u="none" strike="noStrike" dirty="0">
                          <a:effectLst/>
                        </a:rPr>
                        <a:t>0.90</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425</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7m</a:t>
                      </a:r>
                    </a:p>
                  </a:txBody>
                  <a:tcPr marL="4763" marR="4763" marT="4763" marB="0" anchor="ctr"/>
                </a:tc>
                <a:extLst>
                  <a:ext uri="{0D108BD9-81ED-4DB2-BD59-A6C34878D82A}">
                    <a16:rowId xmlns:a16="http://schemas.microsoft.com/office/drawing/2014/main" val="1651461739"/>
                  </a:ext>
                </a:extLst>
              </a:tr>
              <a:tr h="213360">
                <a:tc>
                  <a:txBody>
                    <a:bodyPr/>
                    <a:lstStyle/>
                    <a:p>
                      <a:pPr algn="ctr" fontAlgn="ctr"/>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422</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7m</a:t>
                      </a:r>
                    </a:p>
                  </a:txBody>
                  <a:tcPr marL="4763" marR="4763" marT="4763" marB="0" anchor="ctr"/>
                </a:tc>
                <a:extLst>
                  <a:ext uri="{0D108BD9-81ED-4DB2-BD59-A6C34878D82A}">
                    <a16:rowId xmlns:a16="http://schemas.microsoft.com/office/drawing/2014/main" val="556269937"/>
                  </a:ext>
                </a:extLst>
              </a:tr>
            </a:tbl>
          </a:graphicData>
        </a:graphic>
      </p:graphicFrame>
      <p:pic>
        <p:nvPicPr>
          <p:cNvPr id="6" name="Picture 5">
            <a:extLst>
              <a:ext uri="{FF2B5EF4-FFF2-40B4-BE49-F238E27FC236}">
                <a16:creationId xmlns:a16="http://schemas.microsoft.com/office/drawing/2014/main" id="{15D6C554-140C-9A71-E5D0-7EE8C7F8FAA5}"/>
              </a:ext>
            </a:extLst>
          </p:cNvPr>
          <p:cNvPicPr>
            <a:picLocks noChangeAspect="1"/>
          </p:cNvPicPr>
          <p:nvPr/>
        </p:nvPicPr>
        <p:blipFill>
          <a:blip r:embed="rId3"/>
          <a:srcRect/>
          <a:stretch/>
        </p:blipFill>
        <p:spPr>
          <a:xfrm>
            <a:off x="5546785" y="1711611"/>
            <a:ext cx="6080219" cy="3434778"/>
          </a:xfrm>
          <a:prstGeom prst="rect">
            <a:avLst/>
          </a:prstGeom>
        </p:spPr>
      </p:pic>
      <p:sp>
        <p:nvSpPr>
          <p:cNvPr id="2" name="Text Placeholder 2">
            <a:extLst>
              <a:ext uri="{FF2B5EF4-FFF2-40B4-BE49-F238E27FC236}">
                <a16:creationId xmlns:a16="http://schemas.microsoft.com/office/drawing/2014/main" id="{84471036-9011-1132-F0AE-585064D1F443}"/>
              </a:ext>
            </a:extLst>
          </p:cNvPr>
          <p:cNvSpPr txBox="1">
            <a:spLocks/>
          </p:cNvSpPr>
          <p:nvPr/>
        </p:nvSpPr>
        <p:spPr>
          <a:xfrm>
            <a:off x="6537434" y="5421982"/>
            <a:ext cx="4796753" cy="392136"/>
          </a:xfrm>
          <a:prstGeom prst="rect">
            <a:avLst/>
          </a:prstGeom>
          <a:noFill/>
          <a:ln w="19050">
            <a:solidFill>
              <a:srgbClr val="FFC000"/>
            </a:solid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0"/>
              </a:spcBef>
              <a:spcAft>
                <a:spcPts val="0"/>
              </a:spcAft>
              <a:buClr>
                <a:srgbClr val="FFB600"/>
              </a:buClr>
              <a:buSzPts val="1400"/>
              <a:buNone/>
              <a:tabLst/>
              <a:defRPr/>
            </a:pPr>
            <a:r>
              <a:rPr lang="en-US" sz="1200" b="1" dirty="0">
                <a:solidFill>
                  <a:srgbClr val="202124"/>
                </a:solidFill>
                <a:latin typeface="Google Sans"/>
              </a:rPr>
              <a:t>N.B:</a:t>
            </a:r>
            <a:r>
              <a:rPr lang="en-US" sz="1200" dirty="0">
                <a:solidFill>
                  <a:srgbClr val="202124"/>
                </a:solidFill>
                <a:latin typeface="Google Sans"/>
              </a:rPr>
              <a:t> THOR’s </a:t>
            </a:r>
            <a:r>
              <a:rPr lang="en-US" sz="1200" b="0" i="0" dirty="0">
                <a:solidFill>
                  <a:srgbClr val="202124"/>
                </a:solidFill>
                <a:effectLst/>
                <a:latin typeface="Google Sans"/>
              </a:rPr>
              <a:t>Inference time depends primarily on the </a:t>
            </a:r>
            <a:r>
              <a:rPr lang="en-US" sz="1200" b="0" i="0" dirty="0">
                <a:solidFill>
                  <a:srgbClr val="C00000"/>
                </a:solidFill>
                <a:effectLst/>
                <a:latin typeface="Google Sans"/>
              </a:rPr>
              <a:t>ranking</a:t>
            </a:r>
            <a:r>
              <a:rPr lang="en-US" sz="1200" b="0" i="0" dirty="0">
                <a:solidFill>
                  <a:srgbClr val="202124"/>
                </a:solidFill>
                <a:effectLst/>
                <a:latin typeface="Google Sans"/>
              </a:rPr>
              <a:t> strategies!</a:t>
            </a:r>
            <a:endParaRPr lang="en-US" sz="1200" kern="0" dirty="0">
              <a:solidFill>
                <a:schemeClr val="tx1"/>
              </a:solidFill>
              <a:latin typeface="Calibri" panose="020F0502020204030204"/>
            </a:endParaRPr>
          </a:p>
        </p:txBody>
      </p:sp>
      <p:graphicFrame>
        <p:nvGraphicFramePr>
          <p:cNvPr id="5" name="Table 4">
            <a:extLst>
              <a:ext uri="{FF2B5EF4-FFF2-40B4-BE49-F238E27FC236}">
                <a16:creationId xmlns:a16="http://schemas.microsoft.com/office/drawing/2014/main" id="{DCFD55BD-158D-03D7-88BC-A9B2E4AE546B}"/>
              </a:ext>
            </a:extLst>
          </p:cNvPr>
          <p:cNvGraphicFramePr>
            <a:graphicFrameLocks noGrp="1"/>
          </p:cNvGraphicFramePr>
          <p:nvPr>
            <p:extLst>
              <p:ext uri="{D42A27DB-BD31-4B8C-83A1-F6EECF244321}">
                <p14:modId xmlns:p14="http://schemas.microsoft.com/office/powerpoint/2010/main" val="86115909"/>
              </p:ext>
            </p:extLst>
          </p:nvPr>
        </p:nvGraphicFramePr>
        <p:xfrm>
          <a:off x="1030042" y="4426990"/>
          <a:ext cx="3186702" cy="1387128"/>
        </p:xfrm>
        <a:graphic>
          <a:graphicData uri="http://schemas.openxmlformats.org/drawingml/2006/table">
            <a:tbl>
              <a:tblPr>
                <a:tableStyleId>{5FD0F851-EC5A-4D38-B0AD-8093EC10F338}</a:tableStyleId>
              </a:tblPr>
              <a:tblGrid>
                <a:gridCol w="1042258">
                  <a:extLst>
                    <a:ext uri="{9D8B030D-6E8A-4147-A177-3AD203B41FA5}">
                      <a16:colId xmlns:a16="http://schemas.microsoft.com/office/drawing/2014/main" val="2841295998"/>
                    </a:ext>
                  </a:extLst>
                </a:gridCol>
                <a:gridCol w="1227655">
                  <a:extLst>
                    <a:ext uri="{9D8B030D-6E8A-4147-A177-3AD203B41FA5}">
                      <a16:colId xmlns:a16="http://schemas.microsoft.com/office/drawing/2014/main" val="3493775734"/>
                    </a:ext>
                  </a:extLst>
                </a:gridCol>
                <a:gridCol w="916789">
                  <a:extLst>
                    <a:ext uri="{9D8B030D-6E8A-4147-A177-3AD203B41FA5}">
                      <a16:colId xmlns:a16="http://schemas.microsoft.com/office/drawing/2014/main" val="846124279"/>
                    </a:ext>
                  </a:extLst>
                </a:gridCol>
              </a:tblGrid>
              <a:tr h="533688">
                <a:tc>
                  <a:txBody>
                    <a:bodyPr/>
                    <a:lstStyle/>
                    <a:p>
                      <a:pPr algn="ctr" fontAlgn="ctr"/>
                      <a:r>
                        <a:rPr lang="en-US" sz="1200" b="1" i="0" u="none" strike="noStrike" dirty="0">
                          <a:solidFill>
                            <a:schemeClr val="accent5">
                              <a:lumMod val="75000"/>
                            </a:schemeClr>
                          </a:solidFill>
                          <a:effectLst/>
                          <a:latin typeface="Calibri" panose="020F0502020204030204" pitchFamily="34" charset="0"/>
                        </a:rPr>
                        <a:t>Other</a:t>
                      </a:r>
                      <a:br>
                        <a:rPr lang="en-US" sz="1200" b="1" i="0" u="none" strike="noStrike" dirty="0">
                          <a:solidFill>
                            <a:schemeClr val="accent5">
                              <a:lumMod val="75000"/>
                            </a:schemeClr>
                          </a:solidFill>
                          <a:effectLst/>
                          <a:latin typeface="Calibri" panose="020F0502020204030204" pitchFamily="34" charset="0"/>
                        </a:rPr>
                      </a:br>
                      <a:r>
                        <a:rPr lang="en-US" sz="1200" b="1" i="0" u="none" strike="noStrike" dirty="0">
                          <a:solidFill>
                            <a:schemeClr val="accent5">
                              <a:lumMod val="75000"/>
                            </a:schemeClr>
                          </a:solidFill>
                          <a:effectLst/>
                          <a:latin typeface="Calibri" panose="020F0502020204030204" pitchFamily="34" charset="0"/>
                        </a:rPr>
                        <a:t>Models</a:t>
                      </a: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i="0" u="none" strike="noStrike" dirty="0">
                          <a:solidFill>
                            <a:schemeClr val="accent5">
                              <a:lumMod val="75000"/>
                            </a:schemeClr>
                          </a:solidFill>
                          <a:effectLst/>
                          <a:latin typeface="Calibri" panose="020F0502020204030204" pitchFamily="34" charset="0"/>
                        </a:rPr>
                        <a:t>Training </a:t>
                      </a:r>
                      <a:br>
                        <a:rPr lang="en-US" sz="1200" b="1" i="0" u="none" strike="noStrike" dirty="0">
                          <a:solidFill>
                            <a:schemeClr val="accent5">
                              <a:lumMod val="75000"/>
                            </a:schemeClr>
                          </a:solidFill>
                          <a:effectLst/>
                          <a:latin typeface="Calibri" panose="020F0502020204030204" pitchFamily="34" charset="0"/>
                        </a:rPr>
                      </a:br>
                      <a:r>
                        <a:rPr lang="en-US" sz="1200" b="1" i="0" u="none" strike="noStrike" dirty="0">
                          <a:solidFill>
                            <a:schemeClr val="accent5">
                              <a:lumMod val="75000"/>
                            </a:schemeClr>
                          </a:solidFill>
                          <a:effectLst/>
                          <a:latin typeface="Calibri" panose="020F0502020204030204" pitchFamily="34" charset="0"/>
                        </a:rPr>
                        <a:t>Time</a:t>
                      </a:r>
                    </a:p>
                  </a:txBody>
                  <a:tcPr marL="4763" marR="4763" marT="4763" marB="0" anchor="ctr">
                    <a:lnB w="12700" cap="flat" cmpd="sng" algn="ctr">
                      <a:solidFill>
                        <a:schemeClr val="accent1"/>
                      </a:solidFill>
                      <a:prstDash val="solid"/>
                      <a:round/>
                      <a:headEnd type="none" w="med" len="med"/>
                      <a:tailEnd type="none" w="med" len="med"/>
                    </a:lnB>
                  </a:tcPr>
                </a:tc>
                <a:tc>
                  <a:txBody>
                    <a:bodyPr/>
                    <a:lstStyle/>
                    <a:p>
                      <a:pPr algn="ctr" fontAlgn="ctr"/>
                      <a:r>
                        <a:rPr lang="en-US" sz="1200" b="1" i="0" u="none" strike="noStrike" dirty="0">
                          <a:solidFill>
                            <a:schemeClr val="accent5">
                              <a:lumMod val="75000"/>
                            </a:schemeClr>
                          </a:solidFill>
                          <a:effectLst/>
                          <a:latin typeface="Calibri" panose="020F0502020204030204" pitchFamily="34" charset="0"/>
                        </a:rPr>
                        <a:t>Inference </a:t>
                      </a:r>
                      <a:br>
                        <a:rPr lang="en-US" sz="1200" b="1" i="0" u="none" strike="noStrike" dirty="0">
                          <a:solidFill>
                            <a:schemeClr val="accent5">
                              <a:lumMod val="75000"/>
                            </a:schemeClr>
                          </a:solidFill>
                          <a:effectLst/>
                          <a:latin typeface="Calibri" panose="020F0502020204030204" pitchFamily="34" charset="0"/>
                        </a:rPr>
                      </a:br>
                      <a:r>
                        <a:rPr lang="en-US" sz="1200" b="1" i="0" u="none" strike="noStrike" dirty="0">
                          <a:solidFill>
                            <a:schemeClr val="accent5">
                              <a:lumMod val="75000"/>
                            </a:schemeClr>
                          </a:solidFill>
                          <a:effectLst/>
                          <a:latin typeface="Calibri" panose="020F0502020204030204" pitchFamily="34" charset="0"/>
                        </a:rPr>
                        <a:t>Time</a:t>
                      </a:r>
                    </a:p>
                  </a:txBody>
                  <a:tcPr marL="4763" marR="4763" marT="4763" marB="0" anchor="ctr">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20491647"/>
                  </a:ext>
                </a:extLst>
              </a:tr>
              <a:tr h="213360">
                <a:tc>
                  <a:txBody>
                    <a:bodyPr/>
                    <a:lstStyle/>
                    <a:p>
                      <a:pPr algn="ctr" fontAlgn="ctr"/>
                      <a:r>
                        <a:rPr lang="en-US" sz="1200" u="none" strike="noStrike" dirty="0">
                          <a:effectLst/>
                        </a:rPr>
                        <a:t>Baseline</a:t>
                      </a:r>
                      <a:endParaRPr lang="en-US" sz="1200" b="0" i="0" u="none" strike="noStrike" dirty="0">
                        <a:solidFill>
                          <a:srgbClr val="000000"/>
                        </a:solidFill>
                        <a:effectLst/>
                        <a:latin typeface="Calibri" panose="020F0502020204030204" pitchFamily="34" charset="0"/>
                      </a:endParaRP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Calibri" panose="020F0502020204030204" pitchFamily="34" charset="0"/>
                        </a:rPr>
                        <a:t>-</a:t>
                      </a:r>
                    </a:p>
                  </a:txBody>
                  <a:tcPr marL="4763" marR="4763" marT="4763" marB="0" anchor="ctr">
                    <a:lnT w="12700" cap="flat" cmpd="sng" algn="ctr">
                      <a:solidFill>
                        <a:schemeClr val="accent1"/>
                      </a:solidFill>
                      <a:prstDash val="solid"/>
                      <a:round/>
                      <a:headEnd type="none" w="med" len="med"/>
                      <a:tailEnd type="none" w="med" len="med"/>
                    </a:lnT>
                  </a:tcPr>
                </a:tc>
                <a:tc>
                  <a:txBody>
                    <a:bodyPr/>
                    <a:lstStyle/>
                    <a:p>
                      <a:pPr algn="ctr" fontAlgn="ctr"/>
                      <a:r>
                        <a:rPr lang="en-US" sz="1200" b="0" i="0" u="none" strike="noStrike" dirty="0">
                          <a:solidFill>
                            <a:srgbClr val="000000"/>
                          </a:solidFill>
                          <a:effectLst/>
                          <a:latin typeface="Calibri" panose="020F0502020204030204" pitchFamily="34" charset="0"/>
                        </a:rPr>
                        <a:t>9m</a:t>
                      </a:r>
                    </a:p>
                  </a:txBody>
                  <a:tcPr marL="4763" marR="4763" marT="4763" marB="0" anchor="ctr">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921940917"/>
                  </a:ext>
                </a:extLst>
              </a:tr>
              <a:tr h="213360">
                <a:tc>
                  <a:txBody>
                    <a:bodyPr/>
                    <a:lstStyle/>
                    <a:p>
                      <a:pPr algn="ctr" fontAlgn="ctr"/>
                      <a:r>
                        <a:rPr lang="en-US" sz="1200" u="none" strike="noStrike" dirty="0" err="1">
                          <a:effectLst/>
                        </a:rPr>
                        <a:t>UnivNER</a:t>
                      </a:r>
                      <a:endParaRPr lang="en-US" sz="12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34 - 55m</a:t>
                      </a:r>
                    </a:p>
                  </a:txBody>
                  <a:tcPr marL="4763" marR="4763" marT="4763" marB="0" anchor="ctr"/>
                </a:tc>
                <a:extLst>
                  <a:ext uri="{0D108BD9-81ED-4DB2-BD59-A6C34878D82A}">
                    <a16:rowId xmlns:a16="http://schemas.microsoft.com/office/drawing/2014/main" val="2888933819"/>
                  </a:ext>
                </a:extLst>
              </a:tr>
              <a:tr h="213360">
                <a:tc>
                  <a:txBody>
                    <a:bodyPr/>
                    <a:lstStyle/>
                    <a:p>
                      <a:pPr algn="ctr" fontAlgn="ctr"/>
                      <a:r>
                        <a:rPr lang="en-US" sz="1200" b="0" i="0" u="none" strike="noStrike" dirty="0">
                          <a:solidFill>
                            <a:srgbClr val="000000"/>
                          </a:solidFill>
                          <a:effectLst/>
                          <a:latin typeface="Calibri" panose="020F0502020204030204" pitchFamily="34" charset="0"/>
                        </a:rPr>
                        <a:t>LM-SD</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61m</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20s</a:t>
                      </a:r>
                    </a:p>
                  </a:txBody>
                  <a:tcPr marL="4763" marR="4763" marT="4763" marB="0" anchor="ctr"/>
                </a:tc>
                <a:extLst>
                  <a:ext uri="{0D108BD9-81ED-4DB2-BD59-A6C34878D82A}">
                    <a16:rowId xmlns:a16="http://schemas.microsoft.com/office/drawing/2014/main" val="4057543048"/>
                  </a:ext>
                </a:extLst>
              </a:tr>
              <a:tr h="213360">
                <a:tc>
                  <a:txBody>
                    <a:bodyPr/>
                    <a:lstStyle/>
                    <a:p>
                      <a:pPr algn="ctr" fontAlgn="ctr"/>
                      <a:r>
                        <a:rPr lang="en-US" sz="1200" b="0" i="0" u="none" strike="noStrike" dirty="0">
                          <a:solidFill>
                            <a:srgbClr val="000000"/>
                          </a:solidFill>
                          <a:effectLst/>
                          <a:latin typeface="Calibri" panose="020F0502020204030204" pitchFamily="34" charset="0"/>
                        </a:rPr>
                        <a:t>LM-Human</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59m</a:t>
                      </a:r>
                    </a:p>
                  </a:txBody>
                  <a:tcPr marL="4763" marR="4763" marT="4763" marB="0" anchor="ctr"/>
                </a:tc>
                <a:tc>
                  <a:txBody>
                    <a:bodyPr/>
                    <a:lstStyle/>
                    <a:p>
                      <a:pPr algn="ctr" fontAlgn="ctr"/>
                      <a:r>
                        <a:rPr lang="en-US" sz="1200" b="0" i="0" u="none" strike="noStrike" dirty="0">
                          <a:solidFill>
                            <a:srgbClr val="000000"/>
                          </a:solidFill>
                          <a:effectLst/>
                          <a:latin typeface="Calibri" panose="020F0502020204030204" pitchFamily="34" charset="0"/>
                        </a:rPr>
                        <a:t>20s</a:t>
                      </a:r>
                    </a:p>
                  </a:txBody>
                  <a:tcPr marL="4763" marR="4763" marT="4763" marB="0" anchor="ctr"/>
                </a:tc>
                <a:extLst>
                  <a:ext uri="{0D108BD9-81ED-4DB2-BD59-A6C34878D82A}">
                    <a16:rowId xmlns:a16="http://schemas.microsoft.com/office/drawing/2014/main" val="957205275"/>
                  </a:ext>
                </a:extLst>
              </a:tr>
            </a:tbl>
          </a:graphicData>
        </a:graphic>
      </p:graphicFrame>
    </p:spTree>
    <p:extLst>
      <p:ext uri="{BB962C8B-B14F-4D97-AF65-F5344CB8AC3E}">
        <p14:creationId xmlns:p14="http://schemas.microsoft.com/office/powerpoint/2010/main" val="177568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3" y="142524"/>
            <a:ext cx="7945353" cy="553699"/>
          </a:xfrm>
        </p:spPr>
        <p:txBody>
          <a:bodyPr>
            <a:normAutofit fontScale="90000"/>
          </a:bodyPr>
          <a:lstStyle/>
          <a:p>
            <a:r>
              <a:rPr lang="en-US" sz="2800" dirty="0">
                <a:solidFill>
                  <a:srgbClr val="002060"/>
                </a:solidFill>
                <a:latin typeface="Cambria" panose="02040503050406030204" pitchFamily="18" charset="0"/>
                <a:ea typeface="Cambria" panose="02040503050406030204" pitchFamily="18" charset="0"/>
              </a:rPr>
              <a:t>Relevant Work - Categorization of Existing Approaches</a:t>
            </a: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16</a:t>
            </a:fld>
            <a:endParaRPr lang="en-US" b="1" dirty="0"/>
          </a:p>
        </p:txBody>
      </p:sp>
      <p:graphicFrame>
        <p:nvGraphicFramePr>
          <p:cNvPr id="3" name="Table 2">
            <a:extLst>
              <a:ext uri="{FF2B5EF4-FFF2-40B4-BE49-F238E27FC236}">
                <a16:creationId xmlns:a16="http://schemas.microsoft.com/office/drawing/2014/main" id="{58F50F68-D184-37C5-49C5-55FF33A11EBB}"/>
              </a:ext>
            </a:extLst>
          </p:cNvPr>
          <p:cNvGraphicFramePr>
            <a:graphicFrameLocks noGrp="1"/>
          </p:cNvGraphicFramePr>
          <p:nvPr>
            <p:extLst>
              <p:ext uri="{D42A27DB-BD31-4B8C-83A1-F6EECF244321}">
                <p14:modId xmlns:p14="http://schemas.microsoft.com/office/powerpoint/2010/main" val="3877067141"/>
              </p:ext>
            </p:extLst>
          </p:nvPr>
        </p:nvGraphicFramePr>
        <p:xfrm>
          <a:off x="591492" y="769907"/>
          <a:ext cx="11009015" cy="5526637"/>
        </p:xfrm>
        <a:graphic>
          <a:graphicData uri="http://schemas.openxmlformats.org/drawingml/2006/table">
            <a:tbl>
              <a:tblPr firstRow="1" firstCol="1" bandRow="1"/>
              <a:tblGrid>
                <a:gridCol w="1272623">
                  <a:extLst>
                    <a:ext uri="{9D8B030D-6E8A-4147-A177-3AD203B41FA5}">
                      <a16:colId xmlns:a16="http://schemas.microsoft.com/office/drawing/2014/main" val="3265320222"/>
                    </a:ext>
                  </a:extLst>
                </a:gridCol>
                <a:gridCol w="1227377">
                  <a:extLst>
                    <a:ext uri="{9D8B030D-6E8A-4147-A177-3AD203B41FA5}">
                      <a16:colId xmlns:a16="http://schemas.microsoft.com/office/drawing/2014/main" val="344943801"/>
                    </a:ext>
                  </a:extLst>
                </a:gridCol>
                <a:gridCol w="1067067">
                  <a:extLst>
                    <a:ext uri="{9D8B030D-6E8A-4147-A177-3AD203B41FA5}">
                      <a16:colId xmlns:a16="http://schemas.microsoft.com/office/drawing/2014/main" val="1414798474"/>
                    </a:ext>
                  </a:extLst>
                </a:gridCol>
                <a:gridCol w="1804192">
                  <a:extLst>
                    <a:ext uri="{9D8B030D-6E8A-4147-A177-3AD203B41FA5}">
                      <a16:colId xmlns:a16="http://schemas.microsoft.com/office/drawing/2014/main" val="374740998"/>
                    </a:ext>
                  </a:extLst>
                </a:gridCol>
                <a:gridCol w="1804866">
                  <a:extLst>
                    <a:ext uri="{9D8B030D-6E8A-4147-A177-3AD203B41FA5}">
                      <a16:colId xmlns:a16="http://schemas.microsoft.com/office/drawing/2014/main" val="4282968495"/>
                    </a:ext>
                  </a:extLst>
                </a:gridCol>
                <a:gridCol w="1916445">
                  <a:extLst>
                    <a:ext uri="{9D8B030D-6E8A-4147-A177-3AD203B41FA5}">
                      <a16:colId xmlns:a16="http://schemas.microsoft.com/office/drawing/2014/main" val="3275719145"/>
                    </a:ext>
                  </a:extLst>
                </a:gridCol>
                <a:gridCol w="1916445">
                  <a:extLst>
                    <a:ext uri="{9D8B030D-6E8A-4147-A177-3AD203B41FA5}">
                      <a16:colId xmlns:a16="http://schemas.microsoft.com/office/drawing/2014/main" val="2575625782"/>
                    </a:ext>
                  </a:extLst>
                </a:gridCol>
              </a:tblGrid>
              <a:tr h="208731">
                <a:tc>
                  <a:txBody>
                    <a:bodyPr/>
                    <a:lstStyle/>
                    <a:p>
                      <a:pPr marL="0" marR="0" lvl="0" indent="0" algn="l" defTabSz="914400" rtl="0" eaLnBrk="1" fontAlgn="auto" latinLnBrk="0" hangingPunct="1">
                        <a:lnSpc>
                          <a:spcPct val="107000"/>
                        </a:lnSpc>
                        <a:spcBef>
                          <a:spcPts val="0"/>
                        </a:spcBef>
                        <a:spcAft>
                          <a:spcPts val="0"/>
                        </a:spcAft>
                        <a:buClrTx/>
                        <a:buSzTx/>
                        <a:buFontTx/>
                        <a:buNone/>
                        <a:tabLst>
                          <a:tab pos="922655" algn="ctr"/>
                          <a:tab pos="1838960" algn="ctr"/>
                          <a:tab pos="2623185" algn="ctr"/>
                          <a:tab pos="3780790" algn="ctr"/>
                          <a:tab pos="5171440" algn="r"/>
                        </a:tabLst>
                        <a:defRPr/>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Method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Input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Output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Description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Advantages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Disadvantages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tc>
                  <a:txBody>
                    <a:bodyPr/>
                    <a:lstStyle/>
                    <a:p>
                      <a:pPr marL="0" marR="0" algn="l">
                        <a:lnSpc>
                          <a:spcPct val="107000"/>
                        </a:lnSpc>
                        <a:spcBef>
                          <a:spcPts val="0"/>
                        </a:spcBef>
                        <a:spcAft>
                          <a:spcPts val="0"/>
                        </a:spcAft>
                        <a:tabLst>
                          <a:tab pos="922655" algn="ctr"/>
                          <a:tab pos="1838960" algn="ctr"/>
                          <a:tab pos="2623185" algn="ctr"/>
                          <a:tab pos="3780790" algn="ctr"/>
                          <a:tab pos="5171440" algn="r"/>
                        </a:tabLst>
                      </a:pPr>
                      <a:r>
                        <a:rPr lang="en-US" sz="1200" b="1" dirty="0">
                          <a:solidFill>
                            <a:srgbClr val="F0E9CE"/>
                          </a:solidFill>
                          <a:effectLst/>
                          <a:latin typeface="Calibri" panose="020F0502020204030204" pitchFamily="34" charset="0"/>
                          <a:ea typeface="Calibri" panose="020F0502020204030204" pitchFamily="34" charset="0"/>
                          <a:cs typeface="Calibri" panose="020F0502020204030204" pitchFamily="34" charset="0"/>
                        </a:rPr>
                        <a:t>Prominent Literature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0067AB"/>
                    </a:solidFill>
                  </a:tcPr>
                </a:tc>
                <a:extLst>
                  <a:ext uri="{0D108BD9-81ED-4DB2-BD59-A6C34878D82A}">
                    <a16:rowId xmlns:a16="http://schemas.microsoft.com/office/drawing/2014/main" val="3108883441"/>
                  </a:ext>
                </a:extLst>
              </a:tr>
              <a:tr h="1099799">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Bootstrapping,</a:t>
                      </a:r>
                      <a:b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b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Semi-supervised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Unlabeled text, relation schema, rules and/or examples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Extraction rules,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99695"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Using a small set of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seed</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extraction rules, extract examples, keep prominent ones, iteratively learn more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extraction rules and examples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29845"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Easy to add new rules, can also be supplied by user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1905"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Often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low recall</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and/or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manual refinement</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needed for high precision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1905" algn="l">
                        <a:lnSpc>
                          <a:spcPct val="107000"/>
                        </a:lnSpc>
                        <a:spcBef>
                          <a:spcPts val="0"/>
                        </a:spcBef>
                        <a:spcAft>
                          <a:spcPts val="0"/>
                        </a:spcAft>
                      </a:pPr>
                      <a:r>
                        <a:rPr lang="it-IT" sz="1100" dirty="0">
                          <a:effectLst/>
                          <a:latin typeface="Calibri" panose="020F0502020204030204" pitchFamily="34" charset="0"/>
                          <a:ea typeface="Calibri" panose="020F0502020204030204" pitchFamily="34" charset="0"/>
                          <a:cs typeface="Times New Roman" panose="02020603050405020304" pitchFamily="18" charset="0"/>
                        </a:rPr>
                        <a:t>Agichtein and Gravano (2000); Etzioni et al. (2004),</a:t>
                      </a:r>
                      <a:br>
                        <a:rPr lang="it-IT" sz="1100" dirty="0">
                          <a:effectLst/>
                          <a:latin typeface="Calibri" panose="020F0502020204030204" pitchFamily="34" charset="0"/>
                          <a:ea typeface="Calibri" panose="020F0502020204030204" pitchFamily="34" charset="0"/>
                          <a:cs typeface="Times New Roman" panose="02020603050405020304" pitchFamily="18" charset="0"/>
                        </a:rPr>
                      </a:br>
                      <a:r>
                        <a:rPr lang="it-IT" sz="1100" dirty="0">
                          <a:effectLst/>
                          <a:latin typeface="Calibri" panose="020F0502020204030204" pitchFamily="34" charset="0"/>
                          <a:ea typeface="Calibri" panose="020F0502020204030204" pitchFamily="34" charset="0"/>
                          <a:cs typeface="Times New Roman" panose="02020603050405020304" pitchFamily="18" charset="0"/>
                        </a:rPr>
                        <a:t>Carlson et al. (2010)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extLst>
                  <a:ext uri="{0D108BD9-81ED-4DB2-BD59-A6C34878D82A}">
                    <a16:rowId xmlns:a16="http://schemas.microsoft.com/office/drawing/2014/main" val="2505186011"/>
                  </a:ext>
                </a:extLst>
              </a:tr>
              <a:tr h="646251">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Rule-based,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Pattern-based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Unlabeled text, relation schema, rules, and NE gazetteers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Entities,</a:t>
                      </a:r>
                      <a:b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b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Using extraction rules and gazetteers, extract 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29845"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Easy to add new rules, can also be supplied by user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Often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low recall</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much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manual effort</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to develop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Shen et al. (2007),</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Reiss et al. (2008),</a:t>
                      </a:r>
                      <a:br>
                        <a:rPr lang="en-US" sz="1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Dong et al. (2014)</a:t>
                      </a: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extLst>
                  <a:ext uri="{0D108BD9-81ED-4DB2-BD59-A6C34878D82A}">
                    <a16:rowId xmlns:a16="http://schemas.microsoft.com/office/drawing/2014/main" val="2038854852"/>
                  </a:ext>
                </a:extLst>
              </a:tr>
              <a:tr h="886144">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Supervised</a:t>
                      </a:r>
                      <a:b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br>
                      <a:endPar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endParaRPr>
                    </a:p>
                    <a:p>
                      <a:pPr marL="0" marR="0" algn="l">
                        <a:lnSpc>
                          <a:spcPct val="107000"/>
                        </a:lnSpc>
                        <a:spcBef>
                          <a:spcPts val="0"/>
                        </a:spcBef>
                        <a:spcAft>
                          <a:spcPts val="0"/>
                        </a:spcAft>
                      </a:pPr>
                      <a:r>
                        <a:rPr lang="en-US" sz="1100" b="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[Including Zero/Few-shot (L)LMs]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Labeled text, relation schema,</a:t>
                      </a:r>
                    </a:p>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prompt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Entities,</a:t>
                      </a:r>
                      <a:b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b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Using a schema (class description) and labeled training data, train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17907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Currently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highest precision and recall </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(except for LLM)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for schema-specific</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entity/relation extraction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3302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Up-front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effort of labeling</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data, risk of </a:t>
                      </a: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 training set,</a:t>
                      </a:r>
                    </a:p>
                    <a:p>
                      <a:pPr marL="0" marR="3302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hallucination</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3302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Hu et al. (2022); Milosevic and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Thielemann</a:t>
                      </a:r>
                      <a:r>
                        <a:rPr lang="en-US" sz="1100" dirty="0">
                          <a:effectLst/>
                          <a:latin typeface="Calibri" panose="020F0502020204030204" pitchFamily="34" charset="0"/>
                          <a:ea typeface="Calibri" panose="020F0502020204030204" pitchFamily="34" charset="0"/>
                          <a:cs typeface="Times New Roman" panose="02020603050405020304" pitchFamily="18" charset="0"/>
                        </a:rPr>
                        <a:t> (2022); Wang et al. (2022); Zhou et al. (2023); </a:t>
                      </a:r>
                      <a:r>
                        <a:rPr lang="da-DK" sz="1100" dirty="0">
                          <a:effectLst/>
                          <a:latin typeface="Calibri" panose="020F0502020204030204" pitchFamily="34" charset="0"/>
                          <a:ea typeface="Calibri" panose="020F0502020204030204" pitchFamily="34" charset="0"/>
                          <a:cs typeface="Times New Roman" panose="02020603050405020304" pitchFamily="18" charset="0"/>
                        </a:rPr>
                        <a:t>Zhang et al. (2017); Han et al. (2019); Soares et al. (2019); Tian et al.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extLst>
                  <a:ext uri="{0D108BD9-81ED-4DB2-BD59-A6C34878D82A}">
                    <a16:rowId xmlns:a16="http://schemas.microsoft.com/office/drawing/2014/main" val="3549719791"/>
                  </a:ext>
                </a:extLst>
              </a:tr>
              <a:tr h="588212">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Open IE,</a:t>
                      </a:r>
                      <a:b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b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Unsupervised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Unlabeled text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Groups of 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Discover groups of relations from text using clustering, keep prominent ones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No knowledge about text needed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Difficult to make sense of groups and map to relation schemas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Angeli</a:t>
                      </a:r>
                      <a:r>
                        <a:rPr lang="en-US" sz="1100" dirty="0">
                          <a:effectLst/>
                          <a:latin typeface="Calibri" panose="020F0502020204030204" pitchFamily="34" charset="0"/>
                          <a:ea typeface="Calibri" panose="020F0502020204030204" pitchFamily="34" charset="0"/>
                          <a:cs typeface="Times New Roman" panose="02020603050405020304" pitchFamily="18" charset="0"/>
                        </a:rPr>
                        <a:t> et al. (2015),</a:t>
                      </a:r>
                    </a:p>
                    <a:p>
                      <a:pPr marL="0" marR="0" algn="l">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Fader et al. (2011)</a:t>
                      </a: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extLst>
                  <a:ext uri="{0D108BD9-81ED-4DB2-BD59-A6C34878D82A}">
                    <a16:rowId xmlns:a16="http://schemas.microsoft.com/office/drawing/2014/main" val="740668647"/>
                  </a:ext>
                </a:extLst>
              </a:tr>
              <a:tr h="860074">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Distantly Supervised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41275"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Unlabeled text, relation schema, examples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Extraction model, Relations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Using a schema and </a:t>
                      </a:r>
                      <a:r>
                        <a:rPr lang="en-US" sz="1100" b="1">
                          <a:solidFill>
                            <a:srgbClr val="221F20"/>
                          </a:solidFill>
                          <a:effectLst/>
                          <a:latin typeface="Calibri" panose="020F0502020204030204" pitchFamily="34" charset="0"/>
                          <a:ea typeface="Calibri" panose="020F0502020204030204" pitchFamily="34" charset="0"/>
                          <a:cs typeface="Calibri" panose="020F0502020204030204" pitchFamily="34" charset="0"/>
                        </a:rPr>
                        <a:t>large seed examples of relations</a:t>
                      </a: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 automatically </a:t>
                      </a:r>
                      <a:r>
                        <a:rPr lang="en-US" sz="1100" b="1">
                          <a:solidFill>
                            <a:srgbClr val="221F20"/>
                          </a:solidFill>
                          <a:effectLst/>
                          <a:latin typeface="Calibri" panose="020F0502020204030204" pitchFamily="34" charset="0"/>
                          <a:ea typeface="Calibri" panose="020F0502020204030204" pitchFamily="34" charset="0"/>
                          <a:cs typeface="Calibri" panose="020F0502020204030204" pitchFamily="34" charset="0"/>
                        </a:rPr>
                        <a:t>annotate training data</a:t>
                      </a: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 train a model to extract more relations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b="1">
                          <a:solidFill>
                            <a:srgbClr val="221F20"/>
                          </a:solidFill>
                          <a:effectLst/>
                          <a:latin typeface="Calibri" panose="020F0502020204030204" pitchFamily="34" charset="0"/>
                          <a:ea typeface="Calibri" panose="020F0502020204030204" pitchFamily="34" charset="0"/>
                          <a:cs typeface="Calibri" panose="020F0502020204030204" pitchFamily="34" charset="0"/>
                        </a:rPr>
                        <a:t>Extracting relations with high recall and precision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Initial examples required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da-DK" sz="1100" dirty="0">
                          <a:effectLst/>
                          <a:latin typeface="Calibri" panose="020F0502020204030204" pitchFamily="34" charset="0"/>
                          <a:ea typeface="Calibri" panose="020F0502020204030204" pitchFamily="34" charset="0"/>
                          <a:cs typeface="Times New Roman" panose="02020603050405020304" pitchFamily="18" charset="0"/>
                        </a:rPr>
                        <a:t>Shang et al. (2023),</a:t>
                      </a:r>
                    </a:p>
                    <a:p>
                      <a:pPr marL="0" marR="0" lvl="0" indent="0" algn="l" defTabSz="914400" rtl="0" eaLnBrk="1" fontAlgn="auto" latinLnBrk="0" hangingPunct="1">
                        <a:lnSpc>
                          <a:spcPct val="107000"/>
                        </a:lnSpc>
                        <a:spcBef>
                          <a:spcPts val="0"/>
                        </a:spcBef>
                        <a:spcAft>
                          <a:spcPts val="0"/>
                        </a:spcAft>
                        <a:buClrTx/>
                        <a:buSzTx/>
                        <a:buFontTx/>
                        <a:buNone/>
                        <a:tabLst/>
                        <a:defRPr/>
                      </a:pPr>
                      <a:r>
                        <a:rPr lang="da-DK" sz="1100" dirty="0">
                          <a:effectLst/>
                          <a:latin typeface="Calibri" panose="020F0502020204030204" pitchFamily="34" charset="0"/>
                          <a:ea typeface="Calibri" panose="020F0502020204030204" pitchFamily="34" charset="0"/>
                          <a:cs typeface="Times New Roman" panose="02020603050405020304" pitchFamily="18" charset="0"/>
                        </a:rPr>
                        <a:t>Yang et al. (2018),</a:t>
                      </a:r>
                    </a:p>
                    <a:p>
                      <a:pPr marL="0" marR="0" lvl="0" indent="0" algn="l" defTabSz="914400" rtl="0" eaLnBrk="1" fontAlgn="auto" latinLnBrk="0" hangingPunct="1">
                        <a:lnSpc>
                          <a:spcPct val="107000"/>
                        </a:lnSpc>
                        <a:spcBef>
                          <a:spcPts val="0"/>
                        </a:spcBef>
                        <a:spcAft>
                          <a:spcPts val="0"/>
                        </a:spcAft>
                        <a:buClrTx/>
                        <a:buSzTx/>
                        <a:buFontTx/>
                        <a:buNone/>
                        <a:tabLst/>
                        <a:defRPr/>
                      </a:pPr>
                      <a:r>
                        <a:rPr lang="da-DK" sz="1100" dirty="0">
                          <a:effectLst/>
                          <a:latin typeface="Calibri" panose="020F0502020204030204" pitchFamily="34" charset="0"/>
                          <a:ea typeface="Calibri" panose="020F0502020204030204" pitchFamily="34" charset="0"/>
                          <a:cs typeface="Times New Roman" panose="02020603050405020304" pitchFamily="18" charset="0"/>
                        </a:rPr>
                        <a:t>Augenstein et al. (2015),</a:t>
                      </a:r>
                      <a:br>
                        <a:rPr lang="da-DK" sz="1100" dirty="0">
                          <a:effectLst/>
                          <a:latin typeface="Calibri" panose="020F0502020204030204" pitchFamily="34" charset="0"/>
                          <a:ea typeface="Calibri" panose="020F0502020204030204" pitchFamily="34" charset="0"/>
                          <a:cs typeface="Times New Roman" panose="02020603050405020304" pitchFamily="18" charset="0"/>
                        </a:rPr>
                      </a:br>
                      <a:r>
                        <a:rPr lang="da-DK" sz="1100" dirty="0">
                          <a:effectLst/>
                          <a:latin typeface="Calibri" panose="020F0502020204030204" pitchFamily="34" charset="0"/>
                          <a:ea typeface="Calibri" panose="020F0502020204030204" pitchFamily="34" charset="0"/>
                          <a:cs typeface="Times New Roman" panose="02020603050405020304" pitchFamily="18" charset="0"/>
                        </a:rPr>
                        <a:t>Mintz et al. (2009)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0E9CE"/>
                    </a:solidFill>
                  </a:tcPr>
                </a:tc>
                <a:extLst>
                  <a:ext uri="{0D108BD9-81ED-4DB2-BD59-A6C34878D82A}">
                    <a16:rowId xmlns:a16="http://schemas.microsoft.com/office/drawing/2014/main" val="149641445"/>
                  </a:ext>
                </a:extLst>
              </a:tr>
              <a:tr h="797434">
                <a:tc>
                  <a:txBody>
                    <a:bodyPr/>
                    <a:lstStyle/>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Universal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b="1"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Schema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Several partly populated knowledge bases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Unified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knowledge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34925" algn="l">
                        <a:lnSpc>
                          <a:spcPct val="107000"/>
                        </a:lnSpc>
                        <a:spcBef>
                          <a:spcPts val="0"/>
                        </a:spcBef>
                        <a:spcAft>
                          <a:spcPts val="0"/>
                        </a:spcAft>
                      </a:pPr>
                      <a:r>
                        <a:rPr lang="en-US" sz="1100">
                          <a:solidFill>
                            <a:srgbClr val="221F20"/>
                          </a:solidFill>
                          <a:effectLst/>
                          <a:latin typeface="Calibri" panose="020F0502020204030204" pitchFamily="34" charset="0"/>
                          <a:ea typeface="Calibri" panose="020F0502020204030204" pitchFamily="34" charset="0"/>
                          <a:cs typeface="Calibri" panose="020F0502020204030204" pitchFamily="34" charset="0"/>
                        </a:rPr>
                        <a:t>Take several KBs defined by different schemas, partly populated with relations, predict union of KBs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Integrate relations defined by different schemas after extraction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5715" algn="l">
                        <a:lnSpc>
                          <a:spcPct val="107000"/>
                        </a:lnSpc>
                        <a:spcBef>
                          <a:spcPts val="0"/>
                        </a:spcBef>
                        <a:spcAft>
                          <a:spcPts val="0"/>
                        </a:spcAft>
                      </a:pPr>
                      <a:r>
                        <a:rPr lang="en-US" sz="1100" dirty="0">
                          <a:solidFill>
                            <a:srgbClr val="221F20"/>
                          </a:solidFill>
                          <a:effectLst/>
                          <a:latin typeface="Calibri" panose="020F0502020204030204" pitchFamily="34" charset="0"/>
                          <a:ea typeface="Calibri" panose="020F0502020204030204" pitchFamily="34" charset="0"/>
                          <a:cs typeface="Calibri" panose="020F0502020204030204" pitchFamily="34" charset="0"/>
                        </a:rPr>
                        <a:t>For small KBs it can be faster to do this manually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tc>
                  <a:txBody>
                    <a:bodyPr/>
                    <a:lstStyle/>
                    <a:p>
                      <a:pPr marL="0" marR="5715" algn="l">
                        <a:lnSpc>
                          <a:spcPct val="107000"/>
                        </a:lnSpc>
                        <a:spcBef>
                          <a:spcPts val="0"/>
                        </a:spcBef>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Rossiello</a:t>
                      </a:r>
                      <a:r>
                        <a:rPr lang="en-US" sz="1100" dirty="0">
                          <a:effectLst/>
                          <a:latin typeface="Calibri" panose="020F0502020204030204" pitchFamily="34" charset="0"/>
                          <a:ea typeface="Calibri" panose="020F0502020204030204" pitchFamily="34" charset="0"/>
                          <a:cs typeface="Times New Roman" panose="02020603050405020304" pitchFamily="18" charset="0"/>
                        </a:rPr>
                        <a:t> et al. (2023),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Mihindukulasooriya</a:t>
                      </a:r>
                      <a:r>
                        <a:rPr lang="en-US" sz="1100" dirty="0">
                          <a:effectLst/>
                          <a:latin typeface="Calibri" panose="020F0502020204030204" pitchFamily="34" charset="0"/>
                          <a:ea typeface="Calibri" panose="020F0502020204030204" pitchFamily="34" charset="0"/>
                          <a:cs typeface="Times New Roman" panose="02020603050405020304" pitchFamily="18" charset="0"/>
                        </a:rPr>
                        <a:t> et al. (2022), Ni, J. et al (2022)</a:t>
                      </a:r>
                    </a:p>
                  </a:txBody>
                  <a:tcPr marL="47980" marR="21591" marT="46780" marB="0">
                    <a:lnL w="12700" cap="flat" cmpd="sng" algn="ctr">
                      <a:solidFill>
                        <a:srgbClr val="0067AB"/>
                      </a:solidFill>
                      <a:prstDash val="solid"/>
                      <a:round/>
                      <a:headEnd type="none" w="med" len="med"/>
                      <a:tailEnd type="none" w="med" len="med"/>
                    </a:lnL>
                    <a:lnR w="12700" cap="flat" cmpd="sng" algn="ctr">
                      <a:solidFill>
                        <a:srgbClr val="0067AB"/>
                      </a:solidFill>
                      <a:prstDash val="solid"/>
                      <a:round/>
                      <a:headEnd type="none" w="med" len="med"/>
                      <a:tailEnd type="none" w="med" len="med"/>
                    </a:lnR>
                    <a:lnT w="12700" cap="flat" cmpd="sng" algn="ctr">
                      <a:solidFill>
                        <a:srgbClr val="0067AB"/>
                      </a:solidFill>
                      <a:prstDash val="solid"/>
                      <a:round/>
                      <a:headEnd type="none" w="med" len="med"/>
                      <a:tailEnd type="none" w="med" len="med"/>
                    </a:lnT>
                    <a:lnB w="12700" cap="flat" cmpd="sng" algn="ctr">
                      <a:solidFill>
                        <a:srgbClr val="0067AB"/>
                      </a:solidFill>
                      <a:prstDash val="solid"/>
                      <a:round/>
                      <a:headEnd type="none" w="med" len="med"/>
                      <a:tailEnd type="none" w="med" len="med"/>
                    </a:lnB>
                    <a:solidFill>
                      <a:srgbClr val="FFFFFF"/>
                    </a:solidFill>
                  </a:tcPr>
                </a:tc>
                <a:extLst>
                  <a:ext uri="{0D108BD9-81ED-4DB2-BD59-A6C34878D82A}">
                    <a16:rowId xmlns:a16="http://schemas.microsoft.com/office/drawing/2014/main" val="1960200685"/>
                  </a:ext>
                </a:extLst>
              </a:tr>
            </a:tbl>
          </a:graphicData>
        </a:graphic>
      </p:graphicFrame>
    </p:spTree>
    <p:extLst>
      <p:ext uri="{BB962C8B-B14F-4D97-AF65-F5344CB8AC3E}">
        <p14:creationId xmlns:p14="http://schemas.microsoft.com/office/powerpoint/2010/main" val="371075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4" y="342258"/>
            <a:ext cx="6931366" cy="553699"/>
          </a:xfrm>
        </p:spPr>
        <p:txBody>
          <a:bodyPr>
            <a:normAutofit/>
          </a:bodyPr>
          <a:lstStyle/>
          <a:p>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Conclusion and Future Directions</a:t>
            </a:r>
            <a:endParaRPr lang="en-US" sz="2800" dirty="0">
              <a:solidFill>
                <a:srgbClr val="002060"/>
              </a:solidFill>
              <a:latin typeface="Cambria" panose="02040503050406030204" pitchFamily="18" charset="0"/>
              <a:ea typeface="Cambria" panose="02040503050406030204" pitchFamily="18" charset="0"/>
            </a:endParaRP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17</a:t>
            </a:fld>
            <a:endParaRPr lang="en-US" b="1" dirty="0"/>
          </a:p>
        </p:txBody>
      </p:sp>
      <p:sp>
        <p:nvSpPr>
          <p:cNvPr id="8" name="Content Placeholder 17">
            <a:extLst>
              <a:ext uri="{FF2B5EF4-FFF2-40B4-BE49-F238E27FC236}">
                <a16:creationId xmlns:a16="http://schemas.microsoft.com/office/drawing/2014/main" id="{2E35FB4B-23AD-E231-B097-C803C898D88B}"/>
              </a:ext>
            </a:extLst>
          </p:cNvPr>
          <p:cNvSpPr txBox="1">
            <a:spLocks/>
          </p:cNvSpPr>
          <p:nvPr/>
        </p:nvSpPr>
        <p:spPr>
          <a:xfrm>
            <a:off x="838217" y="1095380"/>
            <a:ext cx="10821783" cy="430630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Clr>
                <a:srgbClr val="002060"/>
              </a:buClr>
              <a:buNone/>
              <a:defRPr/>
            </a:pPr>
            <a:endPar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endParaRPr>
          </a:p>
        </p:txBody>
      </p:sp>
      <p:sp>
        <p:nvSpPr>
          <p:cNvPr id="3" name="Text Placeholder 2">
            <a:extLst>
              <a:ext uri="{FF2B5EF4-FFF2-40B4-BE49-F238E27FC236}">
                <a16:creationId xmlns:a16="http://schemas.microsoft.com/office/drawing/2014/main" id="{799DD783-BA6F-3729-0780-922F0294C936}"/>
              </a:ext>
            </a:extLst>
          </p:cNvPr>
          <p:cNvSpPr txBox="1">
            <a:spLocks/>
          </p:cNvSpPr>
          <p:nvPr/>
        </p:nvSpPr>
        <p:spPr>
          <a:xfrm>
            <a:off x="765790" y="1001604"/>
            <a:ext cx="11003715" cy="2127877"/>
          </a:xfrm>
          <a:prstGeom prst="rect">
            <a:avLst/>
          </a:prstGeom>
          <a:noFill/>
          <a:ln w="19050">
            <a:solidFill>
              <a:srgbClr val="FFC000"/>
            </a:solidFill>
            <a:prstDash val="sysDash"/>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600"/>
              </a:spcBef>
              <a:spcAft>
                <a:spcPts val="0"/>
              </a:spcAft>
              <a:buClr>
                <a:srgbClr val="FFB600"/>
              </a:buClr>
              <a:buSzPts val="1400"/>
              <a:buNone/>
              <a:tabLst/>
              <a:defRPr/>
            </a:pPr>
            <a:r>
              <a:rPr lang="en-US" b="1" kern="0" dirty="0">
                <a:solidFill>
                  <a:srgbClr val="002060"/>
                </a:solidFill>
                <a:latin typeface="Google Sans"/>
              </a:rPr>
              <a:t>Our contribution so far:</a:t>
            </a:r>
          </a:p>
          <a:p>
            <a:pPr marL="939800" lvl="1" indent="-342900">
              <a:spcBef>
                <a:spcPts val="600"/>
              </a:spcBef>
              <a:buClr>
                <a:srgbClr val="0070C0"/>
              </a:buClr>
              <a:buFont typeface="+mj-lt"/>
              <a:buAutoNum type="arabicPeriod"/>
              <a:defRPr/>
            </a:pPr>
            <a:r>
              <a:rPr lang="en-US" kern="0" dirty="0">
                <a:solidFill>
                  <a:schemeClr val="tx1"/>
                </a:solidFill>
                <a:latin typeface="Google Sans"/>
              </a:rPr>
              <a:t>We developed a lightweight yet powerful approach for </a:t>
            </a:r>
            <a:r>
              <a:rPr lang="en-US" kern="0" dirty="0">
                <a:solidFill>
                  <a:srgbClr val="C00000"/>
                </a:solidFill>
                <a:latin typeface="Google Sans"/>
              </a:rPr>
              <a:t>mitigating data sparsity in the integrated data </a:t>
            </a:r>
            <a:r>
              <a:rPr lang="en-US" kern="0" dirty="0">
                <a:solidFill>
                  <a:schemeClr val="tx1"/>
                </a:solidFill>
                <a:latin typeface="Google Sans"/>
              </a:rPr>
              <a:t>by imputing the missing values using conceptualized entities from external texts, leveraging a knowledge graph. </a:t>
            </a:r>
          </a:p>
          <a:p>
            <a:pPr marL="939800" lvl="1" indent="-342900">
              <a:spcBef>
                <a:spcPts val="600"/>
              </a:spcBef>
              <a:buClr>
                <a:srgbClr val="0070C0"/>
              </a:buClr>
              <a:buFont typeface="+mj-lt"/>
              <a:buAutoNum type="arabicPeriod"/>
              <a:defRPr/>
            </a:pPr>
            <a:r>
              <a:rPr lang="en-US" kern="0" dirty="0">
                <a:solidFill>
                  <a:schemeClr val="tx1"/>
                </a:solidFill>
                <a:latin typeface="Google Sans"/>
              </a:rPr>
              <a:t>Our method significantly </a:t>
            </a:r>
            <a:r>
              <a:rPr lang="en-US" kern="0" dirty="0">
                <a:solidFill>
                  <a:srgbClr val="C00000"/>
                </a:solidFill>
                <a:latin typeface="Google Sans"/>
              </a:rPr>
              <a:t>outperforms state-of-the-art Large Language Models </a:t>
            </a:r>
            <a:r>
              <a:rPr lang="en-US" kern="0" dirty="0">
                <a:solidFill>
                  <a:schemeClr val="tx1"/>
                </a:solidFill>
                <a:latin typeface="Google Sans"/>
              </a:rPr>
              <a:t>(both LMs and LLMs) in text conceptualization, particularly in entity recognition tasks.</a:t>
            </a:r>
          </a:p>
          <a:p>
            <a:pPr marL="939800" lvl="1" indent="-342900">
              <a:spcBef>
                <a:spcPts val="600"/>
              </a:spcBef>
              <a:buClr>
                <a:srgbClr val="0070C0"/>
              </a:buClr>
              <a:buFont typeface="+mj-lt"/>
              <a:buAutoNum type="arabicPeriod"/>
              <a:defRPr/>
            </a:pPr>
            <a:r>
              <a:rPr lang="en-US" kern="0" dirty="0">
                <a:solidFill>
                  <a:schemeClr val="tx1"/>
                </a:solidFill>
                <a:latin typeface="Google Sans"/>
              </a:rPr>
              <a:t>Compared to methods that necessitate the human annotation process, our approach showcases substantial </a:t>
            </a:r>
            <a:r>
              <a:rPr lang="en-US" kern="0" dirty="0">
                <a:solidFill>
                  <a:srgbClr val="C00000"/>
                </a:solidFill>
                <a:latin typeface="Google Sans"/>
              </a:rPr>
              <a:t>reductions in time, resource consumption, </a:t>
            </a:r>
            <a:r>
              <a:rPr lang="en-US" kern="0" dirty="0">
                <a:solidFill>
                  <a:schemeClr val="tx1"/>
                </a:solidFill>
                <a:latin typeface="Google Sans"/>
              </a:rPr>
              <a:t>and</a:t>
            </a:r>
            <a:r>
              <a:rPr lang="en-US" kern="0" dirty="0">
                <a:solidFill>
                  <a:srgbClr val="C00000"/>
                </a:solidFill>
                <a:latin typeface="Google Sans"/>
              </a:rPr>
              <a:t> effort</a:t>
            </a:r>
            <a:r>
              <a:rPr lang="en-US" kern="0" dirty="0">
                <a:solidFill>
                  <a:schemeClr val="tx1"/>
                </a:solidFill>
                <a:latin typeface="Google Sans"/>
              </a:rPr>
              <a:t>, highlighting its practicality for real-world applications.</a:t>
            </a:r>
            <a:br>
              <a:rPr lang="en-US" b="1" kern="0" dirty="0">
                <a:solidFill>
                  <a:srgbClr val="202124"/>
                </a:solidFill>
                <a:latin typeface="Google Sans"/>
              </a:rPr>
            </a:br>
            <a:endParaRPr lang="en-US" b="1" kern="0" dirty="0">
              <a:solidFill>
                <a:srgbClr val="202124"/>
              </a:solidFill>
              <a:latin typeface="Google Sans"/>
            </a:endParaRPr>
          </a:p>
        </p:txBody>
      </p:sp>
      <p:sp>
        <p:nvSpPr>
          <p:cNvPr id="4" name="Text Placeholder 2">
            <a:extLst>
              <a:ext uri="{FF2B5EF4-FFF2-40B4-BE49-F238E27FC236}">
                <a16:creationId xmlns:a16="http://schemas.microsoft.com/office/drawing/2014/main" id="{0FB09B22-C515-F889-44A2-E977181317E4}"/>
              </a:ext>
            </a:extLst>
          </p:cNvPr>
          <p:cNvSpPr txBox="1">
            <a:spLocks/>
          </p:cNvSpPr>
          <p:nvPr/>
        </p:nvSpPr>
        <p:spPr>
          <a:xfrm>
            <a:off x="765790" y="3830579"/>
            <a:ext cx="11003715" cy="1921165"/>
          </a:xfrm>
          <a:prstGeom prst="rect">
            <a:avLst/>
          </a:prstGeom>
          <a:noFill/>
          <a:ln w="19050">
            <a:solidFill>
              <a:srgbClr val="FFC000"/>
            </a:solidFill>
            <a:prstDash val="dash"/>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marL="139700" marR="0" lvl="0" indent="0" algn="l" defTabSz="914400" rtl="0" eaLnBrk="1" fontAlgn="auto" latinLnBrk="0" hangingPunct="1">
              <a:lnSpc>
                <a:spcPct val="100000"/>
              </a:lnSpc>
              <a:spcBef>
                <a:spcPts val="600"/>
              </a:spcBef>
              <a:spcAft>
                <a:spcPts val="0"/>
              </a:spcAft>
              <a:buClr>
                <a:srgbClr val="FFB600"/>
              </a:buClr>
              <a:buSzPts val="1400"/>
              <a:buNone/>
              <a:tabLst/>
              <a:defRPr/>
            </a:pPr>
            <a:r>
              <a:rPr lang="en-US" b="1" kern="0" dirty="0">
                <a:solidFill>
                  <a:srgbClr val="002060"/>
                </a:solidFill>
                <a:latin typeface="Google Sans"/>
              </a:rPr>
              <a:t>Future Directions:</a:t>
            </a:r>
          </a:p>
          <a:p>
            <a:pPr marL="939800" lvl="1" indent="-342900">
              <a:spcBef>
                <a:spcPts val="600"/>
              </a:spcBef>
              <a:buClr>
                <a:srgbClr val="0070C0"/>
              </a:buClr>
              <a:buFont typeface="+mj-lt"/>
              <a:buAutoNum type="arabicPeriod"/>
              <a:defRPr/>
            </a:pPr>
            <a:r>
              <a:rPr lang="en-US" kern="0" dirty="0">
                <a:solidFill>
                  <a:srgbClr val="C00000"/>
                </a:solidFill>
                <a:latin typeface="Google Sans"/>
              </a:rPr>
              <a:t>Traditional pipeline-oriented methods</a:t>
            </a:r>
            <a:r>
              <a:rPr lang="en-US" kern="0" dirty="0">
                <a:solidFill>
                  <a:schemeClr val="tx1"/>
                </a:solidFill>
                <a:latin typeface="Google Sans"/>
              </a:rPr>
              <a:t>, such as ER and RE, often accumulate errors and can </a:t>
            </a:r>
            <a:r>
              <a:rPr lang="en-US" kern="0" dirty="0">
                <a:solidFill>
                  <a:srgbClr val="C00000"/>
                </a:solidFill>
                <a:latin typeface="Google Sans"/>
              </a:rPr>
              <a:t>lose information</a:t>
            </a:r>
            <a:r>
              <a:rPr lang="en-US" kern="0" dirty="0">
                <a:solidFill>
                  <a:schemeClr val="tx1"/>
                </a:solidFill>
                <a:latin typeface="Google Sans"/>
              </a:rPr>
              <a:t>. A </a:t>
            </a:r>
            <a:r>
              <a:rPr lang="en-US" kern="0" dirty="0">
                <a:solidFill>
                  <a:srgbClr val="0070C0"/>
                </a:solidFill>
                <a:latin typeface="Google Sans"/>
              </a:rPr>
              <a:t>dense representation </a:t>
            </a:r>
            <a:r>
              <a:rPr lang="en-US" kern="0" dirty="0">
                <a:solidFill>
                  <a:schemeClr val="tx1"/>
                </a:solidFill>
                <a:latin typeface="Google Sans"/>
              </a:rPr>
              <a:t>that preserves comprehensive data, similar to advanced language models, </a:t>
            </a:r>
            <a:r>
              <a:rPr lang="en-US" kern="0" dirty="0">
                <a:solidFill>
                  <a:srgbClr val="0070C0"/>
                </a:solidFill>
                <a:latin typeface="Google Sans"/>
              </a:rPr>
              <a:t>might be a more effective</a:t>
            </a:r>
            <a:r>
              <a:rPr lang="en-US" kern="0" dirty="0">
                <a:solidFill>
                  <a:schemeClr val="tx1"/>
                </a:solidFill>
                <a:latin typeface="Google Sans"/>
              </a:rPr>
              <a:t> approach.</a:t>
            </a:r>
          </a:p>
          <a:p>
            <a:pPr marL="939800" lvl="1" indent="-342900">
              <a:spcBef>
                <a:spcPts val="600"/>
              </a:spcBef>
              <a:buClr>
                <a:srgbClr val="0070C0"/>
              </a:buClr>
              <a:buFont typeface="+mj-lt"/>
              <a:buAutoNum type="arabicPeriod"/>
              <a:defRPr/>
            </a:pPr>
            <a:r>
              <a:rPr lang="en-US" kern="0" dirty="0">
                <a:solidFill>
                  <a:schemeClr val="tx1"/>
                </a:solidFill>
                <a:latin typeface="Google Sans"/>
              </a:rPr>
              <a:t>Instead of immediately </a:t>
            </a:r>
            <a:r>
              <a:rPr lang="en-US" kern="0" dirty="0">
                <a:solidFill>
                  <a:srgbClr val="C00000"/>
                </a:solidFill>
                <a:latin typeface="Google Sans"/>
              </a:rPr>
              <a:t>creating a knowledge graph</a:t>
            </a:r>
            <a:r>
              <a:rPr lang="en-US" kern="0" dirty="0">
                <a:solidFill>
                  <a:schemeClr val="tx1"/>
                </a:solidFill>
                <a:latin typeface="Google Sans"/>
              </a:rPr>
              <a:t>, </a:t>
            </a:r>
            <a:r>
              <a:rPr lang="en-US" kern="0" dirty="0">
                <a:solidFill>
                  <a:srgbClr val="0070C0"/>
                </a:solidFill>
                <a:latin typeface="Google Sans"/>
              </a:rPr>
              <a:t>considering direct queries and inferences on texts</a:t>
            </a:r>
            <a:r>
              <a:rPr lang="en-US" kern="0" dirty="0">
                <a:solidFill>
                  <a:schemeClr val="tx1"/>
                </a:solidFill>
                <a:latin typeface="Google Sans"/>
              </a:rPr>
              <a:t> might be advantageous. This method would permit direct mapping of queries to textual sources, skipping some pre-extraction processes.</a:t>
            </a:r>
          </a:p>
          <a:p>
            <a:pPr marL="939800" lvl="1" indent="-342900">
              <a:spcBef>
                <a:spcPts val="600"/>
              </a:spcBef>
              <a:buClr>
                <a:srgbClr val="0070C0"/>
              </a:buClr>
              <a:buFont typeface="+mj-lt"/>
              <a:buAutoNum type="arabicPeriod"/>
              <a:defRPr/>
            </a:pPr>
            <a:r>
              <a:rPr lang="en-US" kern="0" dirty="0">
                <a:solidFill>
                  <a:schemeClr val="tx1"/>
                </a:solidFill>
                <a:latin typeface="Google Sans"/>
              </a:rPr>
              <a:t>These representations can later be </a:t>
            </a:r>
            <a:r>
              <a:rPr lang="en-US" kern="0" dirty="0">
                <a:solidFill>
                  <a:srgbClr val="0070C0"/>
                </a:solidFill>
                <a:latin typeface="Google Sans"/>
              </a:rPr>
              <a:t>merged with knowledge graphs</a:t>
            </a:r>
            <a:r>
              <a:rPr lang="en-US" kern="0" dirty="0">
                <a:solidFill>
                  <a:schemeClr val="tx1"/>
                </a:solidFill>
                <a:latin typeface="Google Sans"/>
              </a:rPr>
              <a:t>, enhancing </a:t>
            </a:r>
            <a:r>
              <a:rPr lang="en-US" kern="0" dirty="0">
                <a:solidFill>
                  <a:srgbClr val="0070C0"/>
                </a:solidFill>
                <a:latin typeface="Google Sans"/>
              </a:rPr>
              <a:t>fact verification </a:t>
            </a:r>
            <a:r>
              <a:rPr lang="en-US" kern="0" dirty="0">
                <a:solidFill>
                  <a:schemeClr val="tx1"/>
                </a:solidFill>
                <a:latin typeface="Google Sans"/>
              </a:rPr>
              <a:t>and facilitating better decision-making.</a:t>
            </a:r>
            <a:br>
              <a:rPr lang="en-US" b="1" kern="0" dirty="0">
                <a:solidFill>
                  <a:srgbClr val="202124"/>
                </a:solidFill>
                <a:latin typeface="Google Sans"/>
              </a:rPr>
            </a:br>
            <a:endParaRPr lang="en-US" b="1" kern="0" dirty="0">
              <a:solidFill>
                <a:srgbClr val="202124"/>
              </a:solidFill>
              <a:latin typeface="Google Sans"/>
            </a:endParaRPr>
          </a:p>
        </p:txBody>
      </p:sp>
    </p:spTree>
    <p:extLst>
      <p:ext uri="{BB962C8B-B14F-4D97-AF65-F5344CB8AC3E}">
        <p14:creationId xmlns:p14="http://schemas.microsoft.com/office/powerpoint/2010/main" val="321407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860040" y="6501851"/>
            <a:ext cx="331960" cy="365125"/>
          </a:xfrm>
          <a:noFill/>
        </p:spPr>
        <p:txBody>
          <a:bodyPr vert="horz" lIns="91440" tIns="45720" rIns="91440" bIns="45720" rtlCol="0" anchor="ctr">
            <a:normAutofit fontScale="92500"/>
          </a:bodyPr>
          <a:lstStyle/>
          <a:p>
            <a:pPr marR="0" lvl="0" indent="0" algn="l" fontAlgn="auto">
              <a:spcBef>
                <a:spcPts val="0"/>
              </a:spcBef>
              <a:spcAft>
                <a:spcPts val="600"/>
              </a:spcAft>
              <a:buClrTx/>
              <a:buSzTx/>
              <a:buFontTx/>
              <a:buNone/>
              <a:tabLst/>
              <a:defRPr/>
            </a:pPr>
            <a:fld id="{2AAD9BEF-622F-4B1C-A61F-863E667CA1B7}" type="slidenum">
              <a:rPr kumimoji="0" lang="en-US" b="1" i="0" u="none" strike="noStrike" cap="none" spc="0" normalizeH="0" baseline="0" noProof="0" smtClean="0">
                <a:ln>
                  <a:noFill/>
                </a:ln>
                <a:effectLst/>
                <a:uLnTx/>
                <a:uFillTx/>
                <a:latin typeface="+mn-lt"/>
                <a:cs typeface="+mn-cs"/>
              </a:rPr>
              <a:pPr marR="0" lvl="0" indent="0" algn="l" fontAlgn="auto">
                <a:spcBef>
                  <a:spcPts val="0"/>
                </a:spcBef>
                <a:spcAft>
                  <a:spcPts val="600"/>
                </a:spcAft>
                <a:buClrTx/>
                <a:buSzTx/>
                <a:buFontTx/>
                <a:buNone/>
                <a:tabLst/>
                <a:defRPr/>
              </a:pPr>
              <a:t>18</a:t>
            </a:fld>
            <a:endParaRPr kumimoji="0" lang="en-US" b="1" i="0" u="none" strike="noStrike" cap="none" spc="0" normalizeH="0" baseline="0" noProof="0" dirty="0">
              <a:ln>
                <a:noFill/>
              </a:ln>
              <a:effectLst/>
              <a:uLnTx/>
              <a:uFillTx/>
              <a:latin typeface="+mn-lt"/>
              <a:cs typeface="+mn-cs"/>
            </a:endParaRPr>
          </a:p>
        </p:txBody>
      </p:sp>
      <p:sp>
        <p:nvSpPr>
          <p:cNvPr id="16" name="Title 1">
            <a:extLst>
              <a:ext uri="{FF2B5EF4-FFF2-40B4-BE49-F238E27FC236}">
                <a16:creationId xmlns:a16="http://schemas.microsoft.com/office/drawing/2014/main" id="{3F256298-38C4-1EE1-AA04-3458C183E829}"/>
              </a:ext>
            </a:extLst>
          </p:cNvPr>
          <p:cNvSpPr txBox="1">
            <a:spLocks/>
          </p:cNvSpPr>
          <p:nvPr/>
        </p:nvSpPr>
        <p:spPr>
          <a:xfrm>
            <a:off x="329512" y="225080"/>
            <a:ext cx="7757213" cy="6126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Segoe UI Semibold" panose="020B0702040204020203" pitchFamily="34" charset="0"/>
                <a:ea typeface="+mj-ea"/>
                <a:cs typeface="Segoe UI Semibold" panose="020B0702040204020203" pitchFamily="34" charset="0"/>
              </a:defRPr>
            </a:lvl1pPr>
          </a:lstStyle>
          <a:p>
            <a:pPr algn="l"/>
            <a:r>
              <a:rPr lang="en-US" sz="2800" dirty="0">
                <a:solidFill>
                  <a:srgbClr val="002060"/>
                </a:solidFill>
                <a:latin typeface="Cambria" panose="02040503050406030204" pitchFamily="18" charset="0"/>
                <a:ea typeface="Cambria" panose="02040503050406030204" pitchFamily="18" charset="0"/>
                <a:cs typeface="Segoe UI Light" panose="020B0502040204020203" pitchFamily="34" charset="0"/>
              </a:rPr>
              <a:t>Ph.D. Timeline and Future Plan</a:t>
            </a:r>
          </a:p>
        </p:txBody>
      </p:sp>
      <p:sp>
        <p:nvSpPr>
          <p:cNvPr id="6" name="Text Placeholder 2">
            <a:extLst>
              <a:ext uri="{FF2B5EF4-FFF2-40B4-BE49-F238E27FC236}">
                <a16:creationId xmlns:a16="http://schemas.microsoft.com/office/drawing/2014/main" id="{609D1941-F795-52B6-CD97-19C97F065E57}"/>
              </a:ext>
            </a:extLst>
          </p:cNvPr>
          <p:cNvSpPr txBox="1">
            <a:spLocks/>
          </p:cNvSpPr>
          <p:nvPr/>
        </p:nvSpPr>
        <p:spPr>
          <a:xfrm>
            <a:off x="621772" y="990278"/>
            <a:ext cx="5137154" cy="793255"/>
          </a:xfrm>
          <a:prstGeom prst="rect">
            <a:avLst/>
          </a:prstGeom>
          <a:noFill/>
          <a:ln w="19050">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1pPr>
            <a:lvl2pPr marL="914400" marR="0" lvl="1"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2pPr>
            <a:lvl3pPr marL="1371600" marR="0" lvl="2" indent="-317500" algn="l" rtl="0">
              <a:lnSpc>
                <a:spcPct val="100000"/>
              </a:lnSpc>
              <a:spcBef>
                <a:spcPts val="0"/>
              </a:spcBef>
              <a:spcAft>
                <a:spcPts val="0"/>
              </a:spcAft>
              <a:buClr>
                <a:srgbClr val="FFB600"/>
              </a:buClr>
              <a:buSzPts val="1400"/>
              <a:buFont typeface="Raleway Light"/>
              <a:buChar char="■"/>
              <a:defRPr sz="1400" b="0" i="0" u="none" strike="noStrike" cap="none">
                <a:solidFill>
                  <a:srgbClr val="666666"/>
                </a:solidFill>
                <a:latin typeface="Raleway Light"/>
                <a:ea typeface="Raleway Light"/>
                <a:cs typeface="Raleway Light"/>
                <a:sym typeface="Raleway Light"/>
              </a:defRPr>
            </a:lvl3pPr>
            <a:lvl4pPr marL="1828800" marR="0" lvl="3"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4pPr>
            <a:lvl5pPr marL="2286000" marR="0" lvl="4"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5pPr>
            <a:lvl6pPr marL="2743200" marR="0" lvl="5"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6pPr>
            <a:lvl7pPr marL="3200400" marR="0" lvl="6"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7pPr>
            <a:lvl8pPr marL="3657600" marR="0" lvl="7"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8pPr>
            <a:lvl9pPr marL="4114800" marR="0" lvl="8" indent="-317500" algn="l" rtl="0">
              <a:lnSpc>
                <a:spcPct val="100000"/>
              </a:lnSpc>
              <a:spcBef>
                <a:spcPts val="0"/>
              </a:spcBef>
              <a:spcAft>
                <a:spcPts val="0"/>
              </a:spcAft>
              <a:buClr>
                <a:srgbClr val="666666"/>
              </a:buClr>
              <a:buSzPts val="1400"/>
              <a:buFont typeface="Raleway Light"/>
              <a:buChar char="■"/>
              <a:defRPr sz="1400" b="0" i="0" u="none" strike="noStrike" cap="none">
                <a:solidFill>
                  <a:srgbClr val="666666"/>
                </a:solidFill>
                <a:latin typeface="Raleway Light"/>
                <a:ea typeface="Raleway Light"/>
                <a:cs typeface="Raleway Light"/>
                <a:sym typeface="Raleway Light"/>
              </a:defRPr>
            </a:lvl9pPr>
          </a:lstStyle>
          <a:p>
            <a:pPr>
              <a:spcBef>
                <a:spcPts val="0"/>
              </a:spcBef>
              <a:defRPr/>
            </a:pPr>
            <a:r>
              <a:rPr lang="en-US" sz="1600" b="1" dirty="0">
                <a:solidFill>
                  <a:srgbClr val="202124"/>
                </a:solidFill>
                <a:latin typeface="Google Sans"/>
              </a:rPr>
              <a:t>Start of PhD:  </a:t>
            </a:r>
            <a:r>
              <a:rPr lang="en-US" sz="1600" dirty="0">
                <a:solidFill>
                  <a:srgbClr val="202124"/>
                </a:solidFill>
                <a:latin typeface="Google Sans"/>
              </a:rPr>
              <a:t>18/02/2022 (1 year and 4 months)</a:t>
            </a:r>
          </a:p>
          <a:p>
            <a:pPr>
              <a:spcBef>
                <a:spcPts val="0"/>
              </a:spcBef>
              <a:defRPr/>
            </a:pPr>
            <a:r>
              <a:rPr lang="en-US" sz="1600" b="1" dirty="0">
                <a:solidFill>
                  <a:srgbClr val="202124"/>
                </a:solidFill>
                <a:latin typeface="Google Sans"/>
              </a:rPr>
              <a:t>Courses</a:t>
            </a:r>
            <a:r>
              <a:rPr lang="en-US" sz="1600" dirty="0">
                <a:solidFill>
                  <a:srgbClr val="202124"/>
                </a:solidFill>
                <a:latin typeface="Google Sans"/>
              </a:rPr>
              <a:t>: All ECTS concluded</a:t>
            </a:r>
          </a:p>
        </p:txBody>
      </p:sp>
      <p:grpSp>
        <p:nvGrpSpPr>
          <p:cNvPr id="25" name="Group 24">
            <a:extLst>
              <a:ext uri="{FF2B5EF4-FFF2-40B4-BE49-F238E27FC236}">
                <a16:creationId xmlns:a16="http://schemas.microsoft.com/office/drawing/2014/main" id="{B42727DF-D10D-91C4-5FE6-1C66D73930B6}"/>
              </a:ext>
            </a:extLst>
          </p:cNvPr>
          <p:cNvGrpSpPr/>
          <p:nvPr/>
        </p:nvGrpSpPr>
        <p:grpSpPr>
          <a:xfrm>
            <a:off x="1405048" y="2708445"/>
            <a:ext cx="9999658" cy="2372750"/>
            <a:chOff x="1405048" y="2708445"/>
            <a:chExt cx="9999658" cy="2372750"/>
          </a:xfrm>
        </p:grpSpPr>
        <p:graphicFrame>
          <p:nvGraphicFramePr>
            <p:cNvPr id="7" name="Diagram 6">
              <a:extLst>
                <a:ext uri="{FF2B5EF4-FFF2-40B4-BE49-F238E27FC236}">
                  <a16:creationId xmlns:a16="http://schemas.microsoft.com/office/drawing/2014/main" id="{3EBB20F8-8F53-AFDB-8C52-4BECE5B3EC21}"/>
                </a:ext>
              </a:extLst>
            </p:cNvPr>
            <p:cNvGraphicFramePr/>
            <p:nvPr>
              <p:extLst>
                <p:ext uri="{D42A27DB-BD31-4B8C-83A1-F6EECF244321}">
                  <p14:modId xmlns:p14="http://schemas.microsoft.com/office/powerpoint/2010/main" val="2855126159"/>
                </p:ext>
              </p:extLst>
            </p:nvPr>
          </p:nvGraphicFramePr>
          <p:xfrm>
            <a:off x="1536172" y="2968658"/>
            <a:ext cx="3406114" cy="1642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AFAA5A2-9DF7-18DC-F0E5-59A1220E6A2E}"/>
                </a:ext>
              </a:extLst>
            </p:cNvPr>
            <p:cNvSpPr txBox="1"/>
            <p:nvPr/>
          </p:nvSpPr>
          <p:spPr>
            <a:xfrm>
              <a:off x="1405048" y="3988587"/>
              <a:ext cx="1460525" cy="1092607"/>
            </a:xfrm>
            <a:prstGeom prst="rect">
              <a:avLst/>
            </a:prstGeom>
            <a:noFill/>
          </p:spPr>
          <p:txBody>
            <a:bodyPr wrap="square" rtlCol="0">
              <a:spAutoFit/>
            </a:bodyPr>
            <a:lstStyle/>
            <a:p>
              <a:r>
                <a:rPr lang="en-US" sz="1300" dirty="0"/>
                <a:t>Literature; DPP; Formulation of solution for O1 and O2; Dataset Creation.</a:t>
              </a:r>
              <a:endParaRPr lang="en-US" sz="1400" dirty="0"/>
            </a:p>
          </p:txBody>
        </p:sp>
        <p:sp>
          <p:nvSpPr>
            <p:cNvPr id="9" name="TextBox 8">
              <a:extLst>
                <a:ext uri="{FF2B5EF4-FFF2-40B4-BE49-F238E27FC236}">
                  <a16:creationId xmlns:a16="http://schemas.microsoft.com/office/drawing/2014/main" id="{DBFC010B-94C5-E85D-1ADB-2D175E6C8E83}"/>
                </a:ext>
              </a:extLst>
            </p:cNvPr>
            <p:cNvSpPr txBox="1"/>
            <p:nvPr/>
          </p:nvSpPr>
          <p:spPr>
            <a:xfrm>
              <a:off x="2771517" y="3091452"/>
              <a:ext cx="741228" cy="707886"/>
            </a:xfrm>
            <a:prstGeom prst="rect">
              <a:avLst/>
            </a:prstGeom>
            <a:noFill/>
          </p:spPr>
          <p:txBody>
            <a:bodyPr wrap="square" rtlCol="0">
              <a:spAutoFit/>
            </a:bodyPr>
            <a:lstStyle/>
            <a:p>
              <a:r>
                <a:rPr lang="en-US" sz="1300" dirty="0">
                  <a:solidFill>
                    <a:schemeClr val="bg2">
                      <a:lumMod val="50000"/>
                    </a:schemeClr>
                  </a:solidFill>
                </a:rPr>
                <a:t>Parental</a:t>
              </a:r>
              <a:br>
                <a:rPr lang="en-US" sz="1300" dirty="0">
                  <a:solidFill>
                    <a:schemeClr val="bg2">
                      <a:lumMod val="50000"/>
                    </a:schemeClr>
                  </a:solidFill>
                </a:rPr>
              </a:br>
              <a:r>
                <a:rPr lang="en-US" sz="1300" dirty="0">
                  <a:solidFill>
                    <a:schemeClr val="bg2">
                      <a:lumMod val="50000"/>
                    </a:schemeClr>
                  </a:solidFill>
                </a:rPr>
                <a:t>Leave</a:t>
              </a:r>
              <a:br>
                <a:rPr lang="en-US" sz="1400" dirty="0"/>
              </a:br>
              <a:endParaRPr lang="en-US" sz="1400" dirty="0"/>
            </a:p>
          </p:txBody>
        </p:sp>
        <p:sp>
          <p:nvSpPr>
            <p:cNvPr id="10" name="TextBox 9">
              <a:extLst>
                <a:ext uri="{FF2B5EF4-FFF2-40B4-BE49-F238E27FC236}">
                  <a16:creationId xmlns:a16="http://schemas.microsoft.com/office/drawing/2014/main" id="{BBE08D42-4811-EDE5-E478-29EE2F6FEA13}"/>
                </a:ext>
              </a:extLst>
            </p:cNvPr>
            <p:cNvSpPr txBox="1"/>
            <p:nvPr/>
          </p:nvSpPr>
          <p:spPr>
            <a:xfrm>
              <a:off x="3734134" y="3988588"/>
              <a:ext cx="1500411" cy="1092607"/>
            </a:xfrm>
            <a:prstGeom prst="rect">
              <a:avLst/>
            </a:prstGeom>
            <a:noFill/>
          </p:spPr>
          <p:txBody>
            <a:bodyPr wrap="square" rtlCol="0">
              <a:spAutoFit/>
            </a:bodyPr>
            <a:lstStyle/>
            <a:p>
              <a:r>
                <a:rPr lang="en-US" sz="1300" dirty="0"/>
                <a:t>Experimentation, Evaluation, and Comparison</a:t>
              </a:r>
            </a:p>
            <a:p>
              <a:r>
                <a:rPr lang="en-US" sz="1300" dirty="0"/>
                <a:t>of our developed approach (O1, O2).</a:t>
              </a:r>
              <a:endParaRPr lang="en-US" sz="1400" dirty="0"/>
            </a:p>
          </p:txBody>
        </p:sp>
        <p:graphicFrame>
          <p:nvGraphicFramePr>
            <p:cNvPr id="15" name="Diagram 14">
              <a:extLst>
                <a:ext uri="{FF2B5EF4-FFF2-40B4-BE49-F238E27FC236}">
                  <a16:creationId xmlns:a16="http://schemas.microsoft.com/office/drawing/2014/main" id="{6E7EFDE1-11F6-7DDD-62D5-2C81B97156D0}"/>
                </a:ext>
              </a:extLst>
            </p:cNvPr>
            <p:cNvGraphicFramePr/>
            <p:nvPr>
              <p:extLst>
                <p:ext uri="{D42A27DB-BD31-4B8C-83A1-F6EECF244321}">
                  <p14:modId xmlns:p14="http://schemas.microsoft.com/office/powerpoint/2010/main" val="2444827436"/>
                </p:ext>
              </p:extLst>
            </p:nvPr>
          </p:nvGraphicFramePr>
          <p:xfrm>
            <a:off x="5359000" y="2995336"/>
            <a:ext cx="3975123" cy="164221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a:extLst>
                <a:ext uri="{FF2B5EF4-FFF2-40B4-BE49-F238E27FC236}">
                  <a16:creationId xmlns:a16="http://schemas.microsoft.com/office/drawing/2014/main" id="{6BF1F06C-892B-2702-4F1C-65ECC137EF31}"/>
                </a:ext>
              </a:extLst>
            </p:cNvPr>
            <p:cNvSpPr txBox="1"/>
            <p:nvPr/>
          </p:nvSpPr>
          <p:spPr>
            <a:xfrm>
              <a:off x="5359000" y="4018943"/>
              <a:ext cx="1627343" cy="692497"/>
            </a:xfrm>
            <a:prstGeom prst="rect">
              <a:avLst/>
            </a:prstGeom>
            <a:noFill/>
          </p:spPr>
          <p:txBody>
            <a:bodyPr wrap="square" rtlCol="0">
              <a:spAutoFit/>
            </a:bodyPr>
            <a:lstStyle/>
            <a:p>
              <a:r>
                <a:rPr lang="en-US" sz="1300" dirty="0"/>
                <a:t>Submission of </a:t>
              </a:r>
              <a:br>
                <a:rPr lang="en-US" sz="1300" dirty="0"/>
              </a:br>
              <a:r>
                <a:rPr lang="en-US" sz="1300" dirty="0"/>
                <a:t>1</a:t>
              </a:r>
              <a:r>
                <a:rPr lang="en-US" sz="1300" baseline="30000" dirty="0"/>
                <a:t>st</a:t>
              </a:r>
              <a:r>
                <a:rPr lang="en-US" sz="1300" dirty="0"/>
                <a:t> Contribution</a:t>
              </a:r>
              <a:br>
                <a:rPr lang="en-US" sz="1300" dirty="0"/>
              </a:br>
              <a:r>
                <a:rPr lang="en-US" sz="1300" dirty="0"/>
                <a:t>(ICDE 2024)</a:t>
              </a:r>
              <a:endParaRPr lang="en-US" sz="1400" dirty="0"/>
            </a:p>
          </p:txBody>
        </p:sp>
        <p:sp>
          <p:nvSpPr>
            <p:cNvPr id="18" name="TextBox 17">
              <a:extLst>
                <a:ext uri="{FF2B5EF4-FFF2-40B4-BE49-F238E27FC236}">
                  <a16:creationId xmlns:a16="http://schemas.microsoft.com/office/drawing/2014/main" id="{013360B1-868D-1110-3BBD-D1D77605EF2A}"/>
                </a:ext>
              </a:extLst>
            </p:cNvPr>
            <p:cNvSpPr txBox="1"/>
            <p:nvPr/>
          </p:nvSpPr>
          <p:spPr>
            <a:xfrm>
              <a:off x="6373430" y="2708445"/>
              <a:ext cx="1713295" cy="1107996"/>
            </a:xfrm>
            <a:prstGeom prst="rect">
              <a:avLst/>
            </a:prstGeom>
            <a:noFill/>
          </p:spPr>
          <p:txBody>
            <a:bodyPr wrap="square" rtlCol="0">
              <a:spAutoFit/>
            </a:bodyPr>
            <a:lstStyle/>
            <a:p>
              <a:r>
                <a:rPr lang="en-US" sz="1300" dirty="0"/>
                <a:t>Evaluation of our Triple Extraction Framework for an extended Contribution</a:t>
              </a:r>
              <a:br>
                <a:rPr lang="en-US" sz="1400" dirty="0"/>
              </a:br>
              <a:endParaRPr lang="en-US" sz="1400" dirty="0"/>
            </a:p>
          </p:txBody>
        </p:sp>
        <p:sp>
          <p:nvSpPr>
            <p:cNvPr id="19" name="TextBox 18">
              <a:extLst>
                <a:ext uri="{FF2B5EF4-FFF2-40B4-BE49-F238E27FC236}">
                  <a16:creationId xmlns:a16="http://schemas.microsoft.com/office/drawing/2014/main" id="{2FD60FD8-FA18-3704-257E-26B51173A348}"/>
                </a:ext>
              </a:extLst>
            </p:cNvPr>
            <p:cNvSpPr txBox="1"/>
            <p:nvPr/>
          </p:nvSpPr>
          <p:spPr>
            <a:xfrm>
              <a:off x="7833712" y="4015966"/>
              <a:ext cx="1500411" cy="892552"/>
            </a:xfrm>
            <a:prstGeom prst="rect">
              <a:avLst/>
            </a:prstGeom>
            <a:noFill/>
          </p:spPr>
          <p:txBody>
            <a:bodyPr wrap="square" rtlCol="0">
              <a:spAutoFit/>
            </a:bodyPr>
            <a:lstStyle/>
            <a:p>
              <a:r>
                <a:rPr lang="en-US" sz="1300" dirty="0"/>
                <a:t>Secondment;</a:t>
              </a:r>
              <a:br>
                <a:rPr lang="en-US" sz="1300" dirty="0"/>
              </a:br>
              <a:r>
                <a:rPr lang="en-US" sz="1300" dirty="0"/>
                <a:t>Host (ULB) Stay;</a:t>
              </a:r>
              <a:br>
                <a:rPr lang="en-US" sz="1300" dirty="0"/>
              </a:br>
              <a:r>
                <a:rPr lang="en-US" sz="1300" dirty="0"/>
                <a:t>Contributions </a:t>
              </a:r>
              <a:br>
                <a:rPr lang="en-US" sz="1300" dirty="0"/>
              </a:br>
              <a:r>
                <a:rPr lang="en-US" sz="1300" dirty="0"/>
                <a:t>(O3, O4)</a:t>
              </a:r>
              <a:endParaRPr lang="en-US" sz="1400" dirty="0"/>
            </a:p>
          </p:txBody>
        </p:sp>
        <p:graphicFrame>
          <p:nvGraphicFramePr>
            <p:cNvPr id="21" name="Diagram 20">
              <a:extLst>
                <a:ext uri="{FF2B5EF4-FFF2-40B4-BE49-F238E27FC236}">
                  <a16:creationId xmlns:a16="http://schemas.microsoft.com/office/drawing/2014/main" id="{71AA38AD-A0C3-D5BF-865C-EBCAD794927F}"/>
                </a:ext>
              </a:extLst>
            </p:cNvPr>
            <p:cNvGraphicFramePr/>
            <p:nvPr>
              <p:extLst>
                <p:ext uri="{D42A27DB-BD31-4B8C-83A1-F6EECF244321}">
                  <p14:modId xmlns:p14="http://schemas.microsoft.com/office/powerpoint/2010/main" val="850751510"/>
                </p:ext>
              </p:extLst>
            </p:nvPr>
          </p:nvGraphicFramePr>
          <p:xfrm>
            <a:off x="9652602" y="2968658"/>
            <a:ext cx="1627343" cy="164221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2" name="TextBox 21">
              <a:extLst>
                <a:ext uri="{FF2B5EF4-FFF2-40B4-BE49-F238E27FC236}">
                  <a16:creationId xmlns:a16="http://schemas.microsoft.com/office/drawing/2014/main" id="{AB66AFF4-F776-B33D-D7B4-57422CA9D261}"/>
                </a:ext>
              </a:extLst>
            </p:cNvPr>
            <p:cNvSpPr txBox="1"/>
            <p:nvPr/>
          </p:nvSpPr>
          <p:spPr>
            <a:xfrm>
              <a:off x="9777363" y="3995460"/>
              <a:ext cx="1627343" cy="292388"/>
            </a:xfrm>
            <a:prstGeom prst="rect">
              <a:avLst/>
            </a:prstGeom>
            <a:noFill/>
          </p:spPr>
          <p:txBody>
            <a:bodyPr wrap="square" rtlCol="0">
              <a:spAutoFit/>
            </a:bodyPr>
            <a:lstStyle/>
            <a:p>
              <a:r>
                <a:rPr lang="en-US" sz="1300" dirty="0"/>
                <a:t>Doctoral Thesis</a:t>
              </a:r>
              <a:endParaRPr lang="en-US" sz="1400" dirty="0"/>
            </a:p>
          </p:txBody>
        </p:sp>
      </p:grpSp>
    </p:spTree>
    <p:extLst>
      <p:ext uri="{BB962C8B-B14F-4D97-AF65-F5344CB8AC3E}">
        <p14:creationId xmlns:p14="http://schemas.microsoft.com/office/powerpoint/2010/main" val="76422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2096813" y="2770015"/>
            <a:ext cx="7998373" cy="1317970"/>
          </a:xfrm>
        </p:spPr>
        <p:txBody>
          <a:bodyPr>
            <a:normAutofit/>
          </a:bodyPr>
          <a:lstStyle/>
          <a:p>
            <a:pPr algn="ctr"/>
            <a:r>
              <a:rPr lang="en-US" sz="6000" dirty="0">
                <a:solidFill>
                  <a:srgbClr val="002060"/>
                </a:solidFill>
                <a:latin typeface="Cambria" panose="02040503050406030204" pitchFamily="18" charset="0"/>
                <a:ea typeface="Cambria" panose="02040503050406030204" pitchFamily="18" charset="0"/>
              </a:rPr>
              <a:t>Thank You!</a:t>
            </a:r>
            <a:endParaRPr lang="LID4096" sz="6000" dirty="0">
              <a:solidFill>
                <a:srgbClr val="FFC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0316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p:txBody>
          <a:bodyPr>
            <a:normAutofit/>
          </a:bodyPr>
          <a:lstStyle/>
          <a:p>
            <a:r>
              <a:rPr lang="en-US" dirty="0">
                <a:solidFill>
                  <a:srgbClr val="002060"/>
                </a:solidFill>
                <a:latin typeface="Cambria" panose="02040503050406030204" pitchFamily="18" charset="0"/>
                <a:ea typeface="Cambria" panose="02040503050406030204" pitchFamily="18" charset="0"/>
              </a:rPr>
              <a:t>Outline of the Presentation</a:t>
            </a:r>
            <a:endParaRPr lang="LID4096" dirty="0">
              <a:solidFill>
                <a:srgbClr val="00206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4DF5DA9-4A6A-4C82-AFE6-C936DFCE055A}"/>
              </a:ext>
            </a:extLst>
          </p:cNvPr>
          <p:cNvSpPr>
            <a:spLocks noGrp="1"/>
          </p:cNvSpPr>
          <p:nvPr>
            <p:ph idx="1"/>
          </p:nvPr>
        </p:nvSpPr>
        <p:spPr>
          <a:xfrm>
            <a:off x="980895" y="1378439"/>
            <a:ext cx="3918909" cy="4234710"/>
          </a:xfrm>
        </p:spPr>
        <p:txBody>
          <a:bodyPr>
            <a:normAutofit/>
          </a:bodyPr>
          <a:lstStyle/>
          <a:p>
            <a:r>
              <a:rPr lang="en-US" sz="1600" dirty="0">
                <a:latin typeface="Cambria" panose="02040503050406030204" pitchFamily="18" charset="0"/>
                <a:ea typeface="Cambria" panose="02040503050406030204" pitchFamily="18" charset="0"/>
              </a:rPr>
              <a:t>Ph.D. Project Overview</a:t>
            </a:r>
          </a:p>
          <a:p>
            <a:pPr lvl="1"/>
            <a:r>
              <a:rPr lang="en-US" sz="1600" dirty="0">
                <a:latin typeface="Cambria" panose="02040503050406030204" pitchFamily="18" charset="0"/>
                <a:ea typeface="Cambria" panose="02040503050406030204" pitchFamily="18" charset="0"/>
              </a:rPr>
              <a:t>Motivation</a:t>
            </a:r>
          </a:p>
          <a:p>
            <a:pPr lvl="1"/>
            <a:r>
              <a:rPr lang="en-US" sz="1600" dirty="0">
                <a:latin typeface="Cambria" panose="02040503050406030204" pitchFamily="18" charset="0"/>
                <a:ea typeface="Cambria" panose="02040503050406030204" pitchFamily="18" charset="0"/>
              </a:rPr>
              <a:t>Objectives</a:t>
            </a:r>
          </a:p>
          <a:p>
            <a:pPr lvl="1"/>
            <a:r>
              <a:rPr lang="en-US" sz="1600" dirty="0">
                <a:latin typeface="Cambria" panose="02040503050406030204" pitchFamily="18" charset="0"/>
                <a:ea typeface="Cambria" panose="02040503050406030204" pitchFamily="18" charset="0"/>
              </a:rPr>
              <a:t>Envisioned Pipeline</a:t>
            </a:r>
            <a:br>
              <a:rPr lang="en-US"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Current Work and Contribution Plan</a:t>
            </a:r>
          </a:p>
          <a:p>
            <a:pPr lvl="1"/>
            <a:r>
              <a:rPr lang="en-US" sz="1600" dirty="0">
                <a:latin typeface="Cambria" panose="02040503050406030204" pitchFamily="18" charset="0"/>
                <a:ea typeface="Cambria" panose="02040503050406030204" pitchFamily="18" charset="0"/>
              </a:rPr>
              <a:t>Current Focus</a:t>
            </a:r>
          </a:p>
          <a:p>
            <a:pPr lvl="1"/>
            <a:r>
              <a:rPr lang="en-US" sz="1600" dirty="0">
                <a:latin typeface="Cambria" panose="02040503050406030204" pitchFamily="18" charset="0"/>
                <a:ea typeface="Cambria" panose="02040503050406030204" pitchFamily="18" charset="0"/>
              </a:rPr>
              <a:t>Our Approach</a:t>
            </a:r>
          </a:p>
          <a:p>
            <a:pPr lvl="1"/>
            <a:r>
              <a:rPr lang="en-US" sz="1600" dirty="0">
                <a:latin typeface="Cambria" panose="02040503050406030204" pitchFamily="18" charset="0"/>
                <a:ea typeface="Cambria" panose="02040503050406030204" pitchFamily="18" charset="0"/>
              </a:rPr>
              <a:t>Experimental Results</a:t>
            </a:r>
          </a:p>
          <a:p>
            <a:pPr lvl="1"/>
            <a:r>
              <a:rPr lang="en-US" sz="1600" dirty="0">
                <a:latin typeface="Cambria" panose="02040503050406030204" pitchFamily="18" charset="0"/>
                <a:ea typeface="Cambria" panose="02040503050406030204" pitchFamily="18" charset="0"/>
              </a:rPr>
              <a:t>Relevant Work</a:t>
            </a:r>
          </a:p>
          <a:p>
            <a:pPr lvl="1"/>
            <a:r>
              <a:rPr lang="en-US" sz="1600" dirty="0">
                <a:latin typeface="Cambria" panose="02040503050406030204" pitchFamily="18" charset="0"/>
                <a:ea typeface="Cambria" panose="02040503050406030204" pitchFamily="18" charset="0"/>
              </a:rPr>
              <a:t>Conclusion and Future Directions</a:t>
            </a:r>
            <a:br>
              <a:rPr lang="en-US"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Timeline and Future Plan</a:t>
            </a:r>
          </a:p>
        </p:txBody>
      </p:sp>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898510" y="6492875"/>
            <a:ext cx="293490" cy="365125"/>
          </a:xfrm>
        </p:spPr>
        <p:txBody>
          <a:bodyPr/>
          <a:lstStyle/>
          <a:p>
            <a:fld id="{2AAD9BEF-622F-4B1C-A61F-863E667CA1B7}" type="slidenum">
              <a:rPr lang="en-US" b="1" smtClean="0"/>
              <a:t>2</a:t>
            </a:fld>
            <a:endParaRPr lang="en-US" b="1" dirty="0"/>
          </a:p>
        </p:txBody>
      </p:sp>
    </p:spTree>
    <p:extLst>
      <p:ext uri="{BB962C8B-B14F-4D97-AF65-F5344CB8AC3E}">
        <p14:creationId xmlns:p14="http://schemas.microsoft.com/office/powerpoint/2010/main" val="403929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4" y="197474"/>
            <a:ext cx="2194612" cy="402959"/>
          </a:xfrm>
        </p:spPr>
        <p:txBody>
          <a:bodyPr>
            <a:normAutofit fontScale="90000"/>
          </a:bodyPr>
          <a:lstStyle/>
          <a:p>
            <a:r>
              <a:rPr lang="en-US" dirty="0">
                <a:solidFill>
                  <a:srgbClr val="002060"/>
                </a:solidFill>
                <a:latin typeface="Cambria" panose="02040503050406030204" pitchFamily="18" charset="0"/>
                <a:ea typeface="Cambria" panose="02040503050406030204" pitchFamily="18" charset="0"/>
              </a:rPr>
              <a:t>References</a:t>
            </a:r>
            <a:endParaRPr lang="LID4096" dirty="0">
              <a:solidFill>
                <a:srgbClr val="002060"/>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765280" y="6492875"/>
            <a:ext cx="426720" cy="365125"/>
          </a:xfrm>
        </p:spPr>
        <p:txBody>
          <a:bodyPr/>
          <a:lstStyle/>
          <a:p>
            <a:fld id="{2AAD9BEF-622F-4B1C-A61F-863E667CA1B7}" type="slidenum">
              <a:rPr lang="en-US" b="1" smtClean="0"/>
              <a:t>20</a:t>
            </a:fld>
            <a:endParaRPr lang="en-US" b="1" dirty="0"/>
          </a:p>
        </p:txBody>
      </p:sp>
      <p:sp>
        <p:nvSpPr>
          <p:cNvPr id="8" name="TextBox 7">
            <a:extLst>
              <a:ext uri="{FF2B5EF4-FFF2-40B4-BE49-F238E27FC236}">
                <a16:creationId xmlns:a16="http://schemas.microsoft.com/office/drawing/2014/main" id="{02C40F22-33F6-23E6-ADB7-672E65C244B6}"/>
              </a:ext>
            </a:extLst>
          </p:cNvPr>
          <p:cNvSpPr txBox="1"/>
          <p:nvPr/>
        </p:nvSpPr>
        <p:spPr>
          <a:xfrm>
            <a:off x="611454" y="705606"/>
            <a:ext cx="11367186" cy="5625579"/>
          </a:xfrm>
          <a:prstGeom prst="rect">
            <a:avLst/>
          </a:prstGeom>
          <a:noFill/>
        </p:spPr>
        <p:txBody>
          <a:bodyPr wrap="square">
            <a:spAutoFit/>
          </a:bodyPr>
          <a:lstStyle/>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a:t>
            </a:r>
            <a:r>
              <a:rPr lang="en-US" sz="900" dirty="0">
                <a:effectLst/>
                <a:latin typeface="Calibri" panose="020F0502020204030204" pitchFamily="34" charset="0"/>
                <a:ea typeface="Calibri" panose="020F0502020204030204" pitchFamily="34" charset="0"/>
                <a:cs typeface="Times New Roman" panose="02020603050405020304" pitchFamily="18" charset="0"/>
              </a:rPr>
              <a:t> R.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Gaizauskas</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Y. Wilks. </a:t>
            </a:r>
            <a:r>
              <a:rPr lang="fr-FR" sz="900" b="1" dirty="0">
                <a:effectLst/>
                <a:latin typeface="Calibri" panose="020F0502020204030204" pitchFamily="34" charset="0"/>
                <a:ea typeface="Calibri" panose="020F0502020204030204" pitchFamily="34" charset="0"/>
                <a:cs typeface="Times New Roman" panose="02020603050405020304" pitchFamily="18" charset="0"/>
              </a:rPr>
              <a:t>Information extraction:</a:t>
            </a:r>
            <a:r>
              <a:rPr lang="fr-FR" sz="900" dirty="0">
                <a:effectLst/>
                <a:latin typeface="Calibri" panose="020F0502020204030204" pitchFamily="34" charset="0"/>
                <a:ea typeface="Calibri" panose="020F0502020204030204" pitchFamily="34" charset="0"/>
                <a:cs typeface="Times New Roman" panose="02020603050405020304" pitchFamily="18" charset="0"/>
              </a:rPr>
              <a:t> </a:t>
            </a:r>
            <a:r>
              <a:rPr lang="fr-FR" sz="900" b="1" dirty="0">
                <a:effectLst/>
                <a:latin typeface="Calibri" panose="020F0502020204030204" pitchFamily="34" charset="0"/>
                <a:ea typeface="Calibri" panose="020F0502020204030204" pitchFamily="34" charset="0"/>
                <a:cs typeface="Times New Roman" panose="02020603050405020304" pitchFamily="18" charset="0"/>
              </a:rPr>
              <a:t>Beyond document </a:t>
            </a:r>
            <a:r>
              <a:rPr lang="fr-FR" sz="900" b="1" dirty="0" err="1">
                <a:effectLst/>
                <a:latin typeface="Calibri" panose="020F0502020204030204" pitchFamily="34" charset="0"/>
                <a:ea typeface="Calibri" panose="020F0502020204030204" pitchFamily="34" charset="0"/>
                <a:cs typeface="Times New Roman" panose="02020603050405020304" pitchFamily="18" charset="0"/>
              </a:rPr>
              <a:t>retrieval</a:t>
            </a:r>
            <a:r>
              <a:rPr lang="fr-FR"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a:effectLst/>
                <a:latin typeface="Calibri" panose="020F0502020204030204" pitchFamily="34" charset="0"/>
                <a:ea typeface="Calibri" panose="020F0502020204030204" pitchFamily="34" charset="0"/>
                <a:cs typeface="Times New Roman" panose="02020603050405020304" pitchFamily="18" charset="0"/>
              </a:rPr>
              <a:t>Journal of Documentation, 54(1), pages 70–105, 1998. DOI: 10.1108/eum0000000007162.2</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a:t>
            </a:r>
            <a:r>
              <a:rPr lang="en-US" sz="900" dirty="0">
                <a:effectLst/>
                <a:latin typeface="Calibri" panose="020F0502020204030204" pitchFamily="34" charset="0"/>
                <a:ea typeface="Calibri" panose="020F0502020204030204" pitchFamily="34" charset="0"/>
                <a:cs typeface="Times New Roman" panose="02020603050405020304" pitchFamily="18" charset="0"/>
              </a:rPr>
              <a:t> Isabelle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Augenstein</a:t>
            </a:r>
            <a:r>
              <a:rPr lang="en-US" sz="900" dirty="0">
                <a:effectLst/>
                <a:latin typeface="Calibri" panose="020F0502020204030204" pitchFamily="34" charset="0"/>
                <a:ea typeface="Calibri" panose="020F0502020204030204" pitchFamily="34" charset="0"/>
                <a:cs typeface="Times New Roman" panose="02020603050405020304" pitchFamily="18" charset="0"/>
              </a:rPr>
              <a:t>, Andreas Vlachos, and Diana Maynard. </a:t>
            </a:r>
            <a:r>
              <a:rPr lang="en-US" sz="900" b="1" dirty="0">
                <a:effectLst/>
                <a:latin typeface="Calibri" panose="020F0502020204030204" pitchFamily="34" charset="0"/>
                <a:ea typeface="Calibri" panose="020F0502020204030204" pitchFamily="34" charset="0"/>
                <a:cs typeface="Times New Roman" panose="02020603050405020304" pitchFamily="18" charset="0"/>
              </a:rPr>
              <a:t>Extracting relations between non-standard entities using distant supervision and imitation learning</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 of the Conference on Empirical Methods in Natural Language Processing (</a:t>
            </a:r>
            <a:r>
              <a:rPr lang="en-US" sz="900" b="1" dirty="0">
                <a:effectLst/>
                <a:latin typeface="Calibri" panose="020F0502020204030204" pitchFamily="34" charset="0"/>
                <a:ea typeface="Calibri" panose="020F0502020204030204" pitchFamily="34" charset="0"/>
                <a:cs typeface="Times New Roman" panose="02020603050405020304" pitchFamily="18" charset="0"/>
              </a:rPr>
              <a:t>EMNLP</a:t>
            </a:r>
            <a:r>
              <a:rPr lang="en-US" sz="900" dirty="0">
                <a:effectLst/>
                <a:latin typeface="Calibri" panose="020F0502020204030204" pitchFamily="34" charset="0"/>
                <a:ea typeface="Calibri" panose="020F0502020204030204" pitchFamily="34" charset="0"/>
                <a:cs typeface="Times New Roman" panose="02020603050405020304" pitchFamily="18" charset="0"/>
              </a:rPr>
              <a:t>), pages 747–757, Lisbon, Portugal, 2015. Association for Computational Linguistics, DOI: 10.18653/v1/d15-1086. 37, 40, 45, 137</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[3]</a:t>
            </a:r>
            <a:r>
              <a:rPr lang="en-US" sz="900" dirty="0">
                <a:effectLst/>
                <a:latin typeface="Calibri" panose="020F0502020204030204" pitchFamily="34" charset="0"/>
                <a:ea typeface="Calibri" panose="020F0502020204030204" pitchFamily="34" charset="0"/>
                <a:cs typeface="Times New Roman" panose="02020603050405020304" pitchFamily="18" charset="0"/>
              </a:rPr>
              <a:t> Tim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Rocktäschel</a:t>
            </a:r>
            <a:r>
              <a:rPr lang="en-US" sz="900" dirty="0">
                <a:effectLst/>
                <a:latin typeface="Calibri" panose="020F0502020204030204" pitchFamily="34" charset="0"/>
                <a:ea typeface="Calibri" panose="020F0502020204030204" pitchFamily="34" charset="0"/>
                <a:cs typeface="Times New Roman" panose="02020603050405020304" pitchFamily="18" charset="0"/>
              </a:rPr>
              <a:t>, Sameer Singh, and Sebastian Riedel. </a:t>
            </a:r>
            <a:r>
              <a:rPr lang="en-US" sz="900" b="1" dirty="0">
                <a:effectLst/>
                <a:latin typeface="Calibri" panose="020F0502020204030204" pitchFamily="34" charset="0"/>
                <a:ea typeface="Calibri" panose="020F0502020204030204" pitchFamily="34" charset="0"/>
                <a:cs typeface="Times New Roman" panose="02020603050405020304" pitchFamily="18" charset="0"/>
              </a:rPr>
              <a:t>Injecting logical background knowledge into embeddings for relation extraction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In Annual Conference of the North American Chapter of the Association for Computational Linguistics (</a:t>
            </a:r>
            <a:r>
              <a:rPr lang="en-US" sz="900" b="1" dirty="0">
                <a:effectLst/>
                <a:latin typeface="Calibri" panose="020F0502020204030204" pitchFamily="34" charset="0"/>
                <a:ea typeface="Calibri" panose="020F0502020204030204" pitchFamily="34" charset="0"/>
                <a:cs typeface="Times New Roman" panose="02020603050405020304" pitchFamily="18" charset="0"/>
              </a:rPr>
              <a:t>NAACL</a:t>
            </a:r>
            <a:r>
              <a:rPr lang="en-US" sz="900" dirty="0">
                <a:effectLst/>
                <a:latin typeface="Calibri" panose="020F0502020204030204" pitchFamily="34" charset="0"/>
                <a:ea typeface="Calibri" panose="020F0502020204030204" pitchFamily="34" charset="0"/>
                <a:cs typeface="Times New Roman" panose="02020603050405020304" pitchFamily="18" charset="0"/>
              </a:rPr>
              <a:t>), 2015. DOI: 10.3115/v1/n15-1118. 37</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[4]</a:t>
            </a:r>
            <a:r>
              <a:rPr lang="en-US" sz="900" dirty="0">
                <a:effectLst/>
                <a:latin typeface="Calibri" panose="020F0502020204030204" pitchFamily="34" charset="0"/>
                <a:ea typeface="Calibri" panose="020F0502020204030204" pitchFamily="34" charset="0"/>
                <a:cs typeface="Times New Roman" panose="02020603050405020304" pitchFamily="18" charset="0"/>
              </a:rPr>
              <a:t> Rohit J. Kate and Raymond Mooney. </a:t>
            </a:r>
            <a:r>
              <a:rPr lang="en-US" sz="900" b="1" dirty="0">
                <a:effectLst/>
                <a:latin typeface="Calibri" panose="020F0502020204030204" pitchFamily="34" charset="0"/>
                <a:ea typeface="Calibri" panose="020F0502020204030204" pitchFamily="34" charset="0"/>
                <a:cs typeface="Times New Roman" panose="02020603050405020304" pitchFamily="18" charset="0"/>
              </a:rPr>
              <a:t>Joint entity and relation extraction using card-pyramid parsing</a:t>
            </a:r>
            <a:r>
              <a:rPr lang="en-US" sz="900" dirty="0">
                <a:effectLst/>
                <a:latin typeface="Calibri" panose="020F0502020204030204" pitchFamily="34" charset="0"/>
                <a:ea typeface="Calibri" panose="020F0502020204030204" pitchFamily="34" charset="0"/>
                <a:cs typeface="Times New Roman" panose="02020603050405020304" pitchFamily="18" charset="0"/>
              </a:rPr>
              <a:t>. In Mirella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Lapata</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Anoop Sarkar, Eds., Proc. of the 14th Conference on Computational Natural Language Learning, pages 203–212, Uppsala, Sweden, 2010. Association for Computational Linguistics. 40.</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[5]</a:t>
            </a:r>
            <a:r>
              <a:rPr lang="en-US" sz="900" dirty="0">
                <a:effectLst/>
                <a:latin typeface="Calibri" panose="020F0502020204030204" pitchFamily="34" charset="0"/>
                <a:ea typeface="Calibri" panose="020F0502020204030204" pitchFamily="34" charset="0"/>
                <a:cs typeface="Times New Roman" panose="02020603050405020304" pitchFamily="18" charset="0"/>
              </a:rPr>
              <a:t> Sameer Singh, Sebastian Riedel, Brian Martin,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Jiaping</a:t>
            </a:r>
            <a:r>
              <a:rPr lang="en-US" sz="900" dirty="0">
                <a:effectLst/>
                <a:latin typeface="Calibri" panose="020F0502020204030204" pitchFamily="34" charset="0"/>
                <a:ea typeface="Calibri" panose="020F0502020204030204" pitchFamily="34" charset="0"/>
                <a:cs typeface="Times New Roman" panose="02020603050405020304" pitchFamily="18" charset="0"/>
              </a:rPr>
              <a:t> Zheng, and Andrew McCallum. </a:t>
            </a:r>
            <a:r>
              <a:rPr lang="en-US" sz="900" b="1" dirty="0">
                <a:effectLst/>
                <a:latin typeface="Calibri" panose="020F0502020204030204" pitchFamily="34" charset="0"/>
                <a:ea typeface="Calibri" panose="020F0502020204030204" pitchFamily="34" charset="0"/>
                <a:cs typeface="Times New Roman" panose="02020603050405020304" pitchFamily="18" charset="0"/>
              </a:rPr>
              <a:t>Joint inference of entities, relations, and coreference</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 of AKBC, pages 1–6. ACM, 2013. DOI: 10.1145/2509558.2509559. 40</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[6]</a:t>
            </a:r>
            <a:r>
              <a:rPr lang="en-US" sz="900" dirty="0">
                <a:effectLst/>
                <a:latin typeface="Calibri" panose="020F0502020204030204" pitchFamily="34" charset="0"/>
                <a:ea typeface="Calibri" panose="020F0502020204030204" pitchFamily="34" charset="0"/>
                <a:cs typeface="Times New Roman" panose="02020603050405020304" pitchFamily="18" charset="0"/>
              </a:rPr>
              <a:t> Qi Li and Heng Ji. </a:t>
            </a:r>
            <a:r>
              <a:rPr lang="en-US" sz="900" b="1" dirty="0">
                <a:effectLst/>
                <a:latin typeface="Calibri" panose="020F0502020204030204" pitchFamily="34" charset="0"/>
                <a:ea typeface="Calibri" panose="020F0502020204030204" pitchFamily="34" charset="0"/>
                <a:cs typeface="Times New Roman" panose="02020603050405020304" pitchFamily="18" charset="0"/>
              </a:rPr>
              <a:t>Incremental joint extraction of entity mentions and relations</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 of the 52nd Annual Meeting of the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Association for Computational Linguistics</a:t>
            </a:r>
            <a:r>
              <a:rPr lang="en-US" sz="900" dirty="0">
                <a:effectLst/>
                <a:latin typeface="Calibri" panose="020F0502020204030204" pitchFamily="34" charset="0"/>
                <a:ea typeface="Calibri" panose="020F0502020204030204" pitchFamily="34" charset="0"/>
                <a:cs typeface="Times New Roman" panose="02020603050405020304" pitchFamily="18" charset="0"/>
              </a:rPr>
              <a:t> (Volume 1: Long Papers), pages 402–412, Baltimore, Maryland, 2014. Association for Computational Linguistics. DOI: 10.3115/v1/p14-1038. 40</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[7]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Mintz</a:t>
            </a:r>
            <a:r>
              <a:rPr lang="en-US" sz="900" dirty="0">
                <a:effectLst/>
                <a:latin typeface="Calibri" panose="020F0502020204030204" pitchFamily="34" charset="0"/>
                <a:ea typeface="Calibri" panose="020F0502020204030204" pitchFamily="34" charset="0"/>
                <a:cs typeface="Times New Roman" panose="02020603050405020304" pitchFamily="18" charset="0"/>
              </a:rPr>
              <a:t>, M., Bills, S., Snow, R., &amp;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Jurafsky</a:t>
            </a:r>
            <a:r>
              <a:rPr lang="en-US" sz="900" dirty="0">
                <a:effectLst/>
                <a:latin typeface="Calibri" panose="020F0502020204030204" pitchFamily="34" charset="0"/>
                <a:ea typeface="Calibri" panose="020F0502020204030204" pitchFamily="34" charset="0"/>
                <a:cs typeface="Times New Roman" panose="02020603050405020304" pitchFamily="18" charset="0"/>
              </a:rPr>
              <a:t>, D. (2009, August).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Distant supervision for relation extraction without labeled data</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Proceedings of the Joint Conference of the 47th Annual Meeting of the ACL and the 4th International Joint Conference on Natural Language Processing of the AFNLP (pp. 1003-1011).</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[8]</a:t>
            </a:r>
            <a:r>
              <a:rPr lang="en-US" sz="900" dirty="0">
                <a:effectLst/>
                <a:latin typeface="Calibri" panose="020F0502020204030204" pitchFamily="34" charset="0"/>
                <a:ea typeface="Calibri" panose="020F0502020204030204" pitchFamily="34" charset="0"/>
                <a:cs typeface="Times New Roman" panose="02020603050405020304" pitchFamily="18" charset="0"/>
              </a:rPr>
              <a:t> Warren Shen,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AnHai</a:t>
            </a:r>
            <a:r>
              <a:rPr lang="en-US" sz="900" dirty="0">
                <a:effectLst/>
                <a:latin typeface="Calibri" panose="020F0502020204030204" pitchFamily="34" charset="0"/>
                <a:ea typeface="Calibri" panose="020F0502020204030204" pitchFamily="34" charset="0"/>
                <a:cs typeface="Times New Roman" panose="02020603050405020304" pitchFamily="18" charset="0"/>
              </a:rPr>
              <a:t> Doan, Jeffrey F. Naughton, and Raghu Ramakrishnan. </a:t>
            </a:r>
            <a:r>
              <a:rPr lang="en-US" sz="900" b="1" dirty="0">
                <a:effectLst/>
                <a:latin typeface="Calibri" panose="020F0502020204030204" pitchFamily="34" charset="0"/>
                <a:ea typeface="Calibri" panose="020F0502020204030204" pitchFamily="34" charset="0"/>
                <a:cs typeface="Times New Roman" panose="02020603050405020304" pitchFamily="18" charset="0"/>
              </a:rPr>
              <a:t>Declarative information extraction using </a:t>
            </a:r>
            <a:r>
              <a:rPr lang="en-US" sz="900" b="1" dirty="0" err="1">
                <a:effectLst/>
                <a:latin typeface="Calibri" panose="020F0502020204030204" pitchFamily="34" charset="0"/>
                <a:ea typeface="Calibri" panose="020F0502020204030204" pitchFamily="34" charset="0"/>
                <a:cs typeface="Times New Roman" panose="02020603050405020304" pitchFamily="18" charset="0"/>
              </a:rPr>
              <a:t>datalog</a:t>
            </a:r>
            <a:r>
              <a:rPr lang="en-US" sz="900" b="1" dirty="0">
                <a:effectLst/>
                <a:latin typeface="Calibri" panose="020F0502020204030204" pitchFamily="34" charset="0"/>
                <a:ea typeface="Calibri" panose="020F0502020204030204" pitchFamily="34" charset="0"/>
                <a:cs typeface="Times New Roman" panose="02020603050405020304" pitchFamily="18" charset="0"/>
              </a:rPr>
              <a:t> with embedded extraction predicates</a:t>
            </a:r>
            <a:r>
              <a:rPr lang="en-US" sz="900" dirty="0">
                <a:effectLst/>
                <a:latin typeface="Calibri" panose="020F0502020204030204" pitchFamily="34" charset="0"/>
                <a:ea typeface="Calibri" panose="020F0502020204030204" pitchFamily="34" charset="0"/>
                <a:cs typeface="Times New Roman" panose="02020603050405020304" pitchFamily="18" charset="0"/>
              </a:rPr>
              <a:t>. In Christoph Koch, Johannes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Gehrke</a:t>
            </a:r>
            <a:r>
              <a:rPr lang="en-US" sz="900" dirty="0">
                <a:effectLst/>
                <a:latin typeface="Calibri" panose="020F0502020204030204" pitchFamily="34" charset="0"/>
                <a:ea typeface="Calibri" panose="020F0502020204030204" pitchFamily="34" charset="0"/>
                <a:cs typeface="Times New Roman" panose="02020603050405020304" pitchFamily="18" charset="0"/>
              </a:rPr>
              <a:t>, Minos 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Garofalakis</a:t>
            </a:r>
            <a:r>
              <a:rPr lang="en-US" sz="900" dirty="0">
                <a:effectLst/>
                <a:latin typeface="Calibri" panose="020F0502020204030204" pitchFamily="34" charset="0"/>
                <a:ea typeface="Calibri" panose="020F0502020204030204" pitchFamily="34" charset="0"/>
                <a:cs typeface="Times New Roman" panose="02020603050405020304" pitchFamily="18" charset="0"/>
              </a:rPr>
              <a:t>, Divesh Srivastava, Karl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Aberer</a:t>
            </a:r>
            <a:r>
              <a:rPr lang="en-US" sz="900" dirty="0">
                <a:effectLst/>
                <a:latin typeface="Calibri" panose="020F0502020204030204" pitchFamily="34" charset="0"/>
                <a:ea typeface="Calibri" panose="020F0502020204030204" pitchFamily="34" charset="0"/>
                <a:cs typeface="Times New Roman" panose="02020603050405020304" pitchFamily="18" charset="0"/>
              </a:rPr>
              <a:t>, Anand Deshpande, Daniela Florescu, Chee Yong Chan, Venkatesh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Ganti</a:t>
            </a:r>
            <a:r>
              <a:rPr lang="en-US" sz="900" dirty="0">
                <a:effectLst/>
                <a:latin typeface="Calibri" panose="020F0502020204030204" pitchFamily="34" charset="0"/>
                <a:ea typeface="Calibri" panose="020F0502020204030204" pitchFamily="34" charset="0"/>
                <a:cs typeface="Times New Roman" panose="02020603050405020304" pitchFamily="18" charset="0"/>
              </a:rPr>
              <a:t>, Carl-Christian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Kanne</a:t>
            </a:r>
            <a:r>
              <a:rPr lang="en-US" sz="900" dirty="0">
                <a:effectLst/>
                <a:latin typeface="Calibri" panose="020F0502020204030204" pitchFamily="34" charset="0"/>
                <a:ea typeface="Calibri" panose="020F0502020204030204" pitchFamily="34" charset="0"/>
                <a:cs typeface="Times New Roman" panose="02020603050405020304" pitchFamily="18" charset="0"/>
              </a:rPr>
              <a:t>, Wolfgang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Klas</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Erich J.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Neuhold</a:t>
            </a:r>
            <a:r>
              <a:rPr lang="en-US" sz="900" dirty="0">
                <a:effectLst/>
                <a:latin typeface="Calibri" panose="020F0502020204030204" pitchFamily="34" charset="0"/>
                <a:ea typeface="Calibri" panose="020F0502020204030204" pitchFamily="34" charset="0"/>
                <a:cs typeface="Times New Roman" panose="02020603050405020304" pitchFamily="18" charset="0"/>
              </a:rPr>
              <a:t>, Eds., </a:t>
            </a:r>
            <a:r>
              <a:rPr lang="en-US" sz="900" b="1" dirty="0">
                <a:effectLst/>
                <a:latin typeface="Calibri" panose="020F0502020204030204" pitchFamily="34" charset="0"/>
                <a:ea typeface="Calibri" panose="020F0502020204030204" pitchFamily="34" charset="0"/>
                <a:cs typeface="Times New Roman" panose="02020603050405020304" pitchFamily="18" charset="0"/>
              </a:rPr>
              <a:t>VLDB</a:t>
            </a:r>
            <a:r>
              <a:rPr lang="en-US" sz="900" dirty="0">
                <a:effectLst/>
                <a:latin typeface="Calibri" panose="020F0502020204030204" pitchFamily="34" charset="0"/>
                <a:ea typeface="Calibri" panose="020F0502020204030204" pitchFamily="34" charset="0"/>
                <a:cs typeface="Times New Roman" panose="02020603050405020304" pitchFamily="18" charset="0"/>
              </a:rPr>
              <a:t>, pages 1033–1044. ACM, 2007.</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[9] </a:t>
            </a:r>
            <a:r>
              <a:rPr lang="en-US" sz="900" dirty="0">
                <a:effectLst/>
                <a:latin typeface="Calibri" panose="020F0502020204030204" pitchFamily="34" charset="0"/>
                <a:ea typeface="Calibri" panose="020F0502020204030204" pitchFamily="34" charset="0"/>
                <a:cs typeface="Times New Roman" panose="02020603050405020304" pitchFamily="18" charset="0"/>
              </a:rPr>
              <a:t>Frederick Reiss, Sriram Raghavan, Rajasekar Krishnamurthy,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Huaiyu</a:t>
            </a:r>
            <a:r>
              <a:rPr lang="en-US" sz="900" dirty="0">
                <a:effectLst/>
                <a:latin typeface="Calibri" panose="020F0502020204030204" pitchFamily="34" charset="0"/>
                <a:ea typeface="Calibri" panose="020F0502020204030204" pitchFamily="34" charset="0"/>
                <a:cs typeface="Times New Roman" panose="02020603050405020304" pitchFamily="18" charset="0"/>
              </a:rPr>
              <a:t> Zhu, and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Shivakumar</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Vaithyanathan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An algebraic approach to rule-based information extraction</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 of the 24th </a:t>
            </a:r>
            <a:r>
              <a:rPr lang="en-US" sz="900" b="1" dirty="0">
                <a:effectLst/>
                <a:latin typeface="Calibri" panose="020F0502020204030204" pitchFamily="34" charset="0"/>
                <a:ea typeface="Calibri" panose="020F0502020204030204" pitchFamily="34" charset="0"/>
                <a:cs typeface="Times New Roman" panose="02020603050405020304" pitchFamily="18" charset="0"/>
              </a:rPr>
              <a:t>ICDE</a:t>
            </a:r>
            <a:r>
              <a:rPr lang="en-US" sz="900" dirty="0">
                <a:effectLst/>
                <a:latin typeface="Calibri" panose="020F0502020204030204" pitchFamily="34" charset="0"/>
                <a:ea typeface="Calibri" panose="020F0502020204030204" pitchFamily="34" charset="0"/>
                <a:cs typeface="Times New Roman" panose="02020603050405020304" pitchFamily="18" charset="0"/>
              </a:rPr>
              <a:t>, pages 933–942. IEEE, 2008. </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[10] </a:t>
            </a:r>
            <a:r>
              <a:rPr lang="en-US" sz="900" dirty="0">
                <a:effectLst/>
                <a:latin typeface="Calibri" panose="020F0502020204030204" pitchFamily="34" charset="0"/>
                <a:ea typeface="Calibri" panose="020F0502020204030204" pitchFamily="34" charset="0"/>
                <a:cs typeface="Times New Roman" panose="02020603050405020304" pitchFamily="18" charset="0"/>
              </a:rPr>
              <a:t>Xin Dong, Evgeniy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Gabrilovich</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Geremy</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Heitz</a:t>
            </a:r>
            <a:r>
              <a:rPr lang="en-US" sz="900" dirty="0">
                <a:effectLst/>
                <a:latin typeface="Calibri" panose="020F0502020204030204" pitchFamily="34" charset="0"/>
                <a:ea typeface="Calibri" panose="020F0502020204030204" pitchFamily="34" charset="0"/>
                <a:cs typeface="Times New Roman" panose="02020603050405020304" pitchFamily="18" charset="0"/>
              </a:rPr>
              <a:t>, Wilko Horn, Ni Lao, Kevin Murphy, Tomas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Strohmann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Shaohua</a:t>
            </a:r>
            <a:r>
              <a:rPr lang="en-US" sz="900" dirty="0">
                <a:effectLst/>
                <a:latin typeface="Calibri" panose="020F0502020204030204" pitchFamily="34" charset="0"/>
                <a:ea typeface="Calibri" panose="020F0502020204030204" pitchFamily="34" charset="0"/>
                <a:cs typeface="Times New Roman" panose="02020603050405020304" pitchFamily="18" charset="0"/>
              </a:rPr>
              <a:t> Sun, and Wei Zhang. </a:t>
            </a:r>
            <a:r>
              <a:rPr lang="en-US" sz="900" b="1" dirty="0">
                <a:effectLst/>
                <a:latin typeface="Calibri" panose="020F0502020204030204" pitchFamily="34" charset="0"/>
                <a:ea typeface="Calibri" panose="020F0502020204030204" pitchFamily="34" charset="0"/>
                <a:cs typeface="Times New Roman" panose="02020603050405020304" pitchFamily="18" charset="0"/>
              </a:rPr>
              <a:t>Knowledge vault: A web-scale approach to probabilistic knowledge fusion</a:t>
            </a:r>
            <a:r>
              <a:rPr lang="en-US" sz="900" dirty="0">
                <a:effectLst/>
                <a:latin typeface="Calibri" panose="020F0502020204030204" pitchFamily="34" charset="0"/>
                <a:ea typeface="Calibri" panose="020F0502020204030204" pitchFamily="34" charset="0"/>
                <a:cs typeface="Times New Roman" panose="02020603050405020304" pitchFamily="18" charset="0"/>
              </a:rPr>
              <a:t>. In Proc. of the 20th </a:t>
            </a:r>
            <a:r>
              <a:rPr lang="en-US" sz="900" b="1" dirty="0">
                <a:effectLst/>
                <a:latin typeface="Calibri" panose="020F0502020204030204" pitchFamily="34" charset="0"/>
                <a:ea typeface="Calibri" panose="020F0502020204030204" pitchFamily="34" charset="0"/>
                <a:cs typeface="Times New Roman" panose="02020603050405020304" pitchFamily="18" charset="0"/>
              </a:rPr>
              <a:t>ACM SIGKDD</a:t>
            </a:r>
            <a:r>
              <a:rPr lang="en-US" sz="900" dirty="0">
                <a:effectLst/>
                <a:latin typeface="Calibri" panose="020F0502020204030204" pitchFamily="34" charset="0"/>
                <a:ea typeface="Calibri" panose="020F0502020204030204" pitchFamily="34" charset="0"/>
                <a:cs typeface="Times New Roman" panose="02020603050405020304" pitchFamily="18" charset="0"/>
              </a:rPr>
              <a:t> International Conference on Knowledge Discovery and Data Mining, pages 601–610. ACM, 2014. DOI: 10.1145/2623330.2623623.</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[11] </a:t>
            </a:r>
            <a:r>
              <a:rPr lang="en-US" sz="900" dirty="0">
                <a:effectLst/>
                <a:latin typeface="Calibri" panose="020F0502020204030204" pitchFamily="34" charset="0"/>
                <a:ea typeface="Calibri" panose="020F0502020204030204" pitchFamily="34" charset="0"/>
                <a:cs typeface="Times New Roman" panose="02020603050405020304" pitchFamily="18" charset="0"/>
              </a:rPr>
              <a:t>Andrew Carlson, Justin Betteridge, Richard C. Wang,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Estevam</a:t>
            </a:r>
            <a:r>
              <a:rPr lang="en-US" sz="900" dirty="0">
                <a:effectLst/>
                <a:latin typeface="Calibri" panose="020F0502020204030204" pitchFamily="34" charset="0"/>
                <a:ea typeface="Calibri" panose="020F0502020204030204" pitchFamily="34" charset="0"/>
                <a:cs typeface="Times New Roman" panose="02020603050405020304" pitchFamily="18" charset="0"/>
              </a:rPr>
              <a:t> R.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Hruschka</a:t>
            </a:r>
            <a:r>
              <a:rPr lang="en-US" sz="900" dirty="0">
                <a:effectLst/>
                <a:latin typeface="Calibri" panose="020F0502020204030204" pitchFamily="34" charset="0"/>
                <a:ea typeface="Calibri" panose="020F0502020204030204" pitchFamily="34" charset="0"/>
                <a:cs typeface="Times New Roman" panose="02020603050405020304" pitchFamily="18" charset="0"/>
              </a:rPr>
              <a:t>, Jr., and Tom M. Mitchell. Coupled semi-supervised learning for information extraction. In Proc. of the 3rd ACM International Conference on Web Search and Data Mining, WSDM’10, pages 101–110, New York, NY, 2010. ACM. DOI: 10.1145/1718487.1718501.</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[12]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Saulo</a:t>
            </a:r>
            <a:r>
              <a:rPr lang="en-US" sz="900" dirty="0">
                <a:effectLst/>
                <a:latin typeface="Calibri" panose="020F0502020204030204" pitchFamily="34" charset="0"/>
                <a:ea typeface="Calibri" panose="020F0502020204030204" pitchFamily="34" charset="0"/>
                <a:cs typeface="Times New Roman" panose="02020603050405020304" pitchFamily="18" charset="0"/>
              </a:rPr>
              <a:t> D. S. Pedro and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Estevam</a:t>
            </a:r>
            <a:r>
              <a:rPr lang="en-US" sz="900" dirty="0">
                <a:effectLst/>
                <a:latin typeface="Calibri" panose="020F0502020204030204" pitchFamily="34" charset="0"/>
                <a:ea typeface="Calibri" panose="020F0502020204030204" pitchFamily="34" charset="0"/>
                <a:cs typeface="Times New Roman" panose="02020603050405020304" pitchFamily="18" charset="0"/>
              </a:rPr>
              <a:t> R.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Hruschka</a:t>
            </a:r>
            <a:r>
              <a:rPr lang="en-US" sz="900" dirty="0">
                <a:effectLst/>
                <a:latin typeface="Calibri" panose="020F0502020204030204" pitchFamily="34" charset="0"/>
                <a:ea typeface="Calibri" panose="020F0502020204030204" pitchFamily="34" charset="0"/>
                <a:cs typeface="Times New Roman" panose="02020603050405020304" pitchFamily="18" charset="0"/>
              </a:rPr>
              <a:t> Jr. Conversing learning: Active learning and active social interaction for human supervision in never-ending learning systems. In Rubén Fuentes-Fernández Juan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Pavón</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Néstor</a:t>
            </a:r>
            <a:r>
              <a:rPr lang="en-US" sz="900" dirty="0">
                <a:effectLst/>
                <a:latin typeface="Calibri" panose="020F0502020204030204" pitchFamily="34" charset="0"/>
                <a:ea typeface="Calibri" panose="020F0502020204030204" pitchFamily="34" charset="0"/>
                <a:cs typeface="Times New Roman" panose="02020603050405020304" pitchFamily="18" charset="0"/>
              </a:rPr>
              <a:t> D. Duque-Méndez, Ed., Advances in Artificial Intelligence—IBERAMIA 2012, pages 231–240. Springer, 2012. DOI: 10.1007/978-3-642-34654-5</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[13] </a:t>
            </a:r>
            <a:r>
              <a:rPr lang="en-US" sz="900" dirty="0">
                <a:effectLst/>
                <a:latin typeface="Calibri" panose="020F0502020204030204" pitchFamily="34" charset="0"/>
                <a:ea typeface="Calibri" panose="020F0502020204030204" pitchFamily="34" charset="0"/>
                <a:cs typeface="Times New Roman" panose="02020603050405020304" pitchFamily="18" charset="0"/>
              </a:rPr>
              <a:t>Sergey Brin. Extracting patterns and relations from the world wide web. In Paolo Atzeni, Alberto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Mendelzon</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Giansalvatore</a:t>
            </a:r>
            <a:r>
              <a:rPr lang="en-US" sz="900" dirty="0">
                <a:effectLst/>
                <a:latin typeface="Calibri" panose="020F0502020204030204" pitchFamily="34" charset="0"/>
                <a:ea typeface="Calibri" panose="020F0502020204030204" pitchFamily="34" charset="0"/>
                <a:cs typeface="Times New Roman" panose="02020603050405020304" pitchFamily="18" charset="0"/>
              </a:rPr>
              <a:t> Mecca, Eds., The World Wide Web and Databases, pages 172–183. Springer, 1999. DOI: 10.1007/10704656</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[14] </a:t>
            </a:r>
            <a:r>
              <a:rPr lang="en-US" sz="900" dirty="0">
                <a:effectLst/>
                <a:latin typeface="Calibri" panose="020F0502020204030204" pitchFamily="34" charset="0"/>
                <a:ea typeface="Calibri" panose="020F0502020204030204" pitchFamily="34" charset="0"/>
                <a:cs typeface="Times New Roman" panose="02020603050405020304" pitchFamily="18" charset="0"/>
              </a:rPr>
              <a:t>Eugene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Agichtein</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Luis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Gravano</a:t>
            </a:r>
            <a:r>
              <a:rPr lang="en-US" sz="900" dirty="0">
                <a:effectLst/>
                <a:latin typeface="Calibri" panose="020F0502020204030204" pitchFamily="34" charset="0"/>
                <a:ea typeface="Calibri" panose="020F0502020204030204" pitchFamily="34" charset="0"/>
                <a:cs typeface="Times New Roman" panose="02020603050405020304" pitchFamily="18" charset="0"/>
              </a:rPr>
              <a:t>. Snowball: Extracting relations from large plain-text collections. In Peter Nürnberg, David Hicks, and Richard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Furuta</a:t>
            </a:r>
            <a:r>
              <a:rPr lang="en-US" sz="900" dirty="0">
                <a:effectLst/>
                <a:latin typeface="Calibri" panose="020F0502020204030204" pitchFamily="34" charset="0"/>
                <a:ea typeface="Calibri" panose="020F0502020204030204" pitchFamily="34" charset="0"/>
                <a:cs typeface="Times New Roman" panose="02020603050405020304" pitchFamily="18" charset="0"/>
              </a:rPr>
              <a:t>, Eds., Proc. of the 5th ACM Conference on Digital Libraries, pages 85–94, 2000. </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[15] </a:t>
            </a:r>
            <a:r>
              <a:rPr lang="en-US" sz="900" dirty="0">
                <a:effectLst/>
                <a:latin typeface="Calibri" panose="020F0502020204030204" pitchFamily="34" charset="0"/>
                <a:ea typeface="Calibri" panose="020F0502020204030204" pitchFamily="34" charset="0"/>
                <a:cs typeface="Times New Roman" panose="02020603050405020304" pitchFamily="18" charset="0"/>
              </a:rPr>
              <a:t>O. Etzioni, M.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Cafarella</a:t>
            </a:r>
            <a:r>
              <a:rPr lang="en-US" sz="900" dirty="0">
                <a:effectLst/>
                <a:latin typeface="Calibri" panose="020F0502020204030204" pitchFamily="34" charset="0"/>
                <a:ea typeface="Calibri" panose="020F0502020204030204" pitchFamily="34" charset="0"/>
                <a:cs typeface="Times New Roman" panose="02020603050405020304" pitchFamily="18" charset="0"/>
              </a:rPr>
              <a:t>, D. Downey, S. Kok, A. Popescu, T. Shaked, 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Soderland</a:t>
            </a:r>
            <a:r>
              <a:rPr lang="en-US" sz="900" dirty="0">
                <a:effectLst/>
                <a:latin typeface="Calibri" panose="020F0502020204030204" pitchFamily="34" charset="0"/>
                <a:ea typeface="Calibri" panose="020F0502020204030204" pitchFamily="34" charset="0"/>
                <a:cs typeface="Times New Roman" panose="02020603050405020304" pitchFamily="18" charset="0"/>
              </a:rPr>
              <a:t>, D. S. Weld, and A. Yates. Web-scale information extraction in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KnowItAll</a:t>
            </a:r>
            <a:r>
              <a:rPr lang="en-US" sz="900" dirty="0">
                <a:effectLst/>
                <a:latin typeface="Calibri" panose="020F0502020204030204" pitchFamily="34" charset="0"/>
                <a:ea typeface="Calibri" panose="020F0502020204030204" pitchFamily="34" charset="0"/>
                <a:cs typeface="Times New Roman" panose="02020603050405020304" pitchFamily="18" charset="0"/>
              </a:rPr>
              <a:t>. In Stuart Feldman, Mike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Uretsky</a:t>
            </a:r>
            <a:r>
              <a:rPr lang="en-US" sz="900" dirty="0">
                <a:effectLst/>
                <a:latin typeface="Calibri" panose="020F0502020204030204" pitchFamily="34" charset="0"/>
                <a:ea typeface="Calibri" panose="020F0502020204030204" pitchFamily="34" charset="0"/>
                <a:cs typeface="Times New Roman" panose="02020603050405020304" pitchFamily="18" charset="0"/>
              </a:rPr>
              <a:t>, Marc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Najork</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Craig Wills, Eds., Proc. of the 13th International Conference on World Wide Web, Rio de Janeiro, Brazil, 2004. ACM.</a:t>
            </a:r>
          </a:p>
          <a:p>
            <a:pPr>
              <a:lnSpc>
                <a:spcPct val="107000"/>
              </a:lnSpc>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[16] </a:t>
            </a:r>
            <a:r>
              <a:rPr lang="en-US" sz="900" dirty="0">
                <a:effectLst/>
                <a:latin typeface="Calibri" panose="020F0502020204030204" pitchFamily="34" charset="0"/>
                <a:ea typeface="Calibri" panose="020F0502020204030204" pitchFamily="34" charset="0"/>
                <a:cs typeface="Times New Roman" panose="02020603050405020304" pitchFamily="18" charset="0"/>
              </a:rPr>
              <a:t>Andrew Carlson, Justin Betteridge, Bryan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Kisiel</a:t>
            </a:r>
            <a:r>
              <a:rPr lang="en-US" sz="900" dirty="0">
                <a:effectLst/>
                <a:latin typeface="Calibri" panose="020F0502020204030204" pitchFamily="34" charset="0"/>
                <a:ea typeface="Calibri" panose="020F0502020204030204" pitchFamily="34" charset="0"/>
                <a:cs typeface="Times New Roman" panose="02020603050405020304" pitchFamily="18" charset="0"/>
              </a:rPr>
              <a:t>, Burr Settles,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Estevam</a:t>
            </a:r>
            <a:r>
              <a:rPr lang="en-US" sz="900" dirty="0">
                <a:effectLst/>
                <a:latin typeface="Calibri" panose="020F0502020204030204" pitchFamily="34" charset="0"/>
                <a:ea typeface="Calibri" panose="020F0502020204030204" pitchFamily="34" charset="0"/>
                <a:cs typeface="Times New Roman" panose="02020603050405020304" pitchFamily="18" charset="0"/>
              </a:rPr>
              <a:t> R.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Hruschka</a:t>
            </a:r>
            <a:r>
              <a:rPr lang="en-US" sz="900" dirty="0">
                <a:effectLst/>
                <a:latin typeface="Calibri" panose="020F0502020204030204" pitchFamily="34" charset="0"/>
                <a:ea typeface="Calibri" panose="020F0502020204030204" pitchFamily="34" charset="0"/>
                <a:cs typeface="Times New Roman" panose="02020603050405020304" pitchFamily="18" charset="0"/>
              </a:rPr>
              <a:t> Jr., and Tom M. Mitchell. Toward an architecture for never-ending language learning. In Maria Fox and David Poole, Eds., Proc. of the 24th AAAI Conference on Artificial Intelligence, Palo Alto, California, 2010. AAAI Press.</a:t>
            </a:r>
          </a:p>
        </p:txBody>
      </p:sp>
    </p:spTree>
    <p:extLst>
      <p:ext uri="{BB962C8B-B14F-4D97-AF65-F5344CB8AC3E}">
        <p14:creationId xmlns:p14="http://schemas.microsoft.com/office/powerpoint/2010/main" val="140959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4" y="137657"/>
            <a:ext cx="2547036" cy="478866"/>
          </a:xfrm>
        </p:spPr>
        <p:txBody>
          <a:bodyPr>
            <a:normAutofit fontScale="90000"/>
          </a:bodyPr>
          <a:lstStyle/>
          <a:p>
            <a:r>
              <a:rPr lang="en-US" dirty="0">
                <a:solidFill>
                  <a:srgbClr val="002060"/>
                </a:solidFill>
                <a:latin typeface="Cambria" panose="02040503050406030204" pitchFamily="18" charset="0"/>
                <a:ea typeface="Cambria" panose="02040503050406030204" pitchFamily="18" charset="0"/>
              </a:rPr>
              <a:t>References</a:t>
            </a:r>
            <a:endParaRPr lang="LID4096" dirty="0">
              <a:solidFill>
                <a:srgbClr val="002060"/>
              </a:solidFill>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765280" y="6492875"/>
            <a:ext cx="426720" cy="365125"/>
          </a:xfrm>
        </p:spPr>
        <p:txBody>
          <a:bodyPr/>
          <a:lstStyle/>
          <a:p>
            <a:fld id="{2AAD9BEF-622F-4B1C-A61F-863E667CA1B7}" type="slidenum">
              <a:rPr lang="en-US" b="1" smtClean="0"/>
              <a:t>21</a:t>
            </a:fld>
            <a:endParaRPr lang="en-US" b="1" dirty="0"/>
          </a:p>
        </p:txBody>
      </p:sp>
      <p:sp>
        <p:nvSpPr>
          <p:cNvPr id="8" name="TextBox 7">
            <a:extLst>
              <a:ext uri="{FF2B5EF4-FFF2-40B4-BE49-F238E27FC236}">
                <a16:creationId xmlns:a16="http://schemas.microsoft.com/office/drawing/2014/main" id="{02C40F22-33F6-23E6-ADB7-672E65C244B6}"/>
              </a:ext>
            </a:extLst>
          </p:cNvPr>
          <p:cNvSpPr txBox="1"/>
          <p:nvPr/>
        </p:nvSpPr>
        <p:spPr>
          <a:xfrm>
            <a:off x="495300" y="489529"/>
            <a:ext cx="11367186" cy="5978944"/>
          </a:xfrm>
          <a:prstGeom prst="rect">
            <a:avLst/>
          </a:prstGeom>
          <a:noFill/>
        </p:spPr>
        <p:txBody>
          <a:bodyPr wrap="square">
            <a:spAutoFit/>
          </a:bodyPr>
          <a:lstStyle/>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[17] </a:t>
            </a:r>
            <a:r>
              <a:rPr lang="en-US" sz="900" dirty="0">
                <a:effectLst/>
                <a:latin typeface="Calibri" panose="020F0502020204030204" pitchFamily="34" charset="0"/>
                <a:ea typeface="Calibri" panose="020F0502020204030204" pitchFamily="34" charset="0"/>
                <a:cs typeface="Times New Roman" panose="02020603050405020304" pitchFamily="18" charset="0"/>
              </a:rPr>
              <a:t>Aron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Culotta</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Jeffrey Sorensen. Dependency tree kernels for relation extraction. In Proc. of the 42nd Meeting of the Association for Computational Linguistics (ACL’04), Main Volume, pages 423–429, Barcelona, Spain, 2004. DOI: 10.3115/1218955.1219009.</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[18] </a:t>
            </a:r>
            <a:r>
              <a:rPr lang="en-US" sz="900" dirty="0">
                <a:effectLst/>
                <a:latin typeface="Calibri" panose="020F0502020204030204" pitchFamily="34" charset="0"/>
                <a:ea typeface="Calibri" panose="020F0502020204030204" pitchFamily="34" charset="0"/>
                <a:cs typeface="Times New Roman" panose="02020603050405020304" pitchFamily="18" charset="0"/>
              </a:rPr>
              <a:t>Razvan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Bunescu</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Raymond Mooney. A shortest path dependency kernel for relation extraction. In Raymond Mooney, Chris Brew, Program Co-chair Lee-Feng Chien, Academia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Sinica</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Program Co-chair Katrin Kirchhoff, University of Washington, Eds., Proc. of Human Language Technology Conference and Conference on Empirical Methods in Natural Language Processing (EMNLP), pages 724–731, Vancouver, British Columbia, Canada, 2005. Association for Computational Linguistics.</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[19] </a:t>
            </a:r>
            <a:r>
              <a:rPr lang="en-US" sz="900" dirty="0">
                <a:effectLst/>
                <a:latin typeface="Calibri" panose="020F0502020204030204" pitchFamily="34" charset="0"/>
                <a:ea typeface="Calibri" panose="020F0502020204030204" pitchFamily="34" charset="0"/>
                <a:cs typeface="Times New Roman" panose="02020603050405020304" pitchFamily="18" charset="0"/>
              </a:rPr>
              <a:t>Jason Weston, Antoine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Bordes</a:t>
            </a:r>
            <a:r>
              <a:rPr lang="en-US" sz="900" dirty="0">
                <a:effectLst/>
                <a:latin typeface="Calibri" panose="020F0502020204030204" pitchFamily="34" charset="0"/>
                <a:ea typeface="Calibri" panose="020F0502020204030204" pitchFamily="34" charset="0"/>
                <a:cs typeface="Times New Roman" panose="02020603050405020304" pitchFamily="18" charset="0"/>
              </a:rPr>
              <a:t>, Oksana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Yakhnenko</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Nicolas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Usunier</a:t>
            </a:r>
            <a:r>
              <a:rPr lang="en-US" sz="900" dirty="0">
                <a:effectLst/>
                <a:latin typeface="Calibri" panose="020F0502020204030204" pitchFamily="34" charset="0"/>
                <a:ea typeface="Calibri" panose="020F0502020204030204" pitchFamily="34" charset="0"/>
                <a:cs typeface="Times New Roman" panose="02020603050405020304" pitchFamily="18" charset="0"/>
              </a:rPr>
              <a:t>. Connecting language and knowledge bases with embedding models for relation extraction. In David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Yarowsky</a:t>
            </a:r>
            <a:r>
              <a:rPr lang="en-US" sz="900" dirty="0">
                <a:effectLst/>
                <a:latin typeface="Calibri" panose="020F0502020204030204" pitchFamily="34" charset="0"/>
                <a:ea typeface="Calibri" panose="020F0502020204030204" pitchFamily="34" charset="0"/>
                <a:cs typeface="Times New Roman" panose="02020603050405020304" pitchFamily="18" charset="0"/>
              </a:rPr>
              <a:t>, Timothy Baldwin, Anna Korhonen, Karen Livescu, and Steven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Bethard</a:t>
            </a:r>
            <a:r>
              <a:rPr lang="en-US" sz="900" dirty="0">
                <a:effectLst/>
                <a:latin typeface="Calibri" panose="020F0502020204030204" pitchFamily="34" charset="0"/>
                <a:ea typeface="Calibri" panose="020F0502020204030204" pitchFamily="34" charset="0"/>
                <a:cs typeface="Times New Roman" panose="02020603050405020304" pitchFamily="18" charset="0"/>
              </a:rPr>
              <a:t>, Eds., Proc. of the Conference on Empirical Methods in Natural Language Processing (EMNLP), pages 1366– 1371, Seattle, Washington, 2013. Association for Computational Linguistics.</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[20] </a:t>
            </a:r>
            <a:r>
              <a:rPr lang="en-US" sz="900" dirty="0">
                <a:effectLst/>
                <a:latin typeface="Calibri" panose="020F0502020204030204" pitchFamily="34" charset="0"/>
                <a:ea typeface="Calibri" panose="020F0502020204030204" pitchFamily="34" charset="0"/>
                <a:cs typeface="Times New Roman" panose="02020603050405020304" pitchFamily="18" charset="0"/>
              </a:rPr>
              <a:t>Zhang, Y., Zhong, V., Chen, 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Angeli</a:t>
            </a:r>
            <a:r>
              <a:rPr lang="en-US" sz="900" dirty="0">
                <a:effectLst/>
                <a:latin typeface="Calibri" panose="020F0502020204030204" pitchFamily="34" charset="0"/>
                <a:ea typeface="Calibri" panose="020F0502020204030204" pitchFamily="34" charset="0"/>
                <a:cs typeface="Times New Roman" panose="02020603050405020304" pitchFamily="18" charset="0"/>
              </a:rPr>
              <a:t>, G., &amp; Manning, C. D. (2017). Position-aware attention and supervised data improve slot filling. In Conference on Empirical Methods in Natural Language Processing (EMNLP).</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[21] </a:t>
            </a:r>
            <a:r>
              <a:rPr lang="en-US" sz="900" dirty="0">
                <a:effectLst/>
                <a:latin typeface="Calibri" panose="020F0502020204030204" pitchFamily="34" charset="0"/>
                <a:ea typeface="Calibri" panose="020F0502020204030204" pitchFamily="34" charset="0"/>
                <a:cs typeface="Times New Roman" panose="02020603050405020304" pitchFamily="18" charset="0"/>
              </a:rPr>
              <a:t>Liu,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Yinhan</a:t>
            </a:r>
            <a:r>
              <a:rPr lang="en-US" sz="900" dirty="0">
                <a:effectLst/>
                <a:latin typeface="Calibri" panose="020F0502020204030204" pitchFamily="34" charset="0"/>
                <a:ea typeface="Calibri" panose="020F0502020204030204" pitchFamily="34" charset="0"/>
                <a:cs typeface="Times New Roman" panose="02020603050405020304" pitchFamily="18" charset="0"/>
              </a:rPr>
              <a:t>, et al. "Roberta: A robustly optimized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bert</a:t>
            </a:r>
            <a:r>
              <a:rPr lang="en-US" sz="900" dirty="0">
                <a:effectLst/>
                <a:latin typeface="Calibri" panose="020F0502020204030204" pitchFamily="34" charset="0"/>
                <a:ea typeface="Calibri" panose="020F0502020204030204" pitchFamily="34" charset="0"/>
                <a:cs typeface="Times New Roman" panose="02020603050405020304" pitchFamily="18" charset="0"/>
              </a:rPr>
              <a:t> pretraining approach."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arXiv</a:t>
            </a:r>
            <a:r>
              <a:rPr lang="en-US" sz="900" dirty="0">
                <a:effectLst/>
                <a:latin typeface="Calibri" panose="020F0502020204030204" pitchFamily="34" charset="0"/>
                <a:ea typeface="Calibri" panose="020F0502020204030204" pitchFamily="34" charset="0"/>
                <a:cs typeface="Times New Roman" panose="02020603050405020304" pitchFamily="18" charset="0"/>
              </a:rPr>
              <a:t> preprint arXiv:1907.11692 (2019).</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[22] </a:t>
            </a:r>
            <a:r>
              <a:rPr lang="en-US" sz="900" dirty="0">
                <a:effectLst/>
                <a:latin typeface="Calibri" panose="020F0502020204030204" pitchFamily="34" charset="0"/>
                <a:ea typeface="Calibri" panose="020F0502020204030204" pitchFamily="34" charset="0"/>
                <a:cs typeface="Times New Roman" panose="02020603050405020304" pitchFamily="18" charset="0"/>
              </a:rPr>
              <a:t>Joshi, Mandar, et al.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Spanbert</a:t>
            </a:r>
            <a:r>
              <a:rPr lang="en-US" sz="900" dirty="0">
                <a:effectLst/>
                <a:latin typeface="Calibri" panose="020F0502020204030204" pitchFamily="34" charset="0"/>
                <a:ea typeface="Calibri" panose="020F0502020204030204" pitchFamily="34" charset="0"/>
                <a:cs typeface="Times New Roman" panose="02020603050405020304" pitchFamily="18" charset="0"/>
              </a:rPr>
              <a:t>: Improving pre-training by representing and predicting spans." Transactions of the Association for Computational Linguistics (ACL) 8 (2020): 64-77.</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[23] </a:t>
            </a:r>
            <a:r>
              <a:rPr lang="en-US" sz="900" dirty="0">
                <a:effectLst/>
                <a:latin typeface="Calibri" panose="020F0502020204030204" pitchFamily="34" charset="0"/>
                <a:ea typeface="Calibri" panose="020F0502020204030204" pitchFamily="34" charset="0"/>
                <a:cs typeface="Times New Roman" panose="02020603050405020304" pitchFamily="18" charset="0"/>
              </a:rPr>
              <a:t>Mihai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Surdeanu</a:t>
            </a:r>
            <a:r>
              <a:rPr lang="en-US" sz="900" dirty="0">
                <a:effectLst/>
                <a:latin typeface="Calibri" panose="020F0502020204030204" pitchFamily="34" charset="0"/>
                <a:ea typeface="Calibri" panose="020F0502020204030204" pitchFamily="34" charset="0"/>
                <a:cs typeface="Times New Roman" panose="02020603050405020304" pitchFamily="18" charset="0"/>
              </a:rPr>
              <a:t>, David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McClosky</a:t>
            </a:r>
            <a:r>
              <a:rPr lang="en-US" sz="900" dirty="0">
                <a:effectLst/>
                <a:latin typeface="Calibri" panose="020F0502020204030204" pitchFamily="34" charset="0"/>
                <a:ea typeface="Calibri" panose="020F0502020204030204" pitchFamily="34" charset="0"/>
                <a:cs typeface="Times New Roman" panose="02020603050405020304" pitchFamily="18" charset="0"/>
              </a:rPr>
              <a:t>, Mason R. Smith, Andrey Gusev, and Christopher D. Manning. 2011. Customizing an Information Extraction System to a New Domain. In Proceedings of the ACL 2011 Workshop on Relational Models of Semantics.</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[24] </a:t>
            </a:r>
            <a:r>
              <a:rPr lang="en-US" sz="900" dirty="0">
                <a:effectLst/>
                <a:latin typeface="Calibri" panose="020F0502020204030204" pitchFamily="34" charset="0"/>
                <a:ea typeface="Calibri" panose="020F0502020204030204" pitchFamily="34" charset="0"/>
                <a:cs typeface="Times New Roman" panose="02020603050405020304" pitchFamily="18" charset="0"/>
              </a:rPr>
              <a:t>Alexander Yates, Michele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Banko</a:t>
            </a:r>
            <a:r>
              <a:rPr lang="en-US" sz="900" dirty="0">
                <a:effectLst/>
                <a:latin typeface="Calibri" panose="020F0502020204030204" pitchFamily="34" charset="0"/>
                <a:ea typeface="Calibri" panose="020F0502020204030204" pitchFamily="34" charset="0"/>
                <a:cs typeface="Times New Roman" panose="02020603050405020304" pitchFamily="18" charset="0"/>
              </a:rPr>
              <a:t>, Matthew Broadhead, Michael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Cafarella</a:t>
            </a:r>
            <a:r>
              <a:rPr lang="en-US" sz="900" dirty="0">
                <a:effectLst/>
                <a:latin typeface="Calibri" panose="020F0502020204030204" pitchFamily="34" charset="0"/>
                <a:ea typeface="Calibri" panose="020F0502020204030204" pitchFamily="34" charset="0"/>
                <a:cs typeface="Times New Roman" panose="02020603050405020304" pitchFamily="18" charset="0"/>
              </a:rPr>
              <a:t>, Oren Etzioni, and Stephen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Soderland</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TextRunner</a:t>
            </a:r>
            <a:r>
              <a:rPr lang="en-US" sz="900" dirty="0">
                <a:effectLst/>
                <a:latin typeface="Calibri" panose="020F0502020204030204" pitchFamily="34" charset="0"/>
                <a:ea typeface="Calibri" panose="020F0502020204030204" pitchFamily="34" charset="0"/>
                <a:cs typeface="Times New Roman" panose="02020603050405020304" pitchFamily="18" charset="0"/>
              </a:rPr>
              <a:t>: Open information extraction on the Web. In Bob Carpenter, Amanda Stent, and Jason D. Williams, Eds., Proc. of Human Language Technologies: The Annual Conference of the North American Chapter of the Association for Computational Linguistics (NAACL), pages 25–26, Rochester, New York, 2007. Association for Computational Linguistics. DOI: 10.3115/1614164.</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[25] </a:t>
            </a:r>
            <a:r>
              <a:rPr lang="en-US" sz="900" dirty="0">
                <a:effectLst/>
                <a:latin typeface="Calibri" panose="020F0502020204030204" pitchFamily="34" charset="0"/>
                <a:ea typeface="Calibri" panose="020F0502020204030204" pitchFamily="34" charset="0"/>
                <a:cs typeface="Times New Roman" panose="02020603050405020304" pitchFamily="18" charset="0"/>
              </a:rPr>
              <a:t>Anthony Fader, Stephen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Soderland</a:t>
            </a:r>
            <a:r>
              <a:rPr lang="en-US" sz="900" dirty="0">
                <a:effectLst/>
                <a:latin typeface="Calibri" panose="020F0502020204030204" pitchFamily="34" charset="0"/>
                <a:ea typeface="Calibri" panose="020F0502020204030204" pitchFamily="34" charset="0"/>
                <a:cs typeface="Times New Roman" panose="02020603050405020304" pitchFamily="18" charset="0"/>
              </a:rPr>
              <a:t>, and Oren Etzioni. Identifying relations for open information extraction. In David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Yarowsky</a:t>
            </a:r>
            <a:r>
              <a:rPr lang="en-US" sz="900" dirty="0">
                <a:effectLst/>
                <a:latin typeface="Calibri" panose="020F0502020204030204" pitchFamily="34" charset="0"/>
                <a:ea typeface="Calibri" panose="020F0502020204030204" pitchFamily="34" charset="0"/>
                <a:cs typeface="Times New Roman" panose="02020603050405020304" pitchFamily="18" charset="0"/>
              </a:rPr>
              <a:t>, Timothy Baldwin, Anna Korhonen, Karen Livescu, and Steven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Bethard</a:t>
            </a:r>
            <a:r>
              <a:rPr lang="en-US" sz="900" dirty="0">
                <a:effectLst/>
                <a:latin typeface="Calibri" panose="020F0502020204030204" pitchFamily="34" charset="0"/>
                <a:ea typeface="Calibri" panose="020F0502020204030204" pitchFamily="34" charset="0"/>
                <a:cs typeface="Times New Roman" panose="02020603050405020304" pitchFamily="18" charset="0"/>
              </a:rPr>
              <a:t>, Eds., Proc. of the Conference on Empirical Methods in Natural Language Processing (EMNLP), pages 1535–1545, Seattle, Washington, 2013. Association for Computational Linguistics.</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[26] </a:t>
            </a:r>
            <a:r>
              <a:rPr lang="en-US" sz="900" dirty="0">
                <a:effectLst/>
                <a:latin typeface="Calibri" panose="020F0502020204030204" pitchFamily="34" charset="0"/>
                <a:ea typeface="Calibri" panose="020F0502020204030204" pitchFamily="34" charset="0"/>
                <a:cs typeface="Times New Roman" panose="02020603050405020304" pitchFamily="18" charset="0"/>
              </a:rPr>
              <a:t>Mausam, Michael Schmitz, Stephen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Soderland</a:t>
            </a:r>
            <a:r>
              <a:rPr lang="en-US" sz="900" dirty="0">
                <a:effectLst/>
                <a:latin typeface="Calibri" panose="020F0502020204030204" pitchFamily="34" charset="0"/>
                <a:ea typeface="Calibri" panose="020F0502020204030204" pitchFamily="34" charset="0"/>
                <a:cs typeface="Times New Roman" panose="02020603050405020304" pitchFamily="18" charset="0"/>
              </a:rPr>
              <a:t>, Robert Bart, and Oren Etzioni. Open language learning for information extraction. In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Jun’ichi</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Tsujii</a:t>
            </a:r>
            <a:r>
              <a:rPr lang="en-US" sz="900" dirty="0">
                <a:effectLst/>
                <a:latin typeface="Calibri" panose="020F0502020204030204" pitchFamily="34" charset="0"/>
                <a:ea typeface="Calibri" panose="020F0502020204030204" pitchFamily="34" charset="0"/>
                <a:cs typeface="Times New Roman" panose="02020603050405020304" pitchFamily="18" charset="0"/>
              </a:rPr>
              <a:t>, James Henderson, and Marius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Pasça</a:t>
            </a:r>
            <a:r>
              <a:rPr lang="en-US" sz="900" dirty="0">
                <a:effectLst/>
                <a:latin typeface="Calibri" panose="020F0502020204030204" pitchFamily="34" charset="0"/>
                <a:ea typeface="Calibri" panose="020F0502020204030204" pitchFamily="34" charset="0"/>
                <a:cs typeface="Times New Roman" panose="02020603050405020304" pitchFamily="18" charset="0"/>
              </a:rPr>
              <a:t>, Eds., Proc. of the Joint Conference on Empirical Methods in Natural Language Processing and Computational Natural Language Learning, pages 523–534, Jeju Island, Korea, 2012</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[27] </a:t>
            </a:r>
            <a:r>
              <a:rPr lang="en-US" sz="900" dirty="0">
                <a:effectLst/>
                <a:latin typeface="Calibri" panose="020F0502020204030204" pitchFamily="34" charset="0"/>
                <a:ea typeface="Calibri" panose="020F0502020204030204" pitchFamily="34" charset="0"/>
                <a:cs typeface="Times New Roman" panose="02020603050405020304" pitchFamily="18" charset="0"/>
              </a:rPr>
              <a:t>Gabor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Angeli</a:t>
            </a:r>
            <a:r>
              <a:rPr lang="en-US" sz="900" dirty="0">
                <a:effectLst/>
                <a:latin typeface="Calibri" panose="020F0502020204030204" pitchFamily="34" charset="0"/>
                <a:ea typeface="Calibri" panose="020F0502020204030204" pitchFamily="34" charset="0"/>
                <a:cs typeface="Times New Roman" panose="02020603050405020304" pitchFamily="18" charset="0"/>
              </a:rPr>
              <a:t>, Melvin Johnson Premkumar, and Christopher D. Manning. Leveraging Linguistic Structure For Open Domain Information Extraction. In Proceedings of the Association of Computational Linguistics (ACL), 2015.</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[28]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Mihindukulasooriya</a:t>
            </a:r>
            <a:r>
              <a:rPr lang="en-US" sz="900" dirty="0">
                <a:effectLst/>
                <a:latin typeface="Calibri" panose="020F0502020204030204" pitchFamily="34" charset="0"/>
                <a:ea typeface="Calibri" panose="020F0502020204030204" pitchFamily="34" charset="0"/>
                <a:cs typeface="Times New Roman" panose="02020603050405020304" pitchFamily="18" charset="0"/>
              </a:rPr>
              <a:t>, N.; Sava, M.;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Rossiello</a:t>
            </a:r>
            <a:r>
              <a:rPr lang="en-US" sz="900" dirty="0">
                <a:effectLst/>
                <a:latin typeface="Calibri" panose="020F0502020204030204" pitchFamily="34" charset="0"/>
                <a:ea typeface="Calibri" panose="020F0502020204030204" pitchFamily="34" charset="0"/>
                <a:cs typeface="Times New Roman" panose="02020603050405020304" pitchFamily="18" charset="0"/>
              </a:rPr>
              <a:t>, G.; Chowdhury, M. F. M.;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Yachbes</a:t>
            </a:r>
            <a:r>
              <a:rPr lang="en-US" sz="900" dirty="0">
                <a:effectLst/>
                <a:latin typeface="Calibri" panose="020F0502020204030204" pitchFamily="34" charset="0"/>
                <a:ea typeface="Calibri" panose="020F0502020204030204" pitchFamily="34" charset="0"/>
                <a:cs typeface="Times New Roman" panose="02020603050405020304" pitchFamily="18" charset="0"/>
              </a:rPr>
              <a:t>, I.;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Gidh</a:t>
            </a:r>
            <a:r>
              <a:rPr lang="en-US" sz="900" dirty="0">
                <a:effectLst/>
                <a:latin typeface="Calibri" panose="020F0502020204030204" pitchFamily="34" charset="0"/>
                <a:ea typeface="Calibri" panose="020F0502020204030204" pitchFamily="34" charset="0"/>
                <a:cs typeface="Times New Roman" panose="02020603050405020304" pitchFamily="18" charset="0"/>
              </a:rPr>
              <a:t>, A.;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Duckwitz</a:t>
            </a:r>
            <a:r>
              <a:rPr lang="en-US" sz="900" dirty="0">
                <a:effectLst/>
                <a:latin typeface="Calibri" panose="020F0502020204030204" pitchFamily="34" charset="0"/>
                <a:ea typeface="Calibri" panose="020F0502020204030204" pitchFamily="34" charset="0"/>
                <a:cs typeface="Times New Roman" panose="02020603050405020304" pitchFamily="18" charset="0"/>
              </a:rPr>
              <a:t>, J.; Nisar, K.; Santos, M.; and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Gliozzo</a:t>
            </a:r>
            <a:r>
              <a:rPr lang="en-US" sz="900" dirty="0">
                <a:effectLst/>
                <a:latin typeface="Calibri" panose="020F0502020204030204" pitchFamily="34" charset="0"/>
                <a:ea typeface="Calibri" panose="020F0502020204030204" pitchFamily="34" charset="0"/>
                <a:cs typeface="Times New Roman" panose="02020603050405020304" pitchFamily="18" charset="0"/>
              </a:rPr>
              <a:t>, A. 2022. Knowledge Graph Induction enabling Recommending and Trend Analysis: A Corporate Research Community Use Case.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CoRR</a:t>
            </a:r>
            <a:r>
              <a:rPr lang="en-US" sz="900" dirty="0">
                <a:effectLst/>
                <a:latin typeface="Calibri" panose="020F0502020204030204" pitchFamily="34" charset="0"/>
                <a:ea typeface="Calibri" panose="020F0502020204030204" pitchFamily="34" charset="0"/>
                <a:cs typeface="Times New Roman" panose="02020603050405020304" pitchFamily="18" charset="0"/>
              </a:rPr>
              <a:t>, abs/2207.05188.</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[29] </a:t>
            </a:r>
            <a:r>
              <a:rPr lang="en-US" sz="900" dirty="0">
                <a:effectLst/>
                <a:latin typeface="Calibri" panose="020F0502020204030204" pitchFamily="34" charset="0"/>
                <a:ea typeface="Calibri" panose="020F0502020204030204" pitchFamily="34" charset="0"/>
                <a:cs typeface="Times New Roman" panose="02020603050405020304" pitchFamily="18" charset="0"/>
              </a:rPr>
              <a:t>Ni, J.;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Rossiello</a:t>
            </a:r>
            <a:r>
              <a:rPr lang="en-US" sz="900" dirty="0">
                <a:effectLst/>
                <a:latin typeface="Calibri" panose="020F0502020204030204" pitchFamily="34" charset="0"/>
                <a:ea typeface="Calibri" panose="020F0502020204030204" pitchFamily="34" charset="0"/>
                <a:cs typeface="Times New Roman" panose="02020603050405020304" pitchFamily="18" charset="0"/>
              </a:rPr>
              <a:t>, G.;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Gliozzo</a:t>
            </a:r>
            <a:r>
              <a:rPr lang="en-US" sz="900" dirty="0">
                <a:effectLst/>
                <a:latin typeface="Calibri" panose="020F0502020204030204" pitchFamily="34" charset="0"/>
                <a:ea typeface="Calibri" panose="020F0502020204030204" pitchFamily="34" charset="0"/>
                <a:cs typeface="Times New Roman" panose="02020603050405020304" pitchFamily="18" charset="0"/>
              </a:rPr>
              <a:t>, A.; and Florian, R. 2022. A Generative Model for Relation Extraction and Classification.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CoRR</a:t>
            </a:r>
            <a:r>
              <a:rPr lang="en-US" sz="900" dirty="0">
                <a:effectLst/>
                <a:latin typeface="Calibri" panose="020F0502020204030204" pitchFamily="34" charset="0"/>
                <a:ea typeface="Calibri" panose="020F0502020204030204" pitchFamily="34" charset="0"/>
                <a:cs typeface="Times New Roman" panose="02020603050405020304" pitchFamily="18" charset="0"/>
              </a:rPr>
              <a:t>, abs/2202.13229</a:t>
            </a:r>
          </a:p>
          <a:p>
            <a:pPr marL="0" marR="0">
              <a:lnSpc>
                <a:spcPct val="107000"/>
              </a:lnSpc>
              <a:spcBef>
                <a:spcPts val="0"/>
              </a:spcBef>
              <a:spcAft>
                <a:spcPts val="800"/>
              </a:spcAft>
            </a:pPr>
            <a:r>
              <a:rPr lang="en-US" sz="900" b="1" dirty="0">
                <a:latin typeface="Calibri" panose="020F0502020204030204" pitchFamily="34" charset="0"/>
                <a:ea typeface="Calibri" panose="020F0502020204030204" pitchFamily="34" charset="0"/>
                <a:cs typeface="Times New Roman" panose="02020603050405020304" pitchFamily="18" charset="0"/>
              </a:rPr>
              <a:t>[30] </a:t>
            </a:r>
            <a:r>
              <a:rPr lang="en-US" sz="900" dirty="0">
                <a:latin typeface="Calibri" panose="020F0502020204030204" pitchFamily="34" charset="0"/>
                <a:ea typeface="Calibri" panose="020F0502020204030204" pitchFamily="34" charset="0"/>
                <a:cs typeface="Times New Roman" panose="02020603050405020304" pitchFamily="18" charset="0"/>
              </a:rPr>
              <a:t>Zhou, </a:t>
            </a:r>
            <a:r>
              <a:rPr lang="en-US" sz="900" dirty="0" err="1">
                <a:latin typeface="Calibri" panose="020F0502020204030204" pitchFamily="34" charset="0"/>
                <a:ea typeface="Calibri" panose="020F0502020204030204" pitchFamily="34" charset="0"/>
                <a:cs typeface="Times New Roman" panose="02020603050405020304" pitchFamily="18" charset="0"/>
              </a:rPr>
              <a:t>Wenxuan</a:t>
            </a:r>
            <a:r>
              <a:rPr lang="en-US" sz="900" dirty="0">
                <a:latin typeface="Calibri" panose="020F0502020204030204" pitchFamily="34" charset="0"/>
                <a:ea typeface="Calibri" panose="020F0502020204030204" pitchFamily="34" charset="0"/>
                <a:cs typeface="Times New Roman" panose="02020603050405020304" pitchFamily="18" charset="0"/>
              </a:rPr>
              <a:t>, et al. "</a:t>
            </a:r>
            <a:r>
              <a:rPr lang="en-US" sz="900" dirty="0" err="1">
                <a:latin typeface="Calibri" panose="020F0502020204030204" pitchFamily="34" charset="0"/>
                <a:ea typeface="Calibri" panose="020F0502020204030204" pitchFamily="34" charset="0"/>
                <a:cs typeface="Times New Roman" panose="02020603050405020304" pitchFamily="18" charset="0"/>
              </a:rPr>
              <a:t>UniversalNER</a:t>
            </a:r>
            <a:r>
              <a:rPr lang="en-US" sz="900" dirty="0">
                <a:latin typeface="Calibri" panose="020F0502020204030204" pitchFamily="34" charset="0"/>
                <a:ea typeface="Calibri" panose="020F0502020204030204" pitchFamily="34" charset="0"/>
                <a:cs typeface="Times New Roman" panose="02020603050405020304" pitchFamily="18" charset="0"/>
              </a:rPr>
              <a:t>: Targeted Distillation from Large Language Models for Open Named Entity Recognition." </a:t>
            </a:r>
            <a:r>
              <a:rPr lang="en-US" sz="900" dirty="0" err="1">
                <a:latin typeface="Calibri" panose="020F0502020204030204" pitchFamily="34" charset="0"/>
                <a:ea typeface="Calibri" panose="020F0502020204030204" pitchFamily="34" charset="0"/>
                <a:cs typeface="Times New Roman" panose="02020603050405020304" pitchFamily="18" charset="0"/>
              </a:rPr>
              <a:t>arXiv</a:t>
            </a:r>
            <a:r>
              <a:rPr lang="en-US" sz="900" dirty="0">
                <a:latin typeface="Calibri" panose="020F0502020204030204" pitchFamily="34" charset="0"/>
                <a:ea typeface="Calibri" panose="020F0502020204030204" pitchFamily="34" charset="0"/>
                <a:cs typeface="Times New Roman" panose="02020603050405020304" pitchFamily="18" charset="0"/>
              </a:rPr>
              <a:t> preprint arXiv:2308.03279 (2023).</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[31]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Rossiello</a:t>
            </a:r>
            <a:r>
              <a:rPr lang="en-US" sz="900" dirty="0">
                <a:effectLst/>
                <a:latin typeface="Calibri" panose="020F0502020204030204" pitchFamily="34" charset="0"/>
                <a:ea typeface="Calibri" panose="020F0502020204030204" pitchFamily="34" charset="0"/>
                <a:cs typeface="Times New Roman" panose="02020603050405020304" pitchFamily="18" charset="0"/>
              </a:rPr>
              <a:t>, Gaetano, et al.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Knowgl</a:t>
            </a:r>
            <a:r>
              <a:rPr lang="en-US" sz="900" dirty="0">
                <a:effectLst/>
                <a:latin typeface="Calibri" panose="020F0502020204030204" pitchFamily="34" charset="0"/>
                <a:ea typeface="Calibri" panose="020F0502020204030204" pitchFamily="34" charset="0"/>
                <a:cs typeface="Times New Roman" panose="02020603050405020304" pitchFamily="18" charset="0"/>
              </a:rPr>
              <a:t>: Knowledge generation and linking from text." Proceedings of the AAAI Conference on Artificial Intelligence. Vol. 37. No. 13. 2023.</a:t>
            </a:r>
          </a:p>
          <a:p>
            <a:pPr marL="0" marR="0">
              <a:lnSpc>
                <a:spcPct val="107000"/>
              </a:lnSpc>
              <a:spcBef>
                <a:spcPts val="0"/>
              </a:spcBef>
              <a:spcAft>
                <a:spcPts val="800"/>
              </a:spcAft>
            </a:pPr>
            <a:r>
              <a:rPr lang="en-US" sz="900" b="1" dirty="0">
                <a:latin typeface="Calibri" panose="020F0502020204030204" pitchFamily="34" charset="0"/>
                <a:ea typeface="Calibri" panose="020F0502020204030204" pitchFamily="34" charset="0"/>
                <a:cs typeface="Times New Roman" panose="02020603050405020304" pitchFamily="18" charset="0"/>
              </a:rPr>
              <a:t>[32] </a:t>
            </a:r>
            <a:r>
              <a:rPr lang="en-US" sz="900" dirty="0">
                <a:latin typeface="Calibri" panose="020F0502020204030204" pitchFamily="34" charset="0"/>
                <a:ea typeface="Calibri" panose="020F0502020204030204" pitchFamily="34" charset="0"/>
                <a:cs typeface="Times New Roman" panose="02020603050405020304" pitchFamily="18" charset="0"/>
              </a:rPr>
              <a:t>Dan </a:t>
            </a:r>
            <a:r>
              <a:rPr lang="en-US" sz="900" dirty="0" err="1">
                <a:latin typeface="Calibri" panose="020F0502020204030204" pitchFamily="34" charset="0"/>
                <a:ea typeface="Calibri" panose="020F0502020204030204" pitchFamily="34" charset="0"/>
                <a:cs typeface="Times New Roman" panose="02020603050405020304" pitchFamily="18" charset="0"/>
              </a:rPr>
              <a:t>Jurafsky</a:t>
            </a:r>
            <a:r>
              <a:rPr lang="en-US" sz="900" dirty="0">
                <a:latin typeface="Calibri" panose="020F0502020204030204" pitchFamily="34" charset="0"/>
                <a:ea typeface="Calibri" panose="020F0502020204030204" pitchFamily="34" charset="0"/>
                <a:cs typeface="Times New Roman" panose="02020603050405020304" pitchFamily="18" charset="0"/>
              </a:rPr>
              <a:t> and James H Martin. Speech and language processing. 3rd, 2023.</a:t>
            </a:r>
          </a:p>
          <a:p>
            <a:pPr marL="0" marR="0">
              <a:lnSpc>
                <a:spcPct val="107000"/>
              </a:lnSpc>
              <a:spcBef>
                <a:spcPts val="0"/>
              </a:spcBef>
              <a:spcAft>
                <a:spcPts val="800"/>
              </a:spcAft>
            </a:pPr>
            <a:r>
              <a:rPr lang="en-US" sz="900" b="1" dirty="0">
                <a:effectLst/>
                <a:latin typeface="Calibri" panose="020F0502020204030204" pitchFamily="34" charset="0"/>
                <a:ea typeface="Calibri" panose="020F0502020204030204" pitchFamily="34" charset="0"/>
                <a:cs typeface="Times New Roman" panose="02020603050405020304" pitchFamily="18" charset="0"/>
              </a:rPr>
              <a:t>[33] </a:t>
            </a:r>
            <a:r>
              <a:rPr lang="en-US" sz="900" dirty="0">
                <a:effectLst/>
                <a:latin typeface="Calibri" panose="020F0502020204030204" pitchFamily="34" charset="0"/>
                <a:ea typeface="Calibri" panose="020F0502020204030204" pitchFamily="34" charset="0"/>
                <a:cs typeface="Times New Roman" panose="02020603050405020304" pitchFamily="18" charset="0"/>
              </a:rPr>
              <a:t>Yang, </a:t>
            </a:r>
            <a:r>
              <a:rPr lang="en-US" sz="900" dirty="0" err="1">
                <a:effectLst/>
                <a:latin typeface="Calibri" panose="020F0502020204030204" pitchFamily="34" charset="0"/>
                <a:ea typeface="Calibri" panose="020F0502020204030204" pitchFamily="34" charset="0"/>
                <a:cs typeface="Times New Roman" panose="02020603050405020304" pitchFamily="18" charset="0"/>
              </a:rPr>
              <a:t>Yaosheng</a:t>
            </a:r>
            <a:r>
              <a:rPr lang="en-US" sz="900" dirty="0">
                <a:effectLst/>
                <a:latin typeface="Calibri" panose="020F0502020204030204" pitchFamily="34" charset="0"/>
                <a:ea typeface="Calibri" panose="020F0502020204030204" pitchFamily="34" charset="0"/>
                <a:cs typeface="Times New Roman" panose="02020603050405020304" pitchFamily="18" charset="0"/>
              </a:rPr>
              <a:t>, et al. "Distantly supervised NER with partial annotation learning and reinforcement learning." Proceedings of the 27th International Conference on Computational Linguistics. 2018.</a:t>
            </a:r>
          </a:p>
          <a:p>
            <a:pPr marL="0" marR="0">
              <a:lnSpc>
                <a:spcPct val="107000"/>
              </a:lnSpc>
              <a:spcBef>
                <a:spcPts val="0"/>
              </a:spcBef>
              <a:spcAft>
                <a:spcPts val="800"/>
              </a:spcAft>
            </a:pPr>
            <a:r>
              <a:rPr lang="en-US" sz="900" b="1" dirty="0">
                <a:latin typeface="Calibri" panose="020F0502020204030204" pitchFamily="34" charset="0"/>
                <a:ea typeface="Calibri" panose="020F0502020204030204" pitchFamily="34" charset="0"/>
                <a:cs typeface="Times New Roman" panose="02020603050405020304" pitchFamily="18" charset="0"/>
              </a:rPr>
              <a:t>[34] </a:t>
            </a:r>
            <a:r>
              <a:rPr lang="en-US" sz="900" dirty="0">
                <a:latin typeface="Calibri" panose="020F0502020204030204" pitchFamily="34" charset="0"/>
                <a:ea typeface="Calibri" panose="020F0502020204030204" pitchFamily="34" charset="0"/>
                <a:cs typeface="Times New Roman" panose="02020603050405020304" pitchFamily="18" charset="0"/>
              </a:rPr>
              <a:t>Shang, Yu-Ming, et al. "A pattern-aware self-attention network for distant supervised relation extraction." Information Sciences 584 (2022): 269-279.</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1659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CA23CF-7409-4D08-9701-CD231B76D893}"/>
              </a:ext>
            </a:extLst>
          </p:cNvPr>
          <p:cNvSpPr>
            <a:spLocks noGrp="1"/>
          </p:cNvSpPr>
          <p:nvPr>
            <p:ph type="body" idx="1"/>
          </p:nvPr>
        </p:nvSpPr>
        <p:spPr>
          <a:xfrm>
            <a:off x="1010728" y="1659916"/>
            <a:ext cx="10170544" cy="3538168"/>
          </a:xfrm>
        </p:spPr>
        <p:txBody>
          <a:bodyPr>
            <a:normAutofit/>
          </a:bodyPr>
          <a:lstStyle/>
          <a:p>
            <a:pPr marL="50799" indent="0">
              <a:buNone/>
            </a:pPr>
            <a:r>
              <a:rPr lang="en-US" sz="3600" dirty="0">
                <a:solidFill>
                  <a:srgbClr val="002060"/>
                </a:solidFill>
                <a:latin typeface="Cambria" panose="02040503050406030204" pitchFamily="18" charset="0"/>
                <a:ea typeface="Cambria" panose="02040503050406030204" pitchFamily="18" charset="0"/>
              </a:rPr>
              <a:t>Ph.D. Project Overview</a:t>
            </a:r>
          </a:p>
        </p:txBody>
      </p:sp>
    </p:spTree>
    <p:extLst>
      <p:ext uri="{BB962C8B-B14F-4D97-AF65-F5344CB8AC3E}">
        <p14:creationId xmlns:p14="http://schemas.microsoft.com/office/powerpoint/2010/main" val="341935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noRot="1" noMove="1" noResize="1" noEditPoints="1" noAdjustHandles="1" noChangeArrowheads="1" noChangeShapeType="1"/>
          </p:cNvSpPr>
          <p:nvPr>
            <p:ph type="title"/>
          </p:nvPr>
        </p:nvSpPr>
        <p:spPr/>
        <p:txBody>
          <a:bodyPr>
            <a:normAutofit/>
          </a:bodyPr>
          <a:lstStyle/>
          <a:p>
            <a:r>
              <a:rPr lang="en-US" dirty="0">
                <a:solidFill>
                  <a:srgbClr val="002060"/>
                </a:solidFill>
                <a:latin typeface="Cambria" panose="02040503050406030204" pitchFamily="18" charset="0"/>
                <a:ea typeface="Cambria" panose="02040503050406030204" pitchFamily="18" charset="0"/>
              </a:rPr>
              <a:t>Motivation: Introduction</a:t>
            </a:r>
          </a:p>
        </p:txBody>
      </p:sp>
      <p:sp>
        <p:nvSpPr>
          <p:cNvPr id="9" name="Slide Number Placeholder 3">
            <a:extLst>
              <a:ext uri="{FF2B5EF4-FFF2-40B4-BE49-F238E27FC236}">
                <a16:creationId xmlns:a16="http://schemas.microsoft.com/office/drawing/2014/main" id="{14AFCF33-4F88-467F-86C9-A8CDE2895111}"/>
              </a:ext>
            </a:extLst>
          </p:cNvPr>
          <p:cNvSpPr>
            <a:spLocks noGrp="1" noRot="1" noMove="1" noResize="1" noEditPoints="1" noAdjustHandles="1" noChangeArrowheads="1" noChangeShapeType="1"/>
          </p:cNvSpPr>
          <p:nvPr>
            <p:ph type="sldNum" sz="quarter" idx="12"/>
          </p:nvPr>
        </p:nvSpPr>
        <p:spPr>
          <a:xfrm>
            <a:off x="11862486" y="6492875"/>
            <a:ext cx="329514" cy="365125"/>
          </a:xfrm>
        </p:spPr>
        <p:txBody>
          <a:bodyPr/>
          <a:lstStyle/>
          <a:p>
            <a:fld id="{2AAD9BEF-622F-4B1C-A61F-863E667CA1B7}" type="slidenum">
              <a:rPr lang="en-US" b="1" smtClean="0"/>
              <a:t>4</a:t>
            </a:fld>
            <a:endParaRPr lang="en-US" b="1" dirty="0"/>
          </a:p>
        </p:txBody>
      </p:sp>
      <p:sp>
        <p:nvSpPr>
          <p:cNvPr id="6" name="Content Placeholder 17">
            <a:extLst>
              <a:ext uri="{FF2B5EF4-FFF2-40B4-BE49-F238E27FC236}">
                <a16:creationId xmlns:a16="http://schemas.microsoft.com/office/drawing/2014/main" id="{067DCD3A-8B88-4277-F41F-EB894FCCE169}"/>
              </a:ext>
            </a:extLst>
          </p:cNvPr>
          <p:cNvSpPr txBox="1">
            <a:spLocks noGrp="1" noRot="1" noMove="1" noResize="1" noEditPoints="1" noAdjustHandles="1" noChangeArrowheads="1" noChangeShapeType="1"/>
          </p:cNvSpPr>
          <p:nvPr/>
        </p:nvSpPr>
        <p:spPr>
          <a:xfrm>
            <a:off x="2033626" y="4703047"/>
            <a:ext cx="8185708" cy="85078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Clr>
                <a:srgbClr val="002060"/>
              </a:buClr>
              <a:buNone/>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“Harness this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untapped information</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in text by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integrating</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it with structured data, thereby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enhancing completeness</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and improving overall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inferencing</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capabilities.”</a:t>
            </a:r>
          </a:p>
        </p:txBody>
      </p:sp>
      <p:pic>
        <p:nvPicPr>
          <p:cNvPr id="16" name="Picture 15">
            <a:extLst>
              <a:ext uri="{FF2B5EF4-FFF2-40B4-BE49-F238E27FC236}">
                <a16:creationId xmlns:a16="http://schemas.microsoft.com/office/drawing/2014/main" id="{24B244D5-47E5-773F-5162-91FD61F2078F}"/>
              </a:ext>
            </a:extLst>
          </p:cNvPr>
          <p:cNvPicPr>
            <a:picLocks noGrp="1" noRot="1" noChangeAspect="1" noMove="1" noResize="1" noEditPoints="1" noAdjustHandles="1" noChangeArrowheads="1" noChangeShapeType="1" noCrop="1"/>
          </p:cNvPicPr>
          <p:nvPr/>
        </p:nvPicPr>
        <p:blipFill>
          <a:blip r:embed="rId3"/>
          <a:stretch>
            <a:fillRect/>
          </a:stretch>
        </p:blipFill>
        <p:spPr>
          <a:xfrm>
            <a:off x="583694" y="1393598"/>
            <a:ext cx="2646785" cy="2239587"/>
          </a:xfrm>
          <a:prstGeom prst="rect">
            <a:avLst/>
          </a:prstGeom>
          <a:ln w="19050">
            <a:solidFill>
              <a:srgbClr val="FFC000"/>
            </a:solidFill>
            <a:prstDash val="dash"/>
          </a:ln>
        </p:spPr>
      </p:pic>
      <p:pic>
        <p:nvPicPr>
          <p:cNvPr id="18" name="Picture 17">
            <a:extLst>
              <a:ext uri="{FF2B5EF4-FFF2-40B4-BE49-F238E27FC236}">
                <a16:creationId xmlns:a16="http://schemas.microsoft.com/office/drawing/2014/main" id="{2C3D4CC1-CDE1-BF47-D93A-480FADAA0E52}"/>
              </a:ext>
            </a:extLst>
          </p:cNvPr>
          <p:cNvPicPr>
            <a:picLocks noGrp="1" noRot="1" noChangeAspect="1" noMove="1" noResize="1" noEditPoints="1" noAdjustHandles="1" noChangeArrowheads="1" noChangeShapeType="1" noCrop="1"/>
          </p:cNvPicPr>
          <p:nvPr/>
        </p:nvPicPr>
        <p:blipFill>
          <a:blip r:embed="rId4"/>
          <a:stretch>
            <a:fillRect/>
          </a:stretch>
        </p:blipFill>
        <p:spPr>
          <a:xfrm>
            <a:off x="9460854" y="1390948"/>
            <a:ext cx="2405665" cy="2242237"/>
          </a:xfrm>
          <a:prstGeom prst="rect">
            <a:avLst/>
          </a:prstGeom>
          <a:ln w="19050">
            <a:solidFill>
              <a:srgbClr val="FFC000"/>
            </a:solidFill>
            <a:prstDash val="dash"/>
          </a:ln>
        </p:spPr>
      </p:pic>
      <p:pic>
        <p:nvPicPr>
          <p:cNvPr id="4" name="Picture 3" descr="A close-up of a computer&#10;&#10;Description automatically generated">
            <a:extLst>
              <a:ext uri="{FF2B5EF4-FFF2-40B4-BE49-F238E27FC236}">
                <a16:creationId xmlns:a16="http://schemas.microsoft.com/office/drawing/2014/main" id="{70426708-60EF-BF46-35D2-8C528C3673D0}"/>
              </a:ext>
            </a:extLst>
          </p:cNvPr>
          <p:cNvPicPr>
            <a:picLocks noGrp="1" noRot="1" noChangeAspect="1" noMove="1" noResize="1" noEditPoints="1" noAdjustHandles="1" noChangeArrowheads="1" noChangeShapeType="1" noCrop="1"/>
          </p:cNvPicPr>
          <p:nvPr/>
        </p:nvPicPr>
        <p:blipFill>
          <a:blip r:embed="rId5"/>
          <a:stretch>
            <a:fillRect/>
          </a:stretch>
        </p:blipFill>
        <p:spPr>
          <a:xfrm>
            <a:off x="6189785" y="1371993"/>
            <a:ext cx="5732584" cy="2285062"/>
          </a:xfrm>
          <a:prstGeom prst="rect">
            <a:avLst/>
          </a:prstGeom>
          <a:ln w="19050">
            <a:solidFill>
              <a:srgbClr val="FFC000"/>
            </a:solidFill>
            <a:prstDash val="dash"/>
          </a:ln>
        </p:spPr>
      </p:pic>
      <p:sp>
        <p:nvSpPr>
          <p:cNvPr id="5" name="Content Placeholder 17">
            <a:extLst>
              <a:ext uri="{FF2B5EF4-FFF2-40B4-BE49-F238E27FC236}">
                <a16:creationId xmlns:a16="http://schemas.microsoft.com/office/drawing/2014/main" id="{21A4FBD2-9AA4-4497-A142-43A88AB30937}"/>
              </a:ext>
            </a:extLst>
          </p:cNvPr>
          <p:cNvSpPr txBox="1">
            <a:spLocks noGrp="1" noRot="1" noMove="1" noResize="1" noEditPoints="1" noAdjustHandles="1" noChangeArrowheads="1" noChangeShapeType="1"/>
          </p:cNvSpPr>
          <p:nvPr/>
        </p:nvSpPr>
        <p:spPr>
          <a:xfrm>
            <a:off x="3191905" y="2087999"/>
            <a:ext cx="5876136" cy="850783"/>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00000"/>
              </a:lnSpc>
              <a:spcAft>
                <a:spcPts val="600"/>
              </a:spcAft>
              <a:buClr>
                <a:srgbClr val="002060"/>
              </a:buClr>
              <a:buNone/>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“Unstructured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text data </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holds a wealth of information, that can serve as a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complementary source</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to enrich and contextualize structured data.”</a:t>
            </a:r>
          </a:p>
        </p:txBody>
      </p:sp>
      <p:cxnSp>
        <p:nvCxnSpPr>
          <p:cNvPr id="17" name="Connector: Curved 16">
            <a:extLst>
              <a:ext uri="{FF2B5EF4-FFF2-40B4-BE49-F238E27FC236}">
                <a16:creationId xmlns:a16="http://schemas.microsoft.com/office/drawing/2014/main" id="{3E3D47AA-DCEB-C20B-C416-43FAA8F720BD}"/>
              </a:ext>
            </a:extLst>
          </p:cNvPr>
          <p:cNvCxnSpPr>
            <a:cxnSpLocks noGrp="1" noRot="1" noMove="1" noResize="1" noEditPoints="1" noAdjustHandles="1" noChangeArrowheads="1" noChangeShapeType="1"/>
          </p:cNvCxnSpPr>
          <p:nvPr/>
        </p:nvCxnSpPr>
        <p:spPr>
          <a:xfrm rot="16200000" flipH="1">
            <a:off x="3542130" y="1988593"/>
            <a:ext cx="1764265" cy="3664641"/>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2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4 4.81481E-6 L 0.0004 0.00023 C 0.00183 0.0287 0.00352 0.05717 0.00482 0.08587 C 0.0056 0.10439 0.00769 0.12291 0.00678 0.1412 C 0.00534 0.16527 -0.00807 0.20462 -0.01445 0.21921 C -0.01888 0.22916 -0.02421 0.23657 -0.02929 0.24467 C -0.0388 0.25949 -0.047 0.27199 -0.05781 0.28055 C -0.07057 0.29074 -0.08268 0.2956 -0.09622 0.29907 C -0.10104 0.30046 -0.10625 0.30023 -0.11106 0.30092 C -0.12135 0.2993 -0.13177 0.29884 -0.14205 0.29652 C -0.14622 0.29537 -0.15052 0.29189 -0.15481 0.29027 C -0.17148 0.28379 -0.18242 0.28217 -0.19987 0.278 C -0.20364 0.27569 -0.20755 0.27407 -0.21132 0.27106 C -0.21184 0.27037 -0.21237 0.26875 -0.21276 0.26759 C -0.2164 0.25555 -0.22018 0.24398 -0.2233 0.23148 C -0.22903 0.20902 -0.2345 0.18634 -0.2401 0.16388 C -0.24127 0.15925 -0.24987 0.12592 -0.25234 0.11828 L -0.25807 0.1 C -0.26015 0.08518 -0.26028 0.08333 -0.26354 0.06574 C -0.26536 0.05601 -0.2677 0.04652 -0.2694 0.0368 C -0.2707 0.03032 -0.27161 0.02337 -0.27265 0.01666 C -0.27278 0.01064 -0.27369 0.00277 -0.27265 -0.00348 C -0.27252 -0.00487 -0.27213 -0.00579 -0.27187 -0.00695 " pathEditMode="relative" rAng="0" ptsTypes="AAAAAAAAAAAAAAAAAAAAAAA">
                                      <p:cBhvr>
                                        <p:cTn id="6" dur="2000" fill="hold"/>
                                        <p:tgtEl>
                                          <p:spTgt spid="5"/>
                                        </p:tgtEl>
                                        <p:attrNameLst>
                                          <p:attrName>ppt_x</p:attrName>
                                          <p:attrName>ppt_y</p:attrName>
                                        </p:attrNameLst>
                                      </p:cBhvr>
                                      <p:rCtr x="-13346" y="14699"/>
                                    </p:animMotion>
                                  </p:childTnLst>
                                </p:cTn>
                              </p:par>
                              <p:par>
                                <p:cTn id="7" presetID="0" presetClass="path" presetSubtype="0" accel="50000" decel="50000" fill="hold" nodeType="withEffect">
                                  <p:stCondLst>
                                    <p:cond delay="0"/>
                                  </p:stCondLst>
                                  <p:childTnLst>
                                    <p:animMotion origin="layout" path="M 0.01784 -0.01644 L 0.01784 -0.01621 C 0.04661 -0.00764 0.06888 -0.00024 0.1 0.00439 C 0.1388 0.01041 0.1849 0.01087 0.22435 0.01319 L 0.27474 0.01689 L 0.33958 0.01597 C 0.35534 0.01527 0.38555 0.01041 0.40156 0.0081 C 0.40625 0.00578 0.41094 0.00277 0.41576 0.00092 C 0.4181 0.00023 0.42031 0.00023 0.42266 0.00023 C 0.4306 0.00023 0.43841 0.00069 0.44648 0.00092 L 0.45286 0.00023 C 0.45677 -0.00024 0.46484 -0.0007 0.46484 -0.00047 " pathEditMode="relative" rAng="0" ptsTypes="AAAAAAAAAAAA">
                                      <p:cBhvr>
                                        <p:cTn id="8" dur="2000" fill="hold"/>
                                        <p:tgtEl>
                                          <p:spTgt spid="16"/>
                                        </p:tgtEl>
                                        <p:attrNameLst>
                                          <p:attrName>ppt_x</p:attrName>
                                          <p:attrName>ppt_y</p:attrName>
                                        </p:attrNameLst>
                                      </p:cBhvr>
                                      <p:rCtr x="22344" y="1667"/>
                                    </p:animMotion>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p:txBody>
          <a:bodyPr>
            <a:normAutofit/>
          </a:bodyPr>
          <a:lstStyle/>
          <a:p>
            <a:r>
              <a:rPr lang="en-US" dirty="0">
                <a:solidFill>
                  <a:srgbClr val="002060"/>
                </a:solidFill>
                <a:latin typeface="Cambria" panose="02040503050406030204" pitchFamily="18" charset="0"/>
                <a:ea typeface="Cambria" panose="02040503050406030204" pitchFamily="18" charset="0"/>
              </a:rPr>
              <a:t>Motivation: Gaps and Open Problems</a:t>
            </a: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5</a:t>
            </a:fld>
            <a:endParaRPr lang="en-US" b="1" dirty="0"/>
          </a:p>
        </p:txBody>
      </p:sp>
      <p:sp>
        <p:nvSpPr>
          <p:cNvPr id="6" name="Content Placeholder 17">
            <a:extLst>
              <a:ext uri="{FF2B5EF4-FFF2-40B4-BE49-F238E27FC236}">
                <a16:creationId xmlns:a16="http://schemas.microsoft.com/office/drawing/2014/main" id="{067DCD3A-8B88-4277-F41F-EB894FCCE169}"/>
              </a:ext>
            </a:extLst>
          </p:cNvPr>
          <p:cNvSpPr txBox="1">
            <a:spLocks/>
          </p:cNvSpPr>
          <p:nvPr/>
        </p:nvSpPr>
        <p:spPr>
          <a:xfrm>
            <a:off x="685107" y="1657469"/>
            <a:ext cx="10821783" cy="430630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nSpc>
                <a:spcPct val="100000"/>
              </a:lnSpc>
              <a:spcAft>
                <a:spcPts val="600"/>
              </a:spcAft>
              <a:buClr>
                <a:srgbClr val="002060"/>
              </a:buClr>
              <a:buFont typeface="+mj-lt"/>
              <a:buAutoNum type="arabicPeriod"/>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Solving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heterogeneity</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issues and unifying unstructured data landscapes.</a:t>
            </a:r>
          </a:p>
          <a:p>
            <a:pPr lvl="2">
              <a:lnSpc>
                <a:spcPct val="100000"/>
              </a:lnSpc>
              <a:spcAft>
                <a:spcPts val="600"/>
              </a:spcAft>
              <a:buClr>
                <a:srgbClr val="002060"/>
              </a:buClr>
              <a:defRPr/>
            </a:pP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Jurafsky</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and Martin (2023); Khadir et al. (2021); </a:t>
            </a: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Kertkeidkachorn</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and </a:t>
            </a: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Ichise</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(2018); </a:t>
            </a: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Pujara</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and Singh (2018); Martinez-Rodriguez et al. (2018)</a:t>
            </a:r>
          </a:p>
          <a:p>
            <a:pPr marL="800100" lvl="1" indent="-342900">
              <a:lnSpc>
                <a:spcPct val="100000"/>
              </a:lnSpc>
              <a:spcAft>
                <a:spcPts val="600"/>
              </a:spcAft>
              <a:buClr>
                <a:srgbClr val="002060"/>
              </a:buClr>
              <a:buFont typeface="+mj-lt"/>
              <a:buAutoNum type="arabicPeriod"/>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Enhancing data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completeness</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a:t>
            </a:r>
          </a:p>
          <a:p>
            <a:pPr lvl="2">
              <a:lnSpc>
                <a:spcPct val="100000"/>
              </a:lnSpc>
              <a:spcAft>
                <a:spcPts val="600"/>
              </a:spcAft>
              <a:buClr>
                <a:srgbClr val="002060"/>
              </a:buClr>
              <a:defRPr/>
            </a:pPr>
            <a:r>
              <a:rPr lang="fr-FR"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Xu et al. (2023); </a:t>
            </a:r>
            <a:r>
              <a:rPr lang="nb-NO"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Fernandez-Canellas et al. (2020)</a:t>
            </a:r>
            <a:r>
              <a:rPr lang="fr-FR"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Zhang et al. (2017);</a:t>
            </a:r>
            <a:endPar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endParaRPr>
          </a:p>
          <a:p>
            <a:pPr marL="800100" lvl="1" indent="-342900">
              <a:lnSpc>
                <a:spcPct val="100000"/>
              </a:lnSpc>
              <a:spcAft>
                <a:spcPts val="600"/>
              </a:spcAft>
              <a:buClr>
                <a:srgbClr val="002060"/>
              </a:buClr>
              <a:buFont typeface="+mj-lt"/>
              <a:buAutoNum type="arabicPeriod"/>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Structured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schema-driven</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representation of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knowledge</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over data.</a:t>
            </a:r>
          </a:p>
          <a:p>
            <a:pPr lvl="2">
              <a:lnSpc>
                <a:spcPct val="100000"/>
              </a:lnSpc>
              <a:spcAft>
                <a:spcPts val="600"/>
              </a:spcAft>
              <a:buClr>
                <a:srgbClr val="002060"/>
              </a:buClr>
              <a:defRPr/>
            </a:pPr>
            <a:r>
              <a:rPr lang="en-US" sz="1100" dirty="0">
                <a:solidFill>
                  <a:srgbClr val="002060"/>
                </a:solidFill>
                <a:latin typeface="Cambria" panose="02040503050406030204" pitchFamily="18" charset="0"/>
                <a:ea typeface="Cambria" panose="02040503050406030204" pitchFamily="18" charset="0"/>
                <a:cs typeface="Segoe UI" panose="020B0502040204020203" pitchFamily="34" charset="0"/>
              </a:rPr>
              <a:t> </a:t>
            </a: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Rossiello</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et al. (2023); Melnyk et al. (2022); Dunn et al. (2022); </a:t>
            </a:r>
            <a:r>
              <a:rPr lang="en-US" sz="1100" dirty="0" err="1">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Anadiotis</a:t>
            </a: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 et al. (2022); Smith et al. (2022); Clancy et al. (2019); Mao et al. (2019);</a:t>
            </a:r>
          </a:p>
          <a:p>
            <a:pPr marL="800100" lvl="1" indent="-342900">
              <a:lnSpc>
                <a:spcPct val="100000"/>
              </a:lnSpc>
              <a:spcAft>
                <a:spcPts val="600"/>
              </a:spcAft>
              <a:buClr>
                <a:srgbClr val="002060"/>
              </a:buClr>
              <a:buFont typeface="+mj-lt"/>
              <a:buAutoNum type="arabicPeriod"/>
              <a:defRPr/>
            </a:pP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Beyond simple </a:t>
            </a:r>
            <a:r>
              <a:rPr lang="en-US" sz="1800" dirty="0">
                <a:solidFill>
                  <a:srgbClr val="C00000"/>
                </a:solidFill>
                <a:latin typeface="Cambria" panose="02040503050406030204" pitchFamily="18" charset="0"/>
                <a:ea typeface="Cambria" panose="02040503050406030204" pitchFamily="18" charset="0"/>
                <a:cs typeface="Segoe UI" panose="020B0502040204020203" pitchFamily="34" charset="0"/>
              </a:rPr>
              <a:t>Knowledge Graph</a:t>
            </a:r>
            <a:r>
              <a:rPr lang="en-US" sz="1800" dirty="0">
                <a:solidFill>
                  <a:srgbClr val="002060"/>
                </a:solidFill>
                <a:latin typeface="Cambria" panose="02040503050406030204" pitchFamily="18" charset="0"/>
                <a:ea typeface="Cambria" panose="02040503050406030204" pitchFamily="18" charset="0"/>
                <a:cs typeface="Segoe UI" panose="020B0502040204020203" pitchFamily="34" charset="0"/>
              </a:rPr>
              <a:t> (KG) creation from text.</a:t>
            </a:r>
          </a:p>
          <a:p>
            <a:pPr lvl="2">
              <a:lnSpc>
                <a:spcPct val="100000"/>
              </a:lnSpc>
              <a:spcAft>
                <a:spcPts val="600"/>
              </a:spcAft>
              <a:buClr>
                <a:srgbClr val="002060"/>
              </a:buClr>
              <a:defRPr/>
            </a:pPr>
            <a:r>
              <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Hofer et al. (2023); Melnyk et al. (2022); </a:t>
            </a:r>
            <a:r>
              <a:rPr lang="da-DK"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rPr>
              <a:t>Ji et al. (2021); Tiwari et al. (2021)</a:t>
            </a:r>
            <a:endParaRPr lang="en-US" sz="1100" dirty="0">
              <a:solidFill>
                <a:schemeClr val="bg2">
                  <a:lumMod val="50000"/>
                </a:schemeClr>
              </a:solidFill>
              <a:latin typeface="Cambria" panose="02040503050406030204" pitchFamily="18" charset="0"/>
              <a:ea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402939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p:txBody>
          <a:bodyPr>
            <a:normAutofit/>
          </a:bodyPr>
          <a:lstStyle/>
          <a:p>
            <a:r>
              <a:rPr lang="en-US" dirty="0">
                <a:solidFill>
                  <a:srgbClr val="002060"/>
                </a:solidFill>
                <a:latin typeface="Cambria" panose="02040503050406030204" pitchFamily="18" charset="0"/>
                <a:ea typeface="Cambria" panose="02040503050406030204" pitchFamily="18" charset="0"/>
              </a:rPr>
              <a:t>Objectives</a:t>
            </a:r>
          </a:p>
        </p:txBody>
      </p:sp>
      <p:sp>
        <p:nvSpPr>
          <p:cNvPr id="5" name="Content Placeholder 17">
            <a:extLst>
              <a:ext uri="{FF2B5EF4-FFF2-40B4-BE49-F238E27FC236}">
                <a16:creationId xmlns:a16="http://schemas.microsoft.com/office/drawing/2014/main" id="{21A4FBD2-9AA4-4497-A142-43A88AB30937}"/>
              </a:ext>
            </a:extLst>
          </p:cNvPr>
          <p:cNvSpPr txBox="1">
            <a:spLocks/>
          </p:cNvSpPr>
          <p:nvPr/>
        </p:nvSpPr>
        <p:spPr>
          <a:xfrm>
            <a:off x="648060" y="3263355"/>
            <a:ext cx="11121445" cy="277952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Aft>
                <a:spcPts val="600"/>
              </a:spcAft>
              <a:buClr>
                <a:srgbClr val="002060"/>
              </a:buClr>
              <a:buNone/>
              <a:defRPr/>
            </a:pPr>
            <a:r>
              <a:rPr lang="en-US" sz="2000" b="1" dirty="0">
                <a:solidFill>
                  <a:srgbClr val="002060"/>
                </a:solidFill>
                <a:latin typeface="Cambria" panose="02040503050406030204" pitchFamily="18" charset="0"/>
                <a:ea typeface="Cambria" panose="02040503050406030204" pitchFamily="18" charset="0"/>
                <a:cs typeface="Segoe UI" panose="020B0502040204020203" pitchFamily="34" charset="0"/>
              </a:rPr>
              <a:t>O͏bj-1: </a:t>
            </a:r>
            <a:r>
              <a:rPr lang="en-US" sz="2000" b="1" dirty="0">
                <a:solidFill>
                  <a:srgbClr val="C00000"/>
                </a:solidFill>
                <a:latin typeface="Cambria" panose="02040503050406030204" pitchFamily="18" charset="0"/>
                <a:ea typeface="Cambria" panose="02040503050406030204" pitchFamily="18" charset="0"/>
                <a:cs typeface="Segoe UI" panose="020B0502040204020203" pitchFamily="34" charset="0"/>
              </a:rPr>
              <a:t>Bootstrapping</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conceptualized structures from text (in the form of Knowledge Graphs).</a:t>
            </a:r>
          </a:p>
          <a:p>
            <a:pPr marL="457200" lvl="1" indent="0">
              <a:lnSpc>
                <a:spcPct val="100000"/>
              </a:lnSpc>
              <a:spcAft>
                <a:spcPts val="600"/>
              </a:spcAft>
              <a:buClr>
                <a:srgbClr val="002060"/>
              </a:buClr>
              <a:buNone/>
              <a:defRPr/>
            </a:pPr>
            <a:r>
              <a:rPr lang="en-US" sz="2000" b="1" dirty="0">
                <a:solidFill>
                  <a:srgbClr val="002060"/>
                </a:solidFill>
                <a:latin typeface="Cambria" panose="02040503050406030204" pitchFamily="18" charset="0"/>
                <a:ea typeface="Cambria" panose="02040503050406030204" pitchFamily="18" charset="0"/>
                <a:cs typeface="Segoe UI" panose="020B0502040204020203" pitchFamily="34" charset="0"/>
              </a:rPr>
              <a:t>O͏bj-2:</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a:t>
            </a:r>
            <a:r>
              <a:rPr lang="en-US" sz="2000" b="1" dirty="0">
                <a:solidFill>
                  <a:srgbClr val="C00000"/>
                </a:solidFill>
                <a:latin typeface="Cambria" panose="02040503050406030204" pitchFamily="18" charset="0"/>
                <a:ea typeface="Cambria" panose="02040503050406030204" pitchFamily="18" charset="0"/>
                <a:cs typeface="Segoe UI" panose="020B0502040204020203" pitchFamily="34" charset="0"/>
              </a:rPr>
              <a:t>Mapping</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the above structures with an existing Integrated Knowledge Graph.</a:t>
            </a:r>
          </a:p>
          <a:p>
            <a:pPr marL="457200" lvl="1" indent="0">
              <a:lnSpc>
                <a:spcPct val="100000"/>
              </a:lnSpc>
              <a:spcAft>
                <a:spcPts val="600"/>
              </a:spcAft>
              <a:buClr>
                <a:srgbClr val="002060"/>
              </a:buClr>
              <a:buNone/>
              <a:defRPr/>
            </a:pPr>
            <a:r>
              <a:rPr lang="en-US" sz="2000" b="1" dirty="0">
                <a:solidFill>
                  <a:srgbClr val="002060"/>
                </a:solidFill>
                <a:latin typeface="Cambria" panose="02040503050406030204" pitchFamily="18" charset="0"/>
                <a:ea typeface="Cambria" panose="02040503050406030204" pitchFamily="18" charset="0"/>
                <a:cs typeface="Segoe UI" panose="020B0502040204020203" pitchFamily="34" charset="0"/>
              </a:rPr>
              <a:t>O͏bj-3:</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Devising a new </a:t>
            </a:r>
            <a:r>
              <a:rPr lang="en-US" sz="2000" b="1" dirty="0">
                <a:solidFill>
                  <a:srgbClr val="C00000"/>
                </a:solidFill>
                <a:latin typeface="Cambria" panose="02040503050406030204" pitchFamily="18" charset="0"/>
                <a:ea typeface="Cambria" panose="02040503050406030204" pitchFamily="18" charset="0"/>
                <a:cs typeface="Segoe UI" panose="020B0502040204020203" pitchFamily="34" charset="0"/>
              </a:rPr>
              <a:t>Rewriting Algorithm (RA) </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to</a:t>
            </a:r>
            <a:r>
              <a:rPr lang="en-US" sz="2000" b="1" dirty="0">
                <a:solidFill>
                  <a:srgbClr val="002060"/>
                </a:solidFill>
                <a:latin typeface="Cambria" panose="02040503050406030204" pitchFamily="18" charset="0"/>
                <a:ea typeface="Cambria" panose="02040503050406030204" pitchFamily="18" charset="0"/>
                <a:cs typeface="Segoe UI" panose="020B0502040204020203" pitchFamily="34" charset="0"/>
              </a:rPr>
              <a:t> </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query heterogeneous datasets </a:t>
            </a:r>
            <a:b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b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(including textual data) via the Graph-based Data integration system.</a:t>
            </a:r>
          </a:p>
          <a:p>
            <a:pPr marL="457200" lvl="1" indent="0">
              <a:lnSpc>
                <a:spcPct val="100000"/>
              </a:lnSpc>
              <a:spcAft>
                <a:spcPts val="600"/>
              </a:spcAft>
              <a:buClr>
                <a:srgbClr val="002060"/>
              </a:buClr>
              <a:buNone/>
              <a:defRPr/>
            </a:pPr>
            <a:r>
              <a:rPr lang="en-US" sz="2000" b="1" dirty="0">
                <a:solidFill>
                  <a:srgbClr val="002060"/>
                </a:solidFill>
                <a:latin typeface="Cambria" panose="02040503050406030204" pitchFamily="18" charset="0"/>
                <a:ea typeface="Cambria" panose="02040503050406030204" pitchFamily="18" charset="0"/>
                <a:cs typeface="Segoe UI" panose="020B0502040204020203" pitchFamily="34" charset="0"/>
              </a:rPr>
              <a:t>O͏bj-4:</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Formulation of a </a:t>
            </a:r>
            <a:r>
              <a:rPr lang="en-US" sz="2000" b="1" dirty="0">
                <a:solidFill>
                  <a:srgbClr val="C00000"/>
                </a:solidFill>
                <a:latin typeface="Cambria" panose="02040503050406030204" pitchFamily="18" charset="0"/>
                <a:ea typeface="Cambria" panose="02040503050406030204" pitchFamily="18" charset="0"/>
                <a:cs typeface="Segoe UI" panose="020B0502040204020203" pitchFamily="34" charset="0"/>
              </a:rPr>
              <a:t>Prototype</a:t>
            </a:r>
            <a:r>
              <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rPr>
              <a:t> that combines the best theory and approaches developed 	     during the above stages.</a:t>
            </a:r>
          </a:p>
          <a:p>
            <a:pPr marL="0" indent="0">
              <a:spcAft>
                <a:spcPts val="600"/>
              </a:spcAft>
              <a:buNone/>
              <a:defRPr/>
            </a:pPr>
            <a:endParaRPr lang="en-US" sz="2000" dirty="0">
              <a:solidFill>
                <a:srgbClr val="002060"/>
              </a:solidFill>
              <a:latin typeface="Cambria" panose="02040503050406030204" pitchFamily="18" charset="0"/>
              <a:ea typeface="Cambria" panose="02040503050406030204" pitchFamily="18" charset="0"/>
              <a:cs typeface="Segoe UI" panose="020B0502040204020203" pitchFamily="34" charset="0"/>
            </a:endParaRPr>
          </a:p>
        </p:txBody>
      </p:sp>
      <p:sp>
        <p:nvSpPr>
          <p:cNvPr id="6" name="Content Placeholder 17">
            <a:extLst>
              <a:ext uri="{FF2B5EF4-FFF2-40B4-BE49-F238E27FC236}">
                <a16:creationId xmlns:a16="http://schemas.microsoft.com/office/drawing/2014/main" id="{3BF7225A-DA16-4DBF-AC8D-1D8588394965}"/>
              </a:ext>
            </a:extLst>
          </p:cNvPr>
          <p:cNvSpPr txBox="1">
            <a:spLocks/>
          </p:cNvSpPr>
          <p:nvPr/>
        </p:nvSpPr>
        <p:spPr>
          <a:xfrm>
            <a:off x="2490686" y="1377613"/>
            <a:ext cx="7210628" cy="1284901"/>
          </a:xfrm>
          <a:prstGeom prst="rect">
            <a:avLst/>
          </a:prstGeom>
          <a:ln w="28575">
            <a:solidFill>
              <a:srgbClr val="FF0000"/>
            </a:solidFill>
          </a:ln>
        </p:spPr>
        <p:txBody>
          <a:bodyPr vert="horz" lIns="91440" tIns="45720" rIns="91440" bIns="45720" rtlCol="0" anchor="ctr">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ts val="2500"/>
              </a:lnSpc>
              <a:spcAft>
                <a:spcPts val="600"/>
              </a:spcAft>
              <a:buNone/>
              <a:defRPr/>
            </a:pPr>
            <a:r>
              <a:rPr lang="en-US" sz="3200" dirty="0">
                <a:solidFill>
                  <a:srgbClr val="002060"/>
                </a:solidFill>
                <a:latin typeface="Cambria" panose="02040503050406030204" pitchFamily="18" charset="0"/>
                <a:ea typeface="Cambria" panose="02040503050406030204" pitchFamily="18" charset="0"/>
                <a:cs typeface="Segoe UI" panose="020B0502040204020203" pitchFamily="34" charset="0"/>
              </a:rPr>
              <a:t>“Incorporate Textual Data in a </a:t>
            </a:r>
          </a:p>
          <a:p>
            <a:pPr marL="0" indent="0" algn="ctr">
              <a:lnSpc>
                <a:spcPts val="2500"/>
              </a:lnSpc>
              <a:spcAft>
                <a:spcPts val="600"/>
              </a:spcAft>
              <a:buNone/>
              <a:defRPr/>
            </a:pPr>
            <a:r>
              <a:rPr lang="en-US" sz="3200" dirty="0">
                <a:solidFill>
                  <a:srgbClr val="002060"/>
                </a:solidFill>
                <a:latin typeface="Cambria" panose="02040503050406030204" pitchFamily="18" charset="0"/>
                <a:ea typeface="Cambria" panose="02040503050406030204" pitchFamily="18" charset="0"/>
                <a:cs typeface="Segoe UI" panose="020B0502040204020203" pitchFamily="34" charset="0"/>
              </a:rPr>
              <a:t>Graph-Based Data Integration System.”</a:t>
            </a: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6</a:t>
            </a:fld>
            <a:endParaRPr lang="en-US" b="1" dirty="0"/>
          </a:p>
        </p:txBody>
      </p:sp>
      <p:sp>
        <p:nvSpPr>
          <p:cNvPr id="4" name="Rectangle: Rounded Corners 3">
            <a:extLst>
              <a:ext uri="{FF2B5EF4-FFF2-40B4-BE49-F238E27FC236}">
                <a16:creationId xmlns:a16="http://schemas.microsoft.com/office/drawing/2014/main" id="{67EC204E-FB2A-7F3A-E783-1DECAD1E8FEF}"/>
              </a:ext>
            </a:extLst>
          </p:cNvPr>
          <p:cNvSpPr/>
          <p:nvPr/>
        </p:nvSpPr>
        <p:spPr>
          <a:xfrm>
            <a:off x="1076795" y="3198436"/>
            <a:ext cx="10441037" cy="1061049"/>
          </a:xfrm>
          <a:prstGeom prst="roundRect">
            <a:avLst/>
          </a:prstGeom>
          <a:noFill/>
          <a:ln w="38100">
            <a:solidFill>
              <a:srgbClr val="FFC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2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2C60C41-7892-4C82-8FDF-0A313609EB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689764" y="153909"/>
            <a:ext cx="8423255" cy="6679951"/>
          </a:xfrm>
          <a:prstGeom prst="rect">
            <a:avLst/>
          </a:prstGeom>
        </p:spPr>
      </p:pic>
      <p:sp>
        <p:nvSpPr>
          <p:cNvPr id="4" name="Slide Number Placeholder 3">
            <a:extLst>
              <a:ext uri="{FF2B5EF4-FFF2-40B4-BE49-F238E27FC236}">
                <a16:creationId xmlns:a16="http://schemas.microsoft.com/office/drawing/2014/main" id="{75C47F06-613B-42A6-9DD9-C5275199CE80}"/>
              </a:ext>
            </a:extLst>
          </p:cNvPr>
          <p:cNvSpPr>
            <a:spLocks noGrp="1"/>
          </p:cNvSpPr>
          <p:nvPr>
            <p:ph type="sldNum" sz="quarter" idx="12"/>
          </p:nvPr>
        </p:nvSpPr>
        <p:spPr>
          <a:xfrm>
            <a:off x="11780855" y="6478100"/>
            <a:ext cx="411145" cy="365125"/>
          </a:xfrm>
        </p:spPr>
        <p:txBody>
          <a:bodyPr vert="horz" lIns="91440" tIns="45720" rIns="91440" bIns="45720" rtlCol="0" anchor="ctr">
            <a:normAutofit/>
          </a:bodyPr>
          <a:lstStyle/>
          <a:p>
            <a:pPr>
              <a:spcAft>
                <a:spcPts val="600"/>
              </a:spcAft>
            </a:pPr>
            <a:fld id="{2AAD9BEF-622F-4B1C-A61F-863E667CA1B7}" type="slidenum">
              <a:rPr lang="en-US" b="1" smtClean="0">
                <a:latin typeface="+mn-lt"/>
                <a:cs typeface="+mn-cs"/>
              </a:rPr>
              <a:pPr>
                <a:spcAft>
                  <a:spcPts val="600"/>
                </a:spcAft>
              </a:pPr>
              <a:t>7</a:t>
            </a:fld>
            <a:endParaRPr lang="en-US" b="1" dirty="0">
              <a:latin typeface="+mn-lt"/>
              <a:cs typeface="+mn-cs"/>
            </a:endParaRPr>
          </a:p>
        </p:txBody>
      </p:sp>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182947" y="337058"/>
            <a:ext cx="3211987" cy="2096586"/>
          </a:xfrm>
        </p:spPr>
        <p:txBody>
          <a:bodyPr vert="horz" lIns="91440" tIns="45720" rIns="91440" bIns="45720" rtlCol="0" anchor="b">
            <a:noAutofit/>
          </a:bodyPr>
          <a:lstStyle/>
          <a:p>
            <a:r>
              <a:rPr lang="en-US" dirty="0">
                <a:solidFill>
                  <a:srgbClr val="002060"/>
                </a:solidFill>
                <a:latin typeface="Cambria" panose="02040503050406030204" pitchFamily="18" charset="0"/>
                <a:ea typeface="Cambria" panose="02040503050406030204" pitchFamily="18" charset="0"/>
                <a:cs typeface="+mj-cs"/>
              </a:rPr>
              <a:t>Text Data Integration Pipeline</a:t>
            </a:r>
            <a:br>
              <a:rPr lang="en-US" kern="1200" dirty="0">
                <a:solidFill>
                  <a:srgbClr val="002060"/>
                </a:solidFill>
                <a:latin typeface="Cambria" panose="02040503050406030204" pitchFamily="18" charset="0"/>
                <a:ea typeface="Cambria" panose="02040503050406030204" pitchFamily="18" charset="0"/>
                <a:cs typeface="+mj-cs"/>
              </a:rPr>
            </a:br>
            <a:r>
              <a:rPr lang="en-US" kern="1200" dirty="0">
                <a:solidFill>
                  <a:srgbClr val="002060"/>
                </a:solidFill>
                <a:latin typeface="Cambria" panose="02040503050406030204" pitchFamily="18" charset="0"/>
                <a:ea typeface="Cambria" panose="02040503050406030204" pitchFamily="18" charset="0"/>
                <a:cs typeface="+mj-cs"/>
              </a:rPr>
              <a:t>(High-level) </a:t>
            </a:r>
          </a:p>
        </p:txBody>
      </p:sp>
      <p:grpSp>
        <p:nvGrpSpPr>
          <p:cNvPr id="13" name="Group 12">
            <a:extLst>
              <a:ext uri="{FF2B5EF4-FFF2-40B4-BE49-F238E27FC236}">
                <a16:creationId xmlns:a16="http://schemas.microsoft.com/office/drawing/2014/main" id="{6E4CEF56-F5B6-1A74-8E20-DF0303024E1B}"/>
              </a:ext>
            </a:extLst>
          </p:cNvPr>
          <p:cNvGrpSpPr/>
          <p:nvPr/>
        </p:nvGrpSpPr>
        <p:grpSpPr>
          <a:xfrm>
            <a:off x="4770408" y="1090173"/>
            <a:ext cx="7082285" cy="4859903"/>
            <a:chOff x="4770408" y="1090173"/>
            <a:chExt cx="7082285" cy="4859903"/>
          </a:xfrm>
        </p:grpSpPr>
        <p:sp>
          <p:nvSpPr>
            <p:cNvPr id="3" name="Rectangle: Rounded Corners 2">
              <a:extLst>
                <a:ext uri="{FF2B5EF4-FFF2-40B4-BE49-F238E27FC236}">
                  <a16:creationId xmlns:a16="http://schemas.microsoft.com/office/drawing/2014/main" id="{4CA4D88F-E99C-3931-577B-5B048AC5B445}"/>
                </a:ext>
              </a:extLst>
            </p:cNvPr>
            <p:cNvSpPr>
              <a:spLocks/>
            </p:cNvSpPr>
            <p:nvPr/>
          </p:nvSpPr>
          <p:spPr>
            <a:xfrm>
              <a:off x="4848045" y="1090174"/>
              <a:ext cx="2019814" cy="1387014"/>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rPr>
                <a:t>Concept Extraction from Knowledge Graph</a:t>
              </a:r>
            </a:p>
          </p:txBody>
        </p:sp>
        <p:sp>
          <p:nvSpPr>
            <p:cNvPr id="6" name="Rectangle: Rounded Corners 5">
              <a:extLst>
                <a:ext uri="{FF2B5EF4-FFF2-40B4-BE49-F238E27FC236}">
                  <a16:creationId xmlns:a16="http://schemas.microsoft.com/office/drawing/2014/main" id="{393729CC-B005-96A4-3807-FD505834C6E0}"/>
                </a:ext>
              </a:extLst>
            </p:cNvPr>
            <p:cNvSpPr>
              <a:spLocks/>
            </p:cNvSpPr>
            <p:nvPr/>
          </p:nvSpPr>
          <p:spPr>
            <a:xfrm>
              <a:off x="7312324" y="1090174"/>
              <a:ext cx="1736785" cy="141354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rPr>
                <a:t>Concept-Instance Embedding</a:t>
              </a:r>
              <a:br>
                <a:rPr lang="en-US" sz="1300" dirty="0">
                  <a:solidFill>
                    <a:srgbClr val="002060"/>
                  </a:solidFill>
                </a:rPr>
              </a:br>
              <a:r>
                <a:rPr lang="en-US" sz="1300" dirty="0">
                  <a:solidFill>
                    <a:srgbClr val="002060"/>
                  </a:solidFill>
                </a:rPr>
                <a:t>and</a:t>
              </a:r>
              <a:br>
                <a:rPr lang="en-US" sz="1300" dirty="0">
                  <a:solidFill>
                    <a:srgbClr val="002060"/>
                  </a:solidFill>
                </a:rPr>
              </a:br>
              <a:r>
                <a:rPr lang="en-US" sz="1300" dirty="0">
                  <a:solidFill>
                    <a:srgbClr val="002060"/>
                  </a:solidFill>
                </a:rPr>
                <a:t> Clustering</a:t>
              </a:r>
            </a:p>
          </p:txBody>
        </p:sp>
        <p:sp>
          <p:nvSpPr>
            <p:cNvPr id="7" name="Rectangle: Rounded Corners 6">
              <a:extLst>
                <a:ext uri="{FF2B5EF4-FFF2-40B4-BE49-F238E27FC236}">
                  <a16:creationId xmlns:a16="http://schemas.microsoft.com/office/drawing/2014/main" id="{DC880823-ABEE-697F-F6E6-0BF9A09D7778}"/>
                </a:ext>
              </a:extLst>
            </p:cNvPr>
            <p:cNvSpPr>
              <a:spLocks/>
            </p:cNvSpPr>
            <p:nvPr/>
          </p:nvSpPr>
          <p:spPr>
            <a:xfrm>
              <a:off x="9865044" y="1090173"/>
              <a:ext cx="1953145" cy="140265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rPr>
                <a:t>Semi-Automatic</a:t>
              </a:r>
              <a:br>
                <a:rPr lang="en-US" sz="1300" dirty="0">
                  <a:solidFill>
                    <a:srgbClr val="002060"/>
                  </a:solidFill>
                </a:rPr>
              </a:br>
              <a:r>
                <a:rPr lang="en-US" sz="1300" dirty="0">
                  <a:solidFill>
                    <a:srgbClr val="002060"/>
                  </a:solidFill>
                </a:rPr>
                <a:t>Text Annotation</a:t>
              </a:r>
            </a:p>
          </p:txBody>
        </p:sp>
        <p:sp>
          <p:nvSpPr>
            <p:cNvPr id="8" name="Rectangle: Rounded Corners 7">
              <a:extLst>
                <a:ext uri="{FF2B5EF4-FFF2-40B4-BE49-F238E27FC236}">
                  <a16:creationId xmlns:a16="http://schemas.microsoft.com/office/drawing/2014/main" id="{95437D8C-0410-112E-2668-F5CD53B6F267}"/>
                </a:ext>
              </a:extLst>
            </p:cNvPr>
            <p:cNvSpPr>
              <a:spLocks/>
            </p:cNvSpPr>
            <p:nvPr/>
          </p:nvSpPr>
          <p:spPr>
            <a:xfrm>
              <a:off x="4770408" y="2743199"/>
              <a:ext cx="7082285" cy="17166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Knowledge Base</a:t>
              </a:r>
            </a:p>
          </p:txBody>
        </p:sp>
        <p:sp>
          <p:nvSpPr>
            <p:cNvPr id="9" name="Rectangle: Rounded Corners 8">
              <a:extLst>
                <a:ext uri="{FF2B5EF4-FFF2-40B4-BE49-F238E27FC236}">
                  <a16:creationId xmlns:a16="http://schemas.microsoft.com/office/drawing/2014/main" id="{35E15252-5541-7967-B43B-A27080EF5413}"/>
                </a:ext>
              </a:extLst>
            </p:cNvPr>
            <p:cNvSpPr>
              <a:spLocks/>
            </p:cNvSpPr>
            <p:nvPr/>
          </p:nvSpPr>
          <p:spPr>
            <a:xfrm>
              <a:off x="9865044" y="2923065"/>
              <a:ext cx="1765419" cy="137612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300" dirty="0">
                  <a:solidFill>
                    <a:srgbClr val="002060"/>
                  </a:solidFill>
                </a:rPr>
                <a:t>Distantly Supervised Annotated Data</a:t>
              </a:r>
            </a:p>
          </p:txBody>
        </p:sp>
        <p:pic>
          <p:nvPicPr>
            <p:cNvPr id="1028" name="Picture 4" descr="Database Vector SVG Icon (190) - SVG Repo">
              <a:extLst>
                <a:ext uri="{FF2B5EF4-FFF2-40B4-BE49-F238E27FC236}">
                  <a16:creationId xmlns:a16="http://schemas.microsoft.com/office/drawing/2014/main" id="{B65B5DF3-90CF-4F3A-CDE3-EF0F5B646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8549" y="3089796"/>
              <a:ext cx="678407" cy="67840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91C1C871-AA15-9FF4-4875-5128E648203E}"/>
                </a:ext>
              </a:extLst>
            </p:cNvPr>
            <p:cNvSpPr>
              <a:spLocks/>
            </p:cNvSpPr>
            <p:nvPr/>
          </p:nvSpPr>
          <p:spPr>
            <a:xfrm>
              <a:off x="8965021" y="4556696"/>
              <a:ext cx="2665442" cy="1393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rPr>
                <a:t>Model Training, Inferencing</a:t>
              </a:r>
            </a:p>
            <a:p>
              <a:pPr algn="ctr"/>
              <a:r>
                <a:rPr lang="en-US" sz="1300" dirty="0">
                  <a:solidFill>
                    <a:srgbClr val="002060"/>
                  </a:solidFill>
                </a:rPr>
                <a:t>and</a:t>
              </a:r>
            </a:p>
            <a:p>
              <a:pPr algn="ctr"/>
              <a:r>
                <a:rPr lang="en-US" sz="1300" dirty="0">
                  <a:solidFill>
                    <a:srgbClr val="002060"/>
                  </a:solidFill>
                </a:rPr>
                <a:t>Enrichment</a:t>
              </a:r>
            </a:p>
          </p:txBody>
        </p:sp>
        <p:sp>
          <p:nvSpPr>
            <p:cNvPr id="11" name="Rectangle: Rounded Corners 10">
              <a:extLst>
                <a:ext uri="{FF2B5EF4-FFF2-40B4-BE49-F238E27FC236}">
                  <a16:creationId xmlns:a16="http://schemas.microsoft.com/office/drawing/2014/main" id="{4867EECA-F27C-AB5F-C638-D3DDF814C77D}"/>
                </a:ext>
              </a:extLst>
            </p:cNvPr>
            <p:cNvSpPr>
              <a:spLocks/>
            </p:cNvSpPr>
            <p:nvPr/>
          </p:nvSpPr>
          <p:spPr>
            <a:xfrm>
              <a:off x="6244824" y="4556696"/>
              <a:ext cx="2321206" cy="1393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rgbClr val="002060"/>
                  </a:solidFill>
                </a:rPr>
                <a:t>Knowledge Extraction,</a:t>
              </a:r>
            </a:p>
            <a:p>
              <a:pPr algn="ctr"/>
              <a:r>
                <a:rPr lang="en-US" sz="1300" dirty="0">
                  <a:solidFill>
                    <a:srgbClr val="002060"/>
                  </a:solidFill>
                </a:rPr>
                <a:t>Representation and</a:t>
              </a:r>
            </a:p>
            <a:p>
              <a:pPr algn="ctr"/>
              <a:r>
                <a:rPr lang="en-US" sz="1300" dirty="0">
                  <a:solidFill>
                    <a:srgbClr val="002060"/>
                  </a:solidFill>
                </a:rPr>
                <a:t>Integration</a:t>
              </a:r>
            </a:p>
          </p:txBody>
        </p:sp>
      </p:grpSp>
      <p:sp>
        <p:nvSpPr>
          <p:cNvPr id="14" name="Content Placeholder 17">
            <a:extLst>
              <a:ext uri="{FF2B5EF4-FFF2-40B4-BE49-F238E27FC236}">
                <a16:creationId xmlns:a16="http://schemas.microsoft.com/office/drawing/2014/main" id="{E1A47013-786F-0AD8-0BF3-F83786B95613}"/>
              </a:ext>
            </a:extLst>
          </p:cNvPr>
          <p:cNvSpPr txBox="1">
            <a:spLocks/>
          </p:cNvSpPr>
          <p:nvPr/>
        </p:nvSpPr>
        <p:spPr>
          <a:xfrm>
            <a:off x="339307" y="3141439"/>
            <a:ext cx="2583944" cy="704889"/>
          </a:xfrm>
          <a:prstGeom prst="rect">
            <a:avLst/>
          </a:prstGeom>
          <a:ln w="19050">
            <a:solidFill>
              <a:srgbClr val="FFC000"/>
            </a:solidFill>
            <a:prstDash val="sysDot"/>
          </a:ln>
        </p:spPr>
        <p:txBody>
          <a:bodyPr vert="horz" lIns="91440" tIns="45720" rIns="91440" bIns="45720" rtlCol="0" anchor="ctr">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Clr>
                <a:srgbClr val="002060"/>
              </a:buClr>
              <a:buNone/>
              <a:defRPr/>
            </a:pPr>
            <a:r>
              <a:rPr lang="en-US" sz="1400" dirty="0">
                <a:solidFill>
                  <a:schemeClr val="bg2">
                    <a:lumMod val="50000"/>
                  </a:schemeClr>
                </a:solidFill>
                <a:latin typeface="Raleway Light" pitchFamily="2" charset="0"/>
                <a:ea typeface="Cambria" panose="02040503050406030204" pitchFamily="18" charset="0"/>
              </a:rPr>
              <a:t>These five phases collectively target </a:t>
            </a:r>
            <a:r>
              <a:rPr lang="en-US" sz="1400" b="1" dirty="0">
                <a:solidFill>
                  <a:schemeClr val="bg2">
                    <a:lumMod val="50000"/>
                  </a:schemeClr>
                </a:solidFill>
                <a:latin typeface="Raleway Light" pitchFamily="2" charset="0"/>
                <a:ea typeface="Cambria" panose="02040503050406030204" pitchFamily="18" charset="0"/>
              </a:rPr>
              <a:t>Obj-1</a:t>
            </a:r>
            <a:r>
              <a:rPr lang="en-US" sz="1400" dirty="0">
                <a:solidFill>
                  <a:schemeClr val="bg2">
                    <a:lumMod val="50000"/>
                  </a:schemeClr>
                </a:solidFill>
                <a:latin typeface="Raleway Light" pitchFamily="2" charset="0"/>
                <a:ea typeface="Cambria" panose="02040503050406030204" pitchFamily="18" charset="0"/>
              </a:rPr>
              <a:t> and </a:t>
            </a:r>
            <a:r>
              <a:rPr lang="en-US" sz="1400" b="1" dirty="0">
                <a:solidFill>
                  <a:schemeClr val="bg2">
                    <a:lumMod val="50000"/>
                  </a:schemeClr>
                </a:solidFill>
                <a:latin typeface="Raleway Light" pitchFamily="2" charset="0"/>
                <a:ea typeface="Cambria" panose="02040503050406030204" pitchFamily="18" charset="0"/>
              </a:rPr>
              <a:t>Obj-2</a:t>
            </a:r>
            <a:r>
              <a:rPr lang="en-US" sz="1400" dirty="0">
                <a:solidFill>
                  <a:schemeClr val="bg2">
                    <a:lumMod val="50000"/>
                  </a:schemeClr>
                </a:solidFill>
                <a:latin typeface="Raleway Light" pitchFamily="2" charset="0"/>
                <a:ea typeface="Cambria" panose="02040503050406030204" pitchFamily="18" charset="0"/>
              </a:rPr>
              <a:t>.</a:t>
            </a:r>
          </a:p>
        </p:txBody>
      </p:sp>
    </p:spTree>
    <p:extLst>
      <p:ext uri="{BB962C8B-B14F-4D97-AF65-F5344CB8AC3E}">
        <p14:creationId xmlns:p14="http://schemas.microsoft.com/office/powerpoint/2010/main" val="352236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CA23CF-7409-4D08-9701-CD231B76D893}"/>
              </a:ext>
            </a:extLst>
          </p:cNvPr>
          <p:cNvSpPr>
            <a:spLocks noGrp="1"/>
          </p:cNvSpPr>
          <p:nvPr>
            <p:ph type="body" idx="1"/>
          </p:nvPr>
        </p:nvSpPr>
        <p:spPr>
          <a:xfrm>
            <a:off x="1010728" y="1659916"/>
            <a:ext cx="10170544" cy="3538168"/>
          </a:xfrm>
        </p:spPr>
        <p:txBody>
          <a:bodyPr/>
          <a:lstStyle/>
          <a:p>
            <a:pPr marL="50799" indent="0" algn="l">
              <a:buNone/>
            </a:pPr>
            <a:r>
              <a:rPr lang="en-US" sz="3600" dirty="0">
                <a:latin typeface="Cambria" panose="02040503050406030204" pitchFamily="18" charset="0"/>
                <a:ea typeface="Cambria" panose="02040503050406030204" pitchFamily="18" charset="0"/>
              </a:rPr>
              <a:t>Current Work and Contribution Plan</a:t>
            </a:r>
            <a:r>
              <a:rPr lang="en-US" sz="3600" dirty="0">
                <a:solidFill>
                  <a:srgbClr val="002060"/>
                </a:solidFill>
                <a:latin typeface="Raleway Light" pitchFamily="2" charset="0"/>
                <a:ea typeface="Cambria" panose="02040503050406030204" pitchFamily="18" charset="0"/>
              </a:rPr>
              <a:t> </a:t>
            </a:r>
          </a:p>
        </p:txBody>
      </p:sp>
    </p:spTree>
    <p:extLst>
      <p:ext uri="{BB962C8B-B14F-4D97-AF65-F5344CB8AC3E}">
        <p14:creationId xmlns:p14="http://schemas.microsoft.com/office/powerpoint/2010/main" val="378198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8348-DBFC-4765-AE58-92EE26901381}"/>
              </a:ext>
            </a:extLst>
          </p:cNvPr>
          <p:cNvSpPr>
            <a:spLocks noGrp="1"/>
          </p:cNvSpPr>
          <p:nvPr>
            <p:ph type="title"/>
          </p:nvPr>
        </p:nvSpPr>
        <p:spPr>
          <a:xfrm>
            <a:off x="329513" y="225080"/>
            <a:ext cx="11532973" cy="614426"/>
          </a:xfrm>
        </p:spPr>
        <p:txBody>
          <a:bodyPr>
            <a:normAutofit/>
          </a:bodyPr>
          <a:lstStyle/>
          <a:p>
            <a:r>
              <a:rPr lang="en-US" dirty="0">
                <a:solidFill>
                  <a:srgbClr val="002060"/>
                </a:solidFill>
                <a:latin typeface="Cambria" panose="02040503050406030204" pitchFamily="18" charset="0"/>
                <a:ea typeface="Cambria" panose="02040503050406030204" pitchFamily="18" charset="0"/>
              </a:rPr>
              <a:t>Current Focus</a:t>
            </a:r>
          </a:p>
        </p:txBody>
      </p:sp>
      <p:sp>
        <p:nvSpPr>
          <p:cNvPr id="9" name="Slide Number Placeholder 3">
            <a:extLst>
              <a:ext uri="{FF2B5EF4-FFF2-40B4-BE49-F238E27FC236}">
                <a16:creationId xmlns:a16="http://schemas.microsoft.com/office/drawing/2014/main" id="{14AFCF33-4F88-467F-86C9-A8CDE2895111}"/>
              </a:ext>
            </a:extLst>
          </p:cNvPr>
          <p:cNvSpPr>
            <a:spLocks noGrp="1"/>
          </p:cNvSpPr>
          <p:nvPr>
            <p:ph type="sldNum" sz="quarter" idx="12"/>
          </p:nvPr>
        </p:nvSpPr>
        <p:spPr>
          <a:xfrm>
            <a:off x="11862486" y="6492875"/>
            <a:ext cx="329514" cy="365125"/>
          </a:xfrm>
        </p:spPr>
        <p:txBody>
          <a:bodyPr/>
          <a:lstStyle/>
          <a:p>
            <a:fld id="{2AAD9BEF-622F-4B1C-A61F-863E667CA1B7}" type="slidenum">
              <a:rPr lang="en-US" b="1" smtClean="0"/>
              <a:t>9</a:t>
            </a:fld>
            <a:endParaRPr lang="en-US" b="1" dirty="0"/>
          </a:p>
        </p:txBody>
      </p:sp>
      <p:sp>
        <p:nvSpPr>
          <p:cNvPr id="6" name="Content Placeholder 17">
            <a:extLst>
              <a:ext uri="{FF2B5EF4-FFF2-40B4-BE49-F238E27FC236}">
                <a16:creationId xmlns:a16="http://schemas.microsoft.com/office/drawing/2014/main" id="{067DCD3A-8B88-4277-F41F-EB894FCCE169}"/>
              </a:ext>
            </a:extLst>
          </p:cNvPr>
          <p:cNvSpPr txBox="1">
            <a:spLocks/>
          </p:cNvSpPr>
          <p:nvPr/>
        </p:nvSpPr>
        <p:spPr>
          <a:xfrm>
            <a:off x="1756366" y="1111099"/>
            <a:ext cx="9007114" cy="529880"/>
          </a:xfrm>
          <a:prstGeom prst="rect">
            <a:avLst/>
          </a:prstGeom>
          <a:ln w="19050">
            <a:solidFill>
              <a:srgbClr val="FFC000"/>
            </a:solidFill>
          </a:ln>
        </p:spPr>
        <p:txBody>
          <a:bodyPr vert="horz" lIns="91440" tIns="45720" rIns="91440" bIns="45720" rtlCol="0" anchor="ctr">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600"/>
              </a:spcAft>
              <a:buClr>
                <a:srgbClr val="002060"/>
              </a:buClr>
              <a:buNone/>
              <a:defRPr/>
            </a:pPr>
            <a:r>
              <a:rPr lang="en-US" sz="2000" dirty="0">
                <a:solidFill>
                  <a:srgbClr val="002060"/>
                </a:solidFill>
                <a:latin typeface="Raleway Light" pitchFamily="2" charset="0"/>
                <a:ea typeface="Cambria" panose="02040503050406030204" pitchFamily="18" charset="0"/>
              </a:rPr>
              <a:t>“Mitigating </a:t>
            </a:r>
            <a:r>
              <a:rPr lang="en-US" sz="2000" dirty="0">
                <a:solidFill>
                  <a:srgbClr val="C00000"/>
                </a:solidFill>
                <a:latin typeface="Raleway Light" pitchFamily="2" charset="0"/>
                <a:ea typeface="Cambria" panose="02040503050406030204" pitchFamily="18" charset="0"/>
              </a:rPr>
              <a:t>Data Sparsity </a:t>
            </a:r>
            <a:r>
              <a:rPr lang="en-US" sz="2000" dirty="0">
                <a:solidFill>
                  <a:srgbClr val="002060"/>
                </a:solidFill>
                <a:latin typeface="Raleway Light" pitchFamily="2" charset="0"/>
                <a:ea typeface="Cambria" panose="02040503050406030204" pitchFamily="18" charset="0"/>
              </a:rPr>
              <a:t>in Integrated Data through Text Conceptualization”</a:t>
            </a:r>
          </a:p>
        </p:txBody>
      </p:sp>
      <p:graphicFrame>
        <p:nvGraphicFramePr>
          <p:cNvPr id="3" name="Table 5">
            <a:extLst>
              <a:ext uri="{FF2B5EF4-FFF2-40B4-BE49-F238E27FC236}">
                <a16:creationId xmlns:a16="http://schemas.microsoft.com/office/drawing/2014/main" id="{19F747D4-1F81-8DB8-24F0-10D14421EEDC}"/>
              </a:ext>
            </a:extLst>
          </p:cNvPr>
          <p:cNvGraphicFramePr>
            <a:graphicFrameLocks noGrp="1"/>
          </p:cNvGraphicFramePr>
          <p:nvPr>
            <p:extLst>
              <p:ext uri="{D42A27DB-BD31-4B8C-83A1-F6EECF244321}">
                <p14:modId xmlns:p14="http://schemas.microsoft.com/office/powerpoint/2010/main" val="2989238325"/>
              </p:ext>
            </p:extLst>
          </p:nvPr>
        </p:nvGraphicFramePr>
        <p:xfrm>
          <a:off x="7311147" y="2296836"/>
          <a:ext cx="2545942" cy="1025010"/>
        </p:xfrm>
        <a:graphic>
          <a:graphicData uri="http://schemas.openxmlformats.org/drawingml/2006/table">
            <a:tbl>
              <a:tblPr firstRow="1" bandRow="1" bandCol="1">
                <a:tableStyleId>{2D5ABB26-0587-4C30-8999-92F81FD0307C}</a:tableStyleId>
              </a:tblPr>
              <a:tblGrid>
                <a:gridCol w="1667723">
                  <a:extLst>
                    <a:ext uri="{9D8B030D-6E8A-4147-A177-3AD203B41FA5}">
                      <a16:colId xmlns:a16="http://schemas.microsoft.com/office/drawing/2014/main" val="390310955"/>
                    </a:ext>
                  </a:extLst>
                </a:gridCol>
                <a:gridCol w="878219">
                  <a:extLst>
                    <a:ext uri="{9D8B030D-6E8A-4147-A177-3AD203B41FA5}">
                      <a16:colId xmlns:a16="http://schemas.microsoft.com/office/drawing/2014/main" val="817297326"/>
                    </a:ext>
                  </a:extLst>
                </a:gridCol>
              </a:tblGrid>
              <a:tr h="264668">
                <a:tc>
                  <a:txBody>
                    <a:bodyPr/>
                    <a:lstStyle/>
                    <a:p>
                      <a:pPr algn="ctr"/>
                      <a:r>
                        <a:rPr lang="en-US" sz="1400" b="1" dirty="0"/>
                        <a:t>Disease</a:t>
                      </a:r>
                      <a:endParaRPr lang="LID4096"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n-US" sz="1400" b="1" dirty="0"/>
                        <a:t>Code</a:t>
                      </a:r>
                      <a:endParaRPr lang="LID4096"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258191319"/>
                  </a:ext>
                </a:extLst>
              </a:tr>
              <a:tr h="360105">
                <a:tc>
                  <a:txBody>
                    <a:bodyPr/>
                    <a:lstStyle/>
                    <a:p>
                      <a:pPr algn="ctr"/>
                      <a:r>
                        <a:rPr lang="en-US" sz="1400" dirty="0"/>
                        <a:t>Acne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ED80</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r h="360105">
                <a:tc>
                  <a:txBody>
                    <a:bodyPr/>
                    <a:lstStyle/>
                    <a:p>
                      <a:pPr algn="ctr"/>
                      <a:r>
                        <a:rPr lang="en-US" sz="1400" dirty="0"/>
                        <a:t>Anemia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3A9Z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155666"/>
                  </a:ext>
                </a:extLst>
              </a:tr>
            </a:tbl>
          </a:graphicData>
        </a:graphic>
      </p:graphicFrame>
      <p:graphicFrame>
        <p:nvGraphicFramePr>
          <p:cNvPr id="7" name="Table 5">
            <a:extLst>
              <a:ext uri="{FF2B5EF4-FFF2-40B4-BE49-F238E27FC236}">
                <a16:creationId xmlns:a16="http://schemas.microsoft.com/office/drawing/2014/main" id="{436B3E3F-5C36-B958-ECB2-D28BC335D59C}"/>
              </a:ext>
            </a:extLst>
          </p:cNvPr>
          <p:cNvGraphicFramePr>
            <a:graphicFrameLocks noGrp="1"/>
          </p:cNvGraphicFramePr>
          <p:nvPr>
            <p:extLst>
              <p:ext uri="{D42A27DB-BD31-4B8C-83A1-F6EECF244321}">
                <p14:modId xmlns:p14="http://schemas.microsoft.com/office/powerpoint/2010/main" val="3059989732"/>
              </p:ext>
            </p:extLst>
          </p:nvPr>
        </p:nvGraphicFramePr>
        <p:xfrm>
          <a:off x="749390" y="2294614"/>
          <a:ext cx="5595952" cy="822960"/>
        </p:xfrm>
        <a:graphic>
          <a:graphicData uri="http://schemas.openxmlformats.org/drawingml/2006/table">
            <a:tbl>
              <a:tblPr firstRow="1" bandRow="1" bandCol="1">
                <a:tableStyleId>{2D5ABB26-0587-4C30-8999-92F81FD0307C}</a:tableStyleId>
              </a:tblPr>
              <a:tblGrid>
                <a:gridCol w="1265491">
                  <a:extLst>
                    <a:ext uri="{9D8B030D-6E8A-4147-A177-3AD203B41FA5}">
                      <a16:colId xmlns:a16="http://schemas.microsoft.com/office/drawing/2014/main" val="390310955"/>
                    </a:ext>
                  </a:extLst>
                </a:gridCol>
                <a:gridCol w="757909">
                  <a:extLst>
                    <a:ext uri="{9D8B030D-6E8A-4147-A177-3AD203B41FA5}">
                      <a16:colId xmlns:a16="http://schemas.microsoft.com/office/drawing/2014/main" val="2986473538"/>
                    </a:ext>
                  </a:extLst>
                </a:gridCol>
                <a:gridCol w="1648861">
                  <a:extLst>
                    <a:ext uri="{9D8B030D-6E8A-4147-A177-3AD203B41FA5}">
                      <a16:colId xmlns:a16="http://schemas.microsoft.com/office/drawing/2014/main" val="3225549468"/>
                    </a:ext>
                  </a:extLst>
                </a:gridCol>
                <a:gridCol w="1483744">
                  <a:extLst>
                    <a:ext uri="{9D8B030D-6E8A-4147-A177-3AD203B41FA5}">
                      <a16:colId xmlns:a16="http://schemas.microsoft.com/office/drawing/2014/main" val="30538986"/>
                    </a:ext>
                  </a:extLst>
                </a:gridCol>
                <a:gridCol w="439947">
                  <a:extLst>
                    <a:ext uri="{9D8B030D-6E8A-4147-A177-3AD203B41FA5}">
                      <a16:colId xmlns:a16="http://schemas.microsoft.com/office/drawing/2014/main" val="3295881598"/>
                    </a:ext>
                  </a:extLst>
                </a:gridCol>
              </a:tblGrid>
              <a:tr h="256177">
                <a:tc>
                  <a:txBody>
                    <a:bodyPr/>
                    <a:lstStyle/>
                    <a:p>
                      <a:pPr algn="ctr"/>
                      <a:r>
                        <a:rPr lang="en-US" sz="1400" b="1" dirty="0"/>
                        <a:t>Disease</a:t>
                      </a:r>
                      <a:endParaRPr lang="LID4096"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b="1" dirty="0"/>
                        <a:t>Code</a:t>
                      </a:r>
                      <a:endParaRPr lang="LID4096"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400" b="1" dirty="0"/>
                        <a:t>Complication</a:t>
                      </a:r>
                      <a:endParaRPr lang="LID4096"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400" b="1" dirty="0"/>
                        <a:t>Anatomy</a:t>
                      </a:r>
                      <a:endParaRPr lang="LID4096"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400" b="1" dirty="0"/>
                        <a:t>…</a:t>
                      </a:r>
                      <a:endParaRPr lang="LID4096"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258191319"/>
                  </a:ext>
                </a:extLst>
              </a:tr>
              <a:tr h="408534">
                <a:tc>
                  <a:txBody>
                    <a:bodyPr/>
                    <a:lstStyle/>
                    <a:p>
                      <a:pPr algn="ctr"/>
                      <a:r>
                        <a:rPr lang="en-US" sz="1400" dirty="0"/>
                        <a:t>Tuberculosis</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1B10</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difficulty breathing, seizures,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lungs, brain,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bl>
          </a:graphicData>
        </a:graphic>
      </p:graphicFrame>
      <p:sp>
        <p:nvSpPr>
          <p:cNvPr id="10" name="TextBox 9">
            <a:extLst>
              <a:ext uri="{FF2B5EF4-FFF2-40B4-BE49-F238E27FC236}">
                <a16:creationId xmlns:a16="http://schemas.microsoft.com/office/drawing/2014/main" id="{61A332D5-1A08-0288-722A-FE01C38B67FE}"/>
              </a:ext>
            </a:extLst>
          </p:cNvPr>
          <p:cNvSpPr txBox="1"/>
          <p:nvPr/>
        </p:nvSpPr>
        <p:spPr>
          <a:xfrm>
            <a:off x="2910927" y="1927504"/>
            <a:ext cx="127287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
                <a:prstClr val="white"/>
              </a:buClr>
              <a:buSzTx/>
              <a:buFontTx/>
              <a:buNone/>
              <a:tabLst/>
              <a:defRPr/>
            </a:pPr>
            <a:r>
              <a:rPr kumimoji="0" lang="en-US" sz="18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rPr>
              <a:t>Source-1</a:t>
            </a:r>
            <a:endParaRPr kumimoji="0" lang="en-US" sz="14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endParaRPr>
          </a:p>
        </p:txBody>
      </p:sp>
      <p:sp>
        <p:nvSpPr>
          <p:cNvPr id="11" name="TextBox 10">
            <a:extLst>
              <a:ext uri="{FF2B5EF4-FFF2-40B4-BE49-F238E27FC236}">
                <a16:creationId xmlns:a16="http://schemas.microsoft.com/office/drawing/2014/main" id="{E024321D-6411-5B2A-0807-BADFFB0B39B5}"/>
              </a:ext>
            </a:extLst>
          </p:cNvPr>
          <p:cNvSpPr txBox="1"/>
          <p:nvPr/>
        </p:nvSpPr>
        <p:spPr>
          <a:xfrm>
            <a:off x="7947679" y="1925282"/>
            <a:ext cx="127287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
                <a:prstClr val="white"/>
              </a:buClr>
              <a:buSzTx/>
              <a:buFontTx/>
              <a:buNone/>
              <a:tabLst/>
              <a:defRPr/>
            </a:pPr>
            <a:r>
              <a:rPr kumimoji="0" lang="en-US" sz="18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rPr>
              <a:t>Source-2</a:t>
            </a:r>
            <a:endParaRPr kumimoji="0" lang="en-US" sz="14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endParaRPr>
          </a:p>
        </p:txBody>
      </p:sp>
      <p:graphicFrame>
        <p:nvGraphicFramePr>
          <p:cNvPr id="12" name="Table 5">
            <a:extLst>
              <a:ext uri="{FF2B5EF4-FFF2-40B4-BE49-F238E27FC236}">
                <a16:creationId xmlns:a16="http://schemas.microsoft.com/office/drawing/2014/main" id="{92261068-3A20-ADBB-CBE5-D2B306DB5C3C}"/>
              </a:ext>
            </a:extLst>
          </p:cNvPr>
          <p:cNvGraphicFramePr>
            <a:graphicFrameLocks noGrp="1"/>
          </p:cNvGraphicFramePr>
          <p:nvPr>
            <p:extLst>
              <p:ext uri="{D42A27DB-BD31-4B8C-83A1-F6EECF244321}">
                <p14:modId xmlns:p14="http://schemas.microsoft.com/office/powerpoint/2010/main" val="1937478462"/>
              </p:ext>
            </p:extLst>
          </p:nvPr>
        </p:nvGraphicFramePr>
        <p:xfrm>
          <a:off x="749390" y="4216499"/>
          <a:ext cx="5595952" cy="1530402"/>
        </p:xfrm>
        <a:graphic>
          <a:graphicData uri="http://schemas.openxmlformats.org/drawingml/2006/table">
            <a:tbl>
              <a:tblPr firstRow="1" bandRow="1" bandCol="1">
                <a:tableStyleId>{2D5ABB26-0587-4C30-8999-92F81FD0307C}</a:tableStyleId>
              </a:tblPr>
              <a:tblGrid>
                <a:gridCol w="1123301">
                  <a:extLst>
                    <a:ext uri="{9D8B030D-6E8A-4147-A177-3AD203B41FA5}">
                      <a16:colId xmlns:a16="http://schemas.microsoft.com/office/drawing/2014/main" val="390310955"/>
                    </a:ext>
                  </a:extLst>
                </a:gridCol>
                <a:gridCol w="731520">
                  <a:extLst>
                    <a:ext uri="{9D8B030D-6E8A-4147-A177-3AD203B41FA5}">
                      <a16:colId xmlns:a16="http://schemas.microsoft.com/office/drawing/2014/main" val="2986473538"/>
                    </a:ext>
                  </a:extLst>
                </a:gridCol>
                <a:gridCol w="1817440">
                  <a:extLst>
                    <a:ext uri="{9D8B030D-6E8A-4147-A177-3AD203B41FA5}">
                      <a16:colId xmlns:a16="http://schemas.microsoft.com/office/drawing/2014/main" val="3225549468"/>
                    </a:ext>
                  </a:extLst>
                </a:gridCol>
                <a:gridCol w="1483744">
                  <a:extLst>
                    <a:ext uri="{9D8B030D-6E8A-4147-A177-3AD203B41FA5}">
                      <a16:colId xmlns:a16="http://schemas.microsoft.com/office/drawing/2014/main" val="30538986"/>
                    </a:ext>
                  </a:extLst>
                </a:gridCol>
                <a:gridCol w="439947">
                  <a:extLst>
                    <a:ext uri="{9D8B030D-6E8A-4147-A177-3AD203B41FA5}">
                      <a16:colId xmlns:a16="http://schemas.microsoft.com/office/drawing/2014/main" val="3295881598"/>
                    </a:ext>
                  </a:extLst>
                </a:gridCol>
              </a:tblGrid>
              <a:tr h="230090">
                <a:tc>
                  <a:txBody>
                    <a:bodyPr/>
                    <a:lstStyle/>
                    <a:p>
                      <a:pPr algn="ctr"/>
                      <a:r>
                        <a:rPr lang="en-US" sz="1400" b="1" dirty="0">
                          <a:solidFill>
                            <a:schemeClr val="bg1"/>
                          </a:solidFill>
                        </a:rPr>
                        <a:t>Disease</a:t>
                      </a:r>
                      <a:endParaRPr lang="LID4096" sz="1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en-US" sz="1400" b="1" dirty="0">
                          <a:solidFill>
                            <a:schemeClr val="bg1"/>
                          </a:solidFill>
                        </a:rPr>
                        <a:t>Code</a:t>
                      </a:r>
                      <a:endParaRPr lang="LID4096" sz="1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400" b="1" dirty="0">
                          <a:solidFill>
                            <a:schemeClr val="bg1"/>
                          </a:solidFill>
                        </a:rPr>
                        <a:t>Complication</a:t>
                      </a:r>
                      <a:endParaRPr lang="LID4096" sz="1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400" b="1" dirty="0">
                          <a:solidFill>
                            <a:schemeClr val="bg1"/>
                          </a:solidFill>
                        </a:rPr>
                        <a:t>Anatomy</a:t>
                      </a:r>
                      <a:endParaRPr lang="LID4096" sz="1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r>
                        <a:rPr lang="en-US" sz="1400" b="1" dirty="0">
                          <a:solidFill>
                            <a:schemeClr val="bg1"/>
                          </a:solidFill>
                        </a:rPr>
                        <a:t>…</a:t>
                      </a:r>
                      <a:endParaRPr lang="LID4096" sz="14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258191319"/>
                  </a:ext>
                </a:extLst>
              </a:tr>
              <a:tr h="408534">
                <a:tc>
                  <a:txBody>
                    <a:bodyPr/>
                    <a:lstStyle/>
                    <a:p>
                      <a:pPr algn="ctr"/>
                      <a:r>
                        <a:rPr lang="en-US" sz="1400" dirty="0"/>
                        <a:t>Tuberculosis</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1B10</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difficulty breathing,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lungs, brain,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757665"/>
                  </a:ext>
                </a:extLst>
              </a:tr>
              <a:tr h="408534">
                <a:tc>
                  <a:txBody>
                    <a:bodyPr/>
                    <a:lstStyle/>
                    <a:p>
                      <a:pPr algn="ctr"/>
                      <a:r>
                        <a:rPr lang="en-US" sz="1400" dirty="0"/>
                        <a:t>Acne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ED80</a:t>
                      </a:r>
                      <a:endParaRPr lang="LID4096"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552432"/>
                  </a:ext>
                </a:extLst>
              </a:tr>
              <a:tr h="408534">
                <a:tc>
                  <a:txBody>
                    <a:bodyPr/>
                    <a:lstStyle/>
                    <a:p>
                      <a:pPr algn="ctr"/>
                      <a:r>
                        <a:rPr lang="en-US" sz="1400" dirty="0"/>
                        <a:t>Anemia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3A9Z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264924"/>
                  </a:ext>
                </a:extLst>
              </a:tr>
            </a:tbl>
          </a:graphicData>
        </a:graphic>
      </p:graphicFrame>
      <p:cxnSp>
        <p:nvCxnSpPr>
          <p:cNvPr id="13" name="Straight Arrow Connector 12">
            <a:extLst>
              <a:ext uri="{FF2B5EF4-FFF2-40B4-BE49-F238E27FC236}">
                <a16:creationId xmlns:a16="http://schemas.microsoft.com/office/drawing/2014/main" id="{36FE6B3E-2D11-A587-1101-EFEA381A226A}"/>
              </a:ext>
            </a:extLst>
          </p:cNvPr>
          <p:cNvCxnSpPr>
            <a:cxnSpLocks/>
          </p:cNvCxnSpPr>
          <p:nvPr/>
        </p:nvCxnSpPr>
        <p:spPr>
          <a:xfrm flipH="1">
            <a:off x="3743138" y="3745987"/>
            <a:ext cx="4179" cy="45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F8FB40-46C7-E0AA-93A5-890C89E3B85D}"/>
              </a:ext>
            </a:extLst>
          </p:cNvPr>
          <p:cNvSpPr txBox="1"/>
          <p:nvPr/>
        </p:nvSpPr>
        <p:spPr>
          <a:xfrm>
            <a:off x="2606110" y="5755435"/>
            <a:ext cx="18825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
                <a:prstClr val="white"/>
              </a:buClr>
              <a:buSzTx/>
              <a:buFontTx/>
              <a:buNone/>
              <a:tabLst/>
              <a:defRPr/>
            </a:pPr>
            <a:r>
              <a:rPr kumimoji="0" lang="en-US" sz="18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rPr>
              <a:t>Integrated Data</a:t>
            </a:r>
            <a:endParaRPr kumimoji="0" lang="en-US" sz="1400" b="1" i="0" u="none" strike="noStrike" kern="1200" cap="none" spc="0" normalizeH="0" baseline="0" noProof="0" dirty="0">
              <a:ln>
                <a:noFill/>
              </a:ln>
              <a:solidFill>
                <a:srgbClr val="0B78BD"/>
              </a:solidFill>
              <a:effectLst/>
              <a:uLnTx/>
              <a:uFillTx/>
              <a:latin typeface="Cambria" panose="02040503050406030204" pitchFamily="18" charset="0"/>
              <a:ea typeface="Cambria" panose="02040503050406030204" pitchFamily="18" charset="0"/>
              <a:cs typeface="Segoe UI" panose="020B0502040204020203" pitchFamily="34" charset="0"/>
            </a:endParaRPr>
          </a:p>
        </p:txBody>
      </p:sp>
      <p:cxnSp>
        <p:nvCxnSpPr>
          <p:cNvPr id="17" name="Connector: Elbow 16">
            <a:extLst>
              <a:ext uri="{FF2B5EF4-FFF2-40B4-BE49-F238E27FC236}">
                <a16:creationId xmlns:a16="http://schemas.microsoft.com/office/drawing/2014/main" id="{87CD72B7-FF0B-E88B-2AB0-891BF54AA359}"/>
              </a:ext>
            </a:extLst>
          </p:cNvPr>
          <p:cNvCxnSpPr>
            <a:cxnSpLocks/>
            <a:endCxn id="5" idx="1"/>
          </p:cNvCxnSpPr>
          <p:nvPr/>
        </p:nvCxnSpPr>
        <p:spPr>
          <a:xfrm>
            <a:off x="2764457" y="3128482"/>
            <a:ext cx="684391" cy="498560"/>
          </a:xfrm>
          <a:prstGeom prst="bentConnector3">
            <a:avLst>
              <a:gd name="adj1" fmla="val 190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491FD32-9916-D90A-B302-7E854602506B}"/>
              </a:ext>
            </a:extLst>
          </p:cNvPr>
          <p:cNvCxnSpPr>
            <a:cxnSpLocks/>
            <a:stCxn id="3" idx="2"/>
            <a:endCxn id="5" idx="3"/>
          </p:cNvCxnSpPr>
          <p:nvPr/>
        </p:nvCxnSpPr>
        <p:spPr>
          <a:xfrm rot="5400000">
            <a:off x="6158175" y="1201099"/>
            <a:ext cx="305196" cy="454669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3939240-3093-A5AF-2A7C-BBCA272F2131}"/>
              </a:ext>
            </a:extLst>
          </p:cNvPr>
          <p:cNvPicPr>
            <a:picLocks noChangeAspect="1"/>
          </p:cNvPicPr>
          <p:nvPr/>
        </p:nvPicPr>
        <p:blipFill>
          <a:blip r:embed="rId3"/>
          <a:stretch>
            <a:fillRect/>
          </a:stretch>
        </p:blipFill>
        <p:spPr>
          <a:xfrm>
            <a:off x="6834879" y="3949187"/>
            <a:ext cx="4993852" cy="1866646"/>
          </a:xfrm>
          <a:prstGeom prst="rect">
            <a:avLst/>
          </a:prstGeom>
        </p:spPr>
      </p:pic>
      <p:pic>
        <p:nvPicPr>
          <p:cNvPr id="5" name="Graphic 4" descr="Badge Follow with solid fill">
            <a:extLst>
              <a:ext uri="{FF2B5EF4-FFF2-40B4-BE49-F238E27FC236}">
                <a16:creationId xmlns:a16="http://schemas.microsoft.com/office/drawing/2014/main" id="{92E547FE-6624-7F77-8BFB-4CC5585593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8848" y="3332752"/>
            <a:ext cx="588580" cy="588580"/>
          </a:xfrm>
          <a:prstGeom prst="rect">
            <a:avLst/>
          </a:prstGeom>
        </p:spPr>
      </p:pic>
      <p:cxnSp>
        <p:nvCxnSpPr>
          <p:cNvPr id="40" name="Straight Arrow Connector 39">
            <a:extLst>
              <a:ext uri="{FF2B5EF4-FFF2-40B4-BE49-F238E27FC236}">
                <a16:creationId xmlns:a16="http://schemas.microsoft.com/office/drawing/2014/main" id="{60269C43-13B5-0C84-3B0B-F60DC15D310B}"/>
              </a:ext>
            </a:extLst>
          </p:cNvPr>
          <p:cNvCxnSpPr/>
          <p:nvPr/>
        </p:nvCxnSpPr>
        <p:spPr>
          <a:xfrm flipH="1">
            <a:off x="5654650" y="4882510"/>
            <a:ext cx="4491532" cy="567314"/>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6CA2E46-C252-B531-EC90-9147C7CDF1B9}"/>
              </a:ext>
            </a:extLst>
          </p:cNvPr>
          <p:cNvCxnSpPr>
            <a:cxnSpLocks/>
          </p:cNvCxnSpPr>
          <p:nvPr/>
        </p:nvCxnSpPr>
        <p:spPr>
          <a:xfrm flipH="1">
            <a:off x="3946102" y="5559010"/>
            <a:ext cx="3365045" cy="8723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20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500"/>
                                        <p:tgtEl>
                                          <p:spTgt spid="21"/>
                                        </p:tgtEl>
                                      </p:cBhvr>
                                    </p:animEffect>
                                  </p:childTnLst>
                                </p:cTn>
                              </p:par>
                              <p:par>
                                <p:cTn id="22" presetID="14"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randombar(horizontal)">
                                      <p:cBhvr>
                                        <p:cTn id="24" dur="500"/>
                                        <p:tgtEl>
                                          <p:spTgt spid="5"/>
                                        </p:tgtEl>
                                      </p:cBhvr>
                                    </p:animEffect>
                                  </p:childTnLst>
                                </p:cTn>
                              </p:par>
                              <p:par>
                                <p:cTn id="25" presetID="14" presetClass="entr" presetSubtype="1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randombar(horizontal)">
                                      <p:cBhvr>
                                        <p:cTn id="27" dur="500"/>
                                        <p:tgtEl>
                                          <p:spTgt spid="17"/>
                                        </p:tgtEl>
                                      </p:cBhvr>
                                    </p:animEffect>
                                  </p:childTnLst>
                                </p:cTn>
                              </p:par>
                              <p:par>
                                <p:cTn id="28" presetID="14"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par>
                                <p:cTn id="31" presetID="14"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randombar(horizont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7570</TotalTime>
  <Words>5920</Words>
  <Application>Microsoft Office PowerPoint</Application>
  <PresentationFormat>Widescreen</PresentationFormat>
  <Paragraphs>656</Paragraphs>
  <Slides>21</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Arial</vt:lpstr>
      <vt:lpstr>Calibri</vt:lpstr>
      <vt:lpstr>Cambria</vt:lpstr>
      <vt:lpstr>Google Sans</vt:lpstr>
      <vt:lpstr>Raleway</vt:lpstr>
      <vt:lpstr>Raleway ExtraBold</vt:lpstr>
      <vt:lpstr>Raleway Light</vt:lpstr>
      <vt:lpstr>Segoe UI Light</vt:lpstr>
      <vt:lpstr>Segoe UI Semibold</vt:lpstr>
      <vt:lpstr>Segoe UI Semilight</vt:lpstr>
      <vt:lpstr>Söhne</vt:lpstr>
      <vt:lpstr>1_Office Theme</vt:lpstr>
      <vt:lpstr>Olivia template</vt:lpstr>
      <vt:lpstr>PowerPoint Presentation</vt:lpstr>
      <vt:lpstr>Outline of the Presentation</vt:lpstr>
      <vt:lpstr>PowerPoint Presentation</vt:lpstr>
      <vt:lpstr>Motivation: Introduction</vt:lpstr>
      <vt:lpstr>Motivation: Gaps and Open Problems</vt:lpstr>
      <vt:lpstr>Objectives</vt:lpstr>
      <vt:lpstr>Text Data Integration Pipeline (High-level) </vt:lpstr>
      <vt:lpstr>PowerPoint Presentation</vt:lpstr>
      <vt:lpstr>Current Focus</vt:lpstr>
      <vt:lpstr>Task Categorization: Based of Application Areas</vt:lpstr>
      <vt:lpstr>Datasets We Developed</vt:lpstr>
      <vt:lpstr>PowerPoint Presentation</vt:lpstr>
      <vt:lpstr>PowerPoint Presentation</vt:lpstr>
      <vt:lpstr>PowerPoint Presentation</vt:lpstr>
      <vt:lpstr>PowerPoint Presentation</vt:lpstr>
      <vt:lpstr>Relevant Work - Categorization of Existing Approaches</vt:lpstr>
      <vt:lpstr>Conclusion and Future Directions</vt:lpstr>
      <vt:lpstr>PowerPoint Presentation</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Architecture</dc:title>
  <dc:creator>SACHARIDIS Dimitrios</dc:creator>
  <cp:lastModifiedBy>Rahman Md Ataur</cp:lastModifiedBy>
  <cp:revision>1266</cp:revision>
  <dcterms:created xsi:type="dcterms:W3CDTF">2022-06-30T19:46:30Z</dcterms:created>
  <dcterms:modified xsi:type="dcterms:W3CDTF">2023-12-08T00:40:41Z</dcterms:modified>
</cp:coreProperties>
</file>