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Quattrocento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ie4u1JQiM12w7DEU/AUGxEO/Om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QuattrocentoSans-bold.fntdata"/><Relationship Id="rId23" Type="http://schemas.openxmlformats.org/officeDocument/2006/relationships/font" Target="fonts/Quattrocento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QuattrocentoSans-boldItalic.fntdata"/><Relationship Id="rId25" Type="http://schemas.openxmlformats.org/officeDocument/2006/relationships/font" Target="fonts/QuattrocentoSans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5654f92a5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g25654f92a51_0_2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563747d34b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g2563747d34b_0_3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654f92a51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g25654f92a51_0_3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654f92a51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g25654f92a51_0_2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5654f92a51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g25654f92a51_0_3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63747d34b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g2563747d34b_0_3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5654f92a51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g25654f92a51_0_4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34bbef780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g1334bbef780_1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5654f92a51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3" name="Google Shape;293;g25654f92a51_0_4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34bbef780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g1334bbef780_1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79a7ba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g2579a7baf8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63747d34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g2563747d34b_0_1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63747d34b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2563747d34b_0_3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63747d34b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2563747d34b_0_2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63747d34b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g2563747d34b_0_2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7c33eb3f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257c33eb3fc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654f92a5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25654f92a51_0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Quattrocento Sans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2444448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427022" y="64801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761090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329513" y="225080"/>
            <a:ext cx="11532973" cy="903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3666547" y="-2018979"/>
            <a:ext cx="4858909" cy="11532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2444448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427022" y="64801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7761090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2444448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4427022" y="64801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7761090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29513" y="225080"/>
            <a:ext cx="11532973" cy="903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29514" y="1318054"/>
            <a:ext cx="11532974" cy="4858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2444448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427022" y="64801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761090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Quattrocento Sans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2444448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427022" y="64801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761090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29513" y="225080"/>
            <a:ext cx="11532973" cy="903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2444448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427022" y="64801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7761090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2444448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427022" y="64801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7761090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329513" y="225080"/>
            <a:ext cx="11532973" cy="903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2444448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427022" y="64801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7761090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2444448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4427022" y="64801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7761090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2444448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427022" y="64801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7761090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2444448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427022" y="64801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7761090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29513" y="225080"/>
            <a:ext cx="11532973" cy="903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 b="0" i="0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29514" y="1318054"/>
            <a:ext cx="11532974" cy="4858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2444448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427022" y="64801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7761090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-1"/>
            <a:ext cx="12192000" cy="114301"/>
          </a:xfrm>
          <a:prstGeom prst="rect">
            <a:avLst/>
          </a:prstGeom>
          <a:solidFill>
            <a:srgbClr val="0B78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0160" y="6283800"/>
            <a:ext cx="1898640" cy="417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65027" y="6189956"/>
            <a:ext cx="1126948" cy="5301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2"/>
          <p:cNvCxnSpPr/>
          <p:nvPr/>
        </p:nvCxnSpPr>
        <p:spPr>
          <a:xfrm rot="10800000">
            <a:off x="2315673" y="6499540"/>
            <a:ext cx="8337498" cy="0"/>
          </a:xfrm>
          <a:prstGeom prst="straightConnector1">
            <a:avLst/>
          </a:prstGeom>
          <a:noFill/>
          <a:ln cap="flat" cmpd="sng" w="19075">
            <a:solidFill>
              <a:srgbClr val="0B78BD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34.png"/><Relationship Id="rId6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5.png"/><Relationship Id="rId4" Type="http://schemas.openxmlformats.org/officeDocument/2006/relationships/hyperlink" Target="https://bsc.es/supportkc/docs/Minotauro/overview" TargetMode="External"/><Relationship Id="rId9" Type="http://schemas.openxmlformats.org/officeDocument/2006/relationships/image" Target="../media/image30.png"/><Relationship Id="rId5" Type="http://schemas.openxmlformats.org/officeDocument/2006/relationships/hyperlink" Target="https://compss-doc.readthedocs.io/en/3.0/" TargetMode="External"/><Relationship Id="rId6" Type="http://schemas.openxmlformats.org/officeDocument/2006/relationships/hyperlink" Target="https://github.com/bsc-wdc/dislib/tree/gpu-support" TargetMode="External"/><Relationship Id="rId7" Type="http://schemas.openxmlformats.org/officeDocument/2006/relationships/image" Target="../media/image22.png"/><Relationship Id="rId8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7.pn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6.png"/><Relationship Id="rId13" Type="http://schemas.openxmlformats.org/officeDocument/2006/relationships/image" Target="../media/image11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bsc-wdc/dislib/blob/gpu-support/dislib/cluster/kmeans/base.py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15.png"/><Relationship Id="rId15" Type="http://schemas.openxmlformats.org/officeDocument/2006/relationships/image" Target="../media/image12.png"/><Relationship Id="rId14" Type="http://schemas.openxmlformats.org/officeDocument/2006/relationships/image" Target="../media/image17.png"/><Relationship Id="rId17" Type="http://schemas.openxmlformats.org/officeDocument/2006/relationships/image" Target="../media/image21.png"/><Relationship Id="rId16" Type="http://schemas.openxmlformats.org/officeDocument/2006/relationships/image" Target="../media/image19.png"/><Relationship Id="rId5" Type="http://schemas.openxmlformats.org/officeDocument/2006/relationships/image" Target="../media/image25.png"/><Relationship Id="rId6" Type="http://schemas.openxmlformats.org/officeDocument/2006/relationships/image" Target="../media/image16.png"/><Relationship Id="rId18" Type="http://schemas.openxmlformats.org/officeDocument/2006/relationships/image" Target="../media/image29.png"/><Relationship Id="rId7" Type="http://schemas.openxmlformats.org/officeDocument/2006/relationships/image" Target="../media/image20.png"/><Relationship Id="rId8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bsc-wdc/dislib/blob/gpu-support/dislib/cluster/kmeans/base.py" TargetMode="External"/><Relationship Id="rId4" Type="http://schemas.openxmlformats.org/officeDocument/2006/relationships/image" Target="../media/image28.png"/><Relationship Id="rId5" Type="http://schemas.openxmlformats.org/officeDocument/2006/relationships/hyperlink" Target="https://github.com/bsc-wdc/dislib/blob/gpu-support/dislib/data/array.py" TargetMode="External"/><Relationship Id="rId6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3509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rPr b="1" lang="en-US"/>
              <a:t>Performance Analysis of Distributed GPU-Accelerated Task-Based Workflows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1818"/>
              <a:buFont typeface="Quattrocento Sans"/>
              <a:buNone/>
            </a:pPr>
            <a:r>
              <a:rPr b="1" lang="en-US" sz="3300"/>
              <a:t>Thesis Proposal Report</a:t>
            </a:r>
            <a:endParaRPr b="1"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528475" y="3754450"/>
            <a:ext cx="11184600" cy="22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Eleventh European Big Data Management &amp; Analytics Summer School (eBISS 2023)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07/07/2023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Barcelona - Spain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None/>
            </a:pPr>
            <a:r>
              <a:rPr b="1" lang="en-US" sz="2000"/>
              <a:t>ESR 2.1: Transparent In-situ Data Processing</a:t>
            </a:r>
            <a:r>
              <a:rPr lang="en-US" sz="2000"/>
              <a:t>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None/>
            </a:pPr>
            <a:r>
              <a:rPr b="1" lang="en-US" sz="2000"/>
              <a:t>PhD Candidate:</a:t>
            </a:r>
            <a:r>
              <a:rPr lang="en-US" sz="2000"/>
              <a:t> Marcos N. L. Carvalho (UPC | ARC | UoA)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None/>
            </a:pPr>
            <a:r>
              <a:rPr b="1" lang="en-US" sz="2000"/>
              <a:t>Home Advisors: </a:t>
            </a:r>
            <a:r>
              <a:rPr lang="en-US" sz="2000"/>
              <a:t>Anna Queralt (UPC); Oscar Romero (UPC)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None/>
            </a:pPr>
            <a:r>
              <a:rPr b="1" lang="en-US" sz="2000"/>
              <a:t>Host Advisor:</a:t>
            </a:r>
            <a:r>
              <a:rPr lang="en-US" sz="2000"/>
              <a:t> Alkis Simitsis (ARC)</a:t>
            </a:r>
            <a:endParaRPr sz="2000"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70975"/>
            <a:ext cx="2309125" cy="41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79364" y="165975"/>
            <a:ext cx="1433275" cy="9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" y="6213272"/>
            <a:ext cx="2206075" cy="5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20301" y="5619525"/>
            <a:ext cx="2171700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654f92a51_0_219"/>
          <p:cNvSpPr txBox="1"/>
          <p:nvPr/>
        </p:nvSpPr>
        <p:spPr>
          <a:xfrm>
            <a:off x="264450" y="371400"/>
            <a:ext cx="11256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Method: Parameters and Factors to Study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8" name="Google Shape;208;g25654f92a51_0_219"/>
          <p:cNvSpPr txBox="1"/>
          <p:nvPr>
            <p:ph idx="12" type="sldNum"/>
          </p:nvPr>
        </p:nvSpPr>
        <p:spPr>
          <a:xfrm>
            <a:off x="7761090" y="64787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g25654f92a51_0_219"/>
          <p:cNvSpPr txBox="1"/>
          <p:nvPr/>
        </p:nvSpPr>
        <p:spPr>
          <a:xfrm>
            <a:off x="264450" y="4690625"/>
            <a:ext cx="96807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10" name="Google Shape;210;g25654f92a51_0_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5" y="2009775"/>
            <a:ext cx="1129665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63747d34b_0_316"/>
          <p:cNvSpPr txBox="1"/>
          <p:nvPr/>
        </p:nvSpPr>
        <p:spPr>
          <a:xfrm>
            <a:off x="264450" y="371400"/>
            <a:ext cx="11256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Method: Evaluation technique and workload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6" name="Google Shape;216;g2563747d34b_0_316"/>
          <p:cNvSpPr txBox="1"/>
          <p:nvPr/>
        </p:nvSpPr>
        <p:spPr>
          <a:xfrm>
            <a:off x="264450" y="1078800"/>
            <a:ext cx="119277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Experiments executed in a real HPC environment</a:t>
            </a:r>
            <a:r>
              <a:rPr b="0" i="0" lang="en-US" sz="18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¹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using the following execution setup: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7" name="Google Shape;217;g2563747d34b_0_316"/>
          <p:cNvSpPr txBox="1"/>
          <p:nvPr>
            <p:ph idx="12" type="sldNum"/>
          </p:nvPr>
        </p:nvSpPr>
        <p:spPr>
          <a:xfrm>
            <a:off x="7761090" y="64787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8" name="Google Shape;218;g2563747d34b_0_3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350" y="1557175"/>
            <a:ext cx="4068224" cy="17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2563747d34b_0_316"/>
          <p:cNvSpPr txBox="1"/>
          <p:nvPr/>
        </p:nvSpPr>
        <p:spPr>
          <a:xfrm>
            <a:off x="204050" y="3395975"/>
            <a:ext cx="119277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Synthetic workloads using the following algorithms (from dislib library version 0.6.4</a:t>
            </a:r>
            <a:r>
              <a:rPr b="0" i="0" lang="en-US" sz="18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³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 and data sets: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0" name="Google Shape;220;g2563747d34b_0_316"/>
          <p:cNvSpPr txBox="1"/>
          <p:nvPr/>
        </p:nvSpPr>
        <p:spPr>
          <a:xfrm>
            <a:off x="6301350" y="1557175"/>
            <a:ext cx="5220000" cy="17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DEF: COMPSs version 3.0</a:t>
            </a:r>
            <a:r>
              <a:rPr b="0" i="0" lang="en-US" sz="18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²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1" name="Google Shape;221;g2563747d34b_0_316"/>
          <p:cNvSpPr txBox="1"/>
          <p:nvPr/>
        </p:nvSpPr>
        <p:spPr>
          <a:xfrm>
            <a:off x="0" y="5476525"/>
            <a:ext cx="12192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¹</a:t>
            </a:r>
            <a:r>
              <a:rPr b="0" i="0" lang="en-US" sz="12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Minotauro supercomputer from Barcelona Supercomputing Center (BSC). More information available at: </a:t>
            </a:r>
            <a:r>
              <a:rPr b="0" i="0" lang="en-US" sz="12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4"/>
              </a:rPr>
              <a:t>https://bsc.es/supportkc/docs/Minotauro/overview</a:t>
            </a:r>
            <a:endParaRPr b="0" i="0" sz="12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²</a:t>
            </a:r>
            <a:r>
              <a:rPr b="0" i="0" lang="en-US" sz="12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 Superscalar (COMPSs) from BSC. More information available at: </a:t>
            </a:r>
            <a:r>
              <a:rPr b="0" i="0" lang="en-US" sz="12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5"/>
              </a:rPr>
              <a:t>https://compss-doc.readthedocs.io/en/3.0/</a:t>
            </a:r>
            <a:endParaRPr b="0" i="0" sz="12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³</a:t>
            </a:r>
            <a:r>
              <a:rPr b="0" i="0" lang="en-US" sz="12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dislib from BSC. Repository available at: </a:t>
            </a:r>
            <a:r>
              <a:rPr b="0" i="0" lang="en-US" sz="12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6"/>
              </a:rPr>
              <a:t>https://github.com/bsc-wdc/dislib/tree/gpu-support</a:t>
            </a:r>
            <a:endParaRPr b="0" i="0" sz="12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22" name="Google Shape;222;g2563747d34b_0_3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61088" y="2117025"/>
            <a:ext cx="934774" cy="934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g2563747d34b_0_316"/>
          <p:cNvGrpSpPr/>
          <p:nvPr/>
        </p:nvGrpSpPr>
        <p:grpSpPr>
          <a:xfrm>
            <a:off x="1129500" y="3886775"/>
            <a:ext cx="11002250" cy="1615525"/>
            <a:chOff x="1129500" y="3886775"/>
            <a:chExt cx="11002250" cy="1615525"/>
          </a:xfrm>
        </p:grpSpPr>
        <p:sp>
          <p:nvSpPr>
            <p:cNvPr id="224" name="Google Shape;224;g2563747d34b_0_316"/>
            <p:cNvSpPr txBox="1"/>
            <p:nvPr/>
          </p:nvSpPr>
          <p:spPr>
            <a:xfrm>
              <a:off x="1129500" y="5011500"/>
              <a:ext cx="9526800" cy="49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695D4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where </a:t>
              </a:r>
              <a:r>
                <a:rPr b="0" i="1" lang="en-US" sz="1800" u="none" cap="none" strike="noStrike">
                  <a:solidFill>
                    <a:srgbClr val="695D4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</a:t>
              </a:r>
              <a:r>
                <a:rPr b="0" i="0" lang="en-US" sz="1800" u="none" cap="none" strike="noStrike">
                  <a:solidFill>
                    <a:srgbClr val="695D4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and </a:t>
              </a:r>
              <a:r>
                <a:rPr b="0" i="1" lang="en-US" sz="1800" u="none" cap="none" strike="noStrike">
                  <a:solidFill>
                    <a:srgbClr val="695D4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N</a:t>
              </a:r>
              <a:r>
                <a:rPr b="0" i="0" lang="en-US" sz="1800" u="none" cap="none" strike="noStrike">
                  <a:solidFill>
                    <a:srgbClr val="695D4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are the number of rows and columns in a block and </a:t>
              </a:r>
              <a:r>
                <a:rPr b="0" i="1" lang="en-US" sz="1800" u="none" cap="none" strike="noStrike">
                  <a:solidFill>
                    <a:srgbClr val="695D4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K</a:t>
              </a:r>
              <a:r>
                <a:rPr b="0" i="0" lang="en-US" sz="1800" u="none" cap="none" strike="noStrike">
                  <a:solidFill>
                    <a:srgbClr val="695D4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is the number of clusters</a:t>
              </a:r>
              <a:endParaRPr b="0" i="0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225" name="Google Shape;225;g2563747d34b_0_316"/>
            <p:cNvGrpSpPr/>
            <p:nvPr/>
          </p:nvGrpSpPr>
          <p:grpSpPr>
            <a:xfrm>
              <a:off x="2733025" y="3886775"/>
              <a:ext cx="9398725" cy="1124725"/>
              <a:chOff x="2733025" y="3886775"/>
              <a:chExt cx="9398725" cy="1124725"/>
            </a:xfrm>
          </p:grpSpPr>
          <p:pic>
            <p:nvPicPr>
              <p:cNvPr id="226" name="Google Shape;226;g2563747d34b_0_31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2733025" y="3886775"/>
                <a:ext cx="6319749" cy="11247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7" name="Google Shape;227;g2563747d34b_0_31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9094750" y="4216143"/>
                <a:ext cx="3037000" cy="45078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5654f92a51_0_339"/>
          <p:cNvSpPr txBox="1"/>
          <p:nvPr/>
        </p:nvSpPr>
        <p:spPr>
          <a:xfrm>
            <a:off x="264450" y="371400"/>
            <a:ext cx="11256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Method: Experiment design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3" name="Google Shape;233;g25654f92a51_0_339"/>
          <p:cNvSpPr txBox="1"/>
          <p:nvPr/>
        </p:nvSpPr>
        <p:spPr>
          <a:xfrm>
            <a:off x="264450" y="1078800"/>
            <a:ext cx="119277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Three main experiments were carried out: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4" name="Google Shape;234;g25654f92a51_0_339"/>
          <p:cNvSpPr txBox="1"/>
          <p:nvPr>
            <p:ph idx="12" type="sldNum"/>
          </p:nvPr>
        </p:nvSpPr>
        <p:spPr>
          <a:xfrm>
            <a:off x="7761090" y="64787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g25654f92a51_0_339"/>
          <p:cNvSpPr txBox="1"/>
          <p:nvPr/>
        </p:nvSpPr>
        <p:spPr>
          <a:xfrm>
            <a:off x="264450" y="1651800"/>
            <a:ext cx="119277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End-to-end analysis:</a:t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-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identify the main overheads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-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show their effects on the monitored execution times considering both thread- and task-level parallelism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6" name="Google Shape;236;g25654f92a51_0_339"/>
          <p:cNvSpPr txBox="1"/>
          <p:nvPr/>
        </p:nvSpPr>
        <p:spPr>
          <a:xfrm>
            <a:off x="264450" y="2889150"/>
            <a:ext cx="11927700" cy="1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Performance analysis of task user code processing:</a:t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-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characterize the execution of CPUs and GPUs without performance degradation caused by data (de-)serialization, network communication and task scheduling overheads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-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Focus: thread-level parallelism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37" name="Google Shape;237;g25654f92a51_0_339"/>
          <p:cNvGrpSpPr/>
          <p:nvPr/>
        </p:nvGrpSpPr>
        <p:grpSpPr>
          <a:xfrm>
            <a:off x="264450" y="4415525"/>
            <a:ext cx="11927700" cy="2063250"/>
            <a:chOff x="264450" y="4415525"/>
            <a:chExt cx="11927700" cy="2063250"/>
          </a:xfrm>
        </p:grpSpPr>
        <p:sp>
          <p:nvSpPr>
            <p:cNvPr id="238" name="Google Shape;238;g25654f92a51_0_339"/>
            <p:cNvSpPr txBox="1"/>
            <p:nvPr/>
          </p:nvSpPr>
          <p:spPr>
            <a:xfrm>
              <a:off x="264450" y="4415525"/>
              <a:ext cx="11927700" cy="152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/>
            </a:bodyPr>
            <a:lstStyle/>
            <a:p>
              <a:pPr indent="45720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695D4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3. * Performance analysis of parallel task processing:</a:t>
              </a:r>
              <a:endParaRPr b="1" i="0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-342900" lvl="0" marL="13716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95D46"/>
                </a:buClr>
                <a:buSzPts val="1800"/>
                <a:buFont typeface="Quattrocento Sans"/>
                <a:buChar char="-"/>
              </a:pPr>
              <a:r>
                <a:rPr b="0" i="0" lang="en-US" sz="1800" u="none" cap="none" strike="noStrike">
                  <a:solidFill>
                    <a:srgbClr val="695D4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To evaluate the effects </a:t>
              </a:r>
              <a:r>
                <a:rPr lang="en-US" sz="1800">
                  <a:solidFill>
                    <a:srgbClr val="695D4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of task granularity on</a:t>
              </a:r>
              <a:r>
                <a:rPr b="0" i="0" lang="en-US" sz="1800" u="none" cap="none" strike="noStrike">
                  <a:solidFill>
                    <a:srgbClr val="695D4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these overheads </a:t>
              </a:r>
              <a:r>
                <a:rPr lang="en-US" sz="1800">
                  <a:solidFill>
                    <a:srgbClr val="695D4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on</a:t>
              </a:r>
              <a:r>
                <a:rPr b="0" i="0" lang="en-US" sz="1800" u="none" cap="none" strike="noStrike">
                  <a:solidFill>
                    <a:srgbClr val="695D4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local and shared disk storage architectures</a:t>
              </a:r>
              <a:r>
                <a:rPr lang="en-US" sz="1800">
                  <a:solidFill>
                    <a:srgbClr val="695D4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</a:t>
              </a:r>
              <a:r>
                <a:rPr b="0" i="0" lang="en-US" sz="1800" u="none" cap="none" strike="noStrike">
                  <a:solidFill>
                    <a:srgbClr val="695D4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considering different scheduling policies</a:t>
              </a:r>
              <a:endParaRPr b="0" i="0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-342900" lvl="0" marL="13716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95D46"/>
                </a:buClr>
                <a:buSzPts val="1800"/>
                <a:buFont typeface="Quattrocento Sans"/>
                <a:buChar char="-"/>
              </a:pPr>
              <a:r>
                <a:rPr b="0" i="0" lang="en-US" sz="1800" u="none" cap="none" strike="noStrike">
                  <a:solidFill>
                    <a:srgbClr val="695D4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Focus: task-level parallelism</a:t>
              </a:r>
              <a:endParaRPr b="0" i="0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9" name="Google Shape;239;g25654f92a51_0_339"/>
            <p:cNvSpPr txBox="1"/>
            <p:nvPr/>
          </p:nvSpPr>
          <p:spPr>
            <a:xfrm>
              <a:off x="2855850" y="6078575"/>
              <a:ext cx="6255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rgbClr val="695D4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*</a:t>
              </a:r>
              <a:r>
                <a:rPr b="0" i="0" lang="en-US" sz="1400" u="none" cap="none" strike="noStrike">
                  <a:solidFill>
                    <a:srgbClr val="695D4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Final results are being collected and interpreted to complete this experiment </a:t>
              </a:r>
              <a:endParaRPr b="0" i="0" sz="14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40" name="Google Shape;240;g25654f92a51_0_339"/>
          <p:cNvSpPr/>
          <p:nvPr/>
        </p:nvSpPr>
        <p:spPr>
          <a:xfrm>
            <a:off x="685800" y="1698175"/>
            <a:ext cx="10766100" cy="1138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5654f92a51_0_273"/>
          <p:cNvSpPr txBox="1"/>
          <p:nvPr/>
        </p:nvSpPr>
        <p:spPr>
          <a:xfrm>
            <a:off x="264450" y="371400"/>
            <a:ext cx="11256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Experiments: End-to-end Analysis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6" name="Google Shape;246;g25654f92a51_0_273"/>
          <p:cNvSpPr txBox="1"/>
          <p:nvPr>
            <p:ph idx="12" type="sldNum"/>
          </p:nvPr>
        </p:nvSpPr>
        <p:spPr>
          <a:xfrm>
            <a:off x="7761090" y="64787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7" name="Google Shape;247;g25654f92a51_0_2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0400" y="1725650"/>
            <a:ext cx="4531178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25654f92a51_0_2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638" y="1725650"/>
            <a:ext cx="4523015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25654f92a51_0_273"/>
          <p:cNvSpPr txBox="1"/>
          <p:nvPr/>
        </p:nvSpPr>
        <p:spPr>
          <a:xfrm>
            <a:off x="2363688" y="1254950"/>
            <a:ext cx="9669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Matmul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0" name="Google Shape;250;g25654f92a51_0_273"/>
          <p:cNvSpPr txBox="1"/>
          <p:nvPr/>
        </p:nvSpPr>
        <p:spPr>
          <a:xfrm>
            <a:off x="8723338" y="1254950"/>
            <a:ext cx="12453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b="1" i="0" lang="en-US" sz="1829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K-means</a:t>
            </a:r>
            <a:endParaRPr b="0" i="0" sz="1829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5654f92a51_0_356"/>
          <p:cNvSpPr txBox="1"/>
          <p:nvPr/>
        </p:nvSpPr>
        <p:spPr>
          <a:xfrm>
            <a:off x="264450" y="371400"/>
            <a:ext cx="11256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Experiments: End-to-end Analysis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6" name="Google Shape;256;g25654f92a51_0_356"/>
          <p:cNvSpPr txBox="1"/>
          <p:nvPr>
            <p:ph idx="12" type="sldNum"/>
          </p:nvPr>
        </p:nvSpPr>
        <p:spPr>
          <a:xfrm>
            <a:off x="7761090" y="64787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7" name="Google Shape;257;g25654f92a51_0_356"/>
          <p:cNvSpPr txBox="1"/>
          <p:nvPr/>
        </p:nvSpPr>
        <p:spPr>
          <a:xfrm>
            <a:off x="264400" y="1233325"/>
            <a:ext cx="119277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Summary: 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greater task granularity does not always mean greater GPU speedups over CPU mainly due to the effects of serial fraction processing, CPU-GPU communication and data (de-)serialization overheads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8" name="Google Shape;258;g25654f92a51_0_356"/>
          <p:cNvSpPr txBox="1"/>
          <p:nvPr/>
        </p:nvSpPr>
        <p:spPr>
          <a:xfrm>
            <a:off x="264400" y="2085325"/>
            <a:ext cx="11927700" cy="1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Observations:</a:t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1: 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GPU </a:t>
            </a:r>
            <a:r>
              <a:rPr lang="en-US" sz="1800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ser code</a:t>
            </a:r>
            <a:r>
              <a:rPr lang="en-US" sz="1800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speedups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do not change significantly with task granularity when parallel fraction processing is dominated by serial fraction processing and CPU-GPU communication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9" name="Google Shape;259;g25654f92a51_0_356"/>
          <p:cNvSpPr txBox="1"/>
          <p:nvPr/>
        </p:nvSpPr>
        <p:spPr>
          <a:xfrm>
            <a:off x="219300" y="3187650"/>
            <a:ext cx="11972700" cy="1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2: </a:t>
            </a:r>
            <a:r>
              <a:rPr lang="en-US" sz="1800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GPU p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arallel task </a:t>
            </a:r>
            <a:r>
              <a:rPr lang="en-US" sz="1800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speedups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do not change significantly with task granularity, being maximized when data (de-)serialization is minimum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563747d34b_0_322"/>
          <p:cNvSpPr txBox="1"/>
          <p:nvPr/>
        </p:nvSpPr>
        <p:spPr>
          <a:xfrm>
            <a:off x="264450" y="371400"/>
            <a:ext cx="11256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Conclusion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5" name="Google Shape;265;g2563747d34b_0_322"/>
          <p:cNvSpPr txBox="1"/>
          <p:nvPr>
            <p:ph idx="12" type="sldNum"/>
          </p:nvPr>
        </p:nvSpPr>
        <p:spPr>
          <a:xfrm>
            <a:off x="7761090" y="64787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g2563747d34b_0_322"/>
          <p:cNvSpPr txBox="1"/>
          <p:nvPr/>
        </p:nvSpPr>
        <p:spPr>
          <a:xfrm>
            <a:off x="264450" y="1512100"/>
            <a:ext cx="119277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demonstrated empirically what are the main 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challenges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affecting the performance distributed GPU-accelerated task-based workflows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7" name="Google Shape;267;g2563747d34b_0_322"/>
          <p:cNvSpPr txBox="1"/>
          <p:nvPr/>
        </p:nvSpPr>
        <p:spPr>
          <a:xfrm>
            <a:off x="264450" y="1129125"/>
            <a:ext cx="119277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Overview of the work:</a:t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8" name="Google Shape;268;g2563747d34b_0_322"/>
          <p:cNvSpPr txBox="1"/>
          <p:nvPr/>
        </p:nvSpPr>
        <p:spPr>
          <a:xfrm>
            <a:off x="264450" y="2314000"/>
            <a:ext cx="119277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performance of such workflows is a result of a number of interrelated factors and simply increasing the amount of data to process is rarely the answer to maximize performance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5654f92a51_0_407"/>
          <p:cNvSpPr txBox="1"/>
          <p:nvPr/>
        </p:nvSpPr>
        <p:spPr>
          <a:xfrm>
            <a:off x="264450" y="2831400"/>
            <a:ext cx="11663100" cy="31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Objectives:</a:t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Obj. 1: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Learning by doing and experiencing, with real settings of analytics how an heterogeneous system (CPU-GPU) behaves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Obj. 2: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Develop a first version of the adaptive learning optimizer in a simplified setting (e.g., single node containing multiple CPU and GPU cores)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1" lang="en-US" sz="1800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Obj. </a:t>
            </a: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3: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Develop a second version of the adaptive learning optimizer in a disaggregated architecture in a scale-out setting (e.g., multiple nodes containing multiple CPU and GPU cores, interconnected by a fast network)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1" lang="en-US" sz="1800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Obj. </a:t>
            </a: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4: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 non-invasive solution that can easily integrate our adaptive learning optimizer to any data processing engine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74" name="Google Shape;274;g25654f92a51_0_407"/>
          <p:cNvGrpSpPr/>
          <p:nvPr/>
        </p:nvGrpSpPr>
        <p:grpSpPr>
          <a:xfrm>
            <a:off x="385325" y="2668350"/>
            <a:ext cx="11419925" cy="1169475"/>
            <a:chOff x="385325" y="915750"/>
            <a:chExt cx="11419925" cy="1169475"/>
          </a:xfrm>
        </p:grpSpPr>
        <p:sp>
          <p:nvSpPr>
            <p:cNvPr id="275" name="Google Shape;275;g25654f92a51_0_407"/>
            <p:cNvSpPr/>
            <p:nvPr/>
          </p:nvSpPr>
          <p:spPr>
            <a:xfrm>
              <a:off x="385325" y="1494225"/>
              <a:ext cx="11419800" cy="5910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25654f92a51_0_407"/>
            <p:cNvSpPr txBox="1"/>
            <p:nvPr/>
          </p:nvSpPr>
          <p:spPr>
            <a:xfrm>
              <a:off x="8338450" y="915750"/>
              <a:ext cx="3466800" cy="47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Current work is targeting Obj. 1</a:t>
              </a:r>
              <a:endParaRPr b="0" i="0" sz="18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77" name="Google Shape;277;g25654f92a51_0_407"/>
          <p:cNvSpPr txBox="1"/>
          <p:nvPr/>
        </p:nvSpPr>
        <p:spPr>
          <a:xfrm>
            <a:off x="264450" y="371400"/>
            <a:ext cx="11663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Phd </a:t>
            </a: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Project Goal and Objectives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8" name="Google Shape;278;g25654f92a51_0_407"/>
          <p:cNvSpPr txBox="1"/>
          <p:nvPr>
            <p:ph idx="12" type="sldNum"/>
          </p:nvPr>
        </p:nvSpPr>
        <p:spPr>
          <a:xfrm>
            <a:off x="7761090" y="64787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g25654f92a51_0_407"/>
          <p:cNvSpPr txBox="1"/>
          <p:nvPr/>
        </p:nvSpPr>
        <p:spPr>
          <a:xfrm>
            <a:off x="264450" y="1078800"/>
            <a:ext cx="11663100" cy="17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Goal: 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propose a novel adaptive learning optimizer to execute </a:t>
            </a:r>
            <a:r>
              <a:rPr lang="en-US" sz="1800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Science pipelines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efficiently by balancing heterogeneous resources (CPU-GPU) in disaggregated architectures: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Given a data set and a </a:t>
            </a:r>
            <a:r>
              <a:rPr lang="en-US" sz="1800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orkflow, automatically predict the most appropriate processor (e.g., shortest execution time, lower power consumption, etc.) to execute tasks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Integration of our adaptive optimizer in real data processing engines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g1334bbef780_1_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47539"/>
            <a:ext cx="12192000" cy="270867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1334bbef780_1_113"/>
          <p:cNvSpPr txBox="1"/>
          <p:nvPr/>
        </p:nvSpPr>
        <p:spPr>
          <a:xfrm>
            <a:off x="264450" y="371400"/>
            <a:ext cx="11663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PhD </a:t>
            </a: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Project Timeline and Current Status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6" name="Google Shape;286;g1334bbef780_1_113"/>
          <p:cNvSpPr txBox="1"/>
          <p:nvPr>
            <p:ph idx="12" type="sldNum"/>
          </p:nvPr>
        </p:nvSpPr>
        <p:spPr>
          <a:xfrm>
            <a:off x="7761090" y="64787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7" name="Google Shape;287;g1334bbef780_1_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2875" y="4510900"/>
            <a:ext cx="780001" cy="20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1334bbef780_1_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12950" y="4510900"/>
            <a:ext cx="780001" cy="20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g1334bbef780_1_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2800" y="4510900"/>
            <a:ext cx="780001" cy="209474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1334bbef780_1_113"/>
          <p:cNvSpPr txBox="1"/>
          <p:nvPr/>
        </p:nvSpPr>
        <p:spPr>
          <a:xfrm>
            <a:off x="264400" y="1233325"/>
            <a:ext cx="119277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Start of PhD: 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22/03/2022 (1 year and 3 months)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All ECTS concluded</a:t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Secondment at Barcelona Supercomp</a:t>
            </a:r>
            <a:r>
              <a:rPr b="1" lang="en-US" sz="1800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uting Center (</a:t>
            </a: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BSC) concluded</a:t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5654f92a51_0_424"/>
          <p:cNvSpPr txBox="1"/>
          <p:nvPr/>
        </p:nvSpPr>
        <p:spPr>
          <a:xfrm>
            <a:off x="264450" y="1078800"/>
            <a:ext cx="11663100" cy="51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[1] Abadi, Daniel, et al. "The seattle report on database research." ACM SIGMOD Record 48.4 (2020): 44-53.</a:t>
            </a:r>
            <a:endParaRPr b="0" i="0" sz="12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[2] Ramon-Cortes, Cristian, et al. "A survey on the Distributed Computing stack." Computer Science Review 42 (2021): 100422.</a:t>
            </a:r>
            <a:endParaRPr b="0" i="0" sz="12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[3] Yogatama, Bobbi W., Weiwei Gong, and Xiangyao Yu. "Orchestrating data placement and query execution in heterogeneous CPU-GPU DBMS." Proceedings of the VLDB Endowment 15.11 (2022): 2491-2503.</a:t>
            </a:r>
            <a:endParaRPr b="0" i="0" sz="12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[4] Liu, Jiesong, et al. "Exploring Query Processing on CPU-GPU Integrated Edge Device." IEEE Transactions on Parallel and Distributed Systems 33.12 (2022): 4057-4070.</a:t>
            </a:r>
            <a:endParaRPr b="0" i="0" sz="12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[5] Lutz, Clemens, et al. "Pump up the volume: Processing large data on GPUs with fast interconnects." Proceedings of the 2020 ACM SIGMOD International Conference on Management of Data. 2020.</a:t>
            </a:r>
            <a:endParaRPr b="0" i="0" sz="12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[6] Cecilia, José M., et al. "Evaluation of clustering algorithms on GPU-based edge computing platforms." Sensors 20.21 (2020): 6335.</a:t>
            </a:r>
            <a:endParaRPr b="0" i="0" sz="12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[7] Liu, Haotian, et al. "GHive: accelerating analytical query processing in apache hive via CPU-GPU heterogeneous computing." Proceedings of the 13th Symposium on Cloud Computing. 2022.</a:t>
            </a:r>
            <a:endParaRPr b="0" i="0" sz="12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[8] Yuan, Yuan, et al. "Spark-GPU: An accelerated in-memory data processing engine on clusters." 2016 IEEE International Conference on Big Data (Big Data). IEEE, 2016.</a:t>
            </a:r>
            <a:endParaRPr b="0" i="0" sz="12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[9] Lee, Suyeon, and Sungyong Park. "Performance analysis of big data ETL process over CPU-GPU heterogeneous architectures." 2021 IEEE 37th International Conference on Data Engineering Workshops (ICDEW). IEEE, 2021.</a:t>
            </a:r>
            <a:endParaRPr b="0" i="0" sz="12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[10] Schüle, Maximilian E., et al. "Recursive SQL and GPU-support for in-database machine learning." Distributed and Parallel Databases 40.2-3 (2022): 205-259.</a:t>
            </a:r>
            <a:endParaRPr b="0" i="0" sz="12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[11] Manzi, Dieudonne, and David Tompkins. "Exploring GPU acceleration of apache spark." 2016 IEEE International Conference on Cloud Engineering (IC2E). IEEE, 2016.</a:t>
            </a:r>
            <a:endParaRPr b="0" i="0" sz="12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[12] Tseng, Hung-Wei, et al. "Morpheus: Exploring the potential of near-data processing for creating application objects in heterogeneous computing." ACM SIGOPS Operating Systems Review 52.1 (2018): 71-83.</a:t>
            </a:r>
            <a:endParaRPr b="0" i="0" sz="12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[13] Zhu, Hongyu, et al. "Benchmarking and analyzing deep neural network training." 2018 IEEE International Symposium on Workload Characterization (IISWC). IEEE, 2018.</a:t>
            </a:r>
            <a:endParaRPr b="0" i="0" sz="12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[14] Lu, Fengshun, et al. "Performance evaluation of hybrid programming patterns for large CPU/GPU heterogeneous clusters." Computer physics communications 183.6 (2012): 1172-1181.</a:t>
            </a:r>
            <a:endParaRPr b="0" i="0" sz="12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[15] Amela, Ramon, et al. "Executing linear algebra kernels in heterogeneous distributed infrastructures with PyCOMPSs." Oil &amp; Gas Science and Technology–Revue d’IFP Energies nouvelles 73 (2018): 47.</a:t>
            </a:r>
            <a:endParaRPr b="0" i="0" sz="12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[16] Ben-Nun, Tal, et al. "Workflows are the new applications: Challenges in performance, portability, and productivity." 2020 IEEE/ACM International Workshop on Performance, Portability and Productivity in HPC (P3HPC). IEEE, 2020.</a:t>
            </a:r>
            <a:endParaRPr b="0" i="0" sz="12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6" name="Google Shape;296;g25654f92a51_0_424"/>
          <p:cNvSpPr txBox="1"/>
          <p:nvPr/>
        </p:nvSpPr>
        <p:spPr>
          <a:xfrm>
            <a:off x="264450" y="371400"/>
            <a:ext cx="11663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References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7" name="Google Shape;297;g25654f92a51_0_424"/>
          <p:cNvSpPr txBox="1"/>
          <p:nvPr>
            <p:ph idx="12" type="sldNum"/>
          </p:nvPr>
        </p:nvSpPr>
        <p:spPr>
          <a:xfrm>
            <a:off x="7761090" y="64787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34bbef780_1_90"/>
          <p:cNvSpPr txBox="1"/>
          <p:nvPr/>
        </p:nvSpPr>
        <p:spPr>
          <a:xfrm>
            <a:off x="264450" y="1078800"/>
            <a:ext cx="11663100" cy="53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1" lang="en-US" sz="1800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PhD </a:t>
            </a:r>
            <a:r>
              <a:rPr b="1" lang="en-US" sz="1800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Project Goal and Objectives</a:t>
            </a:r>
            <a:endParaRPr b="1" sz="1800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Motivation</a:t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Background</a:t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Method</a:t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Experiments</a:t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Conclusion</a:t>
            </a:r>
            <a:endParaRPr b="1" sz="1800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1" lang="en-US" sz="1800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PhD Project </a:t>
            </a: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Timeline and Current Status</a:t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9" name="Google Shape;99;g1334bbef780_1_90"/>
          <p:cNvSpPr txBox="1"/>
          <p:nvPr/>
        </p:nvSpPr>
        <p:spPr>
          <a:xfrm>
            <a:off x="264450" y="371400"/>
            <a:ext cx="11663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Outline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0" name="Google Shape;100;g1334bbef780_1_90"/>
          <p:cNvSpPr txBox="1"/>
          <p:nvPr>
            <p:ph idx="12" type="sldNum"/>
          </p:nvPr>
        </p:nvSpPr>
        <p:spPr>
          <a:xfrm>
            <a:off x="7761090" y="64787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79a7baf8c_0_0"/>
          <p:cNvSpPr txBox="1"/>
          <p:nvPr/>
        </p:nvSpPr>
        <p:spPr>
          <a:xfrm>
            <a:off x="264450" y="2831400"/>
            <a:ext cx="11663100" cy="31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Objectives:</a:t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Obj. 1: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Learning by doing and experiencing, with real settings of analytics how an heterogeneous system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(CPU-GPU) 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behaves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Obj.</a:t>
            </a:r>
            <a:r>
              <a:rPr b="1" lang="en-US" sz="1800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2: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Develop a first version of the adaptive learning optimizer in a simplified setting (e.g., single node containing multiple CPU and GPU cores)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Obj</a:t>
            </a:r>
            <a:r>
              <a:rPr b="1" lang="en-US" sz="1800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</a:t>
            </a: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3: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Develop a second version of the adaptive learning optimizer in a disaggregated architecture in a scale-out setting (e.g., multiple nodes containing multiple CPU and GPU cores, interconnected by a fast network)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Obj. 4: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 non-invasive solution that can easily integrate our adaptive learning optimizer to any data processing engine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06" name="Google Shape;106;g2579a7baf8c_0_0"/>
          <p:cNvGrpSpPr/>
          <p:nvPr/>
        </p:nvGrpSpPr>
        <p:grpSpPr>
          <a:xfrm>
            <a:off x="385325" y="2668350"/>
            <a:ext cx="11419800" cy="1169475"/>
            <a:chOff x="385325" y="915750"/>
            <a:chExt cx="11419800" cy="1169475"/>
          </a:xfrm>
        </p:grpSpPr>
        <p:sp>
          <p:nvSpPr>
            <p:cNvPr id="107" name="Google Shape;107;g2579a7baf8c_0_0"/>
            <p:cNvSpPr/>
            <p:nvPr/>
          </p:nvSpPr>
          <p:spPr>
            <a:xfrm>
              <a:off x="385325" y="1494225"/>
              <a:ext cx="11419800" cy="5910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2579a7baf8c_0_0"/>
            <p:cNvSpPr txBox="1"/>
            <p:nvPr/>
          </p:nvSpPr>
          <p:spPr>
            <a:xfrm>
              <a:off x="8284025" y="915750"/>
              <a:ext cx="3521100" cy="47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Current work is targeting Obj. 1</a:t>
              </a:r>
              <a:endParaRPr b="0" i="0" sz="18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9" name="Google Shape;109;g2579a7baf8c_0_0"/>
          <p:cNvSpPr txBox="1"/>
          <p:nvPr/>
        </p:nvSpPr>
        <p:spPr>
          <a:xfrm>
            <a:off x="264450" y="371400"/>
            <a:ext cx="11663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PhD </a:t>
            </a: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Project Goal and Objectives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0" name="Google Shape;110;g2579a7baf8c_0_0"/>
          <p:cNvSpPr txBox="1"/>
          <p:nvPr>
            <p:ph idx="12" type="sldNum"/>
          </p:nvPr>
        </p:nvSpPr>
        <p:spPr>
          <a:xfrm>
            <a:off x="7761090" y="64787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g2579a7baf8c_0_0"/>
          <p:cNvSpPr txBox="1"/>
          <p:nvPr/>
        </p:nvSpPr>
        <p:spPr>
          <a:xfrm>
            <a:off x="264450" y="1078800"/>
            <a:ext cx="11663100" cy="17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Goal: 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propose a novel adaptive learning optimizer to execute D</a:t>
            </a:r>
            <a:r>
              <a:rPr lang="en-US" sz="1800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ata Science pipelines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1800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efficiently 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by balancing heterogeneous resources (CPU-GPU) in disaggregated architectures: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Given a data set and a </a:t>
            </a:r>
            <a:r>
              <a:rPr lang="en-US" sz="1800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orkflow, automatically predict the most appropriate processor (e.g., shortest execution time, lower power consumption, etc.) to execute tasks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Integration of our adaptive optimizer in real data processing engines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63747d34b_0_194"/>
          <p:cNvSpPr txBox="1"/>
          <p:nvPr/>
        </p:nvSpPr>
        <p:spPr>
          <a:xfrm>
            <a:off x="264450" y="1719900"/>
            <a:ext cx="119277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Software is also being modernized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with the development of distributed GPU-accelerated task-based workflows </a:t>
            </a:r>
            <a:r>
              <a:rPr lang="en-US" sz="1000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[Cortes et al Comput. Sci. Rev.’21]</a:t>
            </a:r>
            <a:endParaRPr b="0" i="0" sz="12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Quattrocento Sans"/>
              <a:buChar char="○"/>
            </a:pPr>
            <a:r>
              <a:rPr b="1" i="0" lang="en-US" sz="1800" u="none" cap="none" strike="noStrike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Advantages:</a:t>
            </a:r>
            <a:endParaRPr b="1" i="0" sz="1800" u="none" cap="none" strike="noStrike">
              <a:solidFill>
                <a:schemeClr val="accent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■"/>
            </a:pPr>
            <a:r>
              <a:rPr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High performance: </a:t>
            </a:r>
            <a:endParaRPr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lang="en-US" sz="1800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</a:t>
            </a:r>
            <a:r>
              <a:rPr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</a:t>
            </a:r>
            <a:r>
              <a:rPr lang="en-US" sz="1800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lti-level parallelism:</a:t>
            </a:r>
            <a:endParaRPr sz="1800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lang="en-US" sz="1800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Task-level parallelism on CPUs</a:t>
            </a:r>
            <a:endParaRPr sz="1800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lang="en-US" sz="1800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Thread-level parallelism on GPUs</a:t>
            </a:r>
            <a:endParaRPr sz="1800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■"/>
            </a:pPr>
            <a:r>
              <a:rPr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High productivity:</a:t>
            </a:r>
            <a:endParaRPr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lang="en-US" sz="1800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High level of programming abstraction</a:t>
            </a:r>
            <a:endParaRPr sz="1800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7" name="Google Shape;117;g2563747d34b_0_194"/>
          <p:cNvSpPr txBox="1"/>
          <p:nvPr/>
        </p:nvSpPr>
        <p:spPr>
          <a:xfrm>
            <a:off x="264450" y="371400"/>
            <a:ext cx="11777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Motivation: Introduction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8" name="Google Shape;118;g2563747d34b_0_194"/>
          <p:cNvSpPr txBox="1"/>
          <p:nvPr/>
        </p:nvSpPr>
        <p:spPr>
          <a:xfrm>
            <a:off x="264450" y="1078800"/>
            <a:ext cx="119277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Popularity of accelerators: 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GPUs are being adopted in modern distributed infrastructures, making such environments increasingly more heterogeneous </a:t>
            </a:r>
            <a:r>
              <a:rPr b="0" i="0" lang="en-US" sz="10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[Abadi et al @SIGMOD’20]</a:t>
            </a:r>
            <a:endParaRPr b="0" i="0" sz="10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9" name="Google Shape;119;g2563747d34b_0_194"/>
          <p:cNvSpPr txBox="1"/>
          <p:nvPr/>
        </p:nvSpPr>
        <p:spPr>
          <a:xfrm>
            <a:off x="264450" y="4767900"/>
            <a:ext cx="119277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Quattrocento Sans"/>
              <a:buChar char="○"/>
            </a:pPr>
            <a:r>
              <a:rPr b="1" i="0" lang="en-US" sz="1800" u="none" cap="none" strike="noStrike">
                <a:solidFill>
                  <a:srgbClr val="CC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Drawbacks:</a:t>
            </a:r>
            <a:endParaRPr b="1" i="0" sz="1800" u="none" cap="none" strike="noStrike">
              <a:solidFill>
                <a:srgbClr val="CC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■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 is not always clear how to use such environments efficiently due to: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lang="en-US" sz="1800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Huge design space of execution parameters</a:t>
            </a:r>
            <a:endParaRPr sz="1800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Poor combination of execution parameters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0" name="Google Shape;120;g2563747d34b_0_194"/>
          <p:cNvSpPr txBox="1"/>
          <p:nvPr>
            <p:ph idx="12" type="sldNum"/>
          </p:nvPr>
        </p:nvSpPr>
        <p:spPr>
          <a:xfrm>
            <a:off x="7761090" y="64787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63747d34b_0_310"/>
          <p:cNvSpPr txBox="1"/>
          <p:nvPr/>
        </p:nvSpPr>
        <p:spPr>
          <a:xfrm>
            <a:off x="264450" y="371400"/>
            <a:ext cx="11256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Motivation: Classes of Algorithms and Example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6" name="Google Shape;126;g2563747d34b_0_310"/>
          <p:cNvSpPr txBox="1"/>
          <p:nvPr>
            <p:ph idx="12" type="sldNum"/>
          </p:nvPr>
        </p:nvSpPr>
        <p:spPr>
          <a:xfrm>
            <a:off x="7761090" y="64787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7" name="Google Shape;127;g2563747d34b_0_310"/>
          <p:cNvGrpSpPr/>
          <p:nvPr/>
        </p:nvGrpSpPr>
        <p:grpSpPr>
          <a:xfrm>
            <a:off x="-134624" y="1571238"/>
            <a:ext cx="6366126" cy="1690057"/>
            <a:chOff x="-137549" y="2391050"/>
            <a:chExt cx="6366126" cy="1690057"/>
          </a:xfrm>
        </p:grpSpPr>
        <p:pic>
          <p:nvPicPr>
            <p:cNvPr id="128" name="Google Shape;128;g2563747d34b_0_3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37549" y="2915151"/>
              <a:ext cx="6366126" cy="11659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g2563747d34b_0_310"/>
            <p:cNvSpPr txBox="1"/>
            <p:nvPr/>
          </p:nvSpPr>
          <p:spPr>
            <a:xfrm>
              <a:off x="783563" y="2391050"/>
              <a:ext cx="4523700" cy="52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695D4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Massively parallel algorithm (e.g. Matmul)</a:t>
              </a:r>
              <a:endParaRPr b="1" i="0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30" name="Google Shape;130;g2563747d34b_0_310"/>
          <p:cNvGrpSpPr/>
          <p:nvPr/>
        </p:nvGrpSpPr>
        <p:grpSpPr>
          <a:xfrm>
            <a:off x="-134625" y="3534675"/>
            <a:ext cx="6365947" cy="1690037"/>
            <a:chOff x="-137550" y="4354488"/>
            <a:chExt cx="6365947" cy="1690037"/>
          </a:xfrm>
        </p:grpSpPr>
        <p:pic>
          <p:nvPicPr>
            <p:cNvPr id="131" name="Google Shape;131;g2563747d34b_0_3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137550" y="4878575"/>
              <a:ext cx="6365947" cy="1165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g2563747d34b_0_310"/>
            <p:cNvSpPr txBox="1"/>
            <p:nvPr/>
          </p:nvSpPr>
          <p:spPr>
            <a:xfrm>
              <a:off x="953075" y="4354488"/>
              <a:ext cx="4595700" cy="52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695D4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Slightly parallel algorithm (e.g. K-means)</a:t>
              </a:r>
              <a:endParaRPr b="1" i="0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33" name="Google Shape;133;g2563747d34b_0_310"/>
          <p:cNvSpPr txBox="1"/>
          <p:nvPr/>
        </p:nvSpPr>
        <p:spPr>
          <a:xfrm>
            <a:off x="188250" y="1078800"/>
            <a:ext cx="60432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</a:t>
            </a:r>
            <a:r>
              <a:rPr b="1" lang="en-US" sz="1800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Classes of algorithms:</a:t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4" name="Google Shape;134;g2563747d34b_0_310"/>
          <p:cNvSpPr txBox="1"/>
          <p:nvPr/>
        </p:nvSpPr>
        <p:spPr>
          <a:xfrm>
            <a:off x="308000" y="4997675"/>
            <a:ext cx="11927700" cy="1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Goal of this work: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Identify </a:t>
            </a:r>
            <a:r>
              <a:rPr lang="en-US" sz="1800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main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factors affecting the performance 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of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such workflows: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■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Guide </a:t>
            </a:r>
            <a:r>
              <a:rPr lang="en-US" sz="1800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users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towards expected performance gains </a:t>
            </a:r>
            <a:r>
              <a:rPr lang="en-US" sz="1800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heterogeneous CPU-GPU processing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■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Help </a:t>
            </a:r>
            <a:r>
              <a:rPr lang="en-US" sz="1800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users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to decide when is worth using CPU or GPU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35" name="Google Shape;135;g2563747d34b_0_310"/>
          <p:cNvGrpSpPr/>
          <p:nvPr/>
        </p:nvGrpSpPr>
        <p:grpSpPr>
          <a:xfrm>
            <a:off x="6307700" y="1078800"/>
            <a:ext cx="5926500" cy="4186514"/>
            <a:chOff x="6307700" y="1078800"/>
            <a:chExt cx="5926500" cy="4186514"/>
          </a:xfrm>
        </p:grpSpPr>
        <p:pic>
          <p:nvPicPr>
            <p:cNvPr id="136" name="Google Shape;136;g2563747d34b_0_31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07700" y="1530262"/>
              <a:ext cx="5808251" cy="37350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g2563747d34b_0_310"/>
            <p:cNvSpPr txBox="1"/>
            <p:nvPr/>
          </p:nvSpPr>
          <p:spPr>
            <a:xfrm>
              <a:off x="6307700" y="1078800"/>
              <a:ext cx="5926500" cy="61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695D4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- Performance variations</a:t>
              </a:r>
              <a:r>
                <a:rPr b="1" lang="en-US" sz="1800">
                  <a:solidFill>
                    <a:srgbClr val="695D4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in K-means processing:</a:t>
              </a:r>
              <a:endParaRPr b="1" i="0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63747d34b_0_295"/>
          <p:cNvSpPr txBox="1"/>
          <p:nvPr/>
        </p:nvSpPr>
        <p:spPr>
          <a:xfrm>
            <a:off x="264450" y="3714900"/>
            <a:ext cx="119277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■"/>
            </a:pPr>
            <a:r>
              <a:rPr b="1" lang="en-US" sz="1800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However,</a:t>
            </a:r>
            <a:r>
              <a:rPr lang="en-US" sz="1800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the </a:t>
            </a:r>
            <a:r>
              <a:rPr lang="en-US" sz="1800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impacts of task granularity on data (de-)serialization and how to balance task- and thread-level parallelism</a:t>
            </a:r>
            <a:r>
              <a:rPr lang="en-US" sz="1800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have not been studied</a:t>
            </a:r>
            <a:endParaRPr sz="1800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3" name="Google Shape;143;g2563747d34b_0_295"/>
          <p:cNvSpPr txBox="1"/>
          <p:nvPr/>
        </p:nvSpPr>
        <p:spPr>
          <a:xfrm>
            <a:off x="264450" y="371400"/>
            <a:ext cx="11256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Motivation: </a:t>
            </a: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Related Work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4" name="Google Shape;144;g2563747d34b_0_295"/>
          <p:cNvSpPr txBox="1"/>
          <p:nvPr/>
        </p:nvSpPr>
        <p:spPr>
          <a:xfrm>
            <a:off x="264450" y="1078800"/>
            <a:ext cx="119277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Common observations reported in related work:</a:t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CPU-GPU communication is considered as the main bottleneck in heterogeneous CPU-GPU processing</a:t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■"/>
            </a:pPr>
            <a:r>
              <a:rPr lang="en-US" sz="1800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Reduce or h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ide CPU-GPU communication with computation </a:t>
            </a:r>
            <a:r>
              <a:rPr b="0" i="0" lang="en-US" sz="10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[Yogatama et al @VLDB’22; Liu et al @TPDS’22; Lutz et al @SIGMOD’20]</a:t>
            </a:r>
            <a:r>
              <a:rPr lang="en-US" sz="1000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en-US" sz="10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[Cecilia et al @Sensors’20; Liu et al SoCC’22; Yuan et al BigData’16]</a:t>
            </a:r>
            <a:endParaRPr b="0" i="0" sz="10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■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Simply increasing task granularity is not always the best strategy to maximize performance of GPU</a:t>
            </a:r>
            <a:r>
              <a:rPr lang="en-US" sz="1800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 </a:t>
            </a:r>
            <a:r>
              <a:rPr b="0" i="0" lang="en-US" sz="10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[Lee et al @ICDEW’21; Schüle et al @Distrib. Parallel Databases’22]</a:t>
            </a:r>
            <a:endParaRPr b="0" i="0" sz="10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5" name="Google Shape;145;g2563747d34b_0_295"/>
          <p:cNvSpPr txBox="1"/>
          <p:nvPr>
            <p:ph idx="12" type="sldNum"/>
          </p:nvPr>
        </p:nvSpPr>
        <p:spPr>
          <a:xfrm>
            <a:off x="7761090" y="64787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g2563747d34b_0_295"/>
          <p:cNvSpPr txBox="1"/>
          <p:nvPr/>
        </p:nvSpPr>
        <p:spPr>
          <a:xfrm>
            <a:off x="-192750" y="2721300"/>
            <a:ext cx="119277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2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■"/>
            </a:pPr>
            <a:r>
              <a:rPr b="1" lang="en-US" sz="1800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However,</a:t>
            </a:r>
            <a:r>
              <a:rPr lang="en-US" sz="1800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parallel fraction processing has not been considered as a key performance factor</a:t>
            </a:r>
            <a:endParaRPr sz="1800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7" name="Google Shape;147;g2563747d34b_0_295"/>
          <p:cNvSpPr txBox="1"/>
          <p:nvPr/>
        </p:nvSpPr>
        <p:spPr>
          <a:xfrm>
            <a:off x="264450" y="3160800"/>
            <a:ext cx="119277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Distributed environments scale out </a:t>
            </a:r>
            <a:r>
              <a:rPr b="1" i="1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task-level parallelism</a:t>
            </a: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but add</a:t>
            </a:r>
            <a:r>
              <a:rPr b="1" lang="en-US" sz="1800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d</a:t>
            </a: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ata (de-)serialization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en-US" sz="10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[Manzi et al @IC2E’16; Tseng et al @SIGOPS’18]</a:t>
            </a:r>
            <a:endParaRPr b="0" i="0" sz="10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63747d34b_0_282"/>
          <p:cNvSpPr txBox="1"/>
          <p:nvPr/>
        </p:nvSpPr>
        <p:spPr>
          <a:xfrm>
            <a:off x="264450" y="371400"/>
            <a:ext cx="11256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Motivation: Contributions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3" name="Google Shape;153;g2563747d34b_0_282"/>
          <p:cNvSpPr txBox="1"/>
          <p:nvPr/>
        </p:nvSpPr>
        <p:spPr>
          <a:xfrm>
            <a:off x="264450" y="1459800"/>
            <a:ext cx="119277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1" lang="en-US" sz="1800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erformance analysis of </a:t>
            </a:r>
            <a:r>
              <a:rPr b="1" i="1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thread-level parallelism</a:t>
            </a:r>
            <a:r>
              <a:rPr b="1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1" lang="en-US" sz="1800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considering the effects of parallel fraction processing</a:t>
            </a:r>
            <a:endParaRPr sz="1800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4" name="Google Shape;154;g2563747d34b_0_282"/>
          <p:cNvSpPr txBox="1"/>
          <p:nvPr>
            <p:ph idx="12" type="sldNum"/>
          </p:nvPr>
        </p:nvSpPr>
        <p:spPr>
          <a:xfrm>
            <a:off x="7761090" y="64787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g2563747d34b_0_282"/>
          <p:cNvSpPr txBox="1"/>
          <p:nvPr/>
        </p:nvSpPr>
        <p:spPr>
          <a:xfrm>
            <a:off x="264450" y="2559300"/>
            <a:ext cx="119277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1" lang="en-US" sz="1800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erformance analysis of </a:t>
            </a:r>
            <a:r>
              <a:rPr b="1" i="1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task-level parallelism</a:t>
            </a:r>
            <a:r>
              <a:rPr b="1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on CPUs co</a:t>
            </a:r>
            <a:r>
              <a:rPr b="1" lang="en-US" sz="1800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nsidering the effects of data (de-)serialization</a:t>
            </a:r>
            <a:endParaRPr sz="1800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6" name="Google Shape;156;g2563747d34b_0_282"/>
          <p:cNvSpPr txBox="1"/>
          <p:nvPr/>
        </p:nvSpPr>
        <p:spPr>
          <a:xfrm>
            <a:off x="264450" y="3658800"/>
            <a:ext cx="11927700" cy="12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Feature extraction considering algorithm, data set, resource and distributed execution framework (DEF)</a:t>
            </a:r>
            <a:endParaRPr sz="1800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7c33eb3fc_0_122"/>
          <p:cNvSpPr txBox="1"/>
          <p:nvPr/>
        </p:nvSpPr>
        <p:spPr>
          <a:xfrm>
            <a:off x="264450" y="1078800"/>
            <a:ext cx="11663100" cy="17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Example: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K-means</a:t>
            </a:r>
            <a:r>
              <a:rPr lang="en-US" sz="1800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p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rocessing an 8x8 data set using 2x8 blocks: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2" name="Google Shape;162;g257c33eb3fc_0_122"/>
          <p:cNvSpPr txBox="1"/>
          <p:nvPr/>
        </p:nvSpPr>
        <p:spPr>
          <a:xfrm>
            <a:off x="264450" y="371400"/>
            <a:ext cx="76602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Background: </a:t>
            </a: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Multi-level Parallelism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63" name="Google Shape;163;g257c33eb3fc_0_1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4963" y="2525550"/>
            <a:ext cx="2681449" cy="268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257c33eb3fc_0_1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37825" y="2385625"/>
            <a:ext cx="2569713" cy="26814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g257c33eb3fc_0_122"/>
          <p:cNvGrpSpPr/>
          <p:nvPr/>
        </p:nvGrpSpPr>
        <p:grpSpPr>
          <a:xfrm>
            <a:off x="2327200" y="2216448"/>
            <a:ext cx="4565900" cy="3787750"/>
            <a:chOff x="3165400" y="2216448"/>
            <a:chExt cx="4565900" cy="3787750"/>
          </a:xfrm>
        </p:grpSpPr>
        <p:pic>
          <p:nvPicPr>
            <p:cNvPr id="166" name="Google Shape;166;g257c33eb3fc_0_1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65400" y="2341268"/>
              <a:ext cx="1085850" cy="19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g257c33eb3fc_0_12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191625" y="5823223"/>
              <a:ext cx="1276350" cy="180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g257c33eb3fc_0_12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626400" y="2216448"/>
              <a:ext cx="1104900" cy="180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" name="Google Shape;169;g257c33eb3fc_0_122"/>
          <p:cNvGrpSpPr/>
          <p:nvPr/>
        </p:nvGrpSpPr>
        <p:grpSpPr>
          <a:xfrm>
            <a:off x="7188675" y="190425"/>
            <a:ext cx="4542000" cy="400200"/>
            <a:chOff x="7341075" y="190425"/>
            <a:chExt cx="4542000" cy="400200"/>
          </a:xfrm>
        </p:grpSpPr>
        <p:sp>
          <p:nvSpPr>
            <p:cNvPr id="170" name="Google Shape;170;g257c33eb3fc_0_122"/>
            <p:cNvSpPr txBox="1"/>
            <p:nvPr/>
          </p:nvSpPr>
          <p:spPr>
            <a:xfrm>
              <a:off x="7341075" y="190425"/>
              <a:ext cx="4542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695D4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Relationship between             ,              and               :</a:t>
              </a:r>
              <a:endParaRPr b="1" i="0" sz="14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id="171" name="Google Shape;171;g257c33eb3fc_0_12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778825" y="300048"/>
              <a:ext cx="476250" cy="180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g257c33eb3fc_0_12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166925" y="300048"/>
              <a:ext cx="466725" cy="180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g257c33eb3fc_0_12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0654900" y="300061"/>
              <a:ext cx="581025" cy="180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4" name="Google Shape;174;g257c33eb3fc_0_122"/>
          <p:cNvGrpSpPr/>
          <p:nvPr/>
        </p:nvGrpSpPr>
        <p:grpSpPr>
          <a:xfrm>
            <a:off x="9083438" y="708423"/>
            <a:ext cx="2538887" cy="161925"/>
            <a:chOff x="9235838" y="708423"/>
            <a:chExt cx="2538887" cy="161925"/>
          </a:xfrm>
        </p:grpSpPr>
        <p:pic>
          <p:nvPicPr>
            <p:cNvPr id="175" name="Google Shape;175;g257c33eb3fc_0_12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9235838" y="727473"/>
              <a:ext cx="752475" cy="123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g257c33eb3fc_0_12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1079400" y="708423"/>
              <a:ext cx="695325" cy="1619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7" name="Google Shape;177;g257c33eb3fc_0_122"/>
          <p:cNvGrpSpPr/>
          <p:nvPr/>
        </p:nvGrpSpPr>
        <p:grpSpPr>
          <a:xfrm>
            <a:off x="9083450" y="1078798"/>
            <a:ext cx="2225859" cy="320402"/>
            <a:chOff x="9235850" y="1078798"/>
            <a:chExt cx="2225859" cy="320402"/>
          </a:xfrm>
        </p:grpSpPr>
        <p:pic>
          <p:nvPicPr>
            <p:cNvPr id="178" name="Google Shape;178;g257c33eb3fc_0_12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1089350" y="1078798"/>
              <a:ext cx="372359" cy="3204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g257c33eb3fc_0_122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9235850" y="1078798"/>
              <a:ext cx="441635" cy="3204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0" name="Google Shape;180;g257c33eb3fc_0_122"/>
          <p:cNvGrpSpPr/>
          <p:nvPr/>
        </p:nvGrpSpPr>
        <p:grpSpPr>
          <a:xfrm>
            <a:off x="8610525" y="1399200"/>
            <a:ext cx="3331750" cy="975300"/>
            <a:chOff x="8762925" y="1399200"/>
            <a:chExt cx="3331750" cy="975300"/>
          </a:xfrm>
        </p:grpSpPr>
        <p:sp>
          <p:nvSpPr>
            <p:cNvPr id="181" name="Google Shape;181;g257c33eb3fc_0_122"/>
            <p:cNvSpPr txBox="1"/>
            <p:nvPr/>
          </p:nvSpPr>
          <p:spPr>
            <a:xfrm>
              <a:off x="8762925" y="1809313"/>
              <a:ext cx="1398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695D4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#tasks</a:t>
              </a:r>
              <a:endParaRPr b="1" i="0" sz="12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695D4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(</a:t>
              </a:r>
              <a:r>
                <a:rPr b="1" lang="en-US" sz="1200">
                  <a:solidFill>
                    <a:srgbClr val="695D4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task</a:t>
              </a:r>
              <a:r>
                <a:rPr b="1" i="0" lang="en-US" sz="1200" u="none" cap="none" strike="noStrike">
                  <a:solidFill>
                    <a:srgbClr val="695D4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-parallelism)</a:t>
              </a:r>
              <a:endParaRPr b="1" i="0" sz="12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2" name="Google Shape;182;g257c33eb3fc_0_122"/>
            <p:cNvSpPr txBox="1"/>
            <p:nvPr/>
          </p:nvSpPr>
          <p:spPr>
            <a:xfrm>
              <a:off x="10476175" y="1820400"/>
              <a:ext cx="1618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695D4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#blocks per task</a:t>
              </a:r>
              <a:endParaRPr b="1" i="0" sz="12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695D4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(</a:t>
              </a:r>
              <a:r>
                <a:rPr b="1" lang="en-US" sz="1200">
                  <a:solidFill>
                    <a:srgbClr val="695D4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thread</a:t>
              </a:r>
              <a:r>
                <a:rPr b="1" i="0" lang="en-US" sz="1200" u="none" cap="none" strike="noStrike">
                  <a:solidFill>
                    <a:srgbClr val="695D4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-parallelism)</a:t>
              </a:r>
              <a:endParaRPr b="1" i="0" sz="12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83" name="Google Shape;183;g257c33eb3fc_0_122"/>
            <p:cNvCxnSpPr>
              <a:stCxn id="179" idx="2"/>
              <a:endCxn id="181" idx="0"/>
            </p:cNvCxnSpPr>
            <p:nvPr/>
          </p:nvCxnSpPr>
          <p:spPr>
            <a:xfrm>
              <a:off x="9456668" y="1399200"/>
              <a:ext cx="5700" cy="410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84" name="Google Shape;184;g257c33eb3fc_0_122"/>
            <p:cNvCxnSpPr>
              <a:stCxn id="178" idx="2"/>
              <a:endCxn id="182" idx="0"/>
            </p:cNvCxnSpPr>
            <p:nvPr/>
          </p:nvCxnSpPr>
          <p:spPr>
            <a:xfrm>
              <a:off x="11275530" y="1399200"/>
              <a:ext cx="9900" cy="42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85" name="Google Shape;185;g257c33eb3fc_0_122"/>
          <p:cNvGrpSpPr/>
          <p:nvPr/>
        </p:nvGrpSpPr>
        <p:grpSpPr>
          <a:xfrm>
            <a:off x="3576412" y="2422713"/>
            <a:ext cx="3603963" cy="3375226"/>
            <a:chOff x="4414612" y="2422713"/>
            <a:chExt cx="3603963" cy="3375226"/>
          </a:xfrm>
        </p:grpSpPr>
        <p:cxnSp>
          <p:nvCxnSpPr>
            <p:cNvPr id="186" name="Google Shape;186;g257c33eb3fc_0_122"/>
            <p:cNvCxnSpPr/>
            <p:nvPr/>
          </p:nvCxnSpPr>
          <p:spPr>
            <a:xfrm flipH="1" rot="10800000">
              <a:off x="4414612" y="3865074"/>
              <a:ext cx="1512000" cy="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pic>
          <p:nvPicPr>
            <p:cNvPr id="187" name="Google Shape;187;g257c33eb3fc_0_122"/>
            <p:cNvPicPr preferRelativeResize="0"/>
            <p:nvPr/>
          </p:nvPicPr>
          <p:blipFill rotWithShape="1">
            <a:blip r:embed="rId16">
              <a:alphaModFix/>
            </a:blip>
            <a:srcRect b="0" l="19" r="9" t="0"/>
            <a:stretch/>
          </p:blipFill>
          <p:spPr>
            <a:xfrm>
              <a:off x="5835925" y="2422713"/>
              <a:ext cx="2182650" cy="33752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8" name="Google Shape;188;g257c33eb3fc_0_122"/>
          <p:cNvSpPr txBox="1"/>
          <p:nvPr>
            <p:ph idx="12" type="sldNum"/>
          </p:nvPr>
        </p:nvSpPr>
        <p:spPr>
          <a:xfrm>
            <a:off x="7761090" y="64787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9" name="Google Shape;189;g257c33eb3fc_0_122"/>
          <p:cNvPicPr preferRelativeResize="0"/>
          <p:nvPr/>
        </p:nvPicPr>
        <p:blipFill rotWithShape="1">
          <a:blip r:embed="rId17">
            <a:alphaModFix/>
          </a:blip>
          <a:srcRect b="0" l="9" r="9" t="0"/>
          <a:stretch/>
        </p:blipFill>
        <p:spPr>
          <a:xfrm>
            <a:off x="7098800" y="2404327"/>
            <a:ext cx="5093207" cy="2644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257c33eb3fc_0_122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098800" y="2404327"/>
            <a:ext cx="5093207" cy="2644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654f92a51_0_116"/>
          <p:cNvSpPr txBox="1"/>
          <p:nvPr/>
        </p:nvSpPr>
        <p:spPr>
          <a:xfrm>
            <a:off x="264450" y="371400"/>
            <a:ext cx="11663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Background: Heterogenous DAGs (different shapes and levels of dependencies)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6" name="Google Shape;196;g25654f92a51_0_116"/>
          <p:cNvSpPr txBox="1"/>
          <p:nvPr>
            <p:ph idx="12" type="sldNum"/>
          </p:nvPr>
        </p:nvSpPr>
        <p:spPr>
          <a:xfrm>
            <a:off x="7761090" y="6478787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7" name="Google Shape;197;g25654f92a51_0_116"/>
          <p:cNvGrpSpPr/>
          <p:nvPr/>
        </p:nvGrpSpPr>
        <p:grpSpPr>
          <a:xfrm>
            <a:off x="381000" y="1078800"/>
            <a:ext cx="4579350" cy="5192998"/>
            <a:chOff x="381000" y="1078800"/>
            <a:chExt cx="4579350" cy="5192998"/>
          </a:xfrm>
        </p:grpSpPr>
        <p:sp>
          <p:nvSpPr>
            <p:cNvPr id="198" name="Google Shape;198;g25654f92a51_0_116"/>
            <p:cNvSpPr txBox="1"/>
            <p:nvPr/>
          </p:nvSpPr>
          <p:spPr>
            <a:xfrm>
              <a:off x="645450" y="1078800"/>
              <a:ext cx="4314900" cy="10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/>
            </a:bodyPr>
            <a:lstStyle/>
            <a:p>
              <a:pPr indent="-3429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95D46"/>
                </a:buClr>
                <a:buSzPts val="1800"/>
                <a:buFont typeface="Quattrocento Sans"/>
                <a:buChar char="●"/>
              </a:pPr>
              <a:r>
                <a:rPr b="1" i="0" lang="en-US" sz="1800" u="sng" cap="none" strike="noStrike">
                  <a:solidFill>
                    <a:schemeClr val="hlink"/>
                  </a:solidFill>
                  <a:latin typeface="Quattrocento Sans"/>
                  <a:ea typeface="Quattrocento Sans"/>
                  <a:cs typeface="Quattrocento Sans"/>
                  <a:sym typeface="Quattrocento Sans"/>
                  <a:hlinkClick r:id="rId3"/>
                </a:rPr>
                <a:t>K-means</a:t>
              </a:r>
              <a:r>
                <a:rPr b="0" i="0" lang="en-US" sz="1800" u="none" cap="none" strike="noStrike">
                  <a:solidFill>
                    <a:srgbClr val="695D4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:</a:t>
              </a:r>
              <a:endParaRPr b="0" i="0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id="199" name="Google Shape;199;g25654f92a51_0_1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1000" y="1503675"/>
              <a:ext cx="3813575" cy="47681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" name="Google Shape;200;g25654f92a51_0_116"/>
          <p:cNvGrpSpPr/>
          <p:nvPr/>
        </p:nvGrpSpPr>
        <p:grpSpPr>
          <a:xfrm>
            <a:off x="6492113" y="1045425"/>
            <a:ext cx="4625912" cy="4492888"/>
            <a:chOff x="6492113" y="1045425"/>
            <a:chExt cx="4625912" cy="4492888"/>
          </a:xfrm>
        </p:grpSpPr>
        <p:sp>
          <p:nvSpPr>
            <p:cNvPr id="201" name="Google Shape;201;g25654f92a51_0_116"/>
            <p:cNvSpPr txBox="1"/>
            <p:nvPr/>
          </p:nvSpPr>
          <p:spPr>
            <a:xfrm>
              <a:off x="6803125" y="1045425"/>
              <a:ext cx="4314900" cy="10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/>
            </a:bodyPr>
            <a:lstStyle/>
            <a:p>
              <a:pPr indent="-3429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95D46"/>
                </a:buClr>
                <a:buSzPts val="1800"/>
                <a:buFont typeface="Quattrocento Sans"/>
                <a:buChar char="●"/>
              </a:pPr>
              <a:r>
                <a:rPr b="1" i="0" lang="en-US" sz="1800" u="sng" cap="none" strike="noStrike">
                  <a:solidFill>
                    <a:schemeClr val="hlink"/>
                  </a:solidFill>
                  <a:latin typeface="Quattrocento Sans"/>
                  <a:ea typeface="Quattrocento Sans"/>
                  <a:cs typeface="Quattrocento Sans"/>
                  <a:sym typeface="Quattrocento Sans"/>
                  <a:hlinkClick r:id="rId5"/>
                </a:rPr>
                <a:t>Matmul</a:t>
              </a:r>
              <a:r>
                <a:rPr b="0" i="0" lang="en-US" sz="1800" u="none" cap="none" strike="noStrike">
                  <a:solidFill>
                    <a:srgbClr val="695D4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:</a:t>
              </a:r>
              <a:endParaRPr b="0" i="0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id="202" name="Google Shape;202;g25654f92a51_0_1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492113" y="1462450"/>
              <a:ext cx="4012178" cy="40758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2020-12-30T15:49:19Z</dcterms:created>
  <dc:creator>Besim</dc:creator>
</cp:coreProperties>
</file>