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embeddedFontLst>
    <p:embeddedFont>
      <p:font typeface="Quattrocento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4" roundtripDataSignature="AMtx7mgVWEs6Z0SpfvwrYVB6xw+Gfa5p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QuattrocentoSans-bold.fntdata"/><Relationship Id="rId30" Type="http://schemas.openxmlformats.org/officeDocument/2006/relationships/font" Target="fonts/QuattrocentoSans-regular.fntdata"/><Relationship Id="rId11" Type="http://schemas.openxmlformats.org/officeDocument/2006/relationships/slide" Target="slides/slide7.xml"/><Relationship Id="rId33" Type="http://schemas.openxmlformats.org/officeDocument/2006/relationships/font" Target="fonts/QuattrocentoSans-boldItalic.fntdata"/><Relationship Id="rId10" Type="http://schemas.openxmlformats.org/officeDocument/2006/relationships/slide" Target="slides/slide6.xml"/><Relationship Id="rId32" Type="http://schemas.openxmlformats.org/officeDocument/2006/relationships/font" Target="fonts/Quattrocento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2047b8e39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12047b8e39b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1e9bd897c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5" name="Google Shape;185;g11e9bd897c0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1e9bd897c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g11e9bd897c0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eb4e2152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11eb4e21529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1eb4e21529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g11eb4e21529_0_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eb4e2152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g11eb4e21529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1eb4e2152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g11eb4e21529_0_1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eb4e2152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g11eb4e21529_0_1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eb4e21529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g11eb4e21529_0_2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1eb4e2152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g11eb4e21529_0_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e9bd897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g11e9bd897c0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1eb4e21529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7" name="Google Shape;267;g11eb4e21529_0_2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eb4e21529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g11eb4e21529_0_2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eb4e21529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g11eb4e21529_0_2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1eb4e21529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g11eb4e21529_0_2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e9bd897c0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g11e9bd897c0_0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f3ad068e2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9" name="Google Shape;309;gf3ad068e2d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dc1955429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g11dc1955429_0_1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1db432605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11db4326057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8ffbce5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118ffbce5b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e9bd897c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g11e9bd897c0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dc19554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11dc195542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db432605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11db4326057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047b8e39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g12047b8e39b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Quattrocento San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2444448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4427022" y="64801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761090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329513" y="225080"/>
            <a:ext cx="11532973" cy="903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3666547" y="-2018979"/>
            <a:ext cx="4858909" cy="11532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2444448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427022" y="64801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7761090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2444448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427022" y="64801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7761090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29513" y="225080"/>
            <a:ext cx="11532973" cy="903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29514" y="1318054"/>
            <a:ext cx="11532974" cy="4858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2444448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427022" y="64801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761090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Quattrocento Sans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2444448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427022" y="64801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7761090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29513" y="225080"/>
            <a:ext cx="11532973" cy="903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2444448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427022" y="64801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7761090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2444448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427022" y="64801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7761090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329513" y="225080"/>
            <a:ext cx="11532973" cy="903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2444448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427022" y="64801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7761090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2444448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4427022" y="64801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7761090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2444448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4427022" y="64801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7761090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2444448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4427022" y="64801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7761090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329513" y="225080"/>
            <a:ext cx="11532973" cy="9032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329514" y="1318054"/>
            <a:ext cx="11532974" cy="48589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2444448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427022" y="6480175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7761090" y="647878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-1"/>
            <a:ext cx="12192000" cy="114301"/>
          </a:xfrm>
          <a:prstGeom prst="rect">
            <a:avLst/>
          </a:prstGeom>
          <a:solidFill>
            <a:srgbClr val="0B78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0160" y="6283800"/>
            <a:ext cx="1898640" cy="417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865027" y="6189956"/>
            <a:ext cx="1126948" cy="53013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4;p2"/>
          <p:cNvCxnSpPr/>
          <p:nvPr/>
        </p:nvCxnSpPr>
        <p:spPr>
          <a:xfrm rot="10800000">
            <a:off x="2315673" y="6499540"/>
            <a:ext cx="8337498" cy="0"/>
          </a:xfrm>
          <a:prstGeom prst="straightConnector1">
            <a:avLst/>
          </a:prstGeom>
          <a:noFill/>
          <a:ln cap="flat" cmpd="sng" w="19075">
            <a:solidFill>
              <a:srgbClr val="0B78BD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eveloper.nvidia.com/blog/accelerating-apache-spark-3-0-with-gpus-and-rapids" TargetMode="External"/><Relationship Id="rId4" Type="http://schemas.openxmlformats.org/officeDocument/2006/relationships/hyperlink" Target="https://pdfs.semanticscholar.org/4e34/a45b8d987a77a1e33052d5d34e19e9aae458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4.png"/><Relationship Id="rId8" Type="http://schemas.openxmlformats.org/officeDocument/2006/relationships/image" Target="../media/image3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Quattrocento Sans"/>
              <a:buNone/>
            </a:pPr>
            <a:r>
              <a:rPr b="1" lang="en-US"/>
              <a:t>Data Processing on Heterogeneous CPU-GPU Devices</a:t>
            </a:r>
            <a:endParaRPr b="1"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102725" y="3602050"/>
            <a:ext cx="9984900" cy="26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DEDS Winter School</a:t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04/04/2022 - 08/04/2022</a:t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Athens - Greece</a:t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ESR 2.1: Marcos N. L. Carvalho (UPC / ARC)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Advisors: Oscar Romero (UPC); Anna Queralt (UPC); Alkis Simitsis (ARC)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047b8e39b_0_12"/>
          <p:cNvSpPr txBox="1"/>
          <p:nvPr/>
        </p:nvSpPr>
        <p:spPr>
          <a:xfrm>
            <a:off x="264450" y="1078800"/>
            <a:ext cx="11663100" cy="49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Predictive Model: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Tree Convolutional Neural Network (TCNN) [3]: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Suitable to recognize complex QEP patterns and automatically learn from the data itself;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Input: Vectorized query plan tree;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Consists of sliding tree-shaped filters;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operators are stacked in several layers (later layers recognizes more complex patterns);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Output: Cost prediction (e.g. execution time);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1" name="Google Shape;181;g12047b8e39b_0_12"/>
          <p:cNvSpPr txBox="1"/>
          <p:nvPr/>
        </p:nvSpPr>
        <p:spPr>
          <a:xfrm>
            <a:off x="264450" y="371400"/>
            <a:ext cx="1166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Related Work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82" name="Google Shape;182;g12047b8e39b_0_12"/>
          <p:cNvPicPr preferRelativeResize="0"/>
          <p:nvPr/>
        </p:nvPicPr>
        <p:blipFill rotWithShape="1">
          <a:blip r:embed="rId3">
            <a:alphaModFix/>
          </a:blip>
          <a:srcRect b="2765" l="0" r="0" t="3151"/>
          <a:stretch/>
        </p:blipFill>
        <p:spPr>
          <a:xfrm>
            <a:off x="1214824" y="3059300"/>
            <a:ext cx="9762351" cy="31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e9bd897c0_0_96"/>
          <p:cNvSpPr txBox="1"/>
          <p:nvPr/>
        </p:nvSpPr>
        <p:spPr>
          <a:xfrm>
            <a:off x="264450" y="1078800"/>
            <a:ext cx="11927700" cy="52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Would it be possible to use learning techniques to dynamically predict the most appropriate hardware (CPU or GPU) to run Directed Acyclic Graphs (DAG) tasks in a query processing engine in a disaggregated architecture?</a:t>
            </a:r>
            <a:endParaRPr b="1" i="0" sz="20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System Assumptions: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Environment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CPU + dGPU: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research community often focuses on dGPUs due to its higher processing capacity related to iGPUs;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Disaggregated architecture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single server or clusterized (master-slave);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Studies demonstrated that it is possible to enhance heterogeneous CPU-GPU QEP tasks in such environments;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Optimization metric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single or multi-criteria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Minimize execution time;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■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Metric massively used in literature, as it can reveal which processor is faster to execute QEP tasks;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Maximize throughput;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Minimize power consumption.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QEP source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Task-based query processing engines: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Work on top of an existing query optimizer: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■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Leverage native query optimization implementations;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■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Support relevant operations for data analytical workloads.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8" name="Google Shape;188;g11e9bd897c0_0_96"/>
          <p:cNvSpPr txBox="1"/>
          <p:nvPr/>
        </p:nvSpPr>
        <p:spPr>
          <a:xfrm>
            <a:off x="264450" y="371400"/>
            <a:ext cx="1166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Research Question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e9bd897c0_0_122"/>
          <p:cNvSpPr txBox="1"/>
          <p:nvPr/>
        </p:nvSpPr>
        <p:spPr>
          <a:xfrm>
            <a:off x="264450" y="1078800"/>
            <a:ext cx="11663100" cy="49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Adaptive algorithm to optimize execution DAG tasks by balancing heterogeneous resources (CPU-GPU devices) in disaggregated architectures.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Methodology: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AutoNum type="arabicPeriod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Start with relational queries (e.g. selections, projections, joins, etc);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AutoNum type="arabicPeriod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Create a representative testbed running queries in different processors (CPU-GPU) and learn a model from it;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Learning Algorithm: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e.g. Reinforcement Learning: Tree Convolutional Neural Network with Thompson Sampling;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Features: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e.g. Vector tree of the QEP;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AutoNum type="arabicPeriod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 this approach to decide the best processor to execute each task in an execution DAG;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AutoNum type="arabicPeriod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Apply this outcome in a practical way to demonstrate its feasibility: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Integrated in existing query processing engines: Spark, COMPSs, etc;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4" name="Google Shape;194;g11e9bd897c0_0_122"/>
          <p:cNvSpPr txBox="1"/>
          <p:nvPr/>
        </p:nvSpPr>
        <p:spPr>
          <a:xfrm>
            <a:off x="264450" y="371400"/>
            <a:ext cx="1166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Proposal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95" name="Google Shape;195;g11e9bd897c0_0_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5375" y="5194697"/>
            <a:ext cx="2183550" cy="11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11e9bd897c0_0_1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99050" y="5194700"/>
            <a:ext cx="1155600" cy="11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eb4e21529_0_4"/>
          <p:cNvSpPr txBox="1"/>
          <p:nvPr/>
        </p:nvSpPr>
        <p:spPr>
          <a:xfrm>
            <a:off x="264450" y="1078800"/>
            <a:ext cx="11663100" cy="49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System Model: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2" name="Google Shape;202;g11eb4e21529_0_4"/>
          <p:cNvSpPr txBox="1"/>
          <p:nvPr/>
        </p:nvSpPr>
        <p:spPr>
          <a:xfrm>
            <a:off x="264450" y="371400"/>
            <a:ext cx="1166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Proposal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03" name="Google Shape;203;g11eb4e21529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4487" y="1003275"/>
            <a:ext cx="6063024" cy="53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g11eb4e21529_0_2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3575" y="804650"/>
            <a:ext cx="5762861" cy="512978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g11eb4e21529_0_248"/>
          <p:cNvSpPr txBox="1"/>
          <p:nvPr/>
        </p:nvSpPr>
        <p:spPr>
          <a:xfrm>
            <a:off x="264450" y="1078800"/>
            <a:ext cx="6156900" cy="49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System Model: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These steps should be executed multiple times with DAG tasks in order improve the learn-based model;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0" name="Google Shape;210;g11eb4e21529_0_248"/>
          <p:cNvSpPr txBox="1"/>
          <p:nvPr/>
        </p:nvSpPr>
        <p:spPr>
          <a:xfrm>
            <a:off x="264450" y="371400"/>
            <a:ext cx="1166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Proposal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1" name="Google Shape;211;g11eb4e21529_0_248"/>
          <p:cNvSpPr txBox="1"/>
          <p:nvPr/>
        </p:nvSpPr>
        <p:spPr>
          <a:xfrm>
            <a:off x="9045625" y="1343750"/>
            <a:ext cx="42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 b="1" i="0" sz="20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2" name="Google Shape;212;g11eb4e21529_0_248"/>
          <p:cNvSpPr txBox="1"/>
          <p:nvPr/>
        </p:nvSpPr>
        <p:spPr>
          <a:xfrm>
            <a:off x="11056725" y="2851700"/>
            <a:ext cx="42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 b="1" i="0" sz="20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3" name="Google Shape;213;g11eb4e21529_0_248"/>
          <p:cNvSpPr txBox="1"/>
          <p:nvPr/>
        </p:nvSpPr>
        <p:spPr>
          <a:xfrm>
            <a:off x="11134275" y="4518625"/>
            <a:ext cx="42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 b="1" i="0" sz="20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4" name="Google Shape;214;g11eb4e21529_0_248"/>
          <p:cNvSpPr txBox="1"/>
          <p:nvPr/>
        </p:nvSpPr>
        <p:spPr>
          <a:xfrm>
            <a:off x="9186950" y="5535000"/>
            <a:ext cx="42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b="1" i="0" sz="20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5" name="Google Shape;215;g11eb4e21529_0_248"/>
          <p:cNvSpPr txBox="1"/>
          <p:nvPr/>
        </p:nvSpPr>
        <p:spPr>
          <a:xfrm>
            <a:off x="6981550" y="4850975"/>
            <a:ext cx="42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b="1" i="0" sz="20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6" name="Google Shape;216;g11eb4e21529_0_248"/>
          <p:cNvSpPr txBox="1"/>
          <p:nvPr/>
        </p:nvSpPr>
        <p:spPr>
          <a:xfrm>
            <a:off x="6981550" y="3911075"/>
            <a:ext cx="42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 b="1" i="0" sz="20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7" name="Google Shape;217;g11eb4e21529_0_248"/>
          <p:cNvSpPr txBox="1"/>
          <p:nvPr/>
        </p:nvSpPr>
        <p:spPr>
          <a:xfrm>
            <a:off x="8541450" y="3647875"/>
            <a:ext cx="42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 b="1" i="0" sz="20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8" name="Google Shape;218;g11eb4e21529_0_248"/>
          <p:cNvSpPr txBox="1"/>
          <p:nvPr/>
        </p:nvSpPr>
        <p:spPr>
          <a:xfrm>
            <a:off x="8964450" y="4200900"/>
            <a:ext cx="42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 b="1" i="0" sz="20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9" name="Google Shape;219;g11eb4e21529_0_248"/>
          <p:cNvSpPr txBox="1"/>
          <p:nvPr/>
        </p:nvSpPr>
        <p:spPr>
          <a:xfrm>
            <a:off x="10346125" y="4200900"/>
            <a:ext cx="50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 b="1" i="0" sz="20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g11eb4e21529_0_1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3368" y="804672"/>
            <a:ext cx="5761846" cy="512978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11eb4e21529_0_169"/>
          <p:cNvSpPr txBox="1"/>
          <p:nvPr/>
        </p:nvSpPr>
        <p:spPr>
          <a:xfrm>
            <a:off x="264450" y="1078800"/>
            <a:ext cx="6145800" cy="49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System Model: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user-provided execution DAG is converted to a execution plan by the scheduler.</a:t>
            </a:r>
            <a:endParaRPr b="1" i="0" sz="18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6" name="Google Shape;226;g11eb4e21529_0_169"/>
          <p:cNvSpPr txBox="1"/>
          <p:nvPr/>
        </p:nvSpPr>
        <p:spPr>
          <a:xfrm>
            <a:off x="264450" y="371400"/>
            <a:ext cx="1166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Proposal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7" name="Google Shape;227;g11eb4e21529_0_169"/>
          <p:cNvSpPr txBox="1"/>
          <p:nvPr/>
        </p:nvSpPr>
        <p:spPr>
          <a:xfrm>
            <a:off x="9042800" y="1299050"/>
            <a:ext cx="42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</a:t>
            </a:r>
            <a:endParaRPr b="1" i="0" sz="20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28" name="Google Shape;228;g11eb4e21529_0_169"/>
          <p:cNvCxnSpPr>
            <a:stCxn id="227" idx="1"/>
          </p:cNvCxnSpPr>
          <p:nvPr/>
        </p:nvCxnSpPr>
        <p:spPr>
          <a:xfrm flipH="1">
            <a:off x="4791200" y="1545350"/>
            <a:ext cx="4251600" cy="96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g11eb4e21529_0_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3368" y="804672"/>
            <a:ext cx="5761846" cy="512978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11eb4e21529_0_192"/>
          <p:cNvSpPr txBox="1"/>
          <p:nvPr/>
        </p:nvSpPr>
        <p:spPr>
          <a:xfrm>
            <a:off x="264450" y="1078800"/>
            <a:ext cx="6145800" cy="49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System Model: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execution plan and complementary parameters (e.g. batch data size, input data format) are featurized by the adaptive algorithm;</a:t>
            </a:r>
            <a:endParaRPr b="0" i="0" sz="18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5" name="Google Shape;235;g11eb4e21529_0_192"/>
          <p:cNvSpPr txBox="1"/>
          <p:nvPr/>
        </p:nvSpPr>
        <p:spPr>
          <a:xfrm>
            <a:off x="264450" y="371400"/>
            <a:ext cx="1166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Proposal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6" name="Google Shape;236;g11eb4e21529_0_192"/>
          <p:cNvSpPr txBox="1"/>
          <p:nvPr/>
        </p:nvSpPr>
        <p:spPr>
          <a:xfrm>
            <a:off x="10973500" y="3055025"/>
            <a:ext cx="42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 b="1" i="0" sz="20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37" name="Google Shape;237;g11eb4e21529_0_192"/>
          <p:cNvCxnSpPr>
            <a:stCxn id="236" idx="1"/>
          </p:cNvCxnSpPr>
          <p:nvPr/>
        </p:nvCxnSpPr>
        <p:spPr>
          <a:xfrm rot="10800000">
            <a:off x="5906500" y="3292925"/>
            <a:ext cx="5067000" cy="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g11eb4e21529_0_1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3368" y="804672"/>
            <a:ext cx="5760719" cy="511743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11eb4e21529_0_199"/>
          <p:cNvSpPr txBox="1"/>
          <p:nvPr/>
        </p:nvSpPr>
        <p:spPr>
          <a:xfrm>
            <a:off x="264450" y="1078800"/>
            <a:ext cx="6145800" cy="49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System Model: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feature vector is used as input for a learning model;</a:t>
            </a:r>
            <a:endParaRPr b="0" i="0" sz="18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4" name="Google Shape;244;g11eb4e21529_0_199"/>
          <p:cNvSpPr txBox="1"/>
          <p:nvPr/>
        </p:nvSpPr>
        <p:spPr>
          <a:xfrm>
            <a:off x="264450" y="371400"/>
            <a:ext cx="1166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Proposal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5" name="Google Shape;245;g11eb4e21529_0_199"/>
          <p:cNvSpPr txBox="1"/>
          <p:nvPr/>
        </p:nvSpPr>
        <p:spPr>
          <a:xfrm>
            <a:off x="11185000" y="4617725"/>
            <a:ext cx="42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 b="1" i="0" sz="20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46" name="Google Shape;246;g11eb4e21529_0_199"/>
          <p:cNvCxnSpPr>
            <a:stCxn id="245" idx="1"/>
          </p:cNvCxnSpPr>
          <p:nvPr/>
        </p:nvCxnSpPr>
        <p:spPr>
          <a:xfrm rot="10800000">
            <a:off x="5860900" y="2941025"/>
            <a:ext cx="5324100" cy="1923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g11eb4e21529_0_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3368" y="804672"/>
            <a:ext cx="5760719" cy="512704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11eb4e21529_0_206"/>
          <p:cNvSpPr txBox="1"/>
          <p:nvPr/>
        </p:nvSpPr>
        <p:spPr>
          <a:xfrm>
            <a:off x="264450" y="1078800"/>
            <a:ext cx="6145800" cy="49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System Model: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learning model provides reward predictions about the best processor (CPU-GPU) to run the DAG tasks;</a:t>
            </a:r>
            <a:endParaRPr b="0" i="0" sz="18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3" name="Google Shape;253;g11eb4e21529_0_206"/>
          <p:cNvSpPr txBox="1"/>
          <p:nvPr/>
        </p:nvSpPr>
        <p:spPr>
          <a:xfrm>
            <a:off x="264450" y="371400"/>
            <a:ext cx="1166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Proposal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54" name="Google Shape;254;g11eb4e21529_0_206"/>
          <p:cNvSpPr txBox="1"/>
          <p:nvPr/>
        </p:nvSpPr>
        <p:spPr>
          <a:xfrm>
            <a:off x="9296750" y="5535000"/>
            <a:ext cx="42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b="1" i="0" sz="20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55" name="Google Shape;255;g11eb4e21529_0_206"/>
          <p:cNvCxnSpPr>
            <a:stCxn id="254" idx="1"/>
          </p:cNvCxnSpPr>
          <p:nvPr/>
        </p:nvCxnSpPr>
        <p:spPr>
          <a:xfrm rot="10800000">
            <a:off x="5045150" y="3405300"/>
            <a:ext cx="4251600" cy="2376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11eb4e21529_0_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3368" y="804672"/>
            <a:ext cx="5761846" cy="512978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1eb4e21529_0_213"/>
          <p:cNvSpPr txBox="1"/>
          <p:nvPr/>
        </p:nvSpPr>
        <p:spPr>
          <a:xfrm>
            <a:off x="264450" y="1078800"/>
            <a:ext cx="6145800" cy="49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System Model: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reward predictions are transferred to the operator selector;</a:t>
            </a:r>
            <a:endParaRPr b="0" i="0" sz="18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2" name="Google Shape;262;g11eb4e21529_0_213"/>
          <p:cNvSpPr txBox="1"/>
          <p:nvPr/>
        </p:nvSpPr>
        <p:spPr>
          <a:xfrm>
            <a:off x="264450" y="371400"/>
            <a:ext cx="1166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Proposal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3" name="Google Shape;263;g11eb4e21529_0_213"/>
          <p:cNvSpPr txBox="1"/>
          <p:nvPr/>
        </p:nvSpPr>
        <p:spPr>
          <a:xfrm>
            <a:off x="7000675" y="4833775"/>
            <a:ext cx="42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b="1" i="0" sz="20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64" name="Google Shape;264;g11eb4e21529_0_213"/>
          <p:cNvCxnSpPr>
            <a:stCxn id="263" idx="1"/>
          </p:cNvCxnSpPr>
          <p:nvPr/>
        </p:nvCxnSpPr>
        <p:spPr>
          <a:xfrm rot="10800000">
            <a:off x="4214575" y="3096775"/>
            <a:ext cx="2786100" cy="198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e9bd897c0_0_8"/>
          <p:cNvSpPr txBox="1"/>
          <p:nvPr/>
        </p:nvSpPr>
        <p:spPr>
          <a:xfrm>
            <a:off x="264450" y="1078800"/>
            <a:ext cx="11663100" cy="49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process large amounts of data quickly, data processing engines rely on advances in hardware architecture: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Physical limitations of enhancing microprocessors: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■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Reducing transistor’s size (near the size of atoms);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■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Increasing clock frequency (excessive heat dissipation);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Trend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hardware is increasingly becoming heterogeneous: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Integrating specialized processors (e.g. GPUs, FPGAs, etc) into computing systems, to match specific application demands;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Need of an ideal hardware-software to support data processing on such environments: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Quattrocento Sans"/>
              <a:buChar char="■"/>
            </a:pPr>
            <a:r>
              <a:rPr b="1" i="0" lang="en-US" sz="18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Place the right task on the right computing unit!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" name="Google Shape;95;g11e9bd897c0_0_8"/>
          <p:cNvSpPr txBox="1"/>
          <p:nvPr/>
        </p:nvSpPr>
        <p:spPr>
          <a:xfrm>
            <a:off x="264450" y="371400"/>
            <a:ext cx="1166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Motivation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6" name="Google Shape;96;g11e9bd897c0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6199" y="4046210"/>
            <a:ext cx="4577200" cy="2393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11e9bd897c0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69250" y="3732775"/>
            <a:ext cx="2435574" cy="2706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g11eb4e21529_0_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3368" y="804672"/>
            <a:ext cx="5780167" cy="512978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11eb4e21529_0_220"/>
          <p:cNvSpPr txBox="1"/>
          <p:nvPr/>
        </p:nvSpPr>
        <p:spPr>
          <a:xfrm>
            <a:off x="264450" y="1078800"/>
            <a:ext cx="6145800" cy="49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System Model: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operator selector integrated, with a GPU programing model (e.g. CUDA, OpenCL), sends the DAG tasks to heterogeneous CPU-GPU execution based on the reward predictions;</a:t>
            </a:r>
            <a:endParaRPr b="0" i="0" sz="18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1" name="Google Shape;271;g11eb4e21529_0_220"/>
          <p:cNvSpPr txBox="1"/>
          <p:nvPr/>
        </p:nvSpPr>
        <p:spPr>
          <a:xfrm>
            <a:off x="264450" y="371400"/>
            <a:ext cx="1166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Proposal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2" name="Google Shape;272;g11eb4e21529_0_220"/>
          <p:cNvSpPr txBox="1"/>
          <p:nvPr/>
        </p:nvSpPr>
        <p:spPr>
          <a:xfrm>
            <a:off x="6985575" y="3957675"/>
            <a:ext cx="42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 b="1" i="0" sz="20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73" name="Google Shape;273;g11eb4e21529_0_220"/>
          <p:cNvCxnSpPr>
            <a:stCxn id="272" idx="1"/>
          </p:cNvCxnSpPr>
          <p:nvPr/>
        </p:nvCxnSpPr>
        <p:spPr>
          <a:xfrm rot="10800000">
            <a:off x="5438175" y="3640575"/>
            <a:ext cx="1547400" cy="563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11eb4e21529_0_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3368" y="804672"/>
            <a:ext cx="5761846" cy="512978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11eb4e21529_0_227"/>
          <p:cNvSpPr txBox="1"/>
          <p:nvPr/>
        </p:nvSpPr>
        <p:spPr>
          <a:xfrm>
            <a:off x="264450" y="1078800"/>
            <a:ext cx="6145800" cy="49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System Model: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Experiences regarding the execution time spent by each processor are collected;</a:t>
            </a:r>
            <a:endParaRPr b="0" i="0" sz="18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0" name="Google Shape;280;g11eb4e21529_0_227"/>
          <p:cNvSpPr txBox="1"/>
          <p:nvPr/>
        </p:nvSpPr>
        <p:spPr>
          <a:xfrm>
            <a:off x="264450" y="371400"/>
            <a:ext cx="1166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Proposal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1" name="Google Shape;281;g11eb4e21529_0_227"/>
          <p:cNvSpPr txBox="1"/>
          <p:nvPr/>
        </p:nvSpPr>
        <p:spPr>
          <a:xfrm>
            <a:off x="8571650" y="3790825"/>
            <a:ext cx="42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 b="1" i="0" sz="20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82" name="Google Shape;282;g11eb4e21529_0_227"/>
          <p:cNvCxnSpPr>
            <a:stCxn id="281" idx="1"/>
          </p:cNvCxnSpPr>
          <p:nvPr/>
        </p:nvCxnSpPr>
        <p:spPr>
          <a:xfrm rot="10800000">
            <a:off x="4456250" y="3126925"/>
            <a:ext cx="4115400" cy="910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g11eb4e21529_0_2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3368" y="804672"/>
            <a:ext cx="5760719" cy="5136641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11eb4e21529_0_234"/>
          <p:cNvSpPr txBox="1"/>
          <p:nvPr/>
        </p:nvSpPr>
        <p:spPr>
          <a:xfrm>
            <a:off x="264450" y="1078800"/>
            <a:ext cx="6145800" cy="49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System Model: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These experiences are used in the training process;</a:t>
            </a:r>
            <a:endParaRPr b="0" i="0" sz="18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9" name="Google Shape;289;g11eb4e21529_0_234"/>
          <p:cNvSpPr txBox="1"/>
          <p:nvPr/>
        </p:nvSpPr>
        <p:spPr>
          <a:xfrm>
            <a:off x="264450" y="371400"/>
            <a:ext cx="1166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Proposal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0" name="Google Shape;290;g11eb4e21529_0_234"/>
          <p:cNvSpPr txBox="1"/>
          <p:nvPr/>
        </p:nvSpPr>
        <p:spPr>
          <a:xfrm>
            <a:off x="8949325" y="4164575"/>
            <a:ext cx="423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 b="1" i="0" sz="20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91" name="Google Shape;291;g11eb4e21529_0_234"/>
          <p:cNvCxnSpPr>
            <a:stCxn id="290" idx="1"/>
          </p:cNvCxnSpPr>
          <p:nvPr/>
        </p:nvCxnSpPr>
        <p:spPr>
          <a:xfrm rot="10800000">
            <a:off x="5045425" y="3036275"/>
            <a:ext cx="3903900" cy="1374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g11eb4e21529_0_2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73368" y="804672"/>
            <a:ext cx="5780167" cy="512978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11eb4e21529_0_241"/>
          <p:cNvSpPr txBox="1"/>
          <p:nvPr/>
        </p:nvSpPr>
        <p:spPr>
          <a:xfrm>
            <a:off x="264450" y="1078800"/>
            <a:ext cx="6145800" cy="49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System Model: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training process is used to enhance the learning model predictions;</a:t>
            </a:r>
            <a:endParaRPr b="0" i="0" sz="18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8" name="Google Shape;298;g11eb4e21529_0_241"/>
          <p:cNvSpPr txBox="1"/>
          <p:nvPr/>
        </p:nvSpPr>
        <p:spPr>
          <a:xfrm>
            <a:off x="264450" y="371400"/>
            <a:ext cx="1166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Proposal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9" name="Google Shape;299;g11eb4e21529_0_241"/>
          <p:cNvSpPr txBox="1"/>
          <p:nvPr/>
        </p:nvSpPr>
        <p:spPr>
          <a:xfrm>
            <a:off x="10142000" y="4165200"/>
            <a:ext cx="50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 b="1" i="0" sz="20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00" name="Google Shape;300;g11eb4e21529_0_241"/>
          <p:cNvCxnSpPr>
            <a:stCxn id="299" idx="1"/>
          </p:cNvCxnSpPr>
          <p:nvPr/>
        </p:nvCxnSpPr>
        <p:spPr>
          <a:xfrm rot="10800000">
            <a:off x="4531700" y="3081600"/>
            <a:ext cx="5610300" cy="1329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e9bd897c0_0_127"/>
          <p:cNvSpPr txBox="1"/>
          <p:nvPr/>
        </p:nvSpPr>
        <p:spPr>
          <a:xfrm>
            <a:off x="264450" y="371400"/>
            <a:ext cx="1166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Next Steps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6" name="Google Shape;306;g11e9bd897c0_0_127"/>
          <p:cNvSpPr txBox="1"/>
          <p:nvPr/>
        </p:nvSpPr>
        <p:spPr>
          <a:xfrm>
            <a:off x="264450" y="1078800"/>
            <a:ext cx="11663100" cy="49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Cover the state of the art heterogeneous CPU-GPU data processing: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Not only QEP;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Formalize the optimization problem: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Define system variables / parameters to consider: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Objective function: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■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Minimize Execution time: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Should we separate the data transfer time from the total execution time?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Constraints: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■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constraints should we consider?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Discover further conclusions about the proposal: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would be the best featurization technique for our problem?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Which learning technique should we use?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Write the Doctoral Project Plan (DPP).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f3ad068e2d_0_22"/>
          <p:cNvSpPr txBox="1"/>
          <p:nvPr/>
        </p:nvSpPr>
        <p:spPr>
          <a:xfrm>
            <a:off x="264450" y="1078800"/>
            <a:ext cx="11663100" cy="51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[1] Rosenfeld, Viktor, Sebastian Breß, and Volker Markl. "Query Processing on Heterogeneous CPU/GPU Systems." ACM Computing Surveys (CSUR) 55.1 (2022): 1-38.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[2] Lee, Suyeon, and Sungyong Park. "Performance analysis of big data ETL process over cpu-gpu heterogeneous architectures." 2021 IEEE 37th International Conference on Data Engineering Workshops (ICDEW). IEEE, 2021.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[3] Marcus, Ryan, et al. "Bao: Making learned query optimization practical." Proceedings of the 2021 International Conference on Management of Data. 2021.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[4] Abadi, Daniel, et al. "The seattle report on database research." ACM SIGMOD Record 48.4 (2020): 44-53.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[5] Raza, Syed Mohammad Aunn, et al. "GPU-accelerated data management under the test of time." Online proceedings of the 10th Conference on Innovative Data Systems Research (CIDR). No. CONF. 2020.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[6] Breß, Sebastian, et al. "Ocelot/hype: Optimized data processing on heterogeneous hardware." Proceedings of the VLDB Endowment 7.13 (2014): 1609-1612.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[7] Breß, Sebastian, et al. "Efficient co-processor utilization in database query processing." Information Systems 38.8 (2013): 1084-1096.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[8] Gottschlich, Justin, et al. "The three pillars of machine programming." Proceedings of the 2nd ACM SIGPLAN International Workshop on Machine Learning and Programming Languages. 2018.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[9] McDonald, Carol et al. (2020) Accelerating apache spark 3.0 with gpus and rapids. NVIDIA. [Online]. Available: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https://developer.nvidia.com/blog/accelerating-apache-spark-3-0-with-gpus-and-rapids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[10] Patel, Jignesh. (2013) Query Processing. [Online]. Available: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/>
              </a:rPr>
              <a:t>https://pdfs.semanticscholar.org/4e34/a45b8d987a77a1e33052d5d34e19e9aae458.pdf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2" name="Google Shape;312;gf3ad068e2d_0_22"/>
          <p:cNvSpPr txBox="1"/>
          <p:nvPr/>
        </p:nvSpPr>
        <p:spPr>
          <a:xfrm>
            <a:off x="264450" y="371400"/>
            <a:ext cx="1166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References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1dc1955429_0_195"/>
          <p:cNvSpPr txBox="1"/>
          <p:nvPr/>
        </p:nvSpPr>
        <p:spPr>
          <a:xfrm>
            <a:off x="264450" y="1078800"/>
            <a:ext cx="11663100" cy="49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Why processing data on heterogeneous CPU-GPU?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CPUs and GPUs are optimized for different usage scenarios: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CPU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optimized for serial processing tasks (few complex cores);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GPU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optimized for parallel processing tasks (many simple cores):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■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Dedicated GPU (dGPU)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slow data transfers / good for scheduling coarse-grained tasks;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■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Integrated GPU (iGPU)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efficient communication / good for scheduling fine-grained tasks;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3" name="Google Shape;103;g11dc1955429_0_195"/>
          <p:cNvSpPr txBox="1"/>
          <p:nvPr/>
        </p:nvSpPr>
        <p:spPr>
          <a:xfrm>
            <a:off x="264450" y="371400"/>
            <a:ext cx="1166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Motivation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4" name="Google Shape;104;g11dc1955429_0_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8713" y="3217500"/>
            <a:ext cx="6754575" cy="31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db4326057_0_22"/>
          <p:cNvSpPr txBox="1"/>
          <p:nvPr/>
        </p:nvSpPr>
        <p:spPr>
          <a:xfrm>
            <a:off x="264450" y="1078800"/>
            <a:ext cx="11663100" cy="51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Typical data processing and analytics systems: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Relational queries: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Used in traditional databases (based on relational algebra);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Dominated by selections, projections, joins and ungrouped aggregations;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Data-intensive operations;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Bottleneck: bandwidth-bound;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Analytical queries: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Used in Online Analytical Processing (OLAP) systems;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Mainly composed by joins and grouped aggregations;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Data-intensive operations;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Bottleneck: latency-bound.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Analytics Algorithms: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Used in Machine Learning (ML) and Data Mining (DM) algorithms;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Iterative execution, non-algebraic operators;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Data-intensive operations;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Bottleneck: Compute-intensive;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These systems contain tasks suitable for each processor (CPU or GPU).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0" name="Google Shape;110;g11db4326057_0_22"/>
          <p:cNvSpPr txBox="1"/>
          <p:nvPr/>
        </p:nvSpPr>
        <p:spPr>
          <a:xfrm>
            <a:off x="264450" y="371400"/>
            <a:ext cx="1166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Motivation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8ffbce5bb_0_0"/>
          <p:cNvSpPr txBox="1"/>
          <p:nvPr/>
        </p:nvSpPr>
        <p:spPr>
          <a:xfrm>
            <a:off x="264450" y="1078800"/>
            <a:ext cx="11663100" cy="49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Problem: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Execution of Directed Acyclic Graphs (DAG) in heterogeneous CPU-GPU environments: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6" name="Google Shape;116;g118ffbce5bb_0_0"/>
          <p:cNvSpPr txBox="1"/>
          <p:nvPr/>
        </p:nvSpPr>
        <p:spPr>
          <a:xfrm>
            <a:off x="264450" y="371400"/>
            <a:ext cx="1166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Motivation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7" name="Google Shape;117;g118ffbce5b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7039" y="1513550"/>
            <a:ext cx="6417925" cy="1086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g118ffbce5bb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4174" y="2678900"/>
            <a:ext cx="3360051" cy="35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118ffbce5bb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22700" y="2677013"/>
            <a:ext cx="3360050" cy="35899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g118ffbce5bb_0_0"/>
          <p:cNvCxnSpPr>
            <a:stCxn id="117" idx="1"/>
            <a:endCxn id="118" idx="1"/>
          </p:cNvCxnSpPr>
          <p:nvPr/>
        </p:nvCxnSpPr>
        <p:spPr>
          <a:xfrm flipH="1">
            <a:off x="1294039" y="2056975"/>
            <a:ext cx="1593000" cy="2410200"/>
          </a:xfrm>
          <a:prstGeom prst="curvedConnector3">
            <a:avLst>
              <a:gd fmla="val 11494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g118ffbce5bb_0_0"/>
          <p:cNvCxnSpPr>
            <a:stCxn id="118" idx="3"/>
            <a:endCxn id="119" idx="1"/>
          </p:cNvCxnSpPr>
          <p:nvPr/>
        </p:nvCxnSpPr>
        <p:spPr>
          <a:xfrm>
            <a:off x="4654225" y="4467063"/>
            <a:ext cx="868500" cy="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2" name="Google Shape;122;g118ffbce5bb_0_0"/>
          <p:cNvCxnSpPr>
            <a:stCxn id="118" idx="1"/>
          </p:cNvCxnSpPr>
          <p:nvPr/>
        </p:nvCxnSpPr>
        <p:spPr>
          <a:xfrm>
            <a:off x="1294174" y="4467063"/>
            <a:ext cx="500700" cy="6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3" name="Google Shape;123;g118ffbce5bb_0_0"/>
          <p:cNvSpPr txBox="1"/>
          <p:nvPr/>
        </p:nvSpPr>
        <p:spPr>
          <a:xfrm>
            <a:off x="0" y="2711325"/>
            <a:ext cx="13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Logical Plan</a:t>
            </a:r>
            <a:endParaRPr b="1" i="0" sz="14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4" name="Google Shape;124;g118ffbce5bb_0_0"/>
          <p:cNvSpPr txBox="1"/>
          <p:nvPr/>
        </p:nvSpPr>
        <p:spPr>
          <a:xfrm>
            <a:off x="4525200" y="3908500"/>
            <a:ext cx="13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Physical Plan</a:t>
            </a:r>
            <a:endParaRPr b="1" i="0" sz="14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25" name="Google Shape;125;g118ffbce5bb_0_0"/>
          <p:cNvCxnSpPr>
            <a:stCxn id="119" idx="3"/>
            <a:endCxn id="126" idx="1"/>
          </p:cNvCxnSpPr>
          <p:nvPr/>
        </p:nvCxnSpPr>
        <p:spPr>
          <a:xfrm>
            <a:off x="8882750" y="4472003"/>
            <a:ext cx="964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26" name="Google Shape;126;g118ffbce5bb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47350" y="3766500"/>
            <a:ext cx="2176325" cy="141103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118ffbce5bb_0_0"/>
          <p:cNvSpPr txBox="1"/>
          <p:nvPr/>
        </p:nvSpPr>
        <p:spPr>
          <a:xfrm>
            <a:off x="8966425" y="3908500"/>
            <a:ext cx="6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</a:t>
            </a:r>
            <a:endParaRPr b="1" i="0" sz="14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1e9bd897c0_0_40"/>
          <p:cNvSpPr txBox="1"/>
          <p:nvPr/>
        </p:nvSpPr>
        <p:spPr>
          <a:xfrm>
            <a:off x="264450" y="1078800"/>
            <a:ext cx="11663100" cy="49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Problem: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Execution of Directed Acyclic Graphs (DAG) in heterogeneous CPU-GPU environments: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" name="Google Shape;133;g11e9bd897c0_0_40"/>
          <p:cNvSpPr txBox="1"/>
          <p:nvPr/>
        </p:nvSpPr>
        <p:spPr>
          <a:xfrm>
            <a:off x="264450" y="371400"/>
            <a:ext cx="1166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Motivation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4" name="Google Shape;134;g11e9bd897c0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7039" y="1513550"/>
            <a:ext cx="6417925" cy="1086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" name="Google Shape;135;g11e9bd897c0_0_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4174" y="2678900"/>
            <a:ext cx="3360051" cy="35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11e9bd897c0_0_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22700" y="2677013"/>
            <a:ext cx="3360050" cy="35899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g11e9bd897c0_0_40"/>
          <p:cNvCxnSpPr>
            <a:stCxn id="134" idx="1"/>
            <a:endCxn id="135" idx="1"/>
          </p:cNvCxnSpPr>
          <p:nvPr/>
        </p:nvCxnSpPr>
        <p:spPr>
          <a:xfrm flipH="1">
            <a:off x="1294039" y="2056975"/>
            <a:ext cx="1593000" cy="2410200"/>
          </a:xfrm>
          <a:prstGeom prst="curvedConnector3">
            <a:avLst>
              <a:gd fmla="val 11494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g11e9bd897c0_0_40"/>
          <p:cNvCxnSpPr>
            <a:stCxn id="135" idx="3"/>
            <a:endCxn id="136" idx="1"/>
          </p:cNvCxnSpPr>
          <p:nvPr/>
        </p:nvCxnSpPr>
        <p:spPr>
          <a:xfrm>
            <a:off x="4654225" y="4467063"/>
            <a:ext cx="868500" cy="4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9" name="Google Shape;139;g11e9bd897c0_0_40"/>
          <p:cNvCxnSpPr>
            <a:stCxn id="135" idx="1"/>
          </p:cNvCxnSpPr>
          <p:nvPr/>
        </p:nvCxnSpPr>
        <p:spPr>
          <a:xfrm>
            <a:off x="1294174" y="4467063"/>
            <a:ext cx="500700" cy="6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0" name="Google Shape;140;g11e9bd897c0_0_40"/>
          <p:cNvSpPr txBox="1"/>
          <p:nvPr/>
        </p:nvSpPr>
        <p:spPr>
          <a:xfrm>
            <a:off x="0" y="2711325"/>
            <a:ext cx="13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Logical Plan</a:t>
            </a:r>
            <a:endParaRPr b="1" i="0" sz="14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1" name="Google Shape;141;g11e9bd897c0_0_40"/>
          <p:cNvSpPr txBox="1"/>
          <p:nvPr/>
        </p:nvSpPr>
        <p:spPr>
          <a:xfrm>
            <a:off x="4525200" y="3908500"/>
            <a:ext cx="131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Physical Plan</a:t>
            </a:r>
            <a:endParaRPr b="1" i="0" sz="14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42" name="Google Shape;142;g11e9bd897c0_0_40"/>
          <p:cNvCxnSpPr>
            <a:stCxn id="136" idx="3"/>
            <a:endCxn id="143" idx="1"/>
          </p:cNvCxnSpPr>
          <p:nvPr/>
        </p:nvCxnSpPr>
        <p:spPr>
          <a:xfrm>
            <a:off x="8882750" y="4472003"/>
            <a:ext cx="9645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43" name="Google Shape;143;g11e9bd897c0_0_4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47350" y="3766500"/>
            <a:ext cx="2176325" cy="14110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11e9bd897c0_0_40"/>
          <p:cNvSpPr txBox="1"/>
          <p:nvPr/>
        </p:nvSpPr>
        <p:spPr>
          <a:xfrm>
            <a:off x="8966425" y="3908500"/>
            <a:ext cx="66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Result</a:t>
            </a:r>
            <a:endParaRPr b="1" i="0" sz="1400" u="none" cap="none" strike="noStrike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5" name="Google Shape;145;g11e9bd897c0_0_40"/>
          <p:cNvSpPr/>
          <p:nvPr/>
        </p:nvSpPr>
        <p:spPr>
          <a:xfrm>
            <a:off x="7492525" y="5177525"/>
            <a:ext cx="1390200" cy="664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11e9bd897c0_0_40"/>
          <p:cNvSpPr/>
          <p:nvPr/>
        </p:nvSpPr>
        <p:spPr>
          <a:xfrm>
            <a:off x="6555688" y="3096600"/>
            <a:ext cx="1390200" cy="664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g11e9bd897c0_0_40"/>
          <p:cNvCxnSpPr>
            <a:stCxn id="146" idx="3"/>
            <a:endCxn id="148" idx="1"/>
          </p:cNvCxnSpPr>
          <p:nvPr/>
        </p:nvCxnSpPr>
        <p:spPr>
          <a:xfrm>
            <a:off x="7945888" y="3429000"/>
            <a:ext cx="2069100" cy="25152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9" name="Google Shape;149;g11e9bd897c0_0_40"/>
          <p:cNvCxnSpPr>
            <a:stCxn id="145" idx="3"/>
            <a:endCxn id="148" idx="1"/>
          </p:cNvCxnSpPr>
          <p:nvPr/>
        </p:nvCxnSpPr>
        <p:spPr>
          <a:xfrm>
            <a:off x="8882725" y="5509925"/>
            <a:ext cx="1132200" cy="434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0" name="Google Shape;150;g11e9bd897c0_0_40"/>
          <p:cNvSpPr/>
          <p:nvPr/>
        </p:nvSpPr>
        <p:spPr>
          <a:xfrm>
            <a:off x="5522700" y="5177525"/>
            <a:ext cx="1390200" cy="664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11e9bd897c0_0_40"/>
          <p:cNvSpPr/>
          <p:nvPr/>
        </p:nvSpPr>
        <p:spPr>
          <a:xfrm>
            <a:off x="6507638" y="3908500"/>
            <a:ext cx="1390200" cy="664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11e9bd897c0_0_40"/>
          <p:cNvSpPr/>
          <p:nvPr/>
        </p:nvSpPr>
        <p:spPr>
          <a:xfrm>
            <a:off x="6507613" y="4573300"/>
            <a:ext cx="1390200" cy="664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g11e9bd897c0_0_40"/>
          <p:cNvCxnSpPr>
            <a:stCxn id="151" idx="3"/>
            <a:endCxn id="154" idx="1"/>
          </p:cNvCxnSpPr>
          <p:nvPr/>
        </p:nvCxnSpPr>
        <p:spPr>
          <a:xfrm flipH="1" rot="10800000">
            <a:off x="7897838" y="2649100"/>
            <a:ext cx="1949400" cy="1591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5" name="Google Shape;155;g11e9bd897c0_0_40"/>
          <p:cNvCxnSpPr>
            <a:stCxn id="152" idx="3"/>
            <a:endCxn id="154" idx="1"/>
          </p:cNvCxnSpPr>
          <p:nvPr/>
        </p:nvCxnSpPr>
        <p:spPr>
          <a:xfrm flipH="1" rot="10800000">
            <a:off x="7897813" y="2649100"/>
            <a:ext cx="1949400" cy="22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6" name="Google Shape;156;g11e9bd897c0_0_40"/>
          <p:cNvCxnSpPr>
            <a:stCxn id="150" idx="3"/>
            <a:endCxn id="148" idx="1"/>
          </p:cNvCxnSpPr>
          <p:nvPr/>
        </p:nvCxnSpPr>
        <p:spPr>
          <a:xfrm>
            <a:off x="6912900" y="5509925"/>
            <a:ext cx="3102000" cy="4344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54" name="Google Shape;154;g11e9bd897c0_0_4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847343" y="2295525"/>
            <a:ext cx="707400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11e9bd897c0_0_4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014900" y="5509925"/>
            <a:ext cx="868500" cy="8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dc1955429_0_0"/>
          <p:cNvSpPr txBox="1"/>
          <p:nvPr/>
        </p:nvSpPr>
        <p:spPr>
          <a:xfrm>
            <a:off x="264450" y="1078800"/>
            <a:ext cx="11663100" cy="53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Regarding Query Execution Plans (QEP);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CPU-GPU heterogeneous query plans are better than blindly executing all operations on a single device [2];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Key parameters when improving heterogeneous CPU-dGPU query processing [2]: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Batch data size: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■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Effect of batch data size;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■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transfer overhead;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Operation Selection: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■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Type of QEP operation;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■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Overall composition of the QEP;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■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Order of the QEP;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■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Query classification;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■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Cluster environment;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Overall workload characteristics (e.g. input data format, such as parquet, CSV, etc);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None of these parameters are independently enough to decide the best processor to execute QEP tasks [2] [3];</a:t>
            </a:r>
            <a:endParaRPr b="1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2" name="Google Shape;162;g11dc1955429_0_0"/>
          <p:cNvSpPr txBox="1"/>
          <p:nvPr/>
        </p:nvSpPr>
        <p:spPr>
          <a:xfrm>
            <a:off x="264450" y="371400"/>
            <a:ext cx="1166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Related Work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db4326057_0_15"/>
          <p:cNvSpPr txBox="1"/>
          <p:nvPr/>
        </p:nvSpPr>
        <p:spPr>
          <a:xfrm>
            <a:off x="264450" y="1078800"/>
            <a:ext cx="11663100" cy="49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i="0" lang="en-US" sz="1800" u="none" cap="none" strike="noStrike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Research gap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 a Machine Learn-based algorithm to dynamically improve heterogeneous CPU-GPU query processing engines in disaggregated architectures [1] [4]: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Such algorithm could provide more flexibility to the system, being able to </a:t>
            </a:r>
            <a:r>
              <a:rPr b="0" i="0" lang="en-US" sz="1800" u="sng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identify complex patterns automatically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and easily </a:t>
            </a:r>
            <a:r>
              <a:rPr b="0" i="0" lang="en-US" sz="1800" u="sng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adapt to changes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in the environment in a </a:t>
            </a:r>
            <a:r>
              <a:rPr b="0" i="0" lang="en-US" sz="1800" u="sng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data-driven way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[4][8];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Based on recent advances in Machine Learning (ML) a new trend in query processing research explores replacing programmed heuristics with learned ones [3];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QEP featurization technique is commonly based on one-hot encoding [3];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Reinforcement Learning (RL) is a popular ML technique for query optimization [3];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 select good actions in a timely manner, it is necessary to properly balance exploration and exploitation in the search space [3];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8" name="Google Shape;168;g11db4326057_0_15"/>
          <p:cNvSpPr txBox="1"/>
          <p:nvPr/>
        </p:nvSpPr>
        <p:spPr>
          <a:xfrm>
            <a:off x="264450" y="371400"/>
            <a:ext cx="1166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Related Work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047b8e39b_0_1"/>
          <p:cNvSpPr txBox="1"/>
          <p:nvPr/>
        </p:nvSpPr>
        <p:spPr>
          <a:xfrm>
            <a:off x="264450" y="1078800"/>
            <a:ext cx="11663100" cy="49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●"/>
            </a:pPr>
            <a:r>
              <a:rPr b="1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Featurization technique:</a:t>
            </a: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Binarized vector tree [3];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○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Simplified featurize technique: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Quattrocento Sans"/>
              <a:buChar char="■"/>
            </a:pPr>
            <a:r>
              <a:rPr b="0" i="0" lang="en-US" sz="1800" u="none" cap="none" strike="noStrike">
                <a:solidFill>
                  <a:srgbClr val="695D4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Apply one-hot encoding on top of QEP instead of raw query;</a:t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95D4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4" name="Google Shape;174;g12047b8e39b_0_1"/>
          <p:cNvSpPr txBox="1"/>
          <p:nvPr/>
        </p:nvSpPr>
        <p:spPr>
          <a:xfrm>
            <a:off x="264450" y="371400"/>
            <a:ext cx="116631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Related Work</a:t>
            </a:r>
            <a:endParaRPr b="1" i="0" sz="36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75" name="Google Shape;175;g12047b8e39b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463" y="2497275"/>
            <a:ext cx="10845076" cy="34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2020-12-30T15:49:19Z</dcterms:created>
  <dc:creator>Besim</dc:creator>
</cp:coreProperties>
</file>