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2J7J5Bu1NX9vmTmcFZuPAgW/o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7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669248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1b669248a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bebf0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1ddbebf08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10b909b22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110b909b22_1_4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10b909b22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110b909b22_1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dbebf08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1ddbebf08b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bebf08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1ddbebf08b5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ddbebf08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1ddbebf08b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669248ab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1b669248ab4_0_8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669248a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1b669248ab4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669248ab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b669248ab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669248ab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1b669248ab4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16ec6a35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116ec6a357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10b909b2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110b909b2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669248a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1b669248ab4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669248ab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b669248ab4_0_4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669248ab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1b669248ab4_0_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10b909b22_1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110b909b22_1_5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666547" y="-2018979"/>
            <a:ext cx="4858909" cy="11532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29514" y="1318054"/>
            <a:ext cx="11532974" cy="485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29514" y="1318054"/>
            <a:ext cx="11532974" cy="485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"/>
            <a:ext cx="12192000" cy="114301"/>
          </a:xfrm>
          <a:prstGeom prst="rect">
            <a:avLst/>
          </a:prstGeom>
          <a:solidFill>
            <a:srgbClr val="0B78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0160" y="6283800"/>
            <a:ext cx="1898640" cy="4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65027" y="6189956"/>
            <a:ext cx="1126948" cy="5301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2315673" y="6499540"/>
            <a:ext cx="8337498" cy="0"/>
          </a:xfrm>
          <a:prstGeom prst="straightConnector1">
            <a:avLst/>
          </a:prstGeom>
          <a:noFill/>
          <a:ln cap="flat" cmpd="sng" w="19075">
            <a:solidFill>
              <a:srgbClr val="0B78B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islib.readthedocs.io/en/release-0.7/" TargetMode="External"/><Relationship Id="rId4" Type="http://schemas.openxmlformats.org/officeDocument/2006/relationships/hyperlink" Target="https://github.com/bsc-wdc/dislib/blob/gpu-support/dislib/cluster/kmeans/base.py" TargetMode="External"/><Relationship Id="rId5" Type="http://schemas.openxmlformats.org/officeDocument/2006/relationships/hyperlink" Target="https://github.com/bsc-wdc/dislib/blob/gpu-support/dislib/data/array.py" TargetMode="External"/><Relationship Id="rId6" Type="http://schemas.openxmlformats.org/officeDocument/2006/relationships/hyperlink" Target="https://www.bsc.es/marenostrum/minotauro" TargetMode="External"/><Relationship Id="rId7" Type="http://schemas.openxmlformats.org/officeDocument/2006/relationships/hyperlink" Target="https://compss-doc.readthedocs.io/en/3.0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3.png"/><Relationship Id="rId13" Type="http://schemas.openxmlformats.org/officeDocument/2006/relationships/image" Target="../media/image7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sc-wdc/dislib/blob/gpu-support/dislib/cluster/kmeans/base.py" TargetMode="External"/><Relationship Id="rId4" Type="http://schemas.openxmlformats.org/officeDocument/2006/relationships/image" Target="../media/image27.png"/><Relationship Id="rId9" Type="http://schemas.openxmlformats.org/officeDocument/2006/relationships/image" Target="../media/image13.png"/><Relationship Id="rId15" Type="http://schemas.openxmlformats.org/officeDocument/2006/relationships/image" Target="../media/image15.png"/><Relationship Id="rId14" Type="http://schemas.openxmlformats.org/officeDocument/2006/relationships/image" Target="../media/image28.png"/><Relationship Id="rId17" Type="http://schemas.openxmlformats.org/officeDocument/2006/relationships/image" Target="../media/image10.png"/><Relationship Id="rId16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sc-wdc/dislib/blob/gpu-support/dislib/cluster/kmeans/base.py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hyperlink" Target="https://github.com/bsc-wdc/dislib/blob/gpu-support/dislib/data/array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669248ab4_0_0"/>
          <p:cNvSpPr txBox="1"/>
          <p:nvPr>
            <p:ph type="ctrTitle"/>
          </p:nvPr>
        </p:nvSpPr>
        <p:spPr>
          <a:xfrm>
            <a:off x="51525" y="1122375"/>
            <a:ext cx="1205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b="1" lang="en-US"/>
              <a:t>Performance Analysis of Multilevel Parallel Processing in Heterogeneous CPU-GPU Clusters</a:t>
            </a:r>
            <a:endParaRPr b="1"/>
          </a:p>
        </p:txBody>
      </p:sp>
      <p:sp>
        <p:nvSpPr>
          <p:cNvPr id="89" name="Google Shape;89;g1b669248ab4_0_0"/>
          <p:cNvSpPr txBox="1"/>
          <p:nvPr>
            <p:ph idx="1" type="subTitle"/>
          </p:nvPr>
        </p:nvSpPr>
        <p:spPr>
          <a:xfrm>
            <a:off x="641125" y="3602050"/>
            <a:ext cx="109281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2nd DEDS Winter School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06-10/03/2022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Aalborg - Denmark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/>
              <a:t>ESR 2.1:</a:t>
            </a:r>
            <a:r>
              <a:rPr lang="en-US" sz="2000"/>
              <a:t> Marcos N. L. Carvalho (UPC / ARC)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/>
              <a:t>Home Advisors: </a:t>
            </a:r>
            <a:r>
              <a:rPr lang="en-US" sz="2000"/>
              <a:t>Anna Queralt (UPC); Oscar Romero (UPC);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/>
              <a:t>Host Advisor:</a:t>
            </a:r>
            <a:r>
              <a:rPr lang="en-US" sz="2000"/>
              <a:t> Alkis Simitsis (ARC)</a:t>
            </a:r>
            <a:endParaRPr sz="2000"/>
          </a:p>
        </p:txBody>
      </p:sp>
      <p:pic>
        <p:nvPicPr>
          <p:cNvPr id="90" name="Google Shape;90;g1b669248ab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13950"/>
            <a:ext cx="2309125" cy="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1b669248ab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9364" y="165975"/>
            <a:ext cx="1433275" cy="9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b669248ab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28" y="5726997"/>
            <a:ext cx="2206075" cy="5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b669248ab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0301" y="5619525"/>
            <a:ext cx="21717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bebf08b5_0_0"/>
          <p:cNvSpPr txBox="1"/>
          <p:nvPr/>
        </p:nvSpPr>
        <p:spPr>
          <a:xfrm>
            <a:off x="264450" y="371400"/>
            <a:ext cx="11927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Dimensions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Google Shape;204;g1ddbebf08b5_0_0"/>
          <p:cNvSpPr txBox="1"/>
          <p:nvPr/>
        </p:nvSpPr>
        <p:spPr>
          <a:xfrm>
            <a:off x="264450" y="1078800"/>
            <a:ext cx="11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Algorithms (</a:t>
            </a: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dislib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version 0.6.4)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data sets: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ddbebf08b5_0_0"/>
          <p:cNvSpPr txBox="1"/>
          <p:nvPr/>
        </p:nvSpPr>
        <p:spPr>
          <a:xfrm>
            <a:off x="528900" y="1536000"/>
            <a:ext cx="47205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K-means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partial_sum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O(MNK²) function task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100 MB, 1GB and 10GB</a:t>
            </a:r>
            <a:endParaRPr b="0" i="1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6" name="Google Shape;206;g1ddbebf08b5_0_0"/>
          <p:cNvSpPr txBox="1"/>
          <p:nvPr/>
        </p:nvSpPr>
        <p:spPr>
          <a:xfrm>
            <a:off x="5249400" y="1536000"/>
            <a:ext cx="69426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Matmul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matmul_func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O(N³) and </a:t>
            </a:r>
            <a:r>
              <a:rPr b="0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add_func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</a:t>
            </a:r>
            <a:r>
              <a:rPr b="1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function tasks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512 MB, 2 GB and 8 GB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g1ddbebf08b5_0_0"/>
          <p:cNvSpPr txBox="1"/>
          <p:nvPr/>
        </p:nvSpPr>
        <p:spPr>
          <a:xfrm>
            <a:off x="264450" y="2717425"/>
            <a:ext cx="11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ddbebf08b5_0_0"/>
          <p:cNvSpPr txBox="1"/>
          <p:nvPr/>
        </p:nvSpPr>
        <p:spPr>
          <a:xfrm>
            <a:off x="613300" y="3179125"/>
            <a:ext cx="115788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Minotauro supercomputer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Barcelona Supercomputer Center (BSC):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with 38 nodes, each with 2 octa-core CPUs (2 Intel Xeon E52630) and 4 GPUs (2 NVIDIA K80)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g1ddbebf08b5_0_0"/>
          <p:cNvSpPr txBox="1"/>
          <p:nvPr/>
        </p:nvSpPr>
        <p:spPr>
          <a:xfrm>
            <a:off x="264450" y="4210825"/>
            <a:ext cx="11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Distributed Execution Framework: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ddbebf08b5_0_0"/>
          <p:cNvSpPr txBox="1"/>
          <p:nvPr/>
        </p:nvSpPr>
        <p:spPr>
          <a:xfrm>
            <a:off x="613300" y="4672525"/>
            <a:ext cx="115788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COMPSs version 3.0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Schedulers used: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orderstrict.fifo.FifoTS when using shared disk (GPFS)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lookahead.successors.fifolocality.FifoLocalityTS when using local disk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g1ddbebf08b5_0_0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0b909b22_1_47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List of Relevant Features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g2110b909b22_1_472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g2110b909b22_1_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850" y="1146925"/>
            <a:ext cx="7456291" cy="526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10b909b22_1_25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Possible Outcome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g2110b909b22_1_252"/>
          <p:cNvSpPr txBox="1"/>
          <p:nvPr/>
        </p:nvSpPr>
        <p:spPr>
          <a:xfrm>
            <a:off x="264450" y="1078800"/>
            <a:ext cx="116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rules can be extracted from the analysis of these features: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5" name="Google Shape;225;g2110b909b22_1_252"/>
          <p:cNvSpPr txBox="1"/>
          <p:nvPr/>
        </p:nvSpPr>
        <p:spPr>
          <a:xfrm>
            <a:off x="264450" y="2021850"/>
            <a:ext cx="116631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rule determining the trade-off between task granularity and task computational complexity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g2110b909b22_1_252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dbebf08b5_0_11"/>
          <p:cNvSpPr txBox="1"/>
          <p:nvPr/>
        </p:nvSpPr>
        <p:spPr>
          <a:xfrm>
            <a:off x="264450" y="1078800"/>
            <a:ext cx="116631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general: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Coarse-grained tasks are suitable for GPUs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Fine-grained tasks are suitable for CPUs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g1ddbebf08b5_0_11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granularity and computational complexity trade-off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3" name="Google Shape;233;g1ddbebf08b5_0_11"/>
          <p:cNvGrpSpPr/>
          <p:nvPr/>
        </p:nvGrpSpPr>
        <p:grpSpPr>
          <a:xfrm>
            <a:off x="1110275" y="2959525"/>
            <a:ext cx="1437000" cy="1082100"/>
            <a:chOff x="1311400" y="2001025"/>
            <a:chExt cx="1437000" cy="1082100"/>
          </a:xfrm>
        </p:grpSpPr>
        <p:sp>
          <p:nvSpPr>
            <p:cNvPr id="234" name="Google Shape;234;g1ddbebf08b5_0_11"/>
            <p:cNvSpPr/>
            <p:nvPr/>
          </p:nvSpPr>
          <p:spPr>
            <a:xfrm>
              <a:off x="1311400" y="2001025"/>
              <a:ext cx="476100" cy="65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1ddbebf08b5_0_11"/>
            <p:cNvSpPr txBox="1"/>
            <p:nvPr/>
          </p:nvSpPr>
          <p:spPr>
            <a:xfrm>
              <a:off x="1669000" y="2251825"/>
              <a:ext cx="1079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 Granularity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(Block Size)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6" name="Google Shape;236;g1ddbebf08b5_0_11"/>
          <p:cNvGrpSpPr/>
          <p:nvPr/>
        </p:nvGrpSpPr>
        <p:grpSpPr>
          <a:xfrm>
            <a:off x="2547275" y="2959525"/>
            <a:ext cx="1437000" cy="866400"/>
            <a:chOff x="1311400" y="2001025"/>
            <a:chExt cx="1437000" cy="866400"/>
          </a:xfrm>
        </p:grpSpPr>
        <p:sp>
          <p:nvSpPr>
            <p:cNvPr id="237" name="Google Shape;237;g1ddbebf08b5_0_11"/>
            <p:cNvSpPr/>
            <p:nvPr/>
          </p:nvSpPr>
          <p:spPr>
            <a:xfrm flipH="1">
              <a:off x="1311400" y="2001025"/>
              <a:ext cx="476100" cy="65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1ddbebf08b5_0_11"/>
            <p:cNvSpPr txBox="1"/>
            <p:nvPr/>
          </p:nvSpPr>
          <p:spPr>
            <a:xfrm>
              <a:off x="1787500" y="2251825"/>
              <a:ext cx="96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Volume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9" name="Google Shape;239;g1ddbebf08b5_0_11"/>
          <p:cNvGrpSpPr/>
          <p:nvPr/>
        </p:nvGrpSpPr>
        <p:grpSpPr>
          <a:xfrm>
            <a:off x="3984275" y="2959525"/>
            <a:ext cx="1555500" cy="714000"/>
            <a:chOff x="1311400" y="2001025"/>
            <a:chExt cx="1555500" cy="714000"/>
          </a:xfrm>
        </p:grpSpPr>
        <p:sp>
          <p:nvSpPr>
            <p:cNvPr id="240" name="Google Shape;240;g1ddbebf08b5_0_11"/>
            <p:cNvSpPr/>
            <p:nvPr/>
          </p:nvSpPr>
          <p:spPr>
            <a:xfrm flipH="1">
              <a:off x="1311400" y="2001025"/>
              <a:ext cx="476100" cy="65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1ddbebf08b5_0_11"/>
            <p:cNvSpPr txBox="1"/>
            <p:nvPr/>
          </p:nvSpPr>
          <p:spPr>
            <a:xfrm>
              <a:off x="1787500" y="2099425"/>
              <a:ext cx="1079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Intra</a:t>
              </a:r>
              <a:endParaRPr b="1" i="0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accent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Parallelism</a:t>
              </a:r>
              <a:endParaRPr b="1" i="0" sz="14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2" name="Google Shape;242;g1ddbebf08b5_0_11"/>
          <p:cNvGrpSpPr/>
          <p:nvPr/>
        </p:nvGrpSpPr>
        <p:grpSpPr>
          <a:xfrm>
            <a:off x="6976775" y="2974188"/>
            <a:ext cx="1555500" cy="866400"/>
            <a:chOff x="2737600" y="2018563"/>
            <a:chExt cx="1555500" cy="866400"/>
          </a:xfrm>
        </p:grpSpPr>
        <p:sp>
          <p:nvSpPr>
            <p:cNvPr id="243" name="Google Shape;243;g1ddbebf08b5_0_11"/>
            <p:cNvSpPr/>
            <p:nvPr/>
          </p:nvSpPr>
          <p:spPr>
            <a:xfrm flipH="1" rot="10800000">
              <a:off x="2737600" y="2018563"/>
              <a:ext cx="476100" cy="65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1ddbebf08b5_0_11"/>
            <p:cNvSpPr txBox="1"/>
            <p:nvPr/>
          </p:nvSpPr>
          <p:spPr>
            <a:xfrm>
              <a:off x="3213700" y="2269363"/>
              <a:ext cx="1079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Resource</a:t>
              </a:r>
              <a:endPara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Usage</a:t>
              </a:r>
              <a:endPara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5" name="Google Shape;245;g1ddbebf08b5_0_11"/>
          <p:cNvGrpSpPr/>
          <p:nvPr/>
        </p:nvGrpSpPr>
        <p:grpSpPr>
          <a:xfrm>
            <a:off x="5452775" y="2959525"/>
            <a:ext cx="1555500" cy="691800"/>
            <a:chOff x="1311400" y="2001025"/>
            <a:chExt cx="1555500" cy="691800"/>
          </a:xfrm>
        </p:grpSpPr>
        <p:sp>
          <p:nvSpPr>
            <p:cNvPr id="246" name="Google Shape;246;g1ddbebf08b5_0_11"/>
            <p:cNvSpPr/>
            <p:nvPr/>
          </p:nvSpPr>
          <p:spPr>
            <a:xfrm rot="10800000">
              <a:off x="1311400" y="2001025"/>
              <a:ext cx="476100" cy="6510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1ddbebf08b5_0_11"/>
            <p:cNvSpPr txBox="1"/>
            <p:nvPr/>
          </p:nvSpPr>
          <p:spPr>
            <a:xfrm>
              <a:off x="1787500" y="2077225"/>
              <a:ext cx="1079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</a:t>
              </a:r>
              <a:endPara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Complexity</a:t>
              </a:r>
              <a:endParaRPr b="1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8" name="Google Shape;248;g1ddbebf08b5_0_11"/>
          <p:cNvSpPr txBox="1"/>
          <p:nvPr/>
        </p:nvSpPr>
        <p:spPr>
          <a:xfrm>
            <a:off x="264450" y="3894625"/>
            <a:ext cx="116631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Low task granularity, but high computational complexity: GPU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9" name="Google Shape;249;g1ddbebf08b5_0_11"/>
          <p:cNvSpPr txBox="1"/>
          <p:nvPr/>
        </p:nvSpPr>
        <p:spPr>
          <a:xfrm>
            <a:off x="9073350" y="3105325"/>
            <a:ext cx="24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Sequential Processing (CPU)</a:t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0" name="Google Shape;250;g1ddbebf08b5_0_11"/>
          <p:cNvGrpSpPr/>
          <p:nvPr/>
        </p:nvGrpSpPr>
        <p:grpSpPr>
          <a:xfrm>
            <a:off x="1132712" y="4750225"/>
            <a:ext cx="10361326" cy="1082100"/>
            <a:chOff x="904112" y="4750225"/>
            <a:chExt cx="10361326" cy="1082100"/>
          </a:xfrm>
        </p:grpSpPr>
        <p:grpSp>
          <p:nvGrpSpPr>
            <p:cNvPr id="251" name="Google Shape;251;g1ddbebf08b5_0_11"/>
            <p:cNvGrpSpPr/>
            <p:nvPr/>
          </p:nvGrpSpPr>
          <p:grpSpPr>
            <a:xfrm>
              <a:off x="904112" y="4750225"/>
              <a:ext cx="1643112" cy="1082100"/>
              <a:chOff x="1311400" y="2001025"/>
              <a:chExt cx="1643112" cy="1082100"/>
            </a:xfrm>
          </p:grpSpPr>
          <p:sp>
            <p:nvSpPr>
              <p:cNvPr id="252" name="Google Shape;252;g1ddbebf08b5_0_11"/>
              <p:cNvSpPr/>
              <p:nvPr/>
            </p:nvSpPr>
            <p:spPr>
              <a:xfrm rot="10800000">
                <a:off x="1311400" y="2001025"/>
                <a:ext cx="476100" cy="6510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1ddbebf08b5_0_11"/>
              <p:cNvSpPr txBox="1"/>
              <p:nvPr/>
            </p:nvSpPr>
            <p:spPr>
              <a:xfrm>
                <a:off x="1787512" y="2251825"/>
                <a:ext cx="11670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Task Granularity</a:t>
                </a:r>
                <a:endParaRPr b="1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(Block Size)</a:t>
                </a:r>
                <a:endParaRPr b="1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54" name="Google Shape;254;g1ddbebf08b5_0_11"/>
            <p:cNvGrpSpPr/>
            <p:nvPr/>
          </p:nvGrpSpPr>
          <p:grpSpPr>
            <a:xfrm>
              <a:off x="2341113" y="4750225"/>
              <a:ext cx="1437000" cy="866400"/>
              <a:chOff x="1311400" y="2001025"/>
              <a:chExt cx="1437000" cy="866400"/>
            </a:xfrm>
          </p:grpSpPr>
          <p:sp>
            <p:nvSpPr>
              <p:cNvPr id="255" name="Google Shape;255;g1ddbebf08b5_0_11"/>
              <p:cNvSpPr/>
              <p:nvPr/>
            </p:nvSpPr>
            <p:spPr>
              <a:xfrm flipH="1" rot="10800000">
                <a:off x="1311400" y="2001025"/>
                <a:ext cx="476100" cy="6510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000000"/>
              </a:solidFill>
              <a:ln cap="flat" cmpd="sng" w="9525">
                <a:solidFill>
                  <a:srgbClr val="4454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1ddbebf08b5_0_11"/>
              <p:cNvSpPr txBox="1"/>
              <p:nvPr/>
            </p:nvSpPr>
            <p:spPr>
              <a:xfrm>
                <a:off x="1787500" y="2251825"/>
                <a:ext cx="960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Data Volume</a:t>
                </a:r>
                <a:endParaRPr b="1" i="0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57" name="Google Shape;257;g1ddbebf08b5_0_11"/>
            <p:cNvGrpSpPr/>
            <p:nvPr/>
          </p:nvGrpSpPr>
          <p:grpSpPr>
            <a:xfrm>
              <a:off x="3778113" y="4750225"/>
              <a:ext cx="1555500" cy="714000"/>
              <a:chOff x="1311400" y="2001025"/>
              <a:chExt cx="1555500" cy="714000"/>
            </a:xfrm>
          </p:grpSpPr>
          <p:sp>
            <p:nvSpPr>
              <p:cNvPr id="258" name="Google Shape;258;g1ddbebf08b5_0_11"/>
              <p:cNvSpPr/>
              <p:nvPr/>
            </p:nvSpPr>
            <p:spPr>
              <a:xfrm flipH="1" rot="10800000">
                <a:off x="1311400" y="2001025"/>
                <a:ext cx="476100" cy="6510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1ddbebf08b5_0_11"/>
              <p:cNvSpPr txBox="1"/>
              <p:nvPr/>
            </p:nvSpPr>
            <p:spPr>
              <a:xfrm>
                <a:off x="1787500" y="2099425"/>
                <a:ext cx="10794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Intra</a:t>
                </a:r>
                <a:endParaRPr b="1" i="0" sz="14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Parallelism</a:t>
                </a:r>
                <a:endParaRPr b="1" i="0" sz="14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0" name="Google Shape;260;g1ddbebf08b5_0_11"/>
            <p:cNvGrpSpPr/>
            <p:nvPr/>
          </p:nvGrpSpPr>
          <p:grpSpPr>
            <a:xfrm>
              <a:off x="6770613" y="4764888"/>
              <a:ext cx="1555500" cy="866400"/>
              <a:chOff x="2737600" y="2018563"/>
              <a:chExt cx="1555500" cy="866400"/>
            </a:xfrm>
          </p:grpSpPr>
          <p:sp>
            <p:nvSpPr>
              <p:cNvPr id="261" name="Google Shape;261;g1ddbebf08b5_0_11"/>
              <p:cNvSpPr/>
              <p:nvPr/>
            </p:nvSpPr>
            <p:spPr>
              <a:xfrm flipH="1">
                <a:off x="2737600" y="2018563"/>
                <a:ext cx="476100" cy="6510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1ddbebf08b5_0_11"/>
              <p:cNvSpPr txBox="1"/>
              <p:nvPr/>
            </p:nvSpPr>
            <p:spPr>
              <a:xfrm>
                <a:off x="3213700" y="2269363"/>
                <a:ext cx="10794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Resource</a:t>
                </a:r>
                <a:endParaRPr b="1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Usage</a:t>
                </a:r>
                <a:endParaRPr b="1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63" name="Google Shape;263;g1ddbebf08b5_0_11"/>
            <p:cNvGrpSpPr/>
            <p:nvPr/>
          </p:nvGrpSpPr>
          <p:grpSpPr>
            <a:xfrm>
              <a:off x="5246613" y="4750225"/>
              <a:ext cx="1555500" cy="691800"/>
              <a:chOff x="1311400" y="2001025"/>
              <a:chExt cx="1555500" cy="691800"/>
            </a:xfrm>
          </p:grpSpPr>
          <p:sp>
            <p:nvSpPr>
              <p:cNvPr id="264" name="Google Shape;264;g1ddbebf08b5_0_11"/>
              <p:cNvSpPr/>
              <p:nvPr/>
            </p:nvSpPr>
            <p:spPr>
              <a:xfrm>
                <a:off x="1311400" y="2001025"/>
                <a:ext cx="476100" cy="6510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38761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1ddbebf08b5_0_11"/>
              <p:cNvSpPr txBox="1"/>
              <p:nvPr/>
            </p:nvSpPr>
            <p:spPr>
              <a:xfrm>
                <a:off x="1787500" y="2077225"/>
                <a:ext cx="10794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Task</a:t>
                </a:r>
                <a:endParaRPr b="1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Complexity</a:t>
                </a:r>
                <a:endParaRPr b="1" i="0" sz="14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66" name="Google Shape;266;g1ddbebf08b5_0_11"/>
            <p:cNvSpPr txBox="1"/>
            <p:nvPr/>
          </p:nvSpPr>
          <p:spPr>
            <a:xfrm>
              <a:off x="8844738" y="4918225"/>
              <a:ext cx="242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Parallel Processing (GPU)</a:t>
              </a:r>
              <a:endParaRPr b="1" i="0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7" name="Google Shape;267;g1ddbebf08b5_0_11"/>
          <p:cNvSpPr txBox="1"/>
          <p:nvPr/>
        </p:nvSpPr>
        <p:spPr>
          <a:xfrm>
            <a:off x="264450" y="1961050"/>
            <a:ext cx="11663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 there are exceptions when considering the computational complexity of tasks: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task granularity, but low computational complexity: CPU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g1ddbebf08b5_0_11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dbebf08b5_0_51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granularity and computational complexity trade-off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4" name="Google Shape;274;g1ddbebf08b5_0_51"/>
          <p:cNvGrpSpPr/>
          <p:nvPr/>
        </p:nvGrpSpPr>
        <p:grpSpPr>
          <a:xfrm>
            <a:off x="-12" y="2849100"/>
            <a:ext cx="4187802" cy="3982421"/>
            <a:chOff x="-12" y="2849100"/>
            <a:chExt cx="4187802" cy="3982421"/>
          </a:xfrm>
        </p:grpSpPr>
        <p:pic>
          <p:nvPicPr>
            <p:cNvPr id="275" name="Google Shape;275;g1ddbebf08b5_0_51"/>
            <p:cNvPicPr preferRelativeResize="0"/>
            <p:nvPr/>
          </p:nvPicPr>
          <p:blipFill rotWithShape="1">
            <a:blip r:embed="rId3">
              <a:alphaModFix/>
            </a:blip>
            <a:srcRect b="0" l="29" r="28" t="0"/>
            <a:stretch/>
          </p:blipFill>
          <p:spPr>
            <a:xfrm>
              <a:off x="-12" y="3338513"/>
              <a:ext cx="4187802" cy="3493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g1ddbebf08b5_0_51"/>
            <p:cNvSpPr txBox="1"/>
            <p:nvPr/>
          </p:nvSpPr>
          <p:spPr>
            <a:xfrm>
              <a:off x="1047050" y="2849100"/>
              <a:ext cx="20937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set size: 100 MB</a:t>
              </a:r>
              <a:endParaRPr b="1" i="0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7" name="Google Shape;277;g1ddbebf08b5_0_51"/>
          <p:cNvSpPr txBox="1"/>
          <p:nvPr/>
        </p:nvSpPr>
        <p:spPr>
          <a:xfrm>
            <a:off x="264450" y="1078800"/>
            <a:ext cx="119274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Algorithm: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K-means, #cluster = 1000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set: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100 MB (125000 x 100), 1 GB </a:t>
            </a:r>
            <a:r>
              <a:rPr b="0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(1250000 x 100)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10 GB </a:t>
            </a:r>
            <a:r>
              <a:rPr b="0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(12500000 x 100)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fully dense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8 nodes (16 CPU cores and 4 GPU (12GB) devices and 128 GB RAM per node), 16 CPU and 1 GPU computing unit per task, shared disk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COMPSs, order strict scheduling policy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g1ddbebf08b5_0_51"/>
          <p:cNvSpPr txBox="1"/>
          <p:nvPr/>
        </p:nvSpPr>
        <p:spPr>
          <a:xfrm>
            <a:off x="5127450" y="2318850"/>
            <a:ext cx="19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Intra-parallelism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1ddbebf08b5_0_51"/>
          <p:cNvGrpSpPr/>
          <p:nvPr/>
        </p:nvGrpSpPr>
        <p:grpSpPr>
          <a:xfrm>
            <a:off x="208575" y="2376238"/>
            <a:ext cx="1509900" cy="4481762"/>
            <a:chOff x="208575" y="2376238"/>
            <a:chExt cx="1509900" cy="4481762"/>
          </a:xfrm>
        </p:grpSpPr>
        <p:sp>
          <p:nvSpPr>
            <p:cNvPr id="280" name="Google Shape;280;g1ddbebf08b5_0_51"/>
            <p:cNvSpPr/>
            <p:nvPr/>
          </p:nvSpPr>
          <p:spPr>
            <a:xfrm>
              <a:off x="849525" y="5853900"/>
              <a:ext cx="228000" cy="1004100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ddbebf08b5_0_51"/>
            <p:cNvSpPr txBox="1"/>
            <p:nvPr/>
          </p:nvSpPr>
          <p:spPr>
            <a:xfrm>
              <a:off x="208575" y="2376238"/>
              <a:ext cx="150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Shifting point</a:t>
              </a:r>
              <a:endParaRPr b="1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g1ddbebf08b5_0_51"/>
            <p:cNvCxnSpPr>
              <a:stCxn id="280" idx="0"/>
              <a:endCxn id="281" idx="2"/>
            </p:cNvCxnSpPr>
            <p:nvPr/>
          </p:nvCxnSpPr>
          <p:spPr>
            <a:xfrm rot="10800000">
              <a:off x="963525" y="2776500"/>
              <a:ext cx="0" cy="30774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3" name="Google Shape;283;g1ddbebf08b5_0_51"/>
          <p:cNvGrpSpPr/>
          <p:nvPr/>
        </p:nvGrpSpPr>
        <p:grpSpPr>
          <a:xfrm>
            <a:off x="4216473" y="2849100"/>
            <a:ext cx="4023359" cy="3984346"/>
            <a:chOff x="4216473" y="2849100"/>
            <a:chExt cx="4023359" cy="3984346"/>
          </a:xfrm>
        </p:grpSpPr>
        <p:sp>
          <p:nvSpPr>
            <p:cNvPr id="284" name="Google Shape;284;g1ddbebf08b5_0_51"/>
            <p:cNvSpPr txBox="1"/>
            <p:nvPr/>
          </p:nvSpPr>
          <p:spPr>
            <a:xfrm>
              <a:off x="5305800" y="2849100"/>
              <a:ext cx="18447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set size: 1 GB</a:t>
              </a:r>
              <a:endParaRPr b="1" i="0" sz="1400" u="sng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85" name="Google Shape;285;g1ddbebf08b5_0_51"/>
            <p:cNvPicPr preferRelativeResize="0"/>
            <p:nvPr/>
          </p:nvPicPr>
          <p:blipFill rotWithShape="1">
            <a:blip r:embed="rId4">
              <a:alphaModFix/>
            </a:blip>
            <a:srcRect b="0" l="29" r="18" t="0"/>
            <a:stretch/>
          </p:blipFill>
          <p:spPr>
            <a:xfrm>
              <a:off x="4216473" y="3336600"/>
              <a:ext cx="4023359" cy="34968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g1ddbebf08b5_0_51"/>
          <p:cNvGrpSpPr/>
          <p:nvPr/>
        </p:nvGrpSpPr>
        <p:grpSpPr>
          <a:xfrm>
            <a:off x="8168620" y="2849100"/>
            <a:ext cx="4023360" cy="3965964"/>
            <a:chOff x="8168620" y="2849100"/>
            <a:chExt cx="4023360" cy="3965964"/>
          </a:xfrm>
        </p:grpSpPr>
        <p:sp>
          <p:nvSpPr>
            <p:cNvPr id="287" name="Google Shape;287;g1ddbebf08b5_0_51"/>
            <p:cNvSpPr txBox="1"/>
            <p:nvPr/>
          </p:nvSpPr>
          <p:spPr>
            <a:xfrm>
              <a:off x="9327550" y="2849100"/>
              <a:ext cx="17055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set size: 10 GB</a:t>
              </a:r>
              <a:endParaRPr b="1" i="0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88" name="Google Shape;288;g1ddbebf08b5_0_51"/>
            <p:cNvPicPr preferRelativeResize="0"/>
            <p:nvPr/>
          </p:nvPicPr>
          <p:blipFill rotWithShape="1">
            <a:blip r:embed="rId5">
              <a:alphaModFix/>
            </a:blip>
            <a:srcRect b="28" l="0" r="0" t="29"/>
            <a:stretch/>
          </p:blipFill>
          <p:spPr>
            <a:xfrm>
              <a:off x="8168620" y="3354975"/>
              <a:ext cx="4023360" cy="34600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g1ddbebf08b5_0_51"/>
          <p:cNvGrpSpPr/>
          <p:nvPr/>
        </p:nvGrpSpPr>
        <p:grpSpPr>
          <a:xfrm>
            <a:off x="260519" y="2349600"/>
            <a:ext cx="10534005" cy="3303395"/>
            <a:chOff x="260519" y="2349600"/>
            <a:chExt cx="10534005" cy="3303395"/>
          </a:xfrm>
        </p:grpSpPr>
        <p:sp>
          <p:nvSpPr>
            <p:cNvPr id="290" name="Google Shape;290;g1ddbebf08b5_0_51"/>
            <p:cNvSpPr/>
            <p:nvPr/>
          </p:nvSpPr>
          <p:spPr>
            <a:xfrm rot="-828323">
              <a:off x="4365475" y="4820756"/>
              <a:ext cx="3774127" cy="327498"/>
            </a:xfrm>
            <a:prstGeom prst="ellipse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1ddbebf08b5_0_51"/>
            <p:cNvSpPr/>
            <p:nvPr/>
          </p:nvSpPr>
          <p:spPr>
            <a:xfrm rot="-553500">
              <a:off x="262348" y="5025224"/>
              <a:ext cx="3774518" cy="327338"/>
            </a:xfrm>
            <a:prstGeom prst="ellipse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1ddbebf08b5_0_51"/>
            <p:cNvSpPr/>
            <p:nvPr/>
          </p:nvSpPr>
          <p:spPr>
            <a:xfrm rot="-777533">
              <a:off x="8408165" y="4686507"/>
              <a:ext cx="2379913" cy="327778"/>
            </a:xfrm>
            <a:prstGeom prst="ellipse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ddbebf08b5_0_51"/>
            <p:cNvSpPr txBox="1"/>
            <p:nvPr/>
          </p:nvSpPr>
          <p:spPr>
            <a:xfrm>
              <a:off x="7238050" y="2349600"/>
              <a:ext cx="262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computing &gt; communication</a:t>
              </a:r>
              <a:endParaRPr b="1" i="0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g1ddbebf08b5_0_51"/>
            <p:cNvCxnSpPr>
              <a:stCxn id="291" idx="0"/>
              <a:endCxn id="293" idx="2"/>
            </p:cNvCxnSpPr>
            <p:nvPr/>
          </p:nvCxnSpPr>
          <p:spPr>
            <a:xfrm flipH="1" rot="10800000">
              <a:off x="2123369" y="2749741"/>
              <a:ext cx="6429600" cy="2277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5" name="Google Shape;295;g1ddbebf08b5_0_51"/>
            <p:cNvCxnSpPr>
              <a:stCxn id="290" idx="0"/>
              <a:endCxn id="293" idx="2"/>
            </p:cNvCxnSpPr>
            <p:nvPr/>
          </p:nvCxnSpPr>
          <p:spPr>
            <a:xfrm flipH="1" rot="10800000">
              <a:off x="6213464" y="2749786"/>
              <a:ext cx="2339400" cy="20757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6" name="Google Shape;296;g1ddbebf08b5_0_51"/>
            <p:cNvCxnSpPr>
              <a:stCxn id="292" idx="0"/>
              <a:endCxn id="293" idx="2"/>
            </p:cNvCxnSpPr>
            <p:nvPr/>
          </p:nvCxnSpPr>
          <p:spPr>
            <a:xfrm rot="10800000">
              <a:off x="8553069" y="2749681"/>
              <a:ext cx="1008300" cy="19410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7" name="Google Shape;297;g1ddbebf08b5_0_51"/>
          <p:cNvGrpSpPr/>
          <p:nvPr/>
        </p:nvGrpSpPr>
        <p:grpSpPr>
          <a:xfrm>
            <a:off x="10473525" y="2101800"/>
            <a:ext cx="1450800" cy="4573900"/>
            <a:chOff x="10473525" y="2101800"/>
            <a:chExt cx="1450800" cy="4573900"/>
          </a:xfrm>
        </p:grpSpPr>
        <p:sp>
          <p:nvSpPr>
            <p:cNvPr id="298" name="Google Shape;298;g1ddbebf08b5_0_51"/>
            <p:cNvSpPr/>
            <p:nvPr/>
          </p:nvSpPr>
          <p:spPr>
            <a:xfrm>
              <a:off x="10653000" y="5904700"/>
              <a:ext cx="1128000" cy="771000"/>
            </a:xfrm>
            <a:prstGeom prst="rect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ddbebf08b5_0_51"/>
            <p:cNvSpPr txBox="1"/>
            <p:nvPr/>
          </p:nvSpPr>
          <p:spPr>
            <a:xfrm>
              <a:off x="10473525" y="2101800"/>
              <a:ext cx="14508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FFFF"/>
                  </a:solidFill>
                  <a:latin typeface="Arial"/>
                  <a:ea typeface="Arial"/>
                  <a:cs typeface="Arial"/>
                  <a:sym typeface="Arial"/>
                </a:rPr>
                <a:t>Lack of memory in GPU</a:t>
              </a:r>
              <a:endParaRPr b="1" i="0" sz="1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g1ddbebf08b5_0_51"/>
            <p:cNvCxnSpPr>
              <a:stCxn id="298" idx="0"/>
              <a:endCxn id="299" idx="2"/>
            </p:cNvCxnSpPr>
            <p:nvPr/>
          </p:nvCxnSpPr>
          <p:spPr>
            <a:xfrm rot="10800000">
              <a:off x="11199000" y="2997700"/>
              <a:ext cx="18000" cy="2907000"/>
            </a:xfrm>
            <a:prstGeom prst="straightConnector1">
              <a:avLst/>
            </a:prstGeom>
            <a:noFill/>
            <a:ln cap="flat" cmpd="sng" w="9525">
              <a:solidFill>
                <a:srgbClr val="00FF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1" name="Google Shape;301;g1ddbebf08b5_0_51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dbebf08b5_0_8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 granularity and computational complexity trade-off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7" name="Google Shape;307;g1ddbebf08b5_0_82"/>
          <p:cNvSpPr txBox="1"/>
          <p:nvPr/>
        </p:nvSpPr>
        <p:spPr>
          <a:xfrm>
            <a:off x="264450" y="1078800"/>
            <a:ext cx="119274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Algorithm: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K-means,</a:t>
            </a:r>
            <a:r>
              <a:rPr b="0" i="0" lang="en-US" sz="1400" u="none" cap="none" strike="noStrike">
                <a:solidFill>
                  <a:srgbClr val="0B78B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#cluster = 10 (lower computational complexity)</a:t>
            </a:r>
            <a:endParaRPr b="0" i="0" sz="1400" u="none" cap="none" strike="noStrike">
              <a:solidFill>
                <a:srgbClr val="0B78B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set: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100 MB (125000 x 100)</a:t>
            </a:r>
            <a:r>
              <a:rPr b="0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1 GB (1250000 x 100) and 10 GB (12500000 x 100),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fully dense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Resource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8 nodes (16 CPU cores and 4 GPU (12GB) devices and 128 GB RAM per node), 16 CPU and 1 GPU computing unit per task, shared disk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COMPSs, order strict scheduling policy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g1ddbebf08b5_0_82"/>
          <p:cNvGrpSpPr/>
          <p:nvPr/>
        </p:nvGrpSpPr>
        <p:grpSpPr>
          <a:xfrm>
            <a:off x="-12" y="2836400"/>
            <a:ext cx="4187802" cy="4019346"/>
            <a:chOff x="-12" y="2836400"/>
            <a:chExt cx="4187802" cy="4019346"/>
          </a:xfrm>
        </p:grpSpPr>
        <p:pic>
          <p:nvPicPr>
            <p:cNvPr id="309" name="Google Shape;309;g1ddbebf08b5_0_82"/>
            <p:cNvPicPr preferRelativeResize="0"/>
            <p:nvPr/>
          </p:nvPicPr>
          <p:blipFill rotWithShape="1">
            <a:blip r:embed="rId3">
              <a:alphaModFix/>
            </a:blip>
            <a:srcRect b="0" l="29" r="28" t="0"/>
            <a:stretch/>
          </p:blipFill>
          <p:spPr>
            <a:xfrm>
              <a:off x="-12" y="3362738"/>
              <a:ext cx="4187802" cy="34930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g1ddbebf08b5_0_82"/>
            <p:cNvSpPr txBox="1"/>
            <p:nvPr/>
          </p:nvSpPr>
          <p:spPr>
            <a:xfrm>
              <a:off x="997000" y="2836400"/>
              <a:ext cx="19941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i="0" lang="en-US" sz="1400" u="sng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set size: 100 MB</a:t>
              </a:r>
              <a:endParaRPr b="1" i="0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1" name="Google Shape;311;g1ddbebf08b5_0_82"/>
          <p:cNvGrpSpPr/>
          <p:nvPr/>
        </p:nvGrpSpPr>
        <p:grpSpPr>
          <a:xfrm>
            <a:off x="4170163" y="2774850"/>
            <a:ext cx="4023359" cy="4083160"/>
            <a:chOff x="4170163" y="2774850"/>
            <a:chExt cx="4023359" cy="4083160"/>
          </a:xfrm>
        </p:grpSpPr>
        <p:pic>
          <p:nvPicPr>
            <p:cNvPr id="312" name="Google Shape;312;g1ddbebf08b5_0_82"/>
            <p:cNvPicPr preferRelativeResize="0"/>
            <p:nvPr/>
          </p:nvPicPr>
          <p:blipFill rotWithShape="1">
            <a:blip r:embed="rId4">
              <a:alphaModFix/>
            </a:blip>
            <a:srcRect b="0" l="39" r="28" t="0"/>
            <a:stretch/>
          </p:blipFill>
          <p:spPr>
            <a:xfrm>
              <a:off x="4170163" y="3360500"/>
              <a:ext cx="4023359" cy="34975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g1ddbebf08b5_0_82"/>
            <p:cNvSpPr txBox="1"/>
            <p:nvPr/>
          </p:nvSpPr>
          <p:spPr>
            <a:xfrm>
              <a:off x="5225775" y="2774850"/>
              <a:ext cx="16185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80"/>
                <a:buFont typeface="Arial"/>
                <a:buNone/>
              </a:pPr>
              <a:r>
                <a:rPr b="1" i="0" lang="en-US" sz="1400" u="sng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set size: 1 GB</a:t>
              </a:r>
              <a:endParaRPr b="1" i="0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4" name="Google Shape;314;g1ddbebf08b5_0_82"/>
          <p:cNvGrpSpPr/>
          <p:nvPr/>
        </p:nvGrpSpPr>
        <p:grpSpPr>
          <a:xfrm>
            <a:off x="8098875" y="2772600"/>
            <a:ext cx="4023360" cy="4022995"/>
            <a:chOff x="8098875" y="2772600"/>
            <a:chExt cx="4023360" cy="4022995"/>
          </a:xfrm>
        </p:grpSpPr>
        <p:pic>
          <p:nvPicPr>
            <p:cNvPr id="315" name="Google Shape;315;g1ddbebf08b5_0_82"/>
            <p:cNvPicPr preferRelativeResize="0"/>
            <p:nvPr/>
          </p:nvPicPr>
          <p:blipFill rotWithShape="1">
            <a:blip r:embed="rId5">
              <a:alphaModFix/>
            </a:blip>
            <a:srcRect b="119" l="0" r="0" t="118"/>
            <a:stretch/>
          </p:blipFill>
          <p:spPr>
            <a:xfrm>
              <a:off x="8098875" y="3285213"/>
              <a:ext cx="4023360" cy="3510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g1ddbebf08b5_0_82"/>
            <p:cNvSpPr txBox="1"/>
            <p:nvPr/>
          </p:nvSpPr>
          <p:spPr>
            <a:xfrm>
              <a:off x="9215225" y="2772600"/>
              <a:ext cx="1865700" cy="4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sng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set size: 10 GB</a:t>
              </a:r>
              <a:endParaRPr b="1" i="0" sz="1400" u="sng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17" name="Google Shape;317;g1ddbebf08b5_0_82"/>
          <p:cNvSpPr txBox="1"/>
          <p:nvPr/>
        </p:nvSpPr>
        <p:spPr>
          <a:xfrm>
            <a:off x="5127450" y="2318850"/>
            <a:ext cx="19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Intra-parallelism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g1ddbebf08b5_0_82"/>
          <p:cNvGrpSpPr/>
          <p:nvPr/>
        </p:nvGrpSpPr>
        <p:grpSpPr>
          <a:xfrm>
            <a:off x="275511" y="2374700"/>
            <a:ext cx="11910934" cy="3408916"/>
            <a:chOff x="275511" y="2374700"/>
            <a:chExt cx="11910934" cy="3408916"/>
          </a:xfrm>
        </p:grpSpPr>
        <p:sp>
          <p:nvSpPr>
            <p:cNvPr id="319" name="Google Shape;319;g1ddbebf08b5_0_82"/>
            <p:cNvSpPr/>
            <p:nvPr/>
          </p:nvSpPr>
          <p:spPr>
            <a:xfrm rot="-914948">
              <a:off x="4294296" y="4668569"/>
              <a:ext cx="3774288" cy="327502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1ddbebf08b5_0_82"/>
            <p:cNvSpPr/>
            <p:nvPr/>
          </p:nvSpPr>
          <p:spPr>
            <a:xfrm rot="-800158">
              <a:off x="262386" y="5025284"/>
              <a:ext cx="3774379" cy="327447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1ddbebf08b5_0_82"/>
            <p:cNvSpPr/>
            <p:nvPr/>
          </p:nvSpPr>
          <p:spPr>
            <a:xfrm rot="-951544">
              <a:off x="8439236" y="4261097"/>
              <a:ext cx="3774260" cy="327729"/>
            </a:xfrm>
            <a:prstGeom prst="ellipse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1ddbebf08b5_0_82"/>
            <p:cNvSpPr txBox="1"/>
            <p:nvPr/>
          </p:nvSpPr>
          <p:spPr>
            <a:xfrm>
              <a:off x="1556050" y="2374700"/>
              <a:ext cx="304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9900"/>
                  </a:solidFill>
                  <a:latin typeface="Arial"/>
                  <a:ea typeface="Arial"/>
                  <a:cs typeface="Arial"/>
                  <a:sym typeface="Arial"/>
                </a:rPr>
                <a:t>Overlaps (no clear shifting point)</a:t>
              </a:r>
              <a:endParaRPr b="1" i="0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g1ddbebf08b5_0_82"/>
            <p:cNvCxnSpPr>
              <a:stCxn id="320" idx="0"/>
              <a:endCxn id="322" idx="2"/>
            </p:cNvCxnSpPr>
            <p:nvPr/>
          </p:nvCxnSpPr>
          <p:spPr>
            <a:xfrm flipH="1" rot="10800000">
              <a:off x="2111811" y="2774899"/>
              <a:ext cx="968100" cy="22548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4" name="Google Shape;324;g1ddbebf08b5_0_82"/>
            <p:cNvCxnSpPr>
              <a:stCxn id="319" idx="2"/>
              <a:endCxn id="322" idx="2"/>
            </p:cNvCxnSpPr>
            <p:nvPr/>
          </p:nvCxnSpPr>
          <p:spPr>
            <a:xfrm rot="10800000">
              <a:off x="3080040" y="2774770"/>
              <a:ext cx="1280700" cy="25539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5" name="Google Shape;325;g1ddbebf08b5_0_82"/>
            <p:cNvCxnSpPr>
              <a:stCxn id="321" idx="2"/>
              <a:endCxn id="322" idx="2"/>
            </p:cNvCxnSpPr>
            <p:nvPr/>
          </p:nvCxnSpPr>
          <p:spPr>
            <a:xfrm rot="10800000">
              <a:off x="3080166" y="2774961"/>
              <a:ext cx="5430900" cy="21657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6" name="Google Shape;326;g1ddbebf08b5_0_82"/>
          <p:cNvGrpSpPr/>
          <p:nvPr/>
        </p:nvGrpSpPr>
        <p:grpSpPr>
          <a:xfrm>
            <a:off x="1517338" y="2349600"/>
            <a:ext cx="10634721" cy="3414978"/>
            <a:chOff x="1517338" y="2349600"/>
            <a:chExt cx="10634721" cy="3414978"/>
          </a:xfrm>
        </p:grpSpPr>
        <p:sp>
          <p:nvSpPr>
            <p:cNvPr id="327" name="Google Shape;327;g1ddbebf08b5_0_82"/>
            <p:cNvSpPr/>
            <p:nvPr/>
          </p:nvSpPr>
          <p:spPr>
            <a:xfrm rot="-717879">
              <a:off x="4365506" y="5049379"/>
              <a:ext cx="3774090" cy="327557"/>
            </a:xfrm>
            <a:prstGeom prst="ellipse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1ddbebf08b5_0_82"/>
            <p:cNvSpPr/>
            <p:nvPr/>
          </p:nvSpPr>
          <p:spPr>
            <a:xfrm rot="-402661">
              <a:off x="1527668" y="5257391"/>
              <a:ext cx="2569707" cy="327459"/>
            </a:xfrm>
            <a:prstGeom prst="ellipse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1ddbebf08b5_0_82"/>
            <p:cNvSpPr/>
            <p:nvPr/>
          </p:nvSpPr>
          <p:spPr>
            <a:xfrm rot="-777634">
              <a:off x="8491649" y="4713082"/>
              <a:ext cx="3670405" cy="327778"/>
            </a:xfrm>
            <a:prstGeom prst="ellipse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1ddbebf08b5_0_82"/>
            <p:cNvSpPr txBox="1"/>
            <p:nvPr/>
          </p:nvSpPr>
          <p:spPr>
            <a:xfrm>
              <a:off x="7238050" y="2349600"/>
              <a:ext cx="271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computing &lt; communication</a:t>
              </a:r>
              <a:endParaRPr b="1" i="0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1" name="Google Shape;331;g1ddbebf08b5_0_82"/>
            <p:cNvCxnSpPr>
              <a:stCxn id="328" idx="0"/>
              <a:endCxn id="330" idx="2"/>
            </p:cNvCxnSpPr>
            <p:nvPr/>
          </p:nvCxnSpPr>
          <p:spPr>
            <a:xfrm flipH="1" rot="10800000">
              <a:off x="2793388" y="2749913"/>
              <a:ext cx="5802300" cy="25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2" name="Google Shape;332;g1ddbebf08b5_0_82"/>
            <p:cNvCxnSpPr>
              <a:stCxn id="327" idx="0"/>
              <a:endCxn id="330" idx="2"/>
            </p:cNvCxnSpPr>
            <p:nvPr/>
          </p:nvCxnSpPr>
          <p:spPr>
            <a:xfrm flipH="1" rot="10800000">
              <a:off x="6218598" y="2749837"/>
              <a:ext cx="2377200" cy="2303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3" name="Google Shape;333;g1ddbebf08b5_0_82"/>
            <p:cNvCxnSpPr>
              <a:stCxn id="329" idx="0"/>
              <a:endCxn id="330" idx="2"/>
            </p:cNvCxnSpPr>
            <p:nvPr/>
          </p:nvCxnSpPr>
          <p:spPr>
            <a:xfrm rot="10800000">
              <a:off x="8595694" y="2749857"/>
              <a:ext cx="1694400" cy="19674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4" name="Google Shape;334;g1ddbebf08b5_0_82"/>
          <p:cNvSpPr txBox="1"/>
          <p:nvPr/>
        </p:nvSpPr>
        <p:spPr>
          <a:xfrm>
            <a:off x="4544850" y="3124775"/>
            <a:ext cx="33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Sequential fraction &gt; Parallel fraction</a:t>
            </a:r>
            <a:endParaRPr b="1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ddbebf08b5_0_82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b669248ab4_0_869"/>
          <p:cNvSpPr txBox="1"/>
          <p:nvPr/>
        </p:nvSpPr>
        <p:spPr>
          <a:xfrm>
            <a:off x="264450" y="371400"/>
            <a:ext cx="8136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 &amp; Future Work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g1b669248ab4_0_869"/>
          <p:cNvSpPr txBox="1"/>
          <p:nvPr/>
        </p:nvSpPr>
        <p:spPr>
          <a:xfrm>
            <a:off x="264450" y="1512100"/>
            <a:ext cx="119277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Experiments carried out in this work showed empirically that the execution performance on heterogeneous CPU-GPU clusters depends on several features regarding multiple dimensions: algorithm, data set, resource and  distributed execution framework 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Guidelines were extracted to demonstrate how these features affect the execution performance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2" name="Google Shape;342;g1b669248ab4_0_869"/>
          <p:cNvSpPr txBox="1"/>
          <p:nvPr/>
        </p:nvSpPr>
        <p:spPr>
          <a:xfrm>
            <a:off x="264450" y="3476675"/>
            <a:ext cx="119277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Demonstrate how these features can be used by a learn-based model: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the features to feed a ML-based model (e.g. ANN) to predict the execution time of a task in a processor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Fine-tuning parameters: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E.g., Use linear regression to find the block size that provides the highest speedup in GPUs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3" name="Google Shape;343;g1b669248ab4_0_869"/>
          <p:cNvSpPr txBox="1"/>
          <p:nvPr/>
        </p:nvSpPr>
        <p:spPr>
          <a:xfrm>
            <a:off x="264450" y="1129125"/>
            <a:ext cx="11927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 of the work: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4" name="Google Shape;344;g1b669248ab4_0_869"/>
          <p:cNvSpPr txBox="1"/>
          <p:nvPr/>
        </p:nvSpPr>
        <p:spPr>
          <a:xfrm>
            <a:off x="264450" y="2982750"/>
            <a:ext cx="11927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work: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5" name="Google Shape;345;g1b669248ab4_0_869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669248ab4_0_184"/>
          <p:cNvSpPr txBox="1"/>
          <p:nvPr/>
        </p:nvSpPr>
        <p:spPr>
          <a:xfrm>
            <a:off x="264450" y="1078800"/>
            <a:ext cx="116631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[1] Amela, Ramon, et al. "Executing linear algebra kernels in heterogeneous distributed infrastructures with PyCOMPSs." Oil &amp; Gas Science and Technology–Revue d’IFP Energies nouvelles 73 (2018): 47.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[2] Ramon-Cortes, Cristian, et al. "A survey on the Distributed Computing stack." Computer Science Review 42 (2021): 100422.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[3] Zaharia, Matei, et al. "Resilient distributed datasets: A fault-tolerant abstraction for in-memory cluster computing." Presented as part of the 9th {USENIX} Symposium on Networked Systems Design and Implementation ({NSDI} 12). 2012.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[4] Badia, Rosa M., et al. "Comp superscalar, an interoperable programming framework." SoftwareX 3 (2015): 32-36.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[5] Rocklin, Matthew. "Dask: Parallel computation with blocked algorithms and task scheduling." Proceedings of the 14th python in science conference. Vol. 130. Austin, TX: SciPy, 2015.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[6] Lee, Hochan, et al. "Parla: a Python orchestration system for heterogeneous architectures." Proceedings of the International Conference on High Performance Computing, Networking, Storage and Analysis. 2022.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[7] Al‐hayanni, Mohammed A. Noaman, et al. "Amdahl's law in the context of heterogeneous many‐core systems–a survey." IET Computers &amp; Digital Techniques 14.4 (2020): 133-148.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[8] Poolla, Chaitanya, and Rahul Saxena. "On extending Amdahl’s law to learn computer performance." Microprocessors and Microsystems 96 (2023): 104745.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[9] Wu, Nan, et al. "Core placement optimization for multi-chip many-core neural network systems with reinforcement learning." ACM Transactions on Design Automation of Electronic Systems (TODAES) 26.2 (2020): 1-27.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[10] Penney, Drew D., and Lizhong Chen. "A survey of machine learning applied to computer architecture design." arXiv preprint arXiv:1909.12373 (2019).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[11] Wu, Nan, and Yuan Xie. "A survey of machine learning for computer architecture and systems." ACM Computing Surveys (CSUR) 55.3 (2022): 1-39.</a:t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1" name="Google Shape;351;g1b669248ab4_0_184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2" name="Google Shape;352;g1b669248ab4_0_184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669248ab4_0_88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g1b669248ab4_0_88"/>
          <p:cNvSpPr txBox="1"/>
          <p:nvPr/>
        </p:nvSpPr>
        <p:spPr>
          <a:xfrm>
            <a:off x="264450" y="962400"/>
            <a:ext cx="11663100" cy="5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 and research gaps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Multilevel parallelism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Experimental setup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 &amp; Future Work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g1b669248ab4_0_88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b669248ab4_0_97"/>
          <p:cNvSpPr txBox="1"/>
          <p:nvPr/>
        </p:nvSpPr>
        <p:spPr>
          <a:xfrm>
            <a:off x="264450" y="1719900"/>
            <a:ext cx="119277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 is also being modernized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[2]: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distributed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task-based frameworks with support to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heterogeneous CPU-GPU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devices proposed: Spark [3], COMPSs [4], Dask [5], Parla [6], etc.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g1b669248ab4_0_97"/>
          <p:cNvSpPr txBox="1"/>
          <p:nvPr/>
        </p:nvSpPr>
        <p:spPr>
          <a:xfrm>
            <a:off x="264450" y="371400"/>
            <a:ext cx="8136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g1b669248ab4_0_97"/>
          <p:cNvSpPr txBox="1"/>
          <p:nvPr/>
        </p:nvSpPr>
        <p:spPr>
          <a:xfrm>
            <a:off x="264450" y="1078800"/>
            <a:ext cx="11927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Popularity of accelerators: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GPUs are being adopted in several distributed infrastructures, making such environments increasingly more heterogeneous [1]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g1b669248ab4_0_97"/>
          <p:cNvSpPr txBox="1"/>
          <p:nvPr/>
        </p:nvSpPr>
        <p:spPr>
          <a:xfrm>
            <a:off x="264450" y="2647500"/>
            <a:ext cx="119277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decision of finding the best device to process a task relies on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simple heuristics and intuition of users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not always clear to decide the right device [1]: multiple factors must be considered and it can demand a huge effort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Finding an optimal core placement is a NP-hard problem [9]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g1b669248ab4_0_97"/>
          <p:cNvSpPr txBox="1"/>
          <p:nvPr/>
        </p:nvSpPr>
        <p:spPr>
          <a:xfrm>
            <a:off x="264450" y="4279200"/>
            <a:ext cx="11927700" cy="1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 of this work: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relevant factors that affect the performance (in terms of execution times) in distributed environments equipped with heterogeneous CPU-GPU devices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the first study to evaluate empirically the performance of analytics applications in such environments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g1b669248ab4_0_97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16ec6a357_0_131"/>
          <p:cNvSpPr txBox="1"/>
          <p:nvPr/>
        </p:nvSpPr>
        <p:spPr>
          <a:xfrm>
            <a:off x="264450" y="3023975"/>
            <a:ext cx="119277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Lack of generalization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[7][8][10][11]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holistic evaluation of factors in distributed CPU-GPU devices: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Limitation of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cost-based models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[7][8]: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Models consider heterogeneity either from distributed or CPU-GPU, but never both together: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reasons: isolated analysis, limited search space and high complexity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Incomplete exploration of features in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learn-based models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[10][11]: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Focus on parameters related to the application, without considering multilevel parallelism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g2116ec6a357_0_131"/>
          <p:cNvSpPr txBox="1"/>
          <p:nvPr/>
        </p:nvSpPr>
        <p:spPr>
          <a:xfrm>
            <a:off x="264450" y="371400"/>
            <a:ext cx="8136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Work: Research Gaps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g2116ec6a357_0_131"/>
          <p:cNvSpPr txBox="1"/>
          <p:nvPr/>
        </p:nvSpPr>
        <p:spPr>
          <a:xfrm>
            <a:off x="264450" y="1635875"/>
            <a:ext cx="11927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Lack of evaluation of execution times related to multilevel parallelism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[7]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Focus only on intra-parallelism or only in the total execution time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discussion about the side-effects of inter-parallelism and further overheads (e.g. communication, runtime, etc)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g2116ec6a357_0_131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2116ec6a357_0_131"/>
          <p:cNvSpPr txBox="1"/>
          <p:nvPr/>
        </p:nvSpPr>
        <p:spPr>
          <a:xfrm>
            <a:off x="264450" y="1078800"/>
            <a:ext cx="11927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gaps: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10b909b22_1_10"/>
          <p:cNvSpPr txBox="1"/>
          <p:nvPr/>
        </p:nvSpPr>
        <p:spPr>
          <a:xfrm>
            <a:off x="264450" y="3736225"/>
            <a:ext cx="119277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to demonstrate it?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g2110b909b22_1_10"/>
          <p:cNvSpPr txBox="1"/>
          <p:nvPr/>
        </p:nvSpPr>
        <p:spPr>
          <a:xfrm>
            <a:off x="264450" y="371400"/>
            <a:ext cx="8136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g2110b909b22_1_10"/>
          <p:cNvSpPr txBox="1"/>
          <p:nvPr/>
        </p:nvSpPr>
        <p:spPr>
          <a:xfrm>
            <a:off x="264450" y="1078800"/>
            <a:ext cx="119277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Evaluate the effects on CPU-GPU execution performance in distributed environments when changing parameters related to multiple dimensions: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g2110b909b22_1_10"/>
          <p:cNvSpPr txBox="1"/>
          <p:nvPr/>
        </p:nvSpPr>
        <p:spPr>
          <a:xfrm>
            <a:off x="264450" y="4188325"/>
            <a:ext cx="119277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Using an empirical bottom-up approach: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Running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systematic experiments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analytics algorithms in heterogeneous CPU-GPU distributed infrastructures and monitor how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execution times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are affected by changing execution parameters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g2110b909b22_1_10"/>
          <p:cNvSpPr txBox="1"/>
          <p:nvPr/>
        </p:nvSpPr>
        <p:spPr>
          <a:xfrm>
            <a:off x="264450" y="1887600"/>
            <a:ext cx="119277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 the relevant high-level features that can affect the execution performance on CPU-GPU clusters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Useful to predict CPU-GPU performance using learn-based models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g2110b909b22_1_10"/>
          <p:cNvSpPr txBox="1"/>
          <p:nvPr/>
        </p:nvSpPr>
        <p:spPr>
          <a:xfrm>
            <a:off x="264450" y="2772600"/>
            <a:ext cx="11927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a set of empirical rules and guidelines to run efficiently programs on distributed CPU-GPU environments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g2110b909b22_1_10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669248ab4_0_369"/>
          <p:cNvSpPr txBox="1"/>
          <p:nvPr/>
        </p:nvSpPr>
        <p:spPr>
          <a:xfrm>
            <a:off x="264450" y="1078800"/>
            <a:ext cx="116631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K-means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Processing an 8x8 data set using 2x8 blocks: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g1b669248ab4_0_369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Multilevel Parallelism: Terminology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7" name="Google Shape;137;g1b669248ab4_0_3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963" y="2525550"/>
            <a:ext cx="2681449" cy="26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b669248ab4_0_3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825" y="2233225"/>
            <a:ext cx="2728681" cy="28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b669248ab4_0_3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37825" y="2729225"/>
            <a:ext cx="4081875" cy="212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g1b669248ab4_0_369"/>
          <p:cNvGrpSpPr/>
          <p:nvPr/>
        </p:nvGrpSpPr>
        <p:grpSpPr>
          <a:xfrm>
            <a:off x="2327200" y="2216448"/>
            <a:ext cx="4565900" cy="3787750"/>
            <a:chOff x="3165400" y="2216448"/>
            <a:chExt cx="4565900" cy="3787750"/>
          </a:xfrm>
        </p:grpSpPr>
        <p:pic>
          <p:nvPicPr>
            <p:cNvPr id="141" name="Google Shape;141;g1b669248ab4_0_3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65400" y="2341268"/>
              <a:ext cx="108585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g1b669248ab4_0_36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91625" y="5823223"/>
              <a:ext cx="127635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g1b669248ab4_0_3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626400" y="2216448"/>
              <a:ext cx="11049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g1b669248ab4_0_369"/>
          <p:cNvGrpSpPr/>
          <p:nvPr/>
        </p:nvGrpSpPr>
        <p:grpSpPr>
          <a:xfrm>
            <a:off x="6502875" y="190425"/>
            <a:ext cx="4542000" cy="400200"/>
            <a:chOff x="7341075" y="190425"/>
            <a:chExt cx="4542000" cy="400200"/>
          </a:xfrm>
        </p:grpSpPr>
        <p:sp>
          <p:nvSpPr>
            <p:cNvPr id="145" name="Google Shape;145;g1b669248ab4_0_369"/>
            <p:cNvSpPr txBox="1"/>
            <p:nvPr/>
          </p:nvSpPr>
          <p:spPr>
            <a:xfrm>
              <a:off x="7341075" y="190425"/>
              <a:ext cx="454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Relationship between             ,              and               :</a:t>
              </a:r>
              <a:endParaRPr b="1" i="0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46" name="Google Shape;146;g1b669248ab4_0_36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778825" y="300048"/>
              <a:ext cx="47625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g1b669248ab4_0_36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166925" y="300048"/>
              <a:ext cx="466725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g1b669248ab4_0_36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0654900" y="300061"/>
              <a:ext cx="581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g1b669248ab4_0_369"/>
          <p:cNvGrpSpPr/>
          <p:nvPr/>
        </p:nvGrpSpPr>
        <p:grpSpPr>
          <a:xfrm>
            <a:off x="8397638" y="708423"/>
            <a:ext cx="2538887" cy="161925"/>
            <a:chOff x="9235838" y="708423"/>
            <a:chExt cx="2538887" cy="161925"/>
          </a:xfrm>
        </p:grpSpPr>
        <p:pic>
          <p:nvPicPr>
            <p:cNvPr id="150" name="Google Shape;150;g1b669248ab4_0_36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235838" y="727473"/>
              <a:ext cx="752475" cy="12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g1b669248ab4_0_36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079400" y="708423"/>
              <a:ext cx="695325" cy="161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g1b669248ab4_0_369"/>
          <p:cNvGrpSpPr/>
          <p:nvPr/>
        </p:nvGrpSpPr>
        <p:grpSpPr>
          <a:xfrm>
            <a:off x="8397650" y="1078798"/>
            <a:ext cx="2225859" cy="320402"/>
            <a:chOff x="9235850" y="1078798"/>
            <a:chExt cx="2225859" cy="320402"/>
          </a:xfrm>
        </p:grpSpPr>
        <p:pic>
          <p:nvPicPr>
            <p:cNvPr id="153" name="Google Shape;153;g1b669248ab4_0_36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1089350" y="1078798"/>
              <a:ext cx="372359" cy="320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g1b669248ab4_0_36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235850" y="1078798"/>
              <a:ext cx="441635" cy="320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g1b669248ab4_0_369"/>
          <p:cNvGrpSpPr/>
          <p:nvPr/>
        </p:nvGrpSpPr>
        <p:grpSpPr>
          <a:xfrm>
            <a:off x="7930125" y="1399200"/>
            <a:ext cx="3213700" cy="942063"/>
            <a:chOff x="8768325" y="1399200"/>
            <a:chExt cx="3213700" cy="942063"/>
          </a:xfrm>
        </p:grpSpPr>
        <p:sp>
          <p:nvSpPr>
            <p:cNvPr id="156" name="Google Shape;156;g1b669248ab4_0_369"/>
            <p:cNvSpPr txBox="1"/>
            <p:nvPr/>
          </p:nvSpPr>
          <p:spPr>
            <a:xfrm>
              <a:off x="8768325" y="1787150"/>
              <a:ext cx="1398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#tasks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(inter-parallelism)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g1b669248ab4_0_369"/>
            <p:cNvSpPr txBox="1"/>
            <p:nvPr/>
          </p:nvSpPr>
          <p:spPr>
            <a:xfrm>
              <a:off x="10583425" y="1787163"/>
              <a:ext cx="1398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#blocks per task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(intra-parallelism)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58" name="Google Shape;158;g1b669248ab4_0_369"/>
            <p:cNvCxnSpPr>
              <a:stCxn id="154" idx="2"/>
              <a:endCxn id="156" idx="0"/>
            </p:cNvCxnSpPr>
            <p:nvPr/>
          </p:nvCxnSpPr>
          <p:spPr>
            <a:xfrm>
              <a:off x="9456668" y="1399200"/>
              <a:ext cx="11100" cy="38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g1b669248ab4_0_369"/>
            <p:cNvCxnSpPr>
              <a:stCxn id="153" idx="2"/>
              <a:endCxn id="157" idx="0"/>
            </p:cNvCxnSpPr>
            <p:nvPr/>
          </p:nvCxnSpPr>
          <p:spPr>
            <a:xfrm>
              <a:off x="11275530" y="1399200"/>
              <a:ext cx="7200" cy="38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60" name="Google Shape;160;g1b669248ab4_0_369"/>
          <p:cNvGrpSpPr/>
          <p:nvPr/>
        </p:nvGrpSpPr>
        <p:grpSpPr>
          <a:xfrm>
            <a:off x="3576412" y="2422713"/>
            <a:ext cx="3603963" cy="3375226"/>
            <a:chOff x="4414612" y="2422713"/>
            <a:chExt cx="3603963" cy="3375226"/>
          </a:xfrm>
        </p:grpSpPr>
        <p:cxnSp>
          <p:nvCxnSpPr>
            <p:cNvPr id="161" name="Google Shape;161;g1b669248ab4_0_369"/>
            <p:cNvCxnSpPr/>
            <p:nvPr/>
          </p:nvCxnSpPr>
          <p:spPr>
            <a:xfrm flipH="1" rot="10800000">
              <a:off x="4414612" y="3865074"/>
              <a:ext cx="15120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162" name="Google Shape;162;g1b669248ab4_0_369"/>
            <p:cNvPicPr preferRelativeResize="0"/>
            <p:nvPr/>
          </p:nvPicPr>
          <p:blipFill rotWithShape="1">
            <a:blip r:embed="rId17">
              <a:alphaModFix/>
            </a:blip>
            <a:srcRect b="0" l="18" r="9" t="0"/>
            <a:stretch/>
          </p:blipFill>
          <p:spPr>
            <a:xfrm>
              <a:off x="5835925" y="2422713"/>
              <a:ext cx="2182650" cy="3375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g1b669248ab4_0_369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669248ab4_0_40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Multilevel Parallelism: Heterogenous DAGs (different shapes and levels of dependencies)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9" name="Google Shape;169;g1b669248ab4_0_400"/>
          <p:cNvGrpSpPr/>
          <p:nvPr/>
        </p:nvGrpSpPr>
        <p:grpSpPr>
          <a:xfrm>
            <a:off x="-60850" y="1078800"/>
            <a:ext cx="4640200" cy="5779201"/>
            <a:chOff x="-60850" y="1078800"/>
            <a:chExt cx="4640200" cy="5779201"/>
          </a:xfrm>
        </p:grpSpPr>
        <p:sp>
          <p:nvSpPr>
            <p:cNvPr id="170" name="Google Shape;170;g1b669248ab4_0_400"/>
            <p:cNvSpPr txBox="1"/>
            <p:nvPr/>
          </p:nvSpPr>
          <p:spPr>
            <a:xfrm>
              <a:off x="264450" y="1078800"/>
              <a:ext cx="43149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SzPts val="1800"/>
                <a:buFont typeface="Quattrocento Sans"/>
                <a:buChar char="●"/>
              </a:pPr>
              <a:r>
                <a:rPr b="1" i="0" lang="en-US" sz="1800" u="sng" cap="none" strike="noStrike">
                  <a:solidFill>
                    <a:schemeClr val="hlink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hlinkClick r:id="rId3"/>
                </a:rPr>
                <a:t>K-means</a:t>
              </a:r>
              <a:r>
                <a:rPr b="1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(dislib 0.6.4)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71" name="Google Shape;171;g1b669248ab4_0_40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613" y="1454750"/>
              <a:ext cx="4314933" cy="5403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g1b669248ab4_0_400"/>
            <p:cNvSpPr txBox="1"/>
            <p:nvPr/>
          </p:nvSpPr>
          <p:spPr>
            <a:xfrm>
              <a:off x="-60850" y="3386000"/>
              <a:ext cx="24582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-&gt; M = 2 iterations</a:t>
              </a:r>
              <a:endParaRPr b="1" i="0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-&gt; N = 8 tasks</a:t>
              </a:r>
              <a:endParaRPr b="1" i="0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-&gt; F = 1 function</a:t>
              </a:r>
              <a:endParaRPr b="1" i="0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3" name="Google Shape;173;g1b669248ab4_0_400"/>
          <p:cNvGrpSpPr/>
          <p:nvPr/>
        </p:nvGrpSpPr>
        <p:grpSpPr>
          <a:xfrm>
            <a:off x="6803125" y="1045425"/>
            <a:ext cx="5388864" cy="5812576"/>
            <a:chOff x="6803125" y="1045425"/>
            <a:chExt cx="5388864" cy="5812576"/>
          </a:xfrm>
        </p:grpSpPr>
        <p:pic>
          <p:nvPicPr>
            <p:cNvPr id="174" name="Google Shape;174;g1b669248ab4_0_4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03125" y="1383600"/>
              <a:ext cx="5388864" cy="5474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g1b669248ab4_0_400"/>
            <p:cNvSpPr txBox="1"/>
            <p:nvPr/>
          </p:nvSpPr>
          <p:spPr>
            <a:xfrm>
              <a:off x="6803125" y="1045425"/>
              <a:ext cx="43149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SzPts val="1800"/>
                <a:buFont typeface="Quattrocento Sans"/>
                <a:buChar char="●"/>
              </a:pPr>
              <a:r>
                <a:rPr b="1" i="0" lang="en-US" sz="1800" u="sng" cap="none" strike="noStrike">
                  <a:solidFill>
                    <a:schemeClr val="hlink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hlinkClick r:id="rId6"/>
                </a:rPr>
                <a:t>Matmul</a:t>
              </a:r>
              <a:r>
                <a:rPr b="1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(dislib 0.6.4)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g1b669248ab4_0_400"/>
            <p:cNvSpPr txBox="1"/>
            <p:nvPr/>
          </p:nvSpPr>
          <p:spPr>
            <a:xfrm>
              <a:off x="10213475" y="5308675"/>
              <a:ext cx="1978500" cy="9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-&gt; M = 1 iterations</a:t>
              </a:r>
              <a:endParaRPr b="1" i="0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-&gt; N = 64+48 tasks</a:t>
              </a:r>
              <a:endParaRPr b="1" i="0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-&gt; F = 2 functions</a:t>
              </a:r>
              <a:endParaRPr b="1" i="0" sz="15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7" name="Google Shape;177;g1b669248ab4_0_400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669248ab4_0_491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Metrics: Monitored Execution Times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3" name="Google Shape;183;g1b669248ab4_0_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0575" y="1078804"/>
            <a:ext cx="5230850" cy="575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b669248ab4_0_491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2110b909b22_1_561"/>
          <p:cNvGrpSpPr/>
          <p:nvPr/>
        </p:nvGrpSpPr>
        <p:grpSpPr>
          <a:xfrm>
            <a:off x="1948149" y="1718000"/>
            <a:ext cx="8560289" cy="4578750"/>
            <a:chOff x="1210461" y="1139625"/>
            <a:chExt cx="8560289" cy="4578750"/>
          </a:xfrm>
        </p:grpSpPr>
        <p:sp>
          <p:nvSpPr>
            <p:cNvPr id="190" name="Google Shape;190;g2110b909b22_1_561"/>
            <p:cNvSpPr/>
            <p:nvPr/>
          </p:nvSpPr>
          <p:spPr>
            <a:xfrm>
              <a:off x="4159950" y="1677450"/>
              <a:ext cx="3872100" cy="3503100"/>
            </a:xfrm>
            <a:prstGeom prst="star4">
              <a:avLst>
                <a:gd fmla="val 125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110b909b22_1_561"/>
            <p:cNvSpPr txBox="1"/>
            <p:nvPr/>
          </p:nvSpPr>
          <p:spPr>
            <a:xfrm>
              <a:off x="5174100" y="3190500"/>
              <a:ext cx="1843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Execution Time</a:t>
              </a:r>
              <a:endParaRPr b="1" i="0" sz="1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g2110b909b22_1_561"/>
            <p:cNvSpPr txBox="1"/>
            <p:nvPr/>
          </p:nvSpPr>
          <p:spPr>
            <a:xfrm>
              <a:off x="5339100" y="1139625"/>
              <a:ext cx="1513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1. Algorithm</a:t>
              </a:r>
              <a:endParaRPr b="1" i="0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g2110b909b22_1_561"/>
            <p:cNvSpPr txBox="1"/>
            <p:nvPr/>
          </p:nvSpPr>
          <p:spPr>
            <a:xfrm>
              <a:off x="8133650" y="3190500"/>
              <a:ext cx="1637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2. Data Set</a:t>
              </a:r>
              <a:endParaRPr b="1" i="0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g2110b909b22_1_561"/>
            <p:cNvSpPr txBox="1"/>
            <p:nvPr/>
          </p:nvSpPr>
          <p:spPr>
            <a:xfrm>
              <a:off x="5367750" y="5241375"/>
              <a:ext cx="1456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3. Resource</a:t>
              </a:r>
              <a:endParaRPr b="1" i="0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g2110b909b22_1_561"/>
            <p:cNvSpPr txBox="1"/>
            <p:nvPr/>
          </p:nvSpPr>
          <p:spPr>
            <a:xfrm>
              <a:off x="1210461" y="3190500"/>
              <a:ext cx="2847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4. Distributed Execution Framework (DEF)</a:t>
              </a:r>
              <a:endParaRPr b="1" i="0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6" name="Google Shape;196;g2110b909b22_1_561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Dimensions: Factors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g2110b909b22_1_561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2110b909b22_1_561"/>
          <p:cNvSpPr txBox="1"/>
          <p:nvPr/>
        </p:nvSpPr>
        <p:spPr>
          <a:xfrm>
            <a:off x="264450" y="1078800"/>
            <a:ext cx="11927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Required dimensions for performance analysis in distributed CPU-GPU environments: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2020-12-30T15:49:19Z</dcterms:created>
  <dc:creator>Besim</dc:creator>
</cp:coreProperties>
</file>