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69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3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3E29-44BC-43AD-880D-10E0B74A6B4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47F4-17CB-4864-8B05-C250FBB4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73" y="292487"/>
            <a:ext cx="8281467" cy="2387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Supplemental Western Blots: 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HMGA1 in </a:t>
            </a:r>
            <a:r>
              <a:rPr lang="en-US" b="1" u="sng" dirty="0"/>
              <a:t>Colon </a:t>
            </a:r>
            <a:r>
              <a:rPr lang="en-US" b="1" u="sng" dirty="0" smtClean="0"/>
              <a:t>Tumors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157" y="3202468"/>
            <a:ext cx="7155756" cy="147710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Supplemental figures </a:t>
            </a:r>
            <a:r>
              <a:rPr lang="en-US" dirty="0" smtClean="0"/>
              <a:t>show </a:t>
            </a:r>
            <a:r>
              <a:rPr lang="en-US" dirty="0"/>
              <a:t>repeat western blots of HMGA1 in colon tumors and adjacent non-malignant tissue, including uncropped images of the entire blots. </a:t>
            </a:r>
            <a:r>
              <a:rPr lang="en-US" dirty="0" smtClean="0"/>
              <a:t> The </a:t>
            </a:r>
            <a:r>
              <a:rPr lang="en-US" dirty="0"/>
              <a:t>western blots show low or undetectable HMGA1 in non-malignant adjacent colon epithelium (labeled N or Normal) and high levels in invasive tumors from 6 different patient samples (labeled T for tumor in addition to Adenoma or Adenocarcinoma according to the histopathologic diagnosis. </a:t>
            </a:r>
            <a:r>
              <a:rPr lang="en-US" dirty="0" smtClean="0"/>
              <a:t> [</a:t>
            </a:r>
            <a:r>
              <a:rPr lang="en-US" dirty="0"/>
              <a:t>The original blots </a:t>
            </a:r>
            <a:r>
              <a:rPr lang="en-US" dirty="0" smtClean="0"/>
              <a:t>and methods were </a:t>
            </a:r>
            <a:r>
              <a:rPr lang="en-US" dirty="0"/>
              <a:t>published in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smtClean="0"/>
              <a:t>One.2012;7(1</a:t>
            </a:r>
            <a:r>
              <a:rPr lang="en-US" dirty="0"/>
              <a:t>):e30034; doi.org/10.1371/journal.pone.0030034. PMID: 22276142; repeat blots were performed from 6 additional patient tumor and matched, non-malignant adjacent samples]. </a:t>
            </a:r>
            <a:r>
              <a:rPr lang="en-US" dirty="0" smtClean="0"/>
              <a:t> Equal </a:t>
            </a:r>
            <a:r>
              <a:rPr lang="en-US" dirty="0"/>
              <a:t>amounts of protein were loaded per lane and GAPDH </a:t>
            </a:r>
            <a:r>
              <a:rPr lang="en-US" dirty="0" smtClean="0"/>
              <a:t>is </a:t>
            </a:r>
            <a:r>
              <a:rPr lang="en-US" dirty="0"/>
              <a:t>shown as a loading control.</a:t>
            </a:r>
          </a:p>
        </p:txBody>
      </p:sp>
    </p:spTree>
    <p:extLst>
      <p:ext uri="{BB962C8B-B14F-4D97-AF65-F5344CB8AC3E}">
        <p14:creationId xmlns:p14="http://schemas.microsoft.com/office/powerpoint/2010/main" val="32757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6378" y="18587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5120" y="125864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9942" y="1692510"/>
            <a:ext cx="73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4319" t="72141" r="5536" b="21964"/>
          <a:stretch/>
        </p:blipFill>
        <p:spPr>
          <a:xfrm>
            <a:off x="5108933" y="1197911"/>
            <a:ext cx="369277" cy="2231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54400" t="55712" r="9880" b="38032"/>
          <a:stretch/>
        </p:blipFill>
        <p:spPr>
          <a:xfrm>
            <a:off x="5097708" y="1846733"/>
            <a:ext cx="377316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50075" y="1033667"/>
            <a:ext cx="67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8773" y="1197134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6523" y="1834782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507996">
            <a:off x="5397123" y="502372"/>
            <a:ext cx="126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07996">
            <a:off x="5776993" y="466616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8507996">
            <a:off x="6360622" y="734565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507996">
            <a:off x="6610671" y="440238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507996">
            <a:off x="7145894" y="731927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8507996">
            <a:off x="7344528" y="457087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96095" y="1190705"/>
            <a:ext cx="3106165" cy="1446823"/>
            <a:chOff x="5596097" y="788089"/>
            <a:chExt cx="2895287" cy="1446823"/>
          </a:xfrm>
        </p:grpSpPr>
        <p:sp>
          <p:nvSpPr>
            <p:cNvPr id="22" name="TextBox 21"/>
            <p:cNvSpPr txBox="1"/>
            <p:nvPr/>
          </p:nvSpPr>
          <p:spPr>
            <a:xfrm>
              <a:off x="7842613" y="788089"/>
              <a:ext cx="648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GAPDH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ight Bracket 35"/>
            <p:cNvSpPr/>
            <p:nvPr/>
          </p:nvSpPr>
          <p:spPr>
            <a:xfrm rot="16200000" flipH="1">
              <a:off x="5882292" y="1550165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7" name="Right Bracket 36"/>
            <p:cNvSpPr/>
            <p:nvPr/>
          </p:nvSpPr>
          <p:spPr>
            <a:xfrm rot="16200000" flipH="1">
              <a:off x="6677634" y="1534541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8" name="Right Bracket 37"/>
            <p:cNvSpPr/>
            <p:nvPr/>
          </p:nvSpPr>
          <p:spPr>
            <a:xfrm rot="16200000" flipH="1">
              <a:off x="7460665" y="1534541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5627747" y="1973302"/>
              <a:ext cx="2729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Case 1            Case 2          Case 3 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7035" y="2653097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0856" y="3002529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Metastatic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681330" y="2604585"/>
            <a:ext cx="3292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Moderate            Deep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(Submucosal)    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Muscularis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690053" y="2992489"/>
            <a:ext cx="273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Yes</a:t>
            </a:r>
            <a:endParaRPr lang="en-US" sz="11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6" t="55312" r="29649"/>
          <a:stretch/>
        </p:blipFill>
        <p:spPr>
          <a:xfrm>
            <a:off x="921949" y="818821"/>
            <a:ext cx="2873722" cy="180430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479829" y="1871604"/>
            <a:ext cx="2377440" cy="34609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70506" y="1219230"/>
            <a:ext cx="2377440" cy="263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6" t="62540" r="29649" b="26305"/>
          <a:stretch/>
        </p:blipFill>
        <p:spPr>
          <a:xfrm>
            <a:off x="5562064" y="1124027"/>
            <a:ext cx="2434285" cy="45037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4" t="79936" r="29649" b="8740"/>
          <a:stretch/>
        </p:blipFill>
        <p:spPr>
          <a:xfrm>
            <a:off x="5551549" y="1629635"/>
            <a:ext cx="2454688" cy="4572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1" t="19505" r="29067" b="71493"/>
          <a:stretch/>
        </p:blipFill>
        <p:spPr>
          <a:xfrm>
            <a:off x="5673052" y="4248537"/>
            <a:ext cx="2411441" cy="3824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1" t="871" r="28417" b="46951"/>
          <a:stretch/>
        </p:blipFill>
        <p:spPr>
          <a:xfrm>
            <a:off x="1057330" y="3116742"/>
            <a:ext cx="2776282" cy="210676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35790" r="27629" b="53903"/>
          <a:stretch/>
        </p:blipFill>
        <p:spPr>
          <a:xfrm>
            <a:off x="5681330" y="4718788"/>
            <a:ext cx="2377440" cy="4226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55682" y="456087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4424" y="396081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9133" y="4573768"/>
            <a:ext cx="2377440" cy="34609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99810" y="3921394"/>
            <a:ext cx="2377440" cy="263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744511" y="4308946"/>
            <a:ext cx="3082719" cy="1307364"/>
            <a:chOff x="5596097" y="927548"/>
            <a:chExt cx="2873433" cy="1307364"/>
          </a:xfrm>
        </p:grpSpPr>
        <p:sp>
          <p:nvSpPr>
            <p:cNvPr id="52" name="TextBox 51"/>
            <p:cNvSpPr txBox="1"/>
            <p:nvPr/>
          </p:nvSpPr>
          <p:spPr>
            <a:xfrm>
              <a:off x="7820759" y="927548"/>
              <a:ext cx="648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GAPDH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 rot="16200000" flipH="1">
              <a:off x="5882292" y="1550165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5" name="Right Bracket 54"/>
            <p:cNvSpPr/>
            <p:nvPr/>
          </p:nvSpPr>
          <p:spPr>
            <a:xfrm rot="16200000" flipH="1">
              <a:off x="6653025" y="1545937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6" name="Right Bracket 55"/>
            <p:cNvSpPr/>
            <p:nvPr/>
          </p:nvSpPr>
          <p:spPr>
            <a:xfrm rot="16200000" flipH="1">
              <a:off x="7394112" y="1548963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627747" y="1973302"/>
              <a:ext cx="2729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Case 4           Case 5          Case 6 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25452" y="5631879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719273" y="5981311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Metastatic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829747" y="5583367"/>
            <a:ext cx="3292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 Moderate          Deep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(Submucosal)  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Muscularis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838470" y="5971271"/>
            <a:ext cx="273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Yes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131206" y="4799295"/>
            <a:ext cx="73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2157" y="95854"/>
            <a:ext cx="48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1-29 – Gel Images Cropped for Figure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8507996">
            <a:off x="5620765" y="3802749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8507996">
            <a:off x="5929393" y="3514609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507996">
            <a:off x="6513022" y="3782558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8507996">
            <a:off x="6763071" y="3488231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8507996">
            <a:off x="7298294" y="3779920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8507996">
            <a:off x="7496928" y="3505080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11398" y="3983348"/>
            <a:ext cx="67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48582" y="4282982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95403" y="4879802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55112" t="55719" r="7092" b="37424"/>
          <a:stretch/>
        </p:blipFill>
        <p:spPr>
          <a:xfrm>
            <a:off x="5177050" y="4273017"/>
            <a:ext cx="458582" cy="32736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55112" t="72820" r="7092" b="21132"/>
          <a:stretch/>
        </p:blipFill>
        <p:spPr>
          <a:xfrm>
            <a:off x="5200708" y="4873229"/>
            <a:ext cx="458582" cy="28875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45192" y="818565"/>
            <a:ext cx="67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490" y="1242872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060" y="2027803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/>
          <a:srcRect l="55112" t="55719" r="7092" b="37424"/>
          <a:stretch/>
        </p:blipFill>
        <p:spPr>
          <a:xfrm>
            <a:off x="445192" y="1251930"/>
            <a:ext cx="458582" cy="32736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"/>
          <a:srcRect l="55112" t="72820" r="7092" b="21132"/>
          <a:stretch/>
        </p:blipFill>
        <p:spPr>
          <a:xfrm>
            <a:off x="468977" y="2027992"/>
            <a:ext cx="458582" cy="28875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97592" y="3465510"/>
            <a:ext cx="67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8636" y="3846609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0890" y="4666293"/>
            <a:ext cx="63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2"/>
          <a:srcRect l="55112" t="55719" r="7092" b="37424"/>
          <a:stretch/>
        </p:blipFill>
        <p:spPr>
          <a:xfrm>
            <a:off x="597592" y="3898875"/>
            <a:ext cx="458582" cy="327368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2"/>
          <a:srcRect l="55112" t="72820" r="7092" b="21132"/>
          <a:stretch/>
        </p:blipFill>
        <p:spPr>
          <a:xfrm>
            <a:off x="621377" y="4674937"/>
            <a:ext cx="458582" cy="2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4651" y="608402"/>
            <a:ext cx="6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KDa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26378" y="18587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5120" y="125864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9942" y="1692510"/>
            <a:ext cx="73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3996" y="922937"/>
            <a:ext cx="67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KDa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808160" y="1239007"/>
            <a:ext cx="357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3445" y="1910511"/>
            <a:ext cx="63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 rot="18507996">
            <a:off x="5468365" y="754756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07996">
            <a:off x="5776993" y="466616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8507996">
            <a:off x="6360622" y="734565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507996">
            <a:off x="6610671" y="440238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507996">
            <a:off x="7145894" y="731927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8507996">
            <a:off x="7344528" y="457087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96095" y="1190705"/>
            <a:ext cx="3106165" cy="1446823"/>
            <a:chOff x="5596097" y="788089"/>
            <a:chExt cx="2895287" cy="1446823"/>
          </a:xfrm>
        </p:grpSpPr>
        <p:sp>
          <p:nvSpPr>
            <p:cNvPr id="22" name="TextBox 21"/>
            <p:cNvSpPr txBox="1"/>
            <p:nvPr/>
          </p:nvSpPr>
          <p:spPr>
            <a:xfrm>
              <a:off x="7842613" y="788089"/>
              <a:ext cx="648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GAPDH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ight Bracket 35"/>
            <p:cNvSpPr/>
            <p:nvPr/>
          </p:nvSpPr>
          <p:spPr>
            <a:xfrm rot="16200000" flipH="1">
              <a:off x="5882292" y="1550165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7" name="Right Bracket 36"/>
            <p:cNvSpPr/>
            <p:nvPr/>
          </p:nvSpPr>
          <p:spPr>
            <a:xfrm rot="16200000" flipH="1">
              <a:off x="6677634" y="1534541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8" name="Right Bracket 37"/>
            <p:cNvSpPr/>
            <p:nvPr/>
          </p:nvSpPr>
          <p:spPr>
            <a:xfrm rot="16200000" flipH="1">
              <a:off x="7460665" y="1534541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5627747" y="1973302"/>
              <a:ext cx="2729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Case 1            Case 2          Case 3 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7035" y="2653097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0856" y="3002529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Metastatic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681330" y="2604585"/>
            <a:ext cx="3292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Moderate           Deep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(Submucosal)   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Muscularis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690053" y="2992489"/>
            <a:ext cx="273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Yes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855682" y="456087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4424" y="396081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744511" y="4226501"/>
            <a:ext cx="3151846" cy="1389809"/>
            <a:chOff x="5596097" y="845103"/>
            <a:chExt cx="2937867" cy="1389809"/>
          </a:xfrm>
        </p:grpSpPr>
        <p:sp>
          <p:nvSpPr>
            <p:cNvPr id="52" name="TextBox 51"/>
            <p:cNvSpPr txBox="1"/>
            <p:nvPr/>
          </p:nvSpPr>
          <p:spPr>
            <a:xfrm>
              <a:off x="7885193" y="845103"/>
              <a:ext cx="648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GAPDH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 rot="16200000" flipH="1">
              <a:off x="5882292" y="1550165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ight Bracket 54"/>
            <p:cNvSpPr/>
            <p:nvPr/>
          </p:nvSpPr>
          <p:spPr>
            <a:xfrm rot="16200000" flipH="1">
              <a:off x="6653025" y="1545937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ight Bracket 55"/>
            <p:cNvSpPr/>
            <p:nvPr/>
          </p:nvSpPr>
          <p:spPr>
            <a:xfrm rot="16200000" flipH="1">
              <a:off x="7394112" y="1548963"/>
              <a:ext cx="96910" cy="669299"/>
            </a:xfrm>
            <a:prstGeom prst="rightBracke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627747" y="1973302"/>
              <a:ext cx="2729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Case 4           Case 5          Case 6 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25452" y="5631879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719273" y="5981311"/>
            <a:ext cx="123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Metastatic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829747" y="5583367"/>
            <a:ext cx="3292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Moderate          Deep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(Submucosal)  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Muscularis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838470" y="5971271"/>
            <a:ext cx="273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          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Yes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200333" y="4881182"/>
            <a:ext cx="73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3636" y="3091756"/>
            <a:ext cx="6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KDa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12157" y="95854"/>
            <a:ext cx="48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2-13 – Gel Images Cropped for Figure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8507996">
            <a:off x="5620765" y="3802749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8507996">
            <a:off x="5929393" y="3514609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507996">
            <a:off x="6513022" y="3782558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8507996">
            <a:off x="6763071" y="3488231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8507996">
            <a:off x="7298294" y="3779920"/>
            <a:ext cx="68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8507996">
            <a:off x="7496928" y="3505080"/>
            <a:ext cx="138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11398" y="3983348"/>
            <a:ext cx="67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KDa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4914172" y="4197155"/>
            <a:ext cx="63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37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895403" y="4935672"/>
            <a:ext cx="63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l="55112" t="55719" r="7092" b="37424"/>
          <a:stretch/>
        </p:blipFill>
        <p:spPr>
          <a:xfrm>
            <a:off x="5167757" y="4200826"/>
            <a:ext cx="458582" cy="32736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55112" t="72820" r="7092" b="21132"/>
          <a:stretch/>
        </p:blipFill>
        <p:spPr>
          <a:xfrm>
            <a:off x="5161187" y="4916604"/>
            <a:ext cx="458582" cy="28875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6" t="51791" r="20209" b="2213"/>
          <a:stretch/>
        </p:blipFill>
        <p:spPr>
          <a:xfrm>
            <a:off x="913074" y="3460802"/>
            <a:ext cx="3826974" cy="20575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5"/>
          <a:srcRect l="26486" t="-14978" r="21019" b="-2374"/>
          <a:stretch/>
        </p:blipFill>
        <p:spPr>
          <a:xfrm>
            <a:off x="1403813" y="5574199"/>
            <a:ext cx="2672861" cy="4133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905967" y="3832497"/>
            <a:ext cx="902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5267" y="5704034"/>
            <a:ext cx="5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Gel-1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08562" y="2720643"/>
            <a:ext cx="68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Gel-2</a:t>
            </a:r>
            <a:endParaRPr lang="en-US" sz="1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10915" r="14998" b="42171"/>
          <a:stretch/>
        </p:blipFill>
        <p:spPr>
          <a:xfrm>
            <a:off x="1068465" y="798435"/>
            <a:ext cx="3507161" cy="1990115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326213" y="3824907"/>
            <a:ext cx="2577168" cy="28458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63664" y="5109772"/>
            <a:ext cx="2560063" cy="23729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663268" y="1288545"/>
            <a:ext cx="2313100" cy="263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606070" y="1961686"/>
            <a:ext cx="2358906" cy="2519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7"/>
          <a:srcRect l="26692" t="-13533" r="21050" b="2825"/>
          <a:stretch/>
        </p:blipFill>
        <p:spPr>
          <a:xfrm>
            <a:off x="1496675" y="2747744"/>
            <a:ext cx="2628900" cy="384819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060557" y="131152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03573" y="194739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00743" y="508906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44" t="22453" r="24854" b="69987"/>
          <a:stretch/>
        </p:blipFill>
        <p:spPr>
          <a:xfrm>
            <a:off x="5533719" y="1241946"/>
            <a:ext cx="2407223" cy="32072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04" t="38209" r="25666" b="54231"/>
          <a:stretch/>
        </p:blipFill>
        <p:spPr>
          <a:xfrm>
            <a:off x="5507855" y="1794081"/>
            <a:ext cx="2408830" cy="32070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2"/>
          <a:srcRect l="52537" t="55396" r="7411" b="39001"/>
          <a:stretch/>
        </p:blipFill>
        <p:spPr>
          <a:xfrm>
            <a:off x="5088485" y="1232153"/>
            <a:ext cx="423080" cy="30707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/>
          <a:srcRect l="54603" t="73594" r="5991" b="21052"/>
          <a:stretch/>
        </p:blipFill>
        <p:spPr>
          <a:xfrm>
            <a:off x="5056502" y="1893162"/>
            <a:ext cx="416257" cy="29342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15" t="60403" r="31747" b="33954"/>
          <a:stretch/>
        </p:blipFill>
        <p:spPr>
          <a:xfrm>
            <a:off x="5619769" y="4230993"/>
            <a:ext cx="2606722" cy="25248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88894" r="32685" b="5723"/>
          <a:stretch/>
        </p:blipFill>
        <p:spPr>
          <a:xfrm>
            <a:off x="5619769" y="4899476"/>
            <a:ext cx="2644394" cy="24083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2358" y="1239007"/>
            <a:ext cx="357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37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08410" y="2171517"/>
            <a:ext cx="63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/>
          <a:srcRect l="52537" t="55396" r="7411" b="39001"/>
          <a:stretch/>
        </p:blipFill>
        <p:spPr>
          <a:xfrm>
            <a:off x="702683" y="1232153"/>
            <a:ext cx="423080" cy="30707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"/>
          <a:srcRect l="54603" t="73594" r="5991" b="21052"/>
          <a:stretch/>
        </p:blipFill>
        <p:spPr>
          <a:xfrm>
            <a:off x="671467" y="2154168"/>
            <a:ext cx="416257" cy="29342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65553" y="3787440"/>
            <a:ext cx="357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37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226" y="5179635"/>
            <a:ext cx="631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l="52537" t="55396" r="7411" b="39001"/>
          <a:stretch/>
        </p:blipFill>
        <p:spPr>
          <a:xfrm>
            <a:off x="445878" y="3780586"/>
            <a:ext cx="423080" cy="30707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/>
          <a:srcRect l="54603" t="73594" r="5991" b="21052"/>
          <a:stretch/>
        </p:blipFill>
        <p:spPr>
          <a:xfrm>
            <a:off x="496817" y="5171073"/>
            <a:ext cx="416257" cy="2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2" y="1352081"/>
            <a:ext cx="5404274" cy="4037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5313" y="2373877"/>
            <a:ext cx="77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56763" y="1379305"/>
            <a:ext cx="6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KDa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28597" y="4316729"/>
            <a:ext cx="68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0246" y="283686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7713" y="214213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0246" y="462450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7713" y="385956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234" y="197812"/>
            <a:ext cx="276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1-29 – Full Gel Images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800246" y="2655277"/>
            <a:ext cx="160751" cy="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00246" y="4484077"/>
            <a:ext cx="160751" cy="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9148" y="5339429"/>
            <a:ext cx="4272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Gel 1</a:t>
            </a:r>
            <a:r>
              <a:rPr lang="en-US" sz="1200" dirty="0" smtClean="0"/>
              <a:t>:           ________   ________  _________     ___________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Adenoma         T1N0           T2N+         Liver  </a:t>
            </a:r>
            <a:r>
              <a:rPr lang="en-US" sz="1200" dirty="0" err="1" smtClean="0"/>
              <a:t>Liver</a:t>
            </a:r>
            <a:r>
              <a:rPr lang="en-US" sz="1200" dirty="0" smtClean="0"/>
              <a:t> tumor</a:t>
            </a:r>
          </a:p>
          <a:p>
            <a:r>
              <a:rPr lang="en-US" sz="1200" dirty="0" smtClean="0"/>
              <a:t> N/T                N        T          N        T       N        T    Negative</a:t>
            </a:r>
          </a:p>
          <a:p>
            <a:r>
              <a:rPr lang="en-US" sz="1200" dirty="0" smtClean="0"/>
              <a:t>Case #              3451               3751           3687      Control </a:t>
            </a:r>
          </a:p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3308" y="783269"/>
            <a:ext cx="434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Gel 2</a:t>
            </a:r>
            <a:r>
              <a:rPr lang="en-US" sz="1200" dirty="0" smtClean="0"/>
              <a:t>:           ________   ________  _________     ___________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Adenoma         T1N0           T2N+        Liver    </a:t>
            </a:r>
            <a:r>
              <a:rPr lang="en-US" sz="1200" dirty="0" err="1" smtClean="0"/>
              <a:t>Liver</a:t>
            </a:r>
            <a:r>
              <a:rPr lang="en-US" sz="1200" dirty="0" smtClean="0"/>
              <a:t> tumor</a:t>
            </a:r>
          </a:p>
          <a:p>
            <a:r>
              <a:rPr lang="en-US" sz="1200" dirty="0" smtClean="0"/>
              <a:t>N/T                N        T          N        T      N        T   Negative </a:t>
            </a:r>
          </a:p>
          <a:p>
            <a:r>
              <a:rPr lang="en-US" sz="1200" dirty="0" smtClean="0"/>
              <a:t>Case #              3427             3681          3468      Control       </a:t>
            </a:r>
          </a:p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98351" y="2156244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98351" y="2968479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55112" t="55719" r="7092" b="37424"/>
          <a:stretch/>
        </p:blipFill>
        <p:spPr>
          <a:xfrm>
            <a:off x="1951715" y="2201457"/>
            <a:ext cx="458582" cy="3273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55112" t="72820" r="7092" b="21132"/>
          <a:stretch/>
        </p:blipFill>
        <p:spPr>
          <a:xfrm>
            <a:off x="1982852" y="3000105"/>
            <a:ext cx="458582" cy="2887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00372" y="3922693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37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00372" y="4734928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55112" t="55719" r="7092" b="37424"/>
          <a:stretch/>
        </p:blipFill>
        <p:spPr>
          <a:xfrm>
            <a:off x="2053736" y="3967906"/>
            <a:ext cx="458582" cy="3273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55112" t="72820" r="7092" b="21132"/>
          <a:stretch/>
        </p:blipFill>
        <p:spPr>
          <a:xfrm>
            <a:off x="2094726" y="4802581"/>
            <a:ext cx="458582" cy="2887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15883" y="5447589"/>
            <a:ext cx="13035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The blue arrows indicate where each gel was cut after which the upper half was probed for GAPDH while the bottom half was probed for HMGA1.</a:t>
            </a:r>
          </a:p>
        </p:txBody>
      </p:sp>
    </p:spTree>
    <p:extLst>
      <p:ext uri="{BB962C8B-B14F-4D97-AF65-F5344CB8AC3E}">
        <p14:creationId xmlns:p14="http://schemas.microsoft.com/office/powerpoint/2010/main" val="11779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6" t="51791" r="20209" b="2213"/>
          <a:stretch/>
        </p:blipFill>
        <p:spPr>
          <a:xfrm>
            <a:off x="3007582" y="3389998"/>
            <a:ext cx="3826974" cy="2057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185" y="171610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2-13 – Full Gel Images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6486" t="-14978" r="21019" b="-2374"/>
          <a:stretch/>
        </p:blipFill>
        <p:spPr>
          <a:xfrm>
            <a:off x="3138852" y="5485015"/>
            <a:ext cx="2672861" cy="413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6692" t="-13533" r="21050" b="2825"/>
          <a:stretch/>
        </p:blipFill>
        <p:spPr>
          <a:xfrm>
            <a:off x="3033347" y="697458"/>
            <a:ext cx="2628900" cy="3848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8875" y="245677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7242" y="1780317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242" y="506012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HMGA1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242" y="3758450"/>
            <a:ext cx="902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GAPDH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2509" y="5935795"/>
            <a:ext cx="5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2052" y="441199"/>
            <a:ext cx="68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Gel-2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16062" y="2222221"/>
            <a:ext cx="131884" cy="10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5701" r="14998" b="42171"/>
          <a:stretch/>
        </p:blipFill>
        <p:spPr>
          <a:xfrm>
            <a:off x="3033346" y="1121636"/>
            <a:ext cx="3507161" cy="221129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6566419" y="2456778"/>
            <a:ext cx="286378" cy="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629398" y="4610107"/>
            <a:ext cx="286378" cy="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3939" y="1964036"/>
            <a:ext cx="77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Gel-2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26254" y="946171"/>
            <a:ext cx="6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KDa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540505" y="4217880"/>
            <a:ext cx="68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Gel-1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67842" y="1723110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167842" y="2580558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55112" t="55719" r="7092" b="37424"/>
          <a:stretch/>
        </p:blipFill>
        <p:spPr>
          <a:xfrm>
            <a:off x="2521206" y="1768323"/>
            <a:ext cx="458582" cy="3273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55112" t="72820" r="7092" b="21132"/>
          <a:stretch/>
        </p:blipFill>
        <p:spPr>
          <a:xfrm>
            <a:off x="2522174" y="2630353"/>
            <a:ext cx="458582" cy="2887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81300" y="3666318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37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8507" y="5019201"/>
            <a:ext cx="63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/>
          <a:srcRect l="55112" t="55719" r="7092" b="37424"/>
          <a:stretch/>
        </p:blipFill>
        <p:spPr>
          <a:xfrm>
            <a:off x="2625591" y="3723299"/>
            <a:ext cx="458582" cy="3088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55112" t="72820" r="7092" b="21132"/>
          <a:stretch/>
        </p:blipFill>
        <p:spPr>
          <a:xfrm>
            <a:off x="2496136" y="5060123"/>
            <a:ext cx="458582" cy="288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5883" y="5447589"/>
            <a:ext cx="13035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The blue arrows indicate where each gel was cut after which the upper half was probed for GAPDH while the bottom half was probed for HMGA1.</a:t>
            </a:r>
          </a:p>
        </p:txBody>
      </p:sp>
    </p:spTree>
    <p:extLst>
      <p:ext uri="{BB962C8B-B14F-4D97-AF65-F5344CB8AC3E}">
        <p14:creationId xmlns:p14="http://schemas.microsoft.com/office/powerpoint/2010/main" val="2308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5673</TotalTime>
  <Words>402</Words>
  <Application>Microsoft Office PowerPoint</Application>
  <PresentationFormat>On-screen Show (4:3)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Supplemental Western Blots:   HMGA1 in Colon Tumors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Xian</dc:creator>
  <cp:lastModifiedBy>Linda Resar</cp:lastModifiedBy>
  <cp:revision>73</cp:revision>
  <dcterms:created xsi:type="dcterms:W3CDTF">2019-01-29T15:04:29Z</dcterms:created>
  <dcterms:modified xsi:type="dcterms:W3CDTF">2019-07-08T22:21:55Z</dcterms:modified>
</cp:coreProperties>
</file>