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проводимое в среднем водителем в пробке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Час/год</c:v>
                </c:pt>
              </c:strCache>
            </c:strRef>
          </c:tx>
          <c:spPr>
            <a:solidFill>
              <a:schemeClr val="accent1"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rgbClr r="0" g="0" b="0">
                  <a:shade val="35000"/>
                  <a:satMod val="130000"/>
                </a:scrgbClr>
              </a:contourClr>
            </a:sp3d>
          </c:spPr>
          <c:invertIfNegative val="0"/>
          <c:cat>
            <c:strRef>
              <c:f>Лист1!$A$2:$A$10</c:f>
              <c:strCache>
                <c:ptCount val="9"/>
                <c:pt idx="0">
                  <c:v>Новосибирск</c:v>
                </c:pt>
                <c:pt idx="1">
                  <c:v>Екатеринбург</c:v>
                </c:pt>
                <c:pt idx="2">
                  <c:v>Сочи</c:v>
                </c:pt>
                <c:pt idx="3">
                  <c:v>Санкт-Петербург</c:v>
                </c:pt>
                <c:pt idx="4">
                  <c:v>Краснодар</c:v>
                </c:pt>
                <c:pt idx="5">
                  <c:v>Канск</c:v>
                </c:pt>
                <c:pt idx="6">
                  <c:v>Ханты-Мансийск</c:v>
                </c:pt>
                <c:pt idx="7">
                  <c:v>Магнитогорск</c:v>
                </c:pt>
                <c:pt idx="8">
                  <c:v>Москва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48</c:v>
                </c:pt>
                <c:pt idx="1">
                  <c:v>50</c:v>
                </c:pt>
                <c:pt idx="2">
                  <c:v>53</c:v>
                </c:pt>
                <c:pt idx="3">
                  <c:v>56</c:v>
                </c:pt>
                <c:pt idx="4">
                  <c:v>57</c:v>
                </c:pt>
                <c:pt idx="5">
                  <c:v>64</c:v>
                </c:pt>
                <c:pt idx="6">
                  <c:v>71</c:v>
                </c:pt>
                <c:pt idx="7">
                  <c:v>73</c:v>
                </c:pt>
                <c:pt idx="8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0-47D7-9F02-D4D6ED4A7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74946456"/>
        <c:axId val="474942848"/>
      </c:barChart>
      <c:catAx>
        <c:axId val="474946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4942848"/>
        <c:crosses val="autoZero"/>
        <c:auto val="1"/>
        <c:lblAlgn val="ctr"/>
        <c:lblOffset val="100"/>
        <c:noMultiLvlLbl val="0"/>
      </c:catAx>
      <c:valAx>
        <c:axId val="47494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494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391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85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5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6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71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3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58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1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3D7A07-551C-0F4D-886A-FE924E52460C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b.bsu.by/bitstream/123456789/179301/1/53-60.pdf" TargetMode="External"/><Relationship Id="rId2" Type="http://schemas.openxmlformats.org/officeDocument/2006/relationships/hyperlink" Target="https://mipt.ru/upload/993/84-91-arphj8g0g1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rodina.ru/reyting/hudshie-probki-rossii" TargetMode="External"/><Relationship Id="rId4" Type="http://schemas.openxmlformats.org/officeDocument/2006/relationships/hyperlink" Target="https://learnopencv.com/handwritten-digits-classification-an-opencv-c-python-tutoria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D3BF9-7143-59ED-633B-142E04A1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576457" cy="4041648"/>
          </a:xfrm>
        </p:spPr>
        <p:txBody>
          <a:bodyPr anchor="b">
            <a:normAutofit/>
          </a:bodyPr>
          <a:lstStyle/>
          <a:p>
            <a:r>
              <a:rPr lang="ru-RU" sz="6000" dirty="0"/>
              <a:t>Распознавание</a:t>
            </a:r>
            <a:r>
              <a:rPr lang="ru-RU" sz="5400" dirty="0"/>
              <a:t> людей с помощью нейронных сетей и применение их для контроля пешеходного трафика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3C7A06-0A34-F42B-529D-65177244C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Семенов Артем из 10ФМ</a:t>
            </a:r>
          </a:p>
        </p:txBody>
      </p:sp>
    </p:spTree>
    <p:extLst>
      <p:ext uri="{BB962C8B-B14F-4D97-AF65-F5344CB8AC3E}">
        <p14:creationId xmlns:p14="http://schemas.microsoft.com/office/powerpoint/2010/main" val="315534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075F-A7A2-4B26-9387-E872A701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4AD53-F1C1-4472-86FA-43BF9980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632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обучения нейросети применялось обучение с учителем (англ. </a:t>
            </a:r>
            <a:r>
              <a:rPr lang="en-US" sz="2400" dirty="0"/>
              <a:t>Supervised learning)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Обучение с учителем - один из способов машинного обучения, в ходе которого испытуемая система обучается с помощью примеров, для которых заранее известен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7408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075F-A7A2-4B26-9387-E872A701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на практике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4AD53-F1C1-4472-86FA-43BF9980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632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качестве примера применения на практике был реализован интерфейс для контроля работы светофора.</a:t>
            </a:r>
          </a:p>
          <a:p>
            <a:pPr marL="0" indent="0">
              <a:buNone/>
            </a:pPr>
            <a:r>
              <a:rPr lang="ru-RU" sz="2400" dirty="0"/>
              <a:t>В конфигурации можно задать длительность перехода для пешеходов, длительность зеленого света для автотранспорта и время реакции камеры, то есть сколько человек должен минимум простоять для того чтобы светофор среагировал.</a:t>
            </a:r>
          </a:p>
        </p:txBody>
      </p:sp>
    </p:spTree>
    <p:extLst>
      <p:ext uri="{BB962C8B-B14F-4D97-AF65-F5344CB8AC3E}">
        <p14:creationId xmlns:p14="http://schemas.microsoft.com/office/powerpoint/2010/main" val="33447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075F-A7A2-4B26-9387-E872A701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4AD53-F1C1-4472-86FA-43BF9980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632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Распознавание силуэтов людей с помощью нейросетей и их использование для создания умных светофоров является одним из способов борьбы с пробками.</a:t>
            </a:r>
          </a:p>
          <a:p>
            <a:pPr marL="0" indent="0">
              <a:buNone/>
            </a:pPr>
            <a:r>
              <a:rPr lang="ru-RU" sz="2400" dirty="0"/>
              <a:t>Распознавание происходит с высокой точностью и практически безошибочно, что является отличным показателем. Их применение на практике действительно существенно снизит загруженность дорог.</a:t>
            </a:r>
          </a:p>
        </p:txBody>
      </p:sp>
    </p:spTree>
    <p:extLst>
      <p:ext uri="{BB962C8B-B14F-4D97-AF65-F5344CB8AC3E}">
        <p14:creationId xmlns:p14="http://schemas.microsoft.com/office/powerpoint/2010/main" val="217701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075F-A7A2-4B26-9387-E872A701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4AD53-F1C1-4472-86FA-43BF9980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632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2"/>
              </a:rPr>
              <a:t>https://habr.com/ru/companies/ods/articles/484148/</a:t>
            </a:r>
            <a:endParaRPr lang="ru-RU" sz="2400" u="sng" dirty="0">
              <a:solidFill>
                <a:srgbClr val="00B0F0"/>
              </a:solidFill>
              <a:hlinkClick r:id="rId2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2"/>
              </a:rPr>
              <a:t>https://www.kaggle.com/code/shenghongdai/training-svm-classifier-with-hog-features</a:t>
            </a:r>
            <a:endParaRPr lang="ru-RU" sz="2400" u="sng" dirty="0">
              <a:solidFill>
                <a:srgbClr val="00B0F0"/>
              </a:solidFill>
              <a:hlinkClick r:id="rId2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2"/>
              </a:rPr>
              <a:t>https://mipt.ru/upload/993/84-91-arphj8g0g1k.pdf</a:t>
            </a:r>
            <a:endParaRPr lang="ru-RU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3"/>
              </a:rPr>
              <a:t>https://elib.bsu.by/bitstream/123456789/179301/1/53-60.pdf</a:t>
            </a:r>
            <a:endParaRPr lang="ru-RU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4"/>
              </a:rPr>
              <a:t>https://learnopencv.com/handwritten-digits-classification-an-opencv-c-python-tutorial/</a:t>
            </a:r>
            <a:endParaRPr lang="ru-RU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5"/>
              </a:rPr>
              <a:t>https://gorodina.ru/reyting/hudshie-probki-rossii</a:t>
            </a:r>
            <a:endParaRPr lang="ru-RU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sz="24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2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10C74-12EF-4EB5-9773-119F5AC0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97609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041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E339-9664-C4FF-27D4-51CB6113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C5BC1-9716-9211-95EF-EF3A9CF3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  <a:p>
            <a:r>
              <a:rPr lang="ru-RU" dirty="0"/>
              <a:t>Актуальность</a:t>
            </a:r>
          </a:p>
          <a:p>
            <a:r>
              <a:rPr lang="ru-RU" dirty="0"/>
              <a:t>Что такое ИНС</a:t>
            </a:r>
          </a:p>
          <a:p>
            <a:r>
              <a:rPr lang="ru-RU" dirty="0"/>
              <a:t>Принцип работы</a:t>
            </a:r>
          </a:p>
          <a:p>
            <a:r>
              <a:rPr lang="ru-RU" dirty="0"/>
              <a:t>Создание нейросети</a:t>
            </a:r>
          </a:p>
          <a:p>
            <a:r>
              <a:rPr lang="ru-RU" dirty="0"/>
              <a:t>Обучение нейросети</a:t>
            </a:r>
          </a:p>
          <a:p>
            <a:r>
              <a:rPr lang="ru-RU" dirty="0"/>
              <a:t>Применение на практике</a:t>
            </a:r>
          </a:p>
          <a:p>
            <a:r>
              <a:rPr lang="ru-RU" dirty="0"/>
              <a:t>Заключение</a:t>
            </a:r>
          </a:p>
          <a:p>
            <a:r>
              <a:rPr lang="ru-RU" dirty="0"/>
              <a:t>Ссылки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44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A4999-B54A-D01A-3CF8-BA52CDE8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5E0FC-AD3B-625E-201E-1DFA4838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Написать нейронную сеть на языке программирования </a:t>
            </a:r>
            <a:r>
              <a:rPr lang="ru-RU" sz="2800" dirty="0" err="1"/>
              <a:t>Python</a:t>
            </a:r>
            <a:r>
              <a:rPr lang="ru-RU" sz="2800" dirty="0"/>
              <a:t> для распознавания людей, использование на практике.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качестве практики нейросеть будет применена как </a:t>
            </a:r>
            <a:r>
              <a:rPr lang="en-US" sz="2800" dirty="0"/>
              <a:t>“</a:t>
            </a:r>
            <a:r>
              <a:rPr lang="ru-RU" sz="2800" dirty="0"/>
              <a:t>умный</a:t>
            </a:r>
            <a:r>
              <a:rPr lang="en-US" sz="2800" dirty="0"/>
              <a:t>”</a:t>
            </a:r>
            <a:r>
              <a:rPr lang="ru-RU" sz="2800" dirty="0"/>
              <a:t> светофор для контроля пешеходного трафика.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3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FE7AC-522A-A070-7C60-FA2F5B84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7E1EF-A2E4-2514-5F5E-96986EC1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Искусственные нейронные сети применяются все чаще в последнее время. Они применяются почти во всех сферах жизнедеятельности человека. Начиная от различных голосовых ассистентов и анализом данных, заканчивая авто-пилотом, генерацией изображений по запросу и распознаванием объектов на фото.</a:t>
            </a:r>
          </a:p>
          <a:p>
            <a:pPr marL="0" indent="0">
              <a:buNone/>
            </a:pPr>
            <a:r>
              <a:rPr lang="ru-RU" sz="2400" dirty="0"/>
              <a:t>Но нейросети почти не используются для контроля автодорожного трафика, что сейчас является довольно острой проблемой. Их применение могло бы облегчить пробки в час пик.</a:t>
            </a:r>
          </a:p>
        </p:txBody>
      </p:sp>
    </p:spTree>
    <p:extLst>
      <p:ext uri="{BB962C8B-B14F-4D97-AF65-F5344CB8AC3E}">
        <p14:creationId xmlns:p14="http://schemas.microsoft.com/office/powerpoint/2010/main" val="4175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09296B4-82BE-4E69-BD90-820E0C8B4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945423"/>
              </p:ext>
            </p:extLst>
          </p:nvPr>
        </p:nvGraphicFramePr>
        <p:xfrm>
          <a:off x="1643529" y="460686"/>
          <a:ext cx="8904941" cy="5936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073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1C993-902E-B726-A78B-8985239E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ИНС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EF814-C44D-2BB3-335B-98288D8A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Искусственная нейронная сеть (также ИНС) – математическая модель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+mj-lt"/>
              </a:rPr>
              <a:t>, построенная по принципу организации и функционирования биологических нейронных сетей.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+mj-lt"/>
              </a:rPr>
              <a:t>Это понятие возникло при изучении процессов, протекающих в мозге, и при попытке смоделировать эти процессы.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02122"/>
                </a:solidFill>
                <a:latin typeface="+mj-lt"/>
              </a:rPr>
              <a:t>Существует много различных видов ИНС, каждый из которых используется в определённом спектре задач.</a:t>
            </a:r>
          </a:p>
        </p:txBody>
      </p:sp>
    </p:spTree>
    <p:extLst>
      <p:ext uri="{BB962C8B-B14F-4D97-AF65-F5344CB8AC3E}">
        <p14:creationId xmlns:p14="http://schemas.microsoft.com/office/powerpoint/2010/main" val="274750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1C993-902E-B726-A78B-8985239E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EF814-C44D-2BB3-335B-98288D8A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5625"/>
            <a:ext cx="39668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202122"/>
                </a:solidFill>
              </a:rPr>
              <a:t>ИНС будет получать изображение с камеры в режиме реального времени. Каждый кадр будет анализироваться нейросетью и выводить </a:t>
            </a:r>
            <a:r>
              <a:rPr lang="en-US" sz="2400" dirty="0">
                <a:solidFill>
                  <a:srgbClr val="202122"/>
                </a:solidFill>
              </a:rPr>
              <a:t>True </a:t>
            </a:r>
            <a:r>
              <a:rPr lang="ru-RU" sz="2400" dirty="0">
                <a:solidFill>
                  <a:srgbClr val="202122"/>
                </a:solidFill>
              </a:rPr>
              <a:t>если в кадре есть человек и </a:t>
            </a:r>
            <a:r>
              <a:rPr lang="en-US" sz="2400" dirty="0">
                <a:solidFill>
                  <a:srgbClr val="202122"/>
                </a:solidFill>
              </a:rPr>
              <a:t>False </a:t>
            </a:r>
            <a:r>
              <a:rPr lang="ru-RU" sz="2400" dirty="0">
                <a:solidFill>
                  <a:srgbClr val="202122"/>
                </a:solidFill>
              </a:rPr>
              <a:t>в обратном случае.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4D32D0-E4CE-41FB-8484-B81123AA8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1317">
            <a:off x="6380897" y="2280724"/>
            <a:ext cx="1031167" cy="9143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FFAF02-DAF7-4551-9D55-92F0736D5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3" y="1825625"/>
            <a:ext cx="2736899" cy="18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CA277DD-0A18-4DD8-904B-78DCDD4F6DB2}"/>
              </a:ext>
            </a:extLst>
          </p:cNvPr>
          <p:cNvCxnSpPr>
            <a:cxnSpLocks/>
          </p:cNvCxnSpPr>
          <p:nvPr/>
        </p:nvCxnSpPr>
        <p:spPr>
          <a:xfrm flipV="1">
            <a:off x="7241734" y="1825626"/>
            <a:ext cx="975879" cy="749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40D1CA-A79A-4820-B036-A9353E30D5B9}"/>
              </a:ext>
            </a:extLst>
          </p:cNvPr>
          <p:cNvCxnSpPr>
            <a:cxnSpLocks/>
          </p:cNvCxnSpPr>
          <p:nvPr/>
        </p:nvCxnSpPr>
        <p:spPr>
          <a:xfrm>
            <a:off x="7241734" y="2640504"/>
            <a:ext cx="975879" cy="1009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3E3DE21-E652-41B6-BC19-8DB56C9A4A6F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5499817" y="3745270"/>
            <a:ext cx="1712258" cy="419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0D44D8A-F588-42B4-98F7-E757975615CC}"/>
              </a:ext>
            </a:extLst>
          </p:cNvPr>
          <p:cNvSpPr/>
          <p:nvPr/>
        </p:nvSpPr>
        <p:spPr>
          <a:xfrm>
            <a:off x="5388679" y="4811148"/>
            <a:ext cx="1515035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ИНС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840863-C007-4DC2-96DF-91324B457B37}"/>
              </a:ext>
            </a:extLst>
          </p:cNvPr>
          <p:cNvCxnSpPr>
            <a:cxnSpLocks/>
            <a:stCxn id="16" idx="3"/>
            <a:endCxn id="24" idx="2"/>
          </p:cNvCxnSpPr>
          <p:nvPr/>
        </p:nvCxnSpPr>
        <p:spPr>
          <a:xfrm flipV="1">
            <a:off x="6903714" y="5169733"/>
            <a:ext cx="175898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противолежащие углы 23">
            <a:extLst>
              <a:ext uri="{FF2B5EF4-FFF2-40B4-BE49-F238E27FC236}">
                <a16:creationId xmlns:a16="http://schemas.microsoft.com/office/drawing/2014/main" id="{99A0239D-EDF8-4CDD-9C7C-574D72EEB76C}"/>
              </a:ext>
            </a:extLst>
          </p:cNvPr>
          <p:cNvSpPr/>
          <p:nvPr/>
        </p:nvSpPr>
        <p:spPr>
          <a:xfrm>
            <a:off x="8662697" y="4811148"/>
            <a:ext cx="1515035" cy="71717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8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1C993-902E-B726-A78B-8985239E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EF814-C44D-2BB3-335B-98288D8A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202122"/>
                </a:solidFill>
              </a:rPr>
              <a:t>Для распознавания людей используется метод гистограмм направленных градиентов </a:t>
            </a:r>
            <a:r>
              <a:rPr lang="en-US" sz="2000" dirty="0"/>
              <a:t>(</a:t>
            </a:r>
            <a:r>
              <a:rPr lang="ru-RU" sz="2000" dirty="0"/>
              <a:t>англ. </a:t>
            </a:r>
            <a:r>
              <a:rPr lang="en-US" sz="2000" dirty="0"/>
              <a:t>Histogram of Oriented Gradients, HOG)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основе данного метода лежит предположение, что вид распределения градиентов интенсивности изображения позволяет достаточно точно определить наличие и форму присутствующих на нем объектов.</a:t>
            </a:r>
          </a:p>
          <a:p>
            <a:pPr marL="0" indent="0">
              <a:buNone/>
            </a:pPr>
            <a:r>
              <a:rPr lang="ru-RU" sz="2000" dirty="0"/>
              <a:t>При описании фрагмента изображения оно разбивается на несколько небольших ячеек. В ячейках вычисляются гистограммы направленных градиентов. Обычно они объединяются в одну гистограмму, после чего она нормализуется по яркости.</a:t>
            </a:r>
          </a:p>
        </p:txBody>
      </p:sp>
    </p:spTree>
    <p:extLst>
      <p:ext uri="{BB962C8B-B14F-4D97-AF65-F5344CB8AC3E}">
        <p14:creationId xmlns:p14="http://schemas.microsoft.com/office/powerpoint/2010/main" val="23351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67F2-537C-4CB6-995F-5930C83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EC455-8D07-4264-9AB5-738069353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810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 разбиения изображения на ячейки и построения гистограммы направленных векторов в ячейке.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3A3B4B-B7C6-45E7-9620-CA6AA00D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64" y="2638989"/>
            <a:ext cx="6295375" cy="35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00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421</TotalTime>
  <Words>543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Вид</vt:lpstr>
      <vt:lpstr>Распознавание людей с помощью нейронных сетей и применение их для контроля пешеходного трафика</vt:lpstr>
      <vt:lpstr>Оглавление</vt:lpstr>
      <vt:lpstr>Цель проекта</vt:lpstr>
      <vt:lpstr>Актуальность</vt:lpstr>
      <vt:lpstr>Презентация PowerPoint</vt:lpstr>
      <vt:lpstr>Что такое ИНС</vt:lpstr>
      <vt:lpstr>Принцип работы</vt:lpstr>
      <vt:lpstr>Создание нейросети</vt:lpstr>
      <vt:lpstr>Создание нейросети</vt:lpstr>
      <vt:lpstr>Обучение нейросети</vt:lpstr>
      <vt:lpstr>Применение на практике</vt:lpstr>
      <vt:lpstr>Заключение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объектов с помощью ней</dc:title>
  <dc:creator>Артем Семенов</dc:creator>
  <cp:lastModifiedBy>Артём Семенов</cp:lastModifiedBy>
  <cp:revision>6</cp:revision>
  <dcterms:created xsi:type="dcterms:W3CDTF">2022-12-26T14:21:52Z</dcterms:created>
  <dcterms:modified xsi:type="dcterms:W3CDTF">2023-04-19T13:02:12Z</dcterms:modified>
</cp:coreProperties>
</file>