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91273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577218-1621-415B-A3D7-778E9A0534F8}"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68452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752563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55125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464862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778231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128413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960511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26056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403575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40686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577218-1621-415B-A3D7-778E9A0534F8}"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91248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577218-1621-415B-A3D7-778E9A0534F8}"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16577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65043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6577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9577218-1621-415B-A3D7-778E9A0534F8}" type="datetimeFigureOut">
              <a:rPr lang="en-US" smtClean="0"/>
              <a:t>8/27/2023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201508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577218-1621-415B-A3D7-778E9A0534F8}"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BC135-7155-4B75-B630-04876C96B842}" type="slidenum">
              <a:rPr lang="en-US" smtClean="0"/>
              <a:t>‹#›</a:t>
            </a:fld>
            <a:endParaRPr lang="en-US"/>
          </a:p>
        </p:txBody>
      </p:sp>
    </p:spTree>
    <p:extLst>
      <p:ext uri="{BB962C8B-B14F-4D97-AF65-F5344CB8AC3E}">
        <p14:creationId xmlns:p14="http://schemas.microsoft.com/office/powerpoint/2010/main" val="309456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577218-1621-415B-A3D7-778E9A0534F8}" type="datetimeFigureOut">
              <a:rPr lang="en-US" smtClean="0"/>
              <a:t>8/27/2023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FBC135-7155-4B75-B630-04876C96B842}" type="slidenum">
              <a:rPr lang="en-US" smtClean="0"/>
              <a:t>‹#›</a:t>
            </a:fld>
            <a:endParaRPr lang="en-US"/>
          </a:p>
        </p:txBody>
      </p:sp>
    </p:spTree>
    <p:extLst>
      <p:ext uri="{BB962C8B-B14F-4D97-AF65-F5344CB8AC3E}">
        <p14:creationId xmlns:p14="http://schemas.microsoft.com/office/powerpoint/2010/main" val="25224735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407" y="639630"/>
            <a:ext cx="9144000" cy="1419906"/>
          </a:xfrm>
        </p:spPr>
        <p:txBody>
          <a:bodyPr>
            <a:normAutofit/>
          </a:bodyPr>
          <a:lstStyle/>
          <a:p>
            <a:r>
              <a:rPr lang="en-US" sz="4400" dirty="0" smtClean="0">
                <a:latin typeface="Arial Rounded MT Bold" panose="020F0704030504030204" pitchFamily="34" charset="0"/>
              </a:rPr>
              <a:t>ONLINE RETAIL  SEGMENTATION</a:t>
            </a:r>
            <a:r>
              <a:rPr lang="en-US" dirty="0" smtClean="0"/>
              <a:t>. </a:t>
            </a:r>
            <a:endParaRPr lang="en-US" dirty="0"/>
          </a:p>
        </p:txBody>
      </p:sp>
      <p:sp>
        <p:nvSpPr>
          <p:cNvPr id="3" name="Subtitle 2"/>
          <p:cNvSpPr>
            <a:spLocks noGrp="1"/>
          </p:cNvSpPr>
          <p:nvPr>
            <p:ph type="subTitle" idx="1"/>
          </p:nvPr>
        </p:nvSpPr>
        <p:spPr>
          <a:xfrm>
            <a:off x="1429407" y="2193650"/>
            <a:ext cx="9144000" cy="3650101"/>
          </a:xfrm>
        </p:spPr>
        <p:txBody>
          <a:bodyPr>
            <a:normAutofit lnSpcReduction="10000"/>
          </a:bodyPr>
          <a:lstStyle/>
          <a:p>
            <a:r>
              <a:rPr lang="en-US" sz="3800" b="1" dirty="0"/>
              <a:t>Beginner Queries.</a:t>
            </a:r>
          </a:p>
          <a:p>
            <a:pPr lvl="0" algn="l"/>
            <a:r>
              <a:rPr lang="en-US" dirty="0"/>
              <a:t>Define meta data in </a:t>
            </a:r>
            <a:r>
              <a:rPr lang="en-US" dirty="0" err="1"/>
              <a:t>mysql</a:t>
            </a:r>
            <a:r>
              <a:rPr lang="en-US" dirty="0"/>
              <a:t> workbench</a:t>
            </a:r>
          </a:p>
          <a:p>
            <a:pPr lvl="0" algn="l"/>
            <a:r>
              <a:rPr lang="en-US" dirty="0"/>
              <a:t>What is the distribution of order values across all customers in the dataset?</a:t>
            </a:r>
          </a:p>
          <a:p>
            <a:pPr lvl="0" algn="l"/>
            <a:r>
              <a:rPr lang="en-US" dirty="0"/>
              <a:t>How many unique products has each customer purchased?</a:t>
            </a:r>
          </a:p>
          <a:p>
            <a:pPr lvl="0" algn="l"/>
            <a:r>
              <a:rPr lang="en-US" dirty="0"/>
              <a:t>Which customers have only made a single purchase from the company?</a:t>
            </a:r>
          </a:p>
          <a:p>
            <a:pPr lvl="0" algn="l"/>
            <a:r>
              <a:rPr lang="en-US" dirty="0"/>
              <a:t>Which products are most commonly purchased together by customers in the dataset?</a:t>
            </a:r>
          </a:p>
          <a:p>
            <a:pPr algn="l"/>
            <a:endParaRPr lang="en-US" dirty="0"/>
          </a:p>
        </p:txBody>
      </p:sp>
    </p:spTree>
    <p:extLst>
      <p:ext uri="{BB962C8B-B14F-4D97-AF65-F5344CB8AC3E}">
        <p14:creationId xmlns:p14="http://schemas.microsoft.com/office/powerpoint/2010/main" val="236953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3. Customer Churn Analysis</a:t>
            </a:r>
            <a:r>
              <a:rPr lang="en-US" sz="2800" dirty="0" smtClean="0"/>
              <a:t/>
            </a:r>
            <a:br>
              <a:rPr lang="en-US" sz="2800" dirty="0" smtClean="0"/>
            </a:br>
            <a:r>
              <a:rPr lang="en-US" sz="2800" dirty="0" smtClean="0"/>
              <a:t> Identify customers who haven't made a purchase in a specific period (e.g., last 6 months) to assess churn.</a:t>
            </a:r>
            <a:br>
              <a:rPr lang="en-US" sz="2800" dirty="0" smtClean="0"/>
            </a:br>
            <a:endParaRPr lang="en-US" sz="2800" dirty="0"/>
          </a:p>
        </p:txBody>
      </p:sp>
      <p:pic>
        <p:nvPicPr>
          <p:cNvPr id="4" name="Content Placeholder 3"/>
          <p:cNvPicPr>
            <a:picLocks noGrp="1" noChangeAspect="1"/>
          </p:cNvPicPr>
          <p:nvPr>
            <p:ph idx="1"/>
          </p:nvPr>
        </p:nvPicPr>
        <p:blipFill>
          <a:blip r:embed="rId2"/>
          <a:stretch>
            <a:fillRect/>
          </a:stretch>
        </p:blipFill>
        <p:spPr>
          <a:xfrm>
            <a:off x="1164021" y="1967943"/>
            <a:ext cx="9136117" cy="4472143"/>
          </a:xfrm>
          <a:prstGeom prst="rect">
            <a:avLst/>
          </a:prstGeom>
        </p:spPr>
      </p:pic>
    </p:spTree>
    <p:extLst>
      <p:ext uri="{BB962C8B-B14F-4D97-AF65-F5344CB8AC3E}">
        <p14:creationId xmlns:p14="http://schemas.microsoft.com/office/powerpoint/2010/main" val="96996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00166"/>
            <a:ext cx="9404723" cy="1400530"/>
          </a:xfrm>
        </p:spPr>
        <p:txBody>
          <a:bodyPr>
            <a:noAutofit/>
          </a:bodyPr>
          <a:lstStyle/>
          <a:p>
            <a:r>
              <a:rPr lang="en-US" sz="2800" b="1" dirty="0" smtClean="0"/>
              <a:t>. Time-based Analysis</a:t>
            </a:r>
            <a:r>
              <a:rPr lang="en-US" sz="2800" dirty="0" smtClean="0"/>
              <a:t/>
            </a:r>
            <a:br>
              <a:rPr lang="en-US" sz="2800" dirty="0" smtClean="0"/>
            </a:br>
            <a:r>
              <a:rPr lang="en-US" sz="2800" dirty="0" smtClean="0"/>
              <a:t>  Explore trends in customer behavior over time, such as monthly or quarterly sales patterns.</a:t>
            </a:r>
            <a:endParaRPr lang="en-US" sz="2800" dirty="0"/>
          </a:p>
        </p:txBody>
      </p:sp>
      <p:pic>
        <p:nvPicPr>
          <p:cNvPr id="6" name="Content Placeholder 5"/>
          <p:cNvPicPr>
            <a:picLocks noGrp="1" noChangeAspect="1"/>
          </p:cNvPicPr>
          <p:nvPr>
            <p:ph idx="1"/>
          </p:nvPr>
        </p:nvPicPr>
        <p:blipFill>
          <a:blip r:embed="rId2"/>
          <a:stretch>
            <a:fillRect/>
          </a:stretch>
        </p:blipFill>
        <p:spPr>
          <a:xfrm>
            <a:off x="949234" y="2000869"/>
            <a:ext cx="9945189" cy="4417832"/>
          </a:xfrm>
          <a:prstGeom prst="rect">
            <a:avLst/>
          </a:prstGeom>
        </p:spPr>
      </p:pic>
    </p:spTree>
    <p:extLst>
      <p:ext uri="{BB962C8B-B14F-4D97-AF65-F5344CB8AC3E}">
        <p14:creationId xmlns:p14="http://schemas.microsoft.com/office/powerpoint/2010/main" val="395316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10676"/>
            <a:ext cx="9404723" cy="1400530"/>
          </a:xfrm>
        </p:spPr>
        <p:txBody>
          <a:bodyPr>
            <a:noAutofit/>
          </a:bodyPr>
          <a:lstStyle/>
          <a:p>
            <a:r>
              <a:rPr lang="en-US" sz="2400" b="1" dirty="0"/>
              <a:t>4. Product Affinity Analysis</a:t>
            </a:r>
            <a:r>
              <a:rPr lang="en-US" sz="2400" dirty="0"/>
              <a:t/>
            </a:r>
            <a:br>
              <a:rPr lang="en-US" sz="2400" dirty="0"/>
            </a:br>
            <a:r>
              <a:rPr lang="en-US" sz="2400" dirty="0"/>
              <a:t>Determine which products are often purchased together by calculating the correlation between product purchases.</a:t>
            </a: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815661" y="1711406"/>
            <a:ext cx="9065622" cy="4831132"/>
          </a:xfrm>
          <a:prstGeom prst="rect">
            <a:avLst/>
          </a:prstGeom>
        </p:spPr>
      </p:pic>
    </p:spTree>
    <p:extLst>
      <p:ext uri="{BB962C8B-B14F-4D97-AF65-F5344CB8AC3E}">
        <p14:creationId xmlns:p14="http://schemas.microsoft.com/office/powerpoint/2010/main" val="94676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180" y="978235"/>
            <a:ext cx="9404723" cy="1400530"/>
          </a:xfrm>
        </p:spPr>
        <p:txBody>
          <a:bodyPr/>
          <a:lstStyle/>
          <a:p>
            <a:pPr algn="ctr"/>
            <a:r>
              <a:rPr lang="en-US" b="1" dirty="0" err="1" smtClean="0"/>
              <a:t>Github</a:t>
            </a:r>
            <a:r>
              <a:rPr lang="en-US" b="1" dirty="0" smtClean="0"/>
              <a:t> project link</a:t>
            </a:r>
            <a:endParaRPr lang="en-US" b="1" dirty="0"/>
          </a:p>
        </p:txBody>
      </p:sp>
      <p:sp>
        <p:nvSpPr>
          <p:cNvPr id="3" name="Content Placeholder 2"/>
          <p:cNvSpPr>
            <a:spLocks noGrp="1"/>
          </p:cNvSpPr>
          <p:nvPr>
            <p:ph idx="1"/>
          </p:nvPr>
        </p:nvSpPr>
        <p:spPr>
          <a:xfrm>
            <a:off x="960120" y="1912711"/>
            <a:ext cx="10515600" cy="4351338"/>
          </a:xfrm>
        </p:spPr>
        <p:txBody>
          <a:bodyPr/>
          <a:lstStyle/>
          <a:p>
            <a:endParaRPr lang="en-US" dirty="0"/>
          </a:p>
        </p:txBody>
      </p:sp>
    </p:spTree>
    <p:extLst>
      <p:ext uri="{BB962C8B-B14F-4D97-AF65-F5344CB8AC3E}">
        <p14:creationId xmlns:p14="http://schemas.microsoft.com/office/powerpoint/2010/main" val="216268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8" y="428187"/>
            <a:ext cx="10515600" cy="1325563"/>
          </a:xfrm>
        </p:spPr>
        <p:txBody>
          <a:bodyPr/>
          <a:lstStyle/>
          <a:p>
            <a:pPr lvl="0"/>
            <a:r>
              <a:rPr lang="en-US" sz="3600" b="1" dirty="0"/>
              <a:t>Define meta data in </a:t>
            </a:r>
            <a:r>
              <a:rPr lang="en-US" sz="3600" b="1" dirty="0" err="1"/>
              <a:t>mysql</a:t>
            </a:r>
            <a:r>
              <a:rPr lang="en-US" sz="3600" b="1" dirty="0"/>
              <a:t> workbench</a:t>
            </a:r>
            <a:br>
              <a:rPr lang="en-US" sz="3600" b="1" dirty="0"/>
            </a:br>
            <a:endParaRPr lang="en-US" sz="3600" b="1" dirty="0"/>
          </a:p>
        </p:txBody>
      </p:sp>
      <p:pic>
        <p:nvPicPr>
          <p:cNvPr id="4" name="Content Placeholder 3"/>
          <p:cNvPicPr>
            <a:picLocks noGrp="1" noChangeAspect="1"/>
          </p:cNvPicPr>
          <p:nvPr>
            <p:ph idx="1"/>
          </p:nvPr>
        </p:nvPicPr>
        <p:blipFill>
          <a:blip r:embed="rId2"/>
          <a:stretch>
            <a:fillRect/>
          </a:stretch>
        </p:blipFill>
        <p:spPr>
          <a:xfrm>
            <a:off x="907868" y="1319799"/>
            <a:ext cx="9541335" cy="4894199"/>
          </a:xfrm>
          <a:prstGeom prst="rect">
            <a:avLst/>
          </a:prstGeom>
        </p:spPr>
      </p:pic>
    </p:spTree>
    <p:extLst>
      <p:ext uri="{BB962C8B-B14F-4D97-AF65-F5344CB8AC3E}">
        <p14:creationId xmlns:p14="http://schemas.microsoft.com/office/powerpoint/2010/main" val="339433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b="1" dirty="0" smtClean="0"/>
              <a:t>What is the distribution of order values across all customers in the dataset?</a:t>
            </a:r>
            <a:br>
              <a:rPr lang="en-US" sz="3600" b="1" dirty="0" smtClean="0"/>
            </a:br>
            <a:endParaRPr lang="en-US" sz="3600" b="1" dirty="0"/>
          </a:p>
        </p:txBody>
      </p:sp>
      <p:pic>
        <p:nvPicPr>
          <p:cNvPr id="4" name="Content Placeholder 3"/>
          <p:cNvPicPr>
            <a:picLocks noGrp="1" noChangeAspect="1"/>
          </p:cNvPicPr>
          <p:nvPr>
            <p:ph idx="1"/>
          </p:nvPr>
        </p:nvPicPr>
        <p:blipFill>
          <a:blip r:embed="rId2"/>
          <a:stretch>
            <a:fillRect/>
          </a:stretch>
        </p:blipFill>
        <p:spPr>
          <a:xfrm>
            <a:off x="1560637" y="1705679"/>
            <a:ext cx="8779147" cy="4870677"/>
          </a:xfrm>
          <a:prstGeom prst="rect">
            <a:avLst/>
          </a:prstGeom>
        </p:spPr>
      </p:pic>
    </p:spTree>
    <p:extLst>
      <p:ext uri="{BB962C8B-B14F-4D97-AF65-F5344CB8AC3E}">
        <p14:creationId xmlns:p14="http://schemas.microsoft.com/office/powerpoint/2010/main" val="277355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856"/>
            <a:ext cx="9404723" cy="1400530"/>
          </a:xfrm>
        </p:spPr>
        <p:txBody>
          <a:bodyPr>
            <a:normAutofit fontScale="90000"/>
          </a:bodyPr>
          <a:lstStyle/>
          <a:p>
            <a:pPr lvl="0"/>
            <a:r>
              <a:rPr lang="en-US" sz="3600" b="1" dirty="0" smtClean="0"/>
              <a:t>How many unique products has each customer purchased?</a:t>
            </a:r>
            <a:br>
              <a:rPr lang="en-US" sz="3600" b="1" dirty="0" smtClean="0"/>
            </a:br>
            <a:endParaRPr lang="en-US" sz="3600" b="1" dirty="0"/>
          </a:p>
        </p:txBody>
      </p:sp>
      <p:pic>
        <p:nvPicPr>
          <p:cNvPr id="6" name="Content Placeholder 5"/>
          <p:cNvPicPr>
            <a:picLocks noGrp="1" noChangeAspect="1"/>
          </p:cNvPicPr>
          <p:nvPr>
            <p:ph idx="1"/>
          </p:nvPr>
        </p:nvPicPr>
        <p:blipFill>
          <a:blip r:embed="rId2"/>
          <a:stretch>
            <a:fillRect/>
          </a:stretch>
        </p:blipFill>
        <p:spPr>
          <a:xfrm>
            <a:off x="809296" y="1220862"/>
            <a:ext cx="10720552" cy="5485822"/>
          </a:xfrm>
          <a:prstGeom prst="rect">
            <a:avLst/>
          </a:prstGeom>
        </p:spPr>
      </p:pic>
    </p:spTree>
    <p:extLst>
      <p:ext uri="{BB962C8B-B14F-4D97-AF65-F5344CB8AC3E}">
        <p14:creationId xmlns:p14="http://schemas.microsoft.com/office/powerpoint/2010/main" val="225299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17" y="116387"/>
            <a:ext cx="9404723" cy="1400530"/>
          </a:xfrm>
        </p:spPr>
        <p:txBody>
          <a:bodyPr>
            <a:normAutofit fontScale="90000"/>
          </a:bodyPr>
          <a:lstStyle/>
          <a:p>
            <a:pPr lvl="0"/>
            <a:r>
              <a:rPr lang="en-US" sz="4000" b="1" dirty="0" smtClean="0"/>
              <a:t>Which customers have only made a single purchase from the company?</a:t>
            </a:r>
            <a:r>
              <a:rPr lang="en-US" b="1" dirty="0" smtClean="0"/>
              <a:t/>
            </a:r>
            <a:br>
              <a:rPr lang="en-US" b="1" dirty="0" smtClean="0"/>
            </a:br>
            <a:endParaRPr lang="en-US" b="1" dirty="0"/>
          </a:p>
        </p:txBody>
      </p:sp>
      <p:pic>
        <p:nvPicPr>
          <p:cNvPr id="4" name="Content Placeholder 3"/>
          <p:cNvPicPr>
            <a:picLocks noGrp="1" noChangeAspect="1"/>
          </p:cNvPicPr>
          <p:nvPr>
            <p:ph idx="1"/>
          </p:nvPr>
        </p:nvPicPr>
        <p:blipFill>
          <a:blip r:embed="rId2"/>
          <a:stretch>
            <a:fillRect/>
          </a:stretch>
        </p:blipFill>
        <p:spPr>
          <a:xfrm>
            <a:off x="1353020" y="1401303"/>
            <a:ext cx="9840497" cy="5128618"/>
          </a:xfrm>
          <a:prstGeom prst="rect">
            <a:avLst/>
          </a:prstGeom>
        </p:spPr>
      </p:pic>
    </p:spTree>
    <p:extLst>
      <p:ext uri="{BB962C8B-B14F-4D97-AF65-F5344CB8AC3E}">
        <p14:creationId xmlns:p14="http://schemas.microsoft.com/office/powerpoint/2010/main" val="326356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580" y="137408"/>
            <a:ext cx="9404723" cy="1400530"/>
          </a:xfrm>
        </p:spPr>
        <p:txBody>
          <a:bodyPr>
            <a:noAutofit/>
          </a:bodyPr>
          <a:lstStyle/>
          <a:p>
            <a:pPr lvl="0"/>
            <a:r>
              <a:rPr lang="en-US" sz="3600" b="1" dirty="0" smtClean="0"/>
              <a:t>Which products are most commonly purchased together by customers in the dataset?</a:t>
            </a:r>
            <a:br>
              <a:rPr lang="en-US" sz="3600" b="1" dirty="0" smtClean="0"/>
            </a:br>
            <a:endParaRPr lang="en-US" sz="3600" b="1" dirty="0"/>
          </a:p>
        </p:txBody>
      </p:sp>
      <p:pic>
        <p:nvPicPr>
          <p:cNvPr id="4" name="Content Placeholder 3"/>
          <p:cNvPicPr>
            <a:picLocks noGrp="1" noChangeAspect="1"/>
          </p:cNvPicPr>
          <p:nvPr>
            <p:ph idx="1"/>
          </p:nvPr>
        </p:nvPicPr>
        <p:blipFill>
          <a:blip r:embed="rId2"/>
          <a:stretch>
            <a:fillRect/>
          </a:stretch>
        </p:blipFill>
        <p:spPr>
          <a:xfrm>
            <a:off x="1533842" y="1820690"/>
            <a:ext cx="9470489" cy="4801427"/>
          </a:xfrm>
          <a:prstGeom prst="rect">
            <a:avLst/>
          </a:prstGeom>
        </p:spPr>
      </p:pic>
    </p:spTree>
    <p:extLst>
      <p:ext uri="{BB962C8B-B14F-4D97-AF65-F5344CB8AC3E}">
        <p14:creationId xmlns:p14="http://schemas.microsoft.com/office/powerpoint/2010/main" val="115373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 Queries </a:t>
            </a:r>
            <a:endParaRPr lang="en-US" dirty="0"/>
          </a:p>
        </p:txBody>
      </p:sp>
      <p:sp>
        <p:nvSpPr>
          <p:cNvPr id="3" name="Content Placeholder 2"/>
          <p:cNvSpPr>
            <a:spLocks noGrp="1"/>
          </p:cNvSpPr>
          <p:nvPr>
            <p:ph idx="1"/>
          </p:nvPr>
        </p:nvSpPr>
        <p:spPr>
          <a:xfrm>
            <a:off x="1104293" y="1558931"/>
            <a:ext cx="8946541" cy="4195481"/>
          </a:xfrm>
        </p:spPr>
        <p:txBody>
          <a:bodyPr>
            <a:normAutofit fontScale="70000" lnSpcReduction="20000"/>
          </a:bodyPr>
          <a:lstStyle/>
          <a:p>
            <a:pPr lvl="0"/>
            <a:r>
              <a:rPr lang="en-US" b="1" dirty="0" smtClean="0"/>
              <a:t>Customer </a:t>
            </a:r>
            <a:r>
              <a:rPr lang="en-US" b="1" dirty="0"/>
              <a:t>Segmentation by Purchase Frequency</a:t>
            </a:r>
            <a:endParaRPr lang="en-US" dirty="0"/>
          </a:p>
          <a:p>
            <a:r>
              <a:rPr lang="en-US" dirty="0"/>
              <a:t>Group customers into segments based on their purchase frequency, such as high, medium, and low frequency customers. This can help you identify your most loyal customers and those who need more attention.</a:t>
            </a:r>
          </a:p>
          <a:p>
            <a:r>
              <a:rPr lang="en-US" b="1" dirty="0"/>
              <a:t>2. Average Order Value by Country</a:t>
            </a:r>
            <a:endParaRPr lang="en-US" dirty="0"/>
          </a:p>
          <a:p>
            <a:r>
              <a:rPr lang="en-US" dirty="0"/>
              <a:t>Calculate the average order value for each country to identify where your most valuable customers are located.</a:t>
            </a:r>
          </a:p>
          <a:p>
            <a:r>
              <a:rPr lang="en-US" b="1" dirty="0"/>
              <a:t>3. Customer Churn Analysis</a:t>
            </a:r>
            <a:endParaRPr lang="en-US" dirty="0"/>
          </a:p>
          <a:p>
            <a:r>
              <a:rPr lang="en-US" dirty="0"/>
              <a:t> Identify customers who haven't made a purchase in a specific period (e.g., last 6 months) to assess churn.</a:t>
            </a:r>
          </a:p>
          <a:p>
            <a:r>
              <a:rPr lang="en-US" b="1" dirty="0"/>
              <a:t>4. Product Affinity Analysis</a:t>
            </a:r>
            <a:endParaRPr lang="en-US" dirty="0"/>
          </a:p>
          <a:p>
            <a:r>
              <a:rPr lang="en-US" dirty="0"/>
              <a:t>Determine which products are often purchased together by calculating the correlation between product purchases.</a:t>
            </a:r>
          </a:p>
          <a:p>
            <a:r>
              <a:rPr lang="en-US" b="1" dirty="0"/>
              <a:t>5. Time-based Analysis</a:t>
            </a:r>
            <a:endParaRPr lang="en-US" dirty="0"/>
          </a:p>
          <a:p>
            <a:r>
              <a:rPr lang="en-US" dirty="0"/>
              <a:t>  Explore trends in customer behavior over time, such as monthly or quarterly sales patterns.</a:t>
            </a:r>
          </a:p>
          <a:p>
            <a:r>
              <a:rPr lang="en-US" dirty="0"/>
              <a:t> </a:t>
            </a:r>
          </a:p>
          <a:p>
            <a:endParaRPr lang="en-US" dirty="0"/>
          </a:p>
        </p:txBody>
      </p:sp>
    </p:spTree>
    <p:extLst>
      <p:ext uri="{BB962C8B-B14F-4D97-AF65-F5344CB8AC3E}">
        <p14:creationId xmlns:p14="http://schemas.microsoft.com/office/powerpoint/2010/main" val="178170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b="1" dirty="0" smtClean="0"/>
              <a:t>Customer Segmentation by Purchase Frequency</a:t>
            </a:r>
            <a:r>
              <a:rPr lang="en-US" sz="2000" dirty="0" smtClean="0"/>
              <a:t/>
            </a:r>
            <a:br>
              <a:rPr lang="en-US" sz="2000" dirty="0" smtClean="0"/>
            </a:br>
            <a:r>
              <a:rPr lang="en-US" sz="2000" dirty="0" smtClean="0"/>
              <a:t>Group customers into segments based on their purchase frequency, such as high, medium, and low frequency customers. This can help you identify your most loyal customers and those who need more attention.</a:t>
            </a:r>
            <a:br>
              <a:rPr lang="en-US" sz="2000" dirty="0" smtClean="0"/>
            </a:br>
            <a:endParaRPr lang="en-US" sz="2000" dirty="0"/>
          </a:p>
        </p:txBody>
      </p:sp>
      <p:pic>
        <p:nvPicPr>
          <p:cNvPr id="4" name="Content Placeholder 3"/>
          <p:cNvPicPr>
            <a:picLocks noGrp="1" noChangeAspect="1"/>
          </p:cNvPicPr>
          <p:nvPr>
            <p:ph idx="1"/>
          </p:nvPr>
        </p:nvPicPr>
        <p:blipFill>
          <a:blip r:embed="rId2"/>
          <a:stretch>
            <a:fillRect/>
          </a:stretch>
        </p:blipFill>
        <p:spPr>
          <a:xfrm>
            <a:off x="1916447" y="2052638"/>
            <a:ext cx="7320881" cy="4195762"/>
          </a:xfrm>
          <a:prstGeom prst="rect">
            <a:avLst/>
          </a:prstGeom>
        </p:spPr>
      </p:pic>
    </p:spTree>
    <p:extLst>
      <p:ext uri="{BB962C8B-B14F-4D97-AF65-F5344CB8AC3E}">
        <p14:creationId xmlns:p14="http://schemas.microsoft.com/office/powerpoint/2010/main" val="253257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2. Average Order Value by Country</a:t>
            </a:r>
            <a:r>
              <a:rPr lang="en-US" sz="2400" dirty="0" smtClean="0"/>
              <a:t/>
            </a:r>
            <a:br>
              <a:rPr lang="en-US" sz="2400" dirty="0" smtClean="0"/>
            </a:br>
            <a:r>
              <a:rPr lang="en-US" sz="2400" dirty="0" smtClean="0"/>
              <a:t>Calculate the average order value for each country to identify where your most valuable customers are located.</a:t>
            </a:r>
            <a:br>
              <a:rPr lang="en-US" sz="2400" dirty="0" smtClean="0"/>
            </a:br>
            <a:endParaRPr lang="en-US" sz="2400" dirty="0"/>
          </a:p>
        </p:txBody>
      </p:sp>
      <p:pic>
        <p:nvPicPr>
          <p:cNvPr id="4" name="Content Placeholder 3"/>
          <p:cNvPicPr>
            <a:picLocks noGrp="1" noChangeAspect="1"/>
          </p:cNvPicPr>
          <p:nvPr>
            <p:ph idx="1"/>
          </p:nvPr>
        </p:nvPicPr>
        <p:blipFill>
          <a:blip r:embed="rId2"/>
          <a:stretch>
            <a:fillRect/>
          </a:stretch>
        </p:blipFill>
        <p:spPr>
          <a:xfrm>
            <a:off x="775138" y="1666852"/>
            <a:ext cx="10186851" cy="4783380"/>
          </a:xfrm>
          <a:prstGeom prst="rect">
            <a:avLst/>
          </a:prstGeom>
        </p:spPr>
      </p:pic>
    </p:spTree>
    <p:extLst>
      <p:ext uri="{BB962C8B-B14F-4D97-AF65-F5344CB8AC3E}">
        <p14:creationId xmlns:p14="http://schemas.microsoft.com/office/powerpoint/2010/main" val="2405150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146</TotalTime>
  <Words>281</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Century Gothic</vt:lpstr>
      <vt:lpstr>Wingdings 3</vt:lpstr>
      <vt:lpstr>Ion</vt:lpstr>
      <vt:lpstr>ONLINE RETAIL  SEGMENTATION. </vt:lpstr>
      <vt:lpstr>Define meta data in mysql workbench </vt:lpstr>
      <vt:lpstr>What is the distribution of order values across all customers in the dataset? </vt:lpstr>
      <vt:lpstr>How many unique products has each customer purchased? </vt:lpstr>
      <vt:lpstr>Which customers have only made a single purchase from the company? </vt:lpstr>
      <vt:lpstr>Which products are most commonly purchased together by customers in the dataset? </vt:lpstr>
      <vt:lpstr>Advance Queries </vt:lpstr>
      <vt:lpstr>Customer Segmentation by Purchase Frequency Group customers into segments based on their purchase frequency, such as high, medium, and low frequency customers. This can help you identify your most loyal customers and those who need more attention. </vt:lpstr>
      <vt:lpstr>2. Average Order Value by Country Calculate the average order value for each country to identify where your most valuable customers are located. </vt:lpstr>
      <vt:lpstr>3. Customer Churn Analysis  Identify customers who haven't made a purchase in a specific period (e.g., last 6 months) to assess churn. </vt:lpstr>
      <vt:lpstr>. Time-based Analysis   Explore trends in customer behavior over time, such as monthly or quarterly sales patterns.</vt:lpstr>
      <vt:lpstr>4. Product Affinity Analysis Determine which products are often purchased together by calculating the correlation between product purchases. </vt:lpstr>
      <vt:lpstr>Github 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Segmentation.</dc:title>
  <dc:creator>hp</dc:creator>
  <cp:lastModifiedBy>Windows User</cp:lastModifiedBy>
  <cp:revision>10</cp:revision>
  <dcterms:created xsi:type="dcterms:W3CDTF">2023-08-23T03:54:31Z</dcterms:created>
  <dcterms:modified xsi:type="dcterms:W3CDTF">2023-08-27T15:51:11Z</dcterms:modified>
</cp:coreProperties>
</file>