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88" r:id="rId6"/>
    <p:sldId id="294" r:id="rId7"/>
    <p:sldId id="259" r:id="rId8"/>
    <p:sldId id="1364" r:id="rId9"/>
    <p:sldId id="1359" r:id="rId10"/>
    <p:sldId id="1360" r:id="rId11"/>
    <p:sldId id="257" r:id="rId12"/>
    <p:sldId id="261" r:id="rId13"/>
    <p:sldId id="260" r:id="rId14"/>
    <p:sldId id="1415" r:id="rId15"/>
    <p:sldId id="1363" r:id="rId16"/>
    <p:sldId id="1361" r:id="rId17"/>
    <p:sldId id="1362" r:id="rId18"/>
    <p:sldId id="1358" r:id="rId19"/>
    <p:sldId id="262" r:id="rId20"/>
    <p:sldId id="265" r:id="rId21"/>
    <p:sldId id="264" r:id="rId22"/>
    <p:sldId id="266" r:id="rId23"/>
    <p:sldId id="285" r:id="rId2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5" userDrawn="1">
          <p15:clr>
            <a:srgbClr val="A4A3A4"/>
          </p15:clr>
        </p15:guide>
        <p15:guide id="3" pos="7513"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52" autoAdjust="0"/>
  </p:normalViewPr>
  <p:slideViewPr>
    <p:cSldViewPr snapToGrid="0" showGuides="1">
      <p:cViewPr varScale="1">
        <p:scale>
          <a:sx n="112" d="100"/>
          <a:sy n="112" d="100"/>
        </p:scale>
        <p:origin x="608" y="192"/>
      </p:cViewPr>
      <p:guideLst>
        <p:guide orient="horz" pos="2328"/>
        <p:guide pos="3865"/>
        <p:guide pos="7513"/>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B7355-9CE5-41DB-AEDA-C4221B2735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E4F79C6-25D1-4E37-B602-CF3CEEEA16E4}">
      <dgm:prSet/>
      <dgm:spPr/>
      <dgm:t>
        <a:bodyPr/>
        <a:lstStyle/>
        <a:p>
          <a:pPr>
            <a:lnSpc>
              <a:spcPct val="100000"/>
            </a:lnSpc>
          </a:pPr>
          <a:r>
            <a:rPr lang="en-US"/>
            <a:t>Designing the conceptual model</a:t>
          </a:r>
        </a:p>
      </dgm:t>
    </dgm:pt>
    <dgm:pt modelId="{47EE07FF-0BCF-48AC-BDDA-7E68CBA8CEB6}" type="parTrans" cxnId="{A9F3E686-C724-48CE-8855-CE25E3A2B383}">
      <dgm:prSet/>
      <dgm:spPr/>
      <dgm:t>
        <a:bodyPr/>
        <a:lstStyle/>
        <a:p>
          <a:endParaRPr lang="en-US"/>
        </a:p>
      </dgm:t>
    </dgm:pt>
    <dgm:pt modelId="{F7CE2BA2-94DE-4848-A21A-40845DE6F1EA}" type="sibTrans" cxnId="{A9F3E686-C724-48CE-8855-CE25E3A2B383}">
      <dgm:prSet/>
      <dgm:spPr/>
      <dgm:t>
        <a:bodyPr/>
        <a:lstStyle/>
        <a:p>
          <a:endParaRPr lang="en-US"/>
        </a:p>
      </dgm:t>
    </dgm:pt>
    <dgm:pt modelId="{3AB98436-6E58-4D09-879B-40865A40BC4F}">
      <dgm:prSet/>
      <dgm:spPr/>
      <dgm:t>
        <a:bodyPr/>
        <a:lstStyle/>
        <a:p>
          <a:pPr>
            <a:lnSpc>
              <a:spcPct val="100000"/>
            </a:lnSpc>
          </a:pPr>
          <a:r>
            <a:rPr lang="en-US"/>
            <a:t>Development of cataloging and mapping application</a:t>
          </a:r>
        </a:p>
      </dgm:t>
    </dgm:pt>
    <dgm:pt modelId="{462CB8F7-8150-429C-903F-2469221E5EAB}" type="parTrans" cxnId="{A3A1D439-C9AD-4B42-9E52-00A1E5BD364A}">
      <dgm:prSet/>
      <dgm:spPr/>
      <dgm:t>
        <a:bodyPr/>
        <a:lstStyle/>
        <a:p>
          <a:endParaRPr lang="en-US"/>
        </a:p>
      </dgm:t>
    </dgm:pt>
    <dgm:pt modelId="{5F61F8FF-D5D0-4904-8308-32452214DC27}" type="sibTrans" cxnId="{A3A1D439-C9AD-4B42-9E52-00A1E5BD364A}">
      <dgm:prSet/>
      <dgm:spPr/>
      <dgm:t>
        <a:bodyPr/>
        <a:lstStyle/>
        <a:p>
          <a:endParaRPr lang="en-US"/>
        </a:p>
      </dgm:t>
    </dgm:pt>
    <dgm:pt modelId="{15DF6C87-C2E9-4E7A-8914-99671E3DEA71}">
      <dgm:prSet/>
      <dgm:spPr/>
      <dgm:t>
        <a:bodyPr/>
        <a:lstStyle/>
        <a:p>
          <a:pPr>
            <a:lnSpc>
              <a:spcPct val="100000"/>
            </a:lnSpc>
          </a:pPr>
          <a:r>
            <a:rPr lang="en-US"/>
            <a:t>Validation of model database developed for managing cadaster data</a:t>
          </a:r>
        </a:p>
      </dgm:t>
    </dgm:pt>
    <dgm:pt modelId="{B5D5D124-E1DB-44E1-B0AB-51F12170C34B}" type="parTrans" cxnId="{B0CAE39D-0BF3-4A7C-8AF5-DD62422AD394}">
      <dgm:prSet/>
      <dgm:spPr/>
      <dgm:t>
        <a:bodyPr/>
        <a:lstStyle/>
        <a:p>
          <a:endParaRPr lang="en-US"/>
        </a:p>
      </dgm:t>
    </dgm:pt>
    <dgm:pt modelId="{6FA5EAF2-9E61-4EA9-AD22-F9299160A767}" type="sibTrans" cxnId="{B0CAE39D-0BF3-4A7C-8AF5-DD62422AD394}">
      <dgm:prSet/>
      <dgm:spPr/>
      <dgm:t>
        <a:bodyPr/>
        <a:lstStyle/>
        <a:p>
          <a:endParaRPr lang="en-US"/>
        </a:p>
      </dgm:t>
    </dgm:pt>
    <dgm:pt modelId="{48453330-7506-437C-BFAC-0274FB4039A3}" type="pres">
      <dgm:prSet presAssocID="{4CFB7355-9CE5-41DB-AEDA-C4221B273590}" presName="root" presStyleCnt="0">
        <dgm:presLayoutVars>
          <dgm:dir/>
          <dgm:resizeHandles val="exact"/>
        </dgm:presLayoutVars>
      </dgm:prSet>
      <dgm:spPr/>
    </dgm:pt>
    <dgm:pt modelId="{4563D445-876B-4236-8BF2-D789BEC1E700}" type="pres">
      <dgm:prSet presAssocID="{9E4F79C6-25D1-4E37-B602-CF3CEEEA16E4}" presName="compNode" presStyleCnt="0"/>
      <dgm:spPr/>
    </dgm:pt>
    <dgm:pt modelId="{E9B9E918-8172-4B40-91C6-8195FC4AB564}" type="pres">
      <dgm:prSet presAssocID="{9E4F79C6-25D1-4E37-B602-CF3CEEEA16E4}" presName="bgRect" presStyleLbl="bgShp" presStyleIdx="0" presStyleCnt="3"/>
      <dgm:spPr/>
    </dgm:pt>
    <dgm:pt modelId="{52D1CD05-4177-4B10-A730-3198F15877D3}" type="pres">
      <dgm:prSet presAssocID="{9E4F79C6-25D1-4E37-B602-CF3CEEEA16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CE5C0AD9-215D-450D-876B-D2C3F1F053BD}" type="pres">
      <dgm:prSet presAssocID="{9E4F79C6-25D1-4E37-B602-CF3CEEEA16E4}" presName="spaceRect" presStyleCnt="0"/>
      <dgm:spPr/>
    </dgm:pt>
    <dgm:pt modelId="{7CDAD4F9-56BE-43FC-9E7C-443307FBAF55}" type="pres">
      <dgm:prSet presAssocID="{9E4F79C6-25D1-4E37-B602-CF3CEEEA16E4}" presName="parTx" presStyleLbl="revTx" presStyleIdx="0" presStyleCnt="3">
        <dgm:presLayoutVars>
          <dgm:chMax val="0"/>
          <dgm:chPref val="0"/>
        </dgm:presLayoutVars>
      </dgm:prSet>
      <dgm:spPr/>
    </dgm:pt>
    <dgm:pt modelId="{311FB308-BFE3-4103-A7C2-328EB6B25E67}" type="pres">
      <dgm:prSet presAssocID="{F7CE2BA2-94DE-4848-A21A-40845DE6F1EA}" presName="sibTrans" presStyleCnt="0"/>
      <dgm:spPr/>
    </dgm:pt>
    <dgm:pt modelId="{FA8E2137-8391-4D00-99DD-9176F5A95F10}" type="pres">
      <dgm:prSet presAssocID="{3AB98436-6E58-4D09-879B-40865A40BC4F}" presName="compNode" presStyleCnt="0"/>
      <dgm:spPr/>
    </dgm:pt>
    <dgm:pt modelId="{878E7C66-3D30-43DB-85FA-4972C3AABF63}" type="pres">
      <dgm:prSet presAssocID="{3AB98436-6E58-4D09-879B-40865A40BC4F}" presName="bgRect" presStyleLbl="bgShp" presStyleIdx="1" presStyleCnt="3"/>
      <dgm:spPr/>
    </dgm:pt>
    <dgm:pt modelId="{5EAD72A7-D8F0-40CA-A056-84CA4A20F581}" type="pres">
      <dgm:prSet presAssocID="{3AB98436-6E58-4D09-879B-40865A40BC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4A413629-81BB-4870-A1AF-D1432E2E6F9B}" type="pres">
      <dgm:prSet presAssocID="{3AB98436-6E58-4D09-879B-40865A40BC4F}" presName="spaceRect" presStyleCnt="0"/>
      <dgm:spPr/>
    </dgm:pt>
    <dgm:pt modelId="{EAF098F5-56B3-40C7-A4B6-4454246B92FE}" type="pres">
      <dgm:prSet presAssocID="{3AB98436-6E58-4D09-879B-40865A40BC4F}" presName="parTx" presStyleLbl="revTx" presStyleIdx="1" presStyleCnt="3">
        <dgm:presLayoutVars>
          <dgm:chMax val="0"/>
          <dgm:chPref val="0"/>
        </dgm:presLayoutVars>
      </dgm:prSet>
      <dgm:spPr/>
    </dgm:pt>
    <dgm:pt modelId="{0C47D4AA-9EE8-4030-8765-B754C2B455B4}" type="pres">
      <dgm:prSet presAssocID="{5F61F8FF-D5D0-4904-8308-32452214DC27}" presName="sibTrans" presStyleCnt="0"/>
      <dgm:spPr/>
    </dgm:pt>
    <dgm:pt modelId="{AAE44FAB-E5A7-42C8-B6C2-B4593B7DE5F9}" type="pres">
      <dgm:prSet presAssocID="{15DF6C87-C2E9-4E7A-8914-99671E3DEA71}" presName="compNode" presStyleCnt="0"/>
      <dgm:spPr/>
    </dgm:pt>
    <dgm:pt modelId="{8956B1A6-60A3-4254-81BF-F8E207FF6917}" type="pres">
      <dgm:prSet presAssocID="{15DF6C87-C2E9-4E7A-8914-99671E3DEA71}" presName="bgRect" presStyleLbl="bgShp" presStyleIdx="2" presStyleCnt="3"/>
      <dgm:spPr/>
    </dgm:pt>
    <dgm:pt modelId="{54E4BE7B-DE52-4A7F-8742-962F435B3045}" type="pres">
      <dgm:prSet presAssocID="{15DF6C87-C2E9-4E7A-8914-99671E3DEA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983FC72-E967-4AC0-B99D-4929E99EFE43}" type="pres">
      <dgm:prSet presAssocID="{15DF6C87-C2E9-4E7A-8914-99671E3DEA71}" presName="spaceRect" presStyleCnt="0"/>
      <dgm:spPr/>
    </dgm:pt>
    <dgm:pt modelId="{32124197-89F9-4254-B398-65FDDFC079A9}" type="pres">
      <dgm:prSet presAssocID="{15DF6C87-C2E9-4E7A-8914-99671E3DEA71}" presName="parTx" presStyleLbl="revTx" presStyleIdx="2" presStyleCnt="3">
        <dgm:presLayoutVars>
          <dgm:chMax val="0"/>
          <dgm:chPref val="0"/>
        </dgm:presLayoutVars>
      </dgm:prSet>
      <dgm:spPr/>
    </dgm:pt>
  </dgm:ptLst>
  <dgm:cxnLst>
    <dgm:cxn modelId="{A226B600-F95A-4A35-9F50-8310A65754C3}" type="presOf" srcId="{9E4F79C6-25D1-4E37-B602-CF3CEEEA16E4}" destId="{7CDAD4F9-56BE-43FC-9E7C-443307FBAF55}" srcOrd="0" destOrd="0" presId="urn:microsoft.com/office/officeart/2018/2/layout/IconVerticalSolidList"/>
    <dgm:cxn modelId="{A3A1D439-C9AD-4B42-9E52-00A1E5BD364A}" srcId="{4CFB7355-9CE5-41DB-AEDA-C4221B273590}" destId="{3AB98436-6E58-4D09-879B-40865A40BC4F}" srcOrd="1" destOrd="0" parTransId="{462CB8F7-8150-429C-903F-2469221E5EAB}" sibTransId="{5F61F8FF-D5D0-4904-8308-32452214DC27}"/>
    <dgm:cxn modelId="{F854D07B-745D-4AAB-A391-F2D53951FCC6}" type="presOf" srcId="{3AB98436-6E58-4D09-879B-40865A40BC4F}" destId="{EAF098F5-56B3-40C7-A4B6-4454246B92FE}" srcOrd="0" destOrd="0" presId="urn:microsoft.com/office/officeart/2018/2/layout/IconVerticalSolidList"/>
    <dgm:cxn modelId="{A9F3E686-C724-48CE-8855-CE25E3A2B383}" srcId="{4CFB7355-9CE5-41DB-AEDA-C4221B273590}" destId="{9E4F79C6-25D1-4E37-B602-CF3CEEEA16E4}" srcOrd="0" destOrd="0" parTransId="{47EE07FF-0BCF-48AC-BDDA-7E68CBA8CEB6}" sibTransId="{F7CE2BA2-94DE-4848-A21A-40845DE6F1EA}"/>
    <dgm:cxn modelId="{E546D38A-2B01-4CEF-BDB7-A6724DE56459}" type="presOf" srcId="{15DF6C87-C2E9-4E7A-8914-99671E3DEA71}" destId="{32124197-89F9-4254-B398-65FDDFC079A9}" srcOrd="0" destOrd="0" presId="urn:microsoft.com/office/officeart/2018/2/layout/IconVerticalSolidList"/>
    <dgm:cxn modelId="{B0CAE39D-0BF3-4A7C-8AF5-DD62422AD394}" srcId="{4CFB7355-9CE5-41DB-AEDA-C4221B273590}" destId="{15DF6C87-C2E9-4E7A-8914-99671E3DEA71}" srcOrd="2" destOrd="0" parTransId="{B5D5D124-E1DB-44E1-B0AB-51F12170C34B}" sibTransId="{6FA5EAF2-9E61-4EA9-AD22-F9299160A767}"/>
    <dgm:cxn modelId="{AF33D3AA-120A-448B-A79A-426891F5F6FD}" type="presOf" srcId="{4CFB7355-9CE5-41DB-AEDA-C4221B273590}" destId="{48453330-7506-437C-BFAC-0274FB4039A3}" srcOrd="0" destOrd="0" presId="urn:microsoft.com/office/officeart/2018/2/layout/IconVerticalSolidList"/>
    <dgm:cxn modelId="{54B80E07-B5D9-4E6A-8DA8-A207F2092CE1}" type="presParOf" srcId="{48453330-7506-437C-BFAC-0274FB4039A3}" destId="{4563D445-876B-4236-8BF2-D789BEC1E700}" srcOrd="0" destOrd="0" presId="urn:microsoft.com/office/officeart/2018/2/layout/IconVerticalSolidList"/>
    <dgm:cxn modelId="{1B6EB177-F47D-4AB6-95A1-83FCCFEF4F4B}" type="presParOf" srcId="{4563D445-876B-4236-8BF2-D789BEC1E700}" destId="{E9B9E918-8172-4B40-91C6-8195FC4AB564}" srcOrd="0" destOrd="0" presId="urn:microsoft.com/office/officeart/2018/2/layout/IconVerticalSolidList"/>
    <dgm:cxn modelId="{EB7B7FE9-6F07-4B30-8600-C7E13C96B07C}" type="presParOf" srcId="{4563D445-876B-4236-8BF2-D789BEC1E700}" destId="{52D1CD05-4177-4B10-A730-3198F15877D3}" srcOrd="1" destOrd="0" presId="urn:microsoft.com/office/officeart/2018/2/layout/IconVerticalSolidList"/>
    <dgm:cxn modelId="{07A1F905-A170-469A-AB1E-A676F9280F06}" type="presParOf" srcId="{4563D445-876B-4236-8BF2-D789BEC1E700}" destId="{CE5C0AD9-215D-450D-876B-D2C3F1F053BD}" srcOrd="2" destOrd="0" presId="urn:microsoft.com/office/officeart/2018/2/layout/IconVerticalSolidList"/>
    <dgm:cxn modelId="{1C964199-D86F-4EF9-AD09-E78AB606AC63}" type="presParOf" srcId="{4563D445-876B-4236-8BF2-D789BEC1E700}" destId="{7CDAD4F9-56BE-43FC-9E7C-443307FBAF55}" srcOrd="3" destOrd="0" presId="urn:microsoft.com/office/officeart/2018/2/layout/IconVerticalSolidList"/>
    <dgm:cxn modelId="{2AB75BAB-7046-40BC-BF2D-847A3443123E}" type="presParOf" srcId="{48453330-7506-437C-BFAC-0274FB4039A3}" destId="{311FB308-BFE3-4103-A7C2-328EB6B25E67}" srcOrd="1" destOrd="0" presId="urn:microsoft.com/office/officeart/2018/2/layout/IconVerticalSolidList"/>
    <dgm:cxn modelId="{F312695B-2B9D-47D8-8C47-46DAF639A7C4}" type="presParOf" srcId="{48453330-7506-437C-BFAC-0274FB4039A3}" destId="{FA8E2137-8391-4D00-99DD-9176F5A95F10}" srcOrd="2" destOrd="0" presId="urn:microsoft.com/office/officeart/2018/2/layout/IconVerticalSolidList"/>
    <dgm:cxn modelId="{9BE02911-B265-4C39-B645-2F0D415E818A}" type="presParOf" srcId="{FA8E2137-8391-4D00-99DD-9176F5A95F10}" destId="{878E7C66-3D30-43DB-85FA-4972C3AABF63}" srcOrd="0" destOrd="0" presId="urn:microsoft.com/office/officeart/2018/2/layout/IconVerticalSolidList"/>
    <dgm:cxn modelId="{987386F5-7ADB-43E9-8EF0-45125C15EC52}" type="presParOf" srcId="{FA8E2137-8391-4D00-99DD-9176F5A95F10}" destId="{5EAD72A7-D8F0-40CA-A056-84CA4A20F581}" srcOrd="1" destOrd="0" presId="urn:microsoft.com/office/officeart/2018/2/layout/IconVerticalSolidList"/>
    <dgm:cxn modelId="{AD1C8676-594F-4D6B-917C-D4C677A1E817}" type="presParOf" srcId="{FA8E2137-8391-4D00-99DD-9176F5A95F10}" destId="{4A413629-81BB-4870-A1AF-D1432E2E6F9B}" srcOrd="2" destOrd="0" presId="urn:microsoft.com/office/officeart/2018/2/layout/IconVerticalSolidList"/>
    <dgm:cxn modelId="{B901143B-177B-4E79-B36B-7BC788538D48}" type="presParOf" srcId="{FA8E2137-8391-4D00-99DD-9176F5A95F10}" destId="{EAF098F5-56B3-40C7-A4B6-4454246B92FE}" srcOrd="3" destOrd="0" presId="urn:microsoft.com/office/officeart/2018/2/layout/IconVerticalSolidList"/>
    <dgm:cxn modelId="{C01EAD11-0AF2-4035-B61C-C3DA8B49BD7E}" type="presParOf" srcId="{48453330-7506-437C-BFAC-0274FB4039A3}" destId="{0C47D4AA-9EE8-4030-8765-B754C2B455B4}" srcOrd="3" destOrd="0" presId="urn:microsoft.com/office/officeart/2018/2/layout/IconVerticalSolidList"/>
    <dgm:cxn modelId="{B7B608FF-5068-4B08-A8C8-2F71B6236F54}" type="presParOf" srcId="{48453330-7506-437C-BFAC-0274FB4039A3}" destId="{AAE44FAB-E5A7-42C8-B6C2-B4593B7DE5F9}" srcOrd="4" destOrd="0" presId="urn:microsoft.com/office/officeart/2018/2/layout/IconVerticalSolidList"/>
    <dgm:cxn modelId="{D98DB4CF-91C5-4D52-801E-5C4A8027623C}" type="presParOf" srcId="{AAE44FAB-E5A7-42C8-B6C2-B4593B7DE5F9}" destId="{8956B1A6-60A3-4254-81BF-F8E207FF6917}" srcOrd="0" destOrd="0" presId="urn:microsoft.com/office/officeart/2018/2/layout/IconVerticalSolidList"/>
    <dgm:cxn modelId="{6B8D9363-87E7-443E-BB71-C921791BF12B}" type="presParOf" srcId="{AAE44FAB-E5A7-42C8-B6C2-B4593B7DE5F9}" destId="{54E4BE7B-DE52-4A7F-8742-962F435B3045}" srcOrd="1" destOrd="0" presId="urn:microsoft.com/office/officeart/2018/2/layout/IconVerticalSolidList"/>
    <dgm:cxn modelId="{3E20E2C3-5248-4068-A54C-6B02B9C7C16B}" type="presParOf" srcId="{AAE44FAB-E5A7-42C8-B6C2-B4593B7DE5F9}" destId="{3983FC72-E967-4AC0-B99D-4929E99EFE43}" srcOrd="2" destOrd="0" presId="urn:microsoft.com/office/officeart/2018/2/layout/IconVerticalSolidList"/>
    <dgm:cxn modelId="{FFB51DFA-DDD3-4E55-BC11-B4D5FB68C972}" type="presParOf" srcId="{AAE44FAB-E5A7-42C8-B6C2-B4593B7DE5F9}" destId="{32124197-89F9-4254-B398-65FDDFC079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9E918-8172-4B40-91C6-8195FC4AB564}">
      <dsp:nvSpPr>
        <dsp:cNvPr id="0" name=""/>
        <dsp:cNvSpPr/>
      </dsp:nvSpPr>
      <dsp:spPr>
        <a:xfrm>
          <a:off x="0" y="563"/>
          <a:ext cx="9197009" cy="1317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1CD05-4177-4B10-A730-3198F15877D3}">
      <dsp:nvSpPr>
        <dsp:cNvPr id="0" name=""/>
        <dsp:cNvSpPr/>
      </dsp:nvSpPr>
      <dsp:spPr>
        <a:xfrm>
          <a:off x="398615" y="297053"/>
          <a:ext cx="724755" cy="72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AD4F9-56BE-43FC-9E7C-443307FBAF55}">
      <dsp:nvSpPr>
        <dsp:cNvPr id="0" name=""/>
        <dsp:cNvSpPr/>
      </dsp:nvSpPr>
      <dsp:spPr>
        <a:xfrm>
          <a:off x="1521986" y="563"/>
          <a:ext cx="7675022" cy="131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1111250">
            <a:lnSpc>
              <a:spcPct val="100000"/>
            </a:lnSpc>
            <a:spcBef>
              <a:spcPct val="0"/>
            </a:spcBef>
            <a:spcAft>
              <a:spcPct val="35000"/>
            </a:spcAft>
            <a:buNone/>
          </a:pPr>
          <a:r>
            <a:rPr lang="en-US" sz="2500" kern="1200"/>
            <a:t>Designing the conceptual model</a:t>
          </a:r>
        </a:p>
      </dsp:txBody>
      <dsp:txXfrm>
        <a:off x="1521986" y="563"/>
        <a:ext cx="7675022" cy="1317737"/>
      </dsp:txXfrm>
    </dsp:sp>
    <dsp:sp modelId="{878E7C66-3D30-43DB-85FA-4972C3AABF63}">
      <dsp:nvSpPr>
        <dsp:cNvPr id="0" name=""/>
        <dsp:cNvSpPr/>
      </dsp:nvSpPr>
      <dsp:spPr>
        <a:xfrm>
          <a:off x="0" y="1647734"/>
          <a:ext cx="9197009" cy="1317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D72A7-D8F0-40CA-A056-84CA4A20F581}">
      <dsp:nvSpPr>
        <dsp:cNvPr id="0" name=""/>
        <dsp:cNvSpPr/>
      </dsp:nvSpPr>
      <dsp:spPr>
        <a:xfrm>
          <a:off x="398615" y="1944225"/>
          <a:ext cx="724755" cy="72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098F5-56B3-40C7-A4B6-4454246B92FE}">
      <dsp:nvSpPr>
        <dsp:cNvPr id="0" name=""/>
        <dsp:cNvSpPr/>
      </dsp:nvSpPr>
      <dsp:spPr>
        <a:xfrm>
          <a:off x="1521986" y="1647734"/>
          <a:ext cx="7675022" cy="131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1111250">
            <a:lnSpc>
              <a:spcPct val="100000"/>
            </a:lnSpc>
            <a:spcBef>
              <a:spcPct val="0"/>
            </a:spcBef>
            <a:spcAft>
              <a:spcPct val="35000"/>
            </a:spcAft>
            <a:buNone/>
          </a:pPr>
          <a:r>
            <a:rPr lang="en-US" sz="2500" kern="1200"/>
            <a:t>Development of cataloging and mapping application</a:t>
          </a:r>
        </a:p>
      </dsp:txBody>
      <dsp:txXfrm>
        <a:off x="1521986" y="1647734"/>
        <a:ext cx="7675022" cy="1317737"/>
      </dsp:txXfrm>
    </dsp:sp>
    <dsp:sp modelId="{8956B1A6-60A3-4254-81BF-F8E207FF6917}">
      <dsp:nvSpPr>
        <dsp:cNvPr id="0" name=""/>
        <dsp:cNvSpPr/>
      </dsp:nvSpPr>
      <dsp:spPr>
        <a:xfrm>
          <a:off x="0" y="3294905"/>
          <a:ext cx="9197009" cy="1317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4BE7B-DE52-4A7F-8742-962F435B3045}">
      <dsp:nvSpPr>
        <dsp:cNvPr id="0" name=""/>
        <dsp:cNvSpPr/>
      </dsp:nvSpPr>
      <dsp:spPr>
        <a:xfrm>
          <a:off x="398615" y="3591396"/>
          <a:ext cx="724755" cy="72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24197-89F9-4254-B398-65FDDFC079A9}">
      <dsp:nvSpPr>
        <dsp:cNvPr id="0" name=""/>
        <dsp:cNvSpPr/>
      </dsp:nvSpPr>
      <dsp:spPr>
        <a:xfrm>
          <a:off x="1521986" y="3294905"/>
          <a:ext cx="7675022" cy="131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61" tIns="139461" rIns="139461" bIns="139461" numCol="1" spcCol="1270" anchor="ctr" anchorCtr="0">
          <a:noAutofit/>
        </a:bodyPr>
        <a:lstStyle/>
        <a:p>
          <a:pPr marL="0" lvl="0" indent="0" algn="l" defTabSz="1111250">
            <a:lnSpc>
              <a:spcPct val="100000"/>
            </a:lnSpc>
            <a:spcBef>
              <a:spcPct val="0"/>
            </a:spcBef>
            <a:spcAft>
              <a:spcPct val="35000"/>
            </a:spcAft>
            <a:buNone/>
          </a:pPr>
          <a:r>
            <a:rPr lang="en-US" sz="2500" kern="1200"/>
            <a:t>Validation of model database developed for managing cadaster data</a:t>
          </a:r>
        </a:p>
      </dsp:txBody>
      <dsp:txXfrm>
        <a:off x="1521986" y="3294905"/>
        <a:ext cx="7675022" cy="13177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6E5C0719-993D-42E1-80ED-8F01056F36C2}" type="datetimeFigureOut">
              <a:rPr lang="en-US" smtClean="0"/>
              <a:t>11/3/21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21D3BC9C-6C58-464F-B94E-FD73C5FB016E}" type="datetimeFigureOut">
              <a:rPr lang="en-US" smtClean="0"/>
              <a:t>11/3/21</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 dirty="0"/>
          </a:p>
        </p:txBody>
      </p:sp>
      <p:sp>
        <p:nvSpPr>
          <p:cNvPr id="4" name="Slide Number Placeholder 3"/>
          <p:cNvSpPr>
            <a:spLocks noGrp="1"/>
          </p:cNvSpPr>
          <p:nvPr>
            <p:ph type="sldNum" sz="quarter" idx="10"/>
          </p:nvPr>
        </p:nvSpPr>
        <p:spPr/>
        <p:txBody>
          <a:bodyPr/>
          <a:lstStyle/>
          <a:p>
            <a:fld id="{95A54156-F3C6-4D0D-91CA-B0FAA978CA64}" type="slidenum">
              <a:rPr lang="en-US" smtClean="0"/>
              <a:pPr/>
              <a:t>11</a:t>
            </a:fld>
            <a:endParaRPr lang="en-US"/>
          </a:p>
        </p:txBody>
      </p:sp>
    </p:spTree>
    <p:extLst>
      <p:ext uri="{BB962C8B-B14F-4D97-AF65-F5344CB8AC3E}">
        <p14:creationId xmlns:p14="http://schemas.microsoft.com/office/powerpoint/2010/main" val="2929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11/3/21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11/3/21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ataModel.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162567" y="818984"/>
            <a:ext cx="6714699" cy="3178689"/>
          </a:xfrm>
        </p:spPr>
        <p:txBody>
          <a:bodyPr vert="horz" lIns="0" tIns="0" rIns="0" bIns="0" rtlCol="0">
            <a:normAutofit/>
          </a:bodyPr>
          <a:lstStyle/>
          <a:p>
            <a:pPr algn="l"/>
            <a:r>
              <a:rPr lang="en-US" sz="4800" b="1">
                <a:solidFill>
                  <a:srgbClr val="FFFFFF"/>
                </a:solidFill>
              </a:rPr>
              <a:t>Data Model for Cadaster Mapping</a:t>
            </a:r>
            <a:endParaRPr lang="en-US" sz="4800">
              <a:solidFill>
                <a:srgbClr val="FFFFFF"/>
              </a:solidFill>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B693-4D8B-4780-9C81-DAB8EEB9B22B}"/>
              </a:ext>
            </a:extLst>
          </p:cNvPr>
          <p:cNvSpPr>
            <a:spLocks noGrp="1"/>
          </p:cNvSpPr>
          <p:nvPr>
            <p:ph type="title"/>
          </p:nvPr>
        </p:nvSpPr>
        <p:spPr>
          <a:xfrm>
            <a:off x="748146" y="1690256"/>
            <a:ext cx="10889672" cy="2286000"/>
          </a:xfrm>
        </p:spPr>
        <p:txBody>
          <a:bodyPr>
            <a:normAutofit/>
          </a:bodyPr>
          <a:lstStyle/>
          <a:p>
            <a:pPr algn="ctr"/>
            <a:r>
              <a:rPr lang="en-US" sz="6600" dirty="0">
                <a:hlinkClick r:id="rId2" action="ppaction://hlinkfile"/>
              </a:rPr>
              <a:t>Cadaster Data Model </a:t>
            </a:r>
            <a:br>
              <a:rPr lang="en-US" sz="6600" dirty="0">
                <a:hlinkClick r:id="rId2" action="ppaction://hlinkfile"/>
              </a:rPr>
            </a:br>
            <a:r>
              <a:rPr lang="en-US" sz="6600" dirty="0">
                <a:hlinkClick r:id="rId2" action="ppaction://hlinkfile"/>
              </a:rPr>
              <a:t>(V1.0)</a:t>
            </a:r>
            <a:endParaRPr lang="en-PK" sz="6600" dirty="0"/>
          </a:p>
        </p:txBody>
      </p:sp>
      <p:sp>
        <p:nvSpPr>
          <p:cNvPr id="3" name="TextBox 2">
            <a:extLst>
              <a:ext uri="{FF2B5EF4-FFF2-40B4-BE49-F238E27FC236}">
                <a16:creationId xmlns:a16="http://schemas.microsoft.com/office/drawing/2014/main" id="{E0BDFE74-3376-7041-9D5C-80B872100B3D}"/>
              </a:ext>
            </a:extLst>
          </p:cNvPr>
          <p:cNvSpPr txBox="1"/>
          <p:nvPr/>
        </p:nvSpPr>
        <p:spPr>
          <a:xfrm>
            <a:off x="3812345" y="3976256"/>
            <a:ext cx="4297971" cy="369332"/>
          </a:xfrm>
          <a:prstGeom prst="rect">
            <a:avLst/>
          </a:prstGeom>
          <a:noFill/>
        </p:spPr>
        <p:txBody>
          <a:bodyPr wrap="none" rtlCol="0">
            <a:spAutoFit/>
          </a:bodyPr>
          <a:lstStyle/>
          <a:p>
            <a:r>
              <a:rPr lang="en-PK" dirty="0"/>
              <a:t>Click above link to view D</a:t>
            </a:r>
            <a:r>
              <a:rPr lang="en-GB" dirty="0"/>
              <a:t>a</a:t>
            </a:r>
            <a:r>
              <a:rPr lang="en-PK" dirty="0"/>
              <a:t>ta Model in PDF</a:t>
            </a:r>
          </a:p>
        </p:txBody>
      </p:sp>
    </p:spTree>
    <p:extLst>
      <p:ext uri="{BB962C8B-B14F-4D97-AF65-F5344CB8AC3E}">
        <p14:creationId xmlns:p14="http://schemas.microsoft.com/office/powerpoint/2010/main" val="126087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A716D13-35C6-42DE-8BC7-A6ECBF1BE0D7}"/>
              </a:ext>
            </a:extLst>
          </p:cNvPr>
          <p:cNvSpPr txBox="1">
            <a:spLocks/>
          </p:cNvSpPr>
          <p:nvPr/>
        </p:nvSpPr>
        <p:spPr>
          <a:xfrm>
            <a:off x="523164" y="1036863"/>
            <a:ext cx="10515600" cy="76618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Clr>
                <a:srgbClr val="0070C0"/>
              </a:buClr>
              <a:buSzPct val="100000"/>
              <a:buFont typeface="Wingdings 3" charset="2"/>
              <a:buNone/>
            </a:pPr>
            <a:endParaRPr lang="en-US" sz="11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r>
              <a:rPr lang="en-US" sz="2600" dirty="0">
                <a:solidFill>
                  <a:prstClr val="black"/>
                </a:solidFill>
                <a:latin typeface="Arial Narrow" panose="020B0606020202030204" pitchFamily="34" charset="0"/>
              </a:rPr>
              <a:t>Territory ID Structure (01050122300503)</a:t>
            </a: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lumMod val="75000"/>
                  <a:lumOff val="25000"/>
                </a:prstClr>
              </a:solidFill>
              <a:latin typeface="Arial Narrow" panose="020B0606020202030204" pitchFamily="34" charset="0"/>
            </a:endParaRPr>
          </a:p>
        </p:txBody>
      </p:sp>
      <p:sp>
        <p:nvSpPr>
          <p:cNvPr id="9" name="Text Placeholder 4">
            <a:extLst>
              <a:ext uri="{FF2B5EF4-FFF2-40B4-BE49-F238E27FC236}">
                <a16:creationId xmlns:a16="http://schemas.microsoft.com/office/drawing/2014/main" id="{E4399234-1C37-4BD8-B2CD-229374642CF8}"/>
              </a:ext>
            </a:extLst>
          </p:cNvPr>
          <p:cNvSpPr txBox="1">
            <a:spLocks/>
          </p:cNvSpPr>
          <p:nvPr/>
        </p:nvSpPr>
        <p:spPr>
          <a:xfrm>
            <a:off x="4191000" y="4419600"/>
            <a:ext cx="5311537" cy="16987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0070C0"/>
              </a:buClr>
              <a:buSzPct val="100000"/>
              <a:buFont typeface="Wingdings" panose="05000000000000000000" pitchFamily="2" charset="2"/>
              <a:buChar char="v"/>
            </a:pPr>
            <a:endParaRPr lang="en-US" sz="2800" b="1" dirty="0">
              <a:solidFill>
                <a:prstClr val="black">
                  <a:lumMod val="75000"/>
                  <a:lumOff val="25000"/>
                </a:prstClr>
              </a:solidFill>
              <a:latin typeface="Arial" panose="020B0604020202020204" pitchFamily="34" charset="0"/>
              <a:cs typeface="Arial" panose="020B0604020202020204" pitchFamily="34" charset="0"/>
            </a:endParaRPr>
          </a:p>
          <a:p>
            <a:pPr marL="542925" indent="-457200">
              <a:buClr>
                <a:srgbClr val="0070C0"/>
              </a:buClr>
              <a:buSzPct val="100000"/>
              <a:buFont typeface="Wingdings" panose="05000000000000000000" pitchFamily="2" charset="2"/>
              <a:buChar char="v"/>
            </a:pPr>
            <a:endParaRPr lang="en-US" sz="2800" b="1" dirty="0">
              <a:solidFill>
                <a:prstClr val="black">
                  <a:lumMod val="75000"/>
                  <a:lumOff val="25000"/>
                </a:prstClr>
              </a:solidFill>
              <a:latin typeface="Arial" panose="020B0604020202020204" pitchFamily="34" charset="0"/>
              <a:cs typeface="Arial" panose="020B0604020202020204" pitchFamily="34" charset="0"/>
            </a:endParaRPr>
          </a:p>
          <a:p>
            <a:pPr>
              <a:buClr>
                <a:srgbClr val="0070C0"/>
              </a:buClr>
              <a:buSzPct val="100000"/>
              <a:buFont typeface="Wingdings" panose="05000000000000000000" pitchFamily="2" charset="2"/>
              <a:buChar char="v"/>
            </a:pPr>
            <a:endParaRPr lang="en-US" sz="2800" b="1" dirty="0">
              <a:solidFill>
                <a:prstClr val="black">
                  <a:lumMod val="75000"/>
                  <a:lumOff val="25000"/>
                </a:prst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D2F3AE4-3A5B-421E-9B7B-12828A2B841B}"/>
              </a:ext>
            </a:extLst>
          </p:cNvPr>
          <p:cNvSpPr>
            <a:spLocks noGrp="1"/>
          </p:cNvSpPr>
          <p:nvPr>
            <p:ph type="sldNum" sz="quarter" idx="12"/>
          </p:nvPr>
        </p:nvSpPr>
        <p:spPr>
          <a:xfrm>
            <a:off x="11049000" y="6281405"/>
            <a:ext cx="764215" cy="365125"/>
          </a:xfrm>
        </p:spPr>
        <p:txBody>
          <a:bodyPr/>
          <a:lstStyle/>
          <a:p>
            <a:fld id="{22DC66B7-9AD0-4A49-9DD0-2B9AEB13C3DB}" type="slidenum">
              <a:rPr lang="en-US" sz="1800" smtClean="0">
                <a:solidFill>
                  <a:srgbClr val="C00000"/>
                </a:solidFill>
                <a:latin typeface="Arial" panose="020B0604020202020204" pitchFamily="34" charset="0"/>
                <a:cs typeface="Arial" panose="020B0604020202020204" pitchFamily="34" charset="0"/>
              </a:rPr>
              <a:pPr/>
              <a:t>11</a:t>
            </a:fld>
            <a:endParaRPr lang="en-US" sz="1800" dirty="0">
              <a:solidFill>
                <a:srgbClr val="C00000"/>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2A039A27-AF63-446C-82BD-3380A10B1851}"/>
              </a:ext>
            </a:extLst>
          </p:cNvPr>
          <p:cNvSpPr>
            <a:spLocks noGrp="1"/>
          </p:cNvSpPr>
          <p:nvPr>
            <p:ph type="title"/>
          </p:nvPr>
        </p:nvSpPr>
        <p:spPr>
          <a:xfrm>
            <a:off x="0" y="296965"/>
            <a:ext cx="12192000" cy="885371"/>
          </a:xfrm>
        </p:spPr>
        <p:txBody>
          <a:bodyPr>
            <a:normAutofit/>
          </a:bodyPr>
          <a:lstStyle/>
          <a:p>
            <a:r>
              <a:rPr lang="en-US" sz="4400" b="1" cap="none" dirty="0">
                <a:solidFill>
                  <a:srgbClr val="FF0000"/>
                </a:solidFill>
                <a:latin typeface="Arial Narrow" panose="020B0606020202030204" pitchFamily="34" charset="0"/>
                <a:cs typeface="Times New Roman" pitchFamily="18" charset="0"/>
              </a:rPr>
              <a:t>Territory ID Structure</a:t>
            </a:r>
            <a:endParaRPr lang="en-GB" sz="4400" b="1" cap="none" dirty="0">
              <a:solidFill>
                <a:srgbClr val="FF0000"/>
              </a:solidFill>
              <a:latin typeface="Arial Narrow" panose="020B0606020202030204" pitchFamily="34" charset="0"/>
              <a:cs typeface="Times New Roman" pitchFamily="18" charset="0"/>
            </a:endParaRPr>
          </a:p>
        </p:txBody>
      </p:sp>
      <p:graphicFrame>
        <p:nvGraphicFramePr>
          <p:cNvPr id="3" name="Table 2"/>
          <p:cNvGraphicFramePr>
            <a:graphicFrameLocks noGrp="1"/>
          </p:cNvGraphicFramePr>
          <p:nvPr/>
        </p:nvGraphicFramePr>
        <p:xfrm>
          <a:off x="685800" y="1922234"/>
          <a:ext cx="10439400" cy="1691640"/>
        </p:xfrm>
        <a:graphic>
          <a:graphicData uri="http://schemas.openxmlformats.org/drawingml/2006/table">
            <a:tbl>
              <a:tblPr/>
              <a:tblGrid>
                <a:gridCol w="1214531">
                  <a:extLst>
                    <a:ext uri="{9D8B030D-6E8A-4147-A177-3AD203B41FA5}">
                      <a16:colId xmlns:a16="http://schemas.microsoft.com/office/drawing/2014/main" val="20000"/>
                    </a:ext>
                  </a:extLst>
                </a:gridCol>
                <a:gridCol w="1084733">
                  <a:extLst>
                    <a:ext uri="{9D8B030D-6E8A-4147-A177-3AD203B41FA5}">
                      <a16:colId xmlns:a16="http://schemas.microsoft.com/office/drawing/2014/main" val="20001"/>
                    </a:ext>
                  </a:extLst>
                </a:gridCol>
                <a:gridCol w="1149631">
                  <a:extLst>
                    <a:ext uri="{9D8B030D-6E8A-4147-A177-3AD203B41FA5}">
                      <a16:colId xmlns:a16="http://schemas.microsoft.com/office/drawing/2014/main" val="20002"/>
                    </a:ext>
                  </a:extLst>
                </a:gridCol>
                <a:gridCol w="1446310">
                  <a:extLst>
                    <a:ext uri="{9D8B030D-6E8A-4147-A177-3AD203B41FA5}">
                      <a16:colId xmlns:a16="http://schemas.microsoft.com/office/drawing/2014/main" val="20003"/>
                    </a:ext>
                  </a:extLst>
                </a:gridCol>
                <a:gridCol w="1130631">
                  <a:extLst>
                    <a:ext uri="{9D8B030D-6E8A-4147-A177-3AD203B41FA5}">
                      <a16:colId xmlns:a16="http://schemas.microsoft.com/office/drawing/2014/main" val="20004"/>
                    </a:ext>
                  </a:extLst>
                </a:gridCol>
                <a:gridCol w="1408636">
                  <a:extLst>
                    <a:ext uri="{9D8B030D-6E8A-4147-A177-3AD203B41FA5}">
                      <a16:colId xmlns:a16="http://schemas.microsoft.com/office/drawing/2014/main" val="20005"/>
                    </a:ext>
                  </a:extLst>
                </a:gridCol>
                <a:gridCol w="1539059">
                  <a:extLst>
                    <a:ext uri="{9D8B030D-6E8A-4147-A177-3AD203B41FA5}">
                      <a16:colId xmlns:a16="http://schemas.microsoft.com/office/drawing/2014/main" val="20006"/>
                    </a:ext>
                  </a:extLst>
                </a:gridCol>
                <a:gridCol w="1465869">
                  <a:extLst>
                    <a:ext uri="{9D8B030D-6E8A-4147-A177-3AD203B41FA5}">
                      <a16:colId xmlns:a16="http://schemas.microsoft.com/office/drawing/2014/main" val="20007"/>
                    </a:ext>
                  </a:extLst>
                </a:gridCol>
              </a:tblGrid>
              <a:tr h="571849">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Province</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Division</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District</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Tehsil</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Urban/ Rural</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err="1">
                          <a:solidFill>
                            <a:srgbClr val="FFFFFF"/>
                          </a:solidFill>
                          <a:effectLst/>
                          <a:latin typeface="Century Gothic" panose="020B0502020202020204" pitchFamily="34" charset="0"/>
                        </a:rPr>
                        <a:t>Patwar</a:t>
                      </a:r>
                      <a:r>
                        <a:rPr lang="en-US" sz="1600" b="1" i="0" u="none" strike="noStrike" dirty="0">
                          <a:solidFill>
                            <a:srgbClr val="FFFFFF"/>
                          </a:solidFill>
                          <a:effectLst/>
                          <a:latin typeface="Century Gothic" panose="020B0502020202020204" pitchFamily="34" charset="0"/>
                        </a:rPr>
                        <a:t> Circle</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Mouza</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UC</a:t>
                      </a:r>
                    </a:p>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(Optional)</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extLst>
                  <a:ext uri="{0D108BD9-81ED-4DB2-BD59-A6C34878D82A}">
                    <a16:rowId xmlns:a16="http://schemas.microsoft.com/office/drawing/2014/main" val="10000"/>
                  </a:ext>
                </a:extLst>
              </a:tr>
              <a:tr h="238036">
                <a:tc>
                  <a:txBody>
                    <a:bodyPr/>
                    <a:lstStyle/>
                    <a:p>
                      <a:pPr algn="ctr" rtl="0" fontAlgn="t">
                        <a:spcBef>
                          <a:spcPts val="0"/>
                        </a:spcBef>
                        <a:spcAft>
                          <a:spcPts val="0"/>
                        </a:spcAft>
                      </a:pPr>
                      <a:r>
                        <a:rPr lang="x-none" sz="1800" b="0" i="0" u="none" strike="noStrike" dirty="0">
                          <a:solidFill>
                            <a:srgbClr val="FF0000"/>
                          </a:solidFill>
                          <a:effectLst/>
                          <a:latin typeface="Century Gothic" panose="020B0502020202020204" pitchFamily="34" charset="0"/>
                        </a:rPr>
                        <a:t>1</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x-none" sz="1800" b="0" i="0" u="none" strike="noStrike" dirty="0">
                          <a:solidFill>
                            <a:srgbClr val="FF0000"/>
                          </a:solidFill>
                          <a:effectLst/>
                          <a:latin typeface="Century Gothic" panose="020B0502020202020204" pitchFamily="34" charset="0"/>
                        </a:rPr>
                        <a:t>2</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dirty="0">
                          <a:solidFill>
                            <a:srgbClr val="FF0000"/>
                          </a:solidFill>
                          <a:effectLst/>
                        </a:rPr>
                        <a:t>3</a:t>
                      </a:r>
                      <a:endParaRPr lang="x-none" dirty="0">
                        <a:solidFill>
                          <a:srgbClr val="FF0000"/>
                        </a:solidFill>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4</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6</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7</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dirty="0">
                          <a:effectLst/>
                        </a:rPr>
                        <a:t>8</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1"/>
                  </a:ext>
                </a:extLst>
              </a:tr>
              <a:tr h="323399">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2"/>
                  </a:ext>
                </a:extLst>
              </a:tr>
              <a:tr h="339090">
                <a:tc>
                  <a:txBody>
                    <a:bodyPr/>
                    <a:lstStyle/>
                    <a:p>
                      <a:pPr algn="ctr" fontAlgn="t"/>
                      <a:r>
                        <a:rPr lang="en-US" dirty="0">
                          <a:effectLst/>
                        </a:rPr>
                        <a:t>01</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012</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23</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03</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00</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952500" y="3335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
          </a:p>
        </p:txBody>
      </p:sp>
      <p:sp>
        <p:nvSpPr>
          <p:cNvPr id="12" name="Rectangle 2"/>
          <p:cNvSpPr>
            <a:spLocks noChangeArrowheads="1"/>
          </p:cNvSpPr>
          <p:nvPr/>
        </p:nvSpPr>
        <p:spPr bwMode="auto">
          <a:xfrm>
            <a:off x="914400" y="3341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
          </a:p>
        </p:txBody>
      </p:sp>
      <p:graphicFrame>
        <p:nvGraphicFramePr>
          <p:cNvPr id="13" name="Table 12"/>
          <p:cNvGraphicFramePr>
            <a:graphicFrameLocks noGrp="1"/>
          </p:cNvGraphicFramePr>
          <p:nvPr/>
        </p:nvGraphicFramePr>
        <p:xfrm>
          <a:off x="685800" y="3981071"/>
          <a:ext cx="10537177" cy="1934612"/>
        </p:xfrm>
        <a:graphic>
          <a:graphicData uri="http://schemas.openxmlformats.org/drawingml/2006/table">
            <a:tbl>
              <a:tblPr/>
              <a:tblGrid>
                <a:gridCol w="1175746">
                  <a:extLst>
                    <a:ext uri="{9D8B030D-6E8A-4147-A177-3AD203B41FA5}">
                      <a16:colId xmlns:a16="http://schemas.microsoft.com/office/drawing/2014/main" val="20000"/>
                    </a:ext>
                  </a:extLst>
                </a:gridCol>
                <a:gridCol w="1097363">
                  <a:extLst>
                    <a:ext uri="{9D8B030D-6E8A-4147-A177-3AD203B41FA5}">
                      <a16:colId xmlns:a16="http://schemas.microsoft.com/office/drawing/2014/main" val="20001"/>
                    </a:ext>
                  </a:extLst>
                </a:gridCol>
                <a:gridCol w="1175747">
                  <a:extLst>
                    <a:ext uri="{9D8B030D-6E8A-4147-A177-3AD203B41FA5}">
                      <a16:colId xmlns:a16="http://schemas.microsoft.com/office/drawing/2014/main" val="20002"/>
                    </a:ext>
                  </a:extLst>
                </a:gridCol>
                <a:gridCol w="1410896">
                  <a:extLst>
                    <a:ext uri="{9D8B030D-6E8A-4147-A177-3AD203B41FA5}">
                      <a16:colId xmlns:a16="http://schemas.microsoft.com/office/drawing/2014/main" val="20003"/>
                    </a:ext>
                  </a:extLst>
                </a:gridCol>
                <a:gridCol w="1175747">
                  <a:extLst>
                    <a:ext uri="{9D8B030D-6E8A-4147-A177-3AD203B41FA5}">
                      <a16:colId xmlns:a16="http://schemas.microsoft.com/office/drawing/2014/main" val="20004"/>
                    </a:ext>
                  </a:extLst>
                </a:gridCol>
                <a:gridCol w="1353573">
                  <a:extLst>
                    <a:ext uri="{9D8B030D-6E8A-4147-A177-3AD203B41FA5}">
                      <a16:colId xmlns:a16="http://schemas.microsoft.com/office/drawing/2014/main" val="20005"/>
                    </a:ext>
                  </a:extLst>
                </a:gridCol>
                <a:gridCol w="1318199">
                  <a:extLst>
                    <a:ext uri="{9D8B030D-6E8A-4147-A177-3AD203B41FA5}">
                      <a16:colId xmlns:a16="http://schemas.microsoft.com/office/drawing/2014/main" val="20006"/>
                    </a:ext>
                  </a:extLst>
                </a:gridCol>
                <a:gridCol w="1829906">
                  <a:extLst>
                    <a:ext uri="{9D8B030D-6E8A-4147-A177-3AD203B41FA5}">
                      <a16:colId xmlns:a16="http://schemas.microsoft.com/office/drawing/2014/main" val="20007"/>
                    </a:ext>
                  </a:extLst>
                </a:gridCol>
              </a:tblGrid>
              <a:tr h="280034">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Province</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Division</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District</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Tehsil</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Urban/ Rural</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err="1">
                          <a:solidFill>
                            <a:srgbClr val="FFFFFF"/>
                          </a:solidFill>
                          <a:effectLst/>
                          <a:latin typeface="Century Gothic" panose="020B0502020202020204" pitchFamily="34" charset="0"/>
                        </a:rPr>
                        <a:t>Patwar</a:t>
                      </a:r>
                      <a:r>
                        <a:rPr lang="en-US" sz="1600" b="1" i="0" u="none" strike="noStrike" dirty="0">
                          <a:solidFill>
                            <a:srgbClr val="FFFFFF"/>
                          </a:solidFill>
                          <a:effectLst/>
                          <a:latin typeface="Century Gothic" panose="020B0502020202020204" pitchFamily="34" charset="0"/>
                        </a:rPr>
                        <a:t> Circle</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Mouza</a:t>
                      </a:r>
                      <a:endParaRPr lang="en-US" sz="1600"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tc>
                  <a:txBody>
                    <a:bodyPr/>
                    <a:lstStyle/>
                    <a:p>
                      <a:pPr algn="ctr" rtl="0" fontAlgn="t">
                        <a:spcBef>
                          <a:spcPts val="0"/>
                        </a:spcBef>
                        <a:spcAft>
                          <a:spcPts val="0"/>
                        </a:spcAft>
                      </a:pPr>
                      <a:r>
                        <a:rPr lang="en-US" sz="1600" b="1" i="0" u="none" strike="noStrike" dirty="0">
                          <a:solidFill>
                            <a:srgbClr val="FFFFFF"/>
                          </a:solidFill>
                          <a:effectLst/>
                          <a:latin typeface="Century Gothic" panose="020B0502020202020204" pitchFamily="34" charset="0"/>
                        </a:rPr>
                        <a:t>Town/ </a:t>
                      </a:r>
                      <a:r>
                        <a:rPr lang="en-US" sz="1600" b="1" i="0" u="none" strike="noStrike" dirty="0" err="1">
                          <a:solidFill>
                            <a:srgbClr val="FFFFFF"/>
                          </a:solidFill>
                          <a:effectLst/>
                          <a:latin typeface="Century Gothic" panose="020B0502020202020204" pitchFamily="34" charset="0"/>
                        </a:rPr>
                        <a:t>Cantt</a:t>
                      </a:r>
                      <a:r>
                        <a:rPr lang="en-US" sz="1600" b="1" i="0" u="none" strike="noStrike" dirty="0">
                          <a:solidFill>
                            <a:srgbClr val="FFFFFF"/>
                          </a:solidFill>
                          <a:effectLst/>
                          <a:latin typeface="Century Gothic" panose="020B0502020202020204" pitchFamily="34" charset="0"/>
                        </a:rPr>
                        <a:t>., Cooperative,</a:t>
                      </a:r>
                      <a:r>
                        <a:rPr lang="en-US" sz="1600" b="1" i="0" u="none" strike="noStrike" baseline="0" dirty="0">
                          <a:solidFill>
                            <a:srgbClr val="FFFFFF"/>
                          </a:solidFill>
                          <a:effectLst/>
                          <a:latin typeface="Century Gothic" panose="020B0502020202020204" pitchFamily="34" charset="0"/>
                        </a:rPr>
                        <a:t> Authority</a:t>
                      </a:r>
                      <a:endParaRPr lang="en-US" sz="1600" dirty="0">
                        <a:effectLst/>
                      </a:endParaRPr>
                    </a:p>
                  </a:txBody>
                  <a:tcPr marL="94383" marR="94383" marT="47191" marB="4719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01513"/>
                    </a:solidFill>
                  </a:tcPr>
                </a:tc>
                <a:extLst>
                  <a:ext uri="{0D108BD9-81ED-4DB2-BD59-A6C34878D82A}">
                    <a16:rowId xmlns:a16="http://schemas.microsoft.com/office/drawing/2014/main" val="10000"/>
                  </a:ext>
                </a:extLst>
              </a:tr>
              <a:tr h="280034">
                <a:tc>
                  <a:txBody>
                    <a:bodyPr/>
                    <a:lstStyle/>
                    <a:p>
                      <a:pPr algn="ctr" rtl="0" fontAlgn="t">
                        <a:spcBef>
                          <a:spcPts val="0"/>
                        </a:spcBef>
                        <a:spcAft>
                          <a:spcPts val="0"/>
                        </a:spcAft>
                      </a:pPr>
                      <a:r>
                        <a:rPr lang="x-none" sz="1800" b="0" i="0" u="none" strike="noStrike" dirty="0">
                          <a:solidFill>
                            <a:srgbClr val="FF0000"/>
                          </a:solidFill>
                          <a:effectLst/>
                          <a:latin typeface="Century Gothic" panose="020B0502020202020204" pitchFamily="34" charset="0"/>
                        </a:rPr>
                        <a:t>1</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x-none" sz="1800" b="0" i="0" u="none" strike="noStrike">
                          <a:solidFill>
                            <a:srgbClr val="FF0000"/>
                          </a:solidFill>
                          <a:effectLst/>
                          <a:latin typeface="Century Gothic" panose="020B0502020202020204" pitchFamily="34" charset="0"/>
                        </a:rPr>
                        <a:t>2</a:t>
                      </a:r>
                      <a:endParaRPr lang="x-none">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dirty="0">
                          <a:solidFill>
                            <a:srgbClr val="FF0000"/>
                          </a:solidFill>
                          <a:effectLst/>
                        </a:rPr>
                        <a:t>3</a:t>
                      </a:r>
                      <a:endParaRPr lang="x-none" dirty="0">
                        <a:solidFill>
                          <a:srgbClr val="FF0000"/>
                        </a:solidFill>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4</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6</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7</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rtl="0" fontAlgn="t">
                        <a:spcBef>
                          <a:spcPts val="0"/>
                        </a:spcBef>
                        <a:spcAft>
                          <a:spcPts val="0"/>
                        </a:spcAft>
                      </a:pPr>
                      <a:r>
                        <a:rPr lang="en-US" sz="1800" b="0" i="0" u="none" strike="noStrike" dirty="0">
                          <a:solidFill>
                            <a:srgbClr val="FF0000"/>
                          </a:solidFill>
                          <a:effectLst/>
                          <a:latin typeface="Century Gothic" panose="020B0502020202020204" pitchFamily="34" charset="0"/>
                        </a:rPr>
                        <a:t>8</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1"/>
                  </a:ext>
                </a:extLst>
              </a:tr>
              <a:tr h="323399">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tc>
                  <a:txBody>
                    <a:bodyPr/>
                    <a:lstStyle/>
                    <a:p>
                      <a:pPr fontAlgn="t"/>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2E7E6"/>
                    </a:solidFill>
                  </a:tcPr>
                </a:tc>
                <a:extLst>
                  <a:ext uri="{0D108BD9-81ED-4DB2-BD59-A6C34878D82A}">
                    <a16:rowId xmlns:a16="http://schemas.microsoft.com/office/drawing/2014/main" val="10002"/>
                  </a:ext>
                </a:extLst>
              </a:tr>
              <a:tr h="339090">
                <a:tc>
                  <a:txBody>
                    <a:bodyPr/>
                    <a:lstStyle/>
                    <a:p>
                      <a:pPr algn="ctr" fontAlgn="t"/>
                      <a:r>
                        <a:rPr lang="en-US" dirty="0">
                          <a:effectLst/>
                        </a:rPr>
                        <a:t>01</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012</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23</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1</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05</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03</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tc>
                  <a:txBody>
                    <a:bodyPr/>
                    <a:lstStyle/>
                    <a:p>
                      <a:pPr algn="ctr" fontAlgn="t"/>
                      <a:r>
                        <a:rPr lang="en-US" dirty="0">
                          <a:effectLst/>
                        </a:rPr>
                        <a:t>02</a:t>
                      </a:r>
                      <a:endParaRPr lang="x-none" dirty="0">
                        <a:effectLst/>
                      </a:endParaRPr>
                    </a:p>
                  </a:txBody>
                  <a:tcPr marL="95250" marR="95250" marT="47625" marB="4762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3CACA"/>
                    </a:solidFill>
                  </a:tcPr>
                </a:tc>
                <a:extLst>
                  <a:ext uri="{0D108BD9-81ED-4DB2-BD59-A6C34878D82A}">
                    <a16:rowId xmlns:a16="http://schemas.microsoft.com/office/drawing/2014/main" val="10003"/>
                  </a:ext>
                </a:extLst>
              </a:tr>
            </a:tbl>
          </a:graphicData>
        </a:graphic>
      </p:graphicFrame>
      <p:sp>
        <p:nvSpPr>
          <p:cNvPr id="15" name="Text Placeholder 2">
            <a:extLst>
              <a:ext uri="{FF2B5EF4-FFF2-40B4-BE49-F238E27FC236}">
                <a16:creationId xmlns:a16="http://schemas.microsoft.com/office/drawing/2014/main" id="{1A716D13-35C6-42DE-8BC7-A6ECBF1BE0D7}"/>
              </a:ext>
            </a:extLst>
          </p:cNvPr>
          <p:cNvSpPr txBox="1">
            <a:spLocks/>
          </p:cNvSpPr>
          <p:nvPr/>
        </p:nvSpPr>
        <p:spPr>
          <a:xfrm>
            <a:off x="685800" y="5946871"/>
            <a:ext cx="10515600" cy="69965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63525" indent="0" algn="just">
              <a:buClr>
                <a:srgbClr val="0070C0"/>
              </a:buClr>
              <a:buSzPct val="100000"/>
              <a:buNone/>
              <a:tabLst>
                <a:tab pos="1081088" algn="l"/>
              </a:tabLst>
            </a:pPr>
            <a:r>
              <a:rPr lang="en-US" sz="2600" i="1" dirty="0">
                <a:solidFill>
                  <a:prstClr val="black"/>
                </a:solidFill>
                <a:latin typeface="Arial Narrow" panose="020B0606020202030204" pitchFamily="34" charset="0"/>
              </a:rPr>
              <a:t>Parcel ID is composite key which consist of two candidate keys</a:t>
            </a: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solidFill>
              <a:latin typeface="Arial Narrow" panose="020B0606020202030204" pitchFamily="34" charset="0"/>
            </a:endParaRPr>
          </a:p>
          <a:p>
            <a:pPr marL="900113" indent="-636588" algn="just">
              <a:buClr>
                <a:srgbClr val="0070C0"/>
              </a:buClr>
              <a:buSzPct val="100000"/>
              <a:buFont typeface="Wingdings" panose="05000000000000000000" pitchFamily="2" charset="2"/>
              <a:buChar char="v"/>
              <a:tabLst>
                <a:tab pos="1081088" algn="l"/>
              </a:tabLst>
            </a:pPr>
            <a:endParaRPr lang="en-US" sz="2600" dirty="0">
              <a:solidFill>
                <a:prstClr val="black">
                  <a:lumMod val="75000"/>
                  <a:lumOff val="25000"/>
                </a:prstClr>
              </a:solidFill>
              <a:latin typeface="Arial Narrow" panose="020B0606020202030204" pitchFamily="34" charset="0"/>
            </a:endParaRPr>
          </a:p>
        </p:txBody>
      </p:sp>
    </p:spTree>
    <p:extLst>
      <p:ext uri="{BB962C8B-B14F-4D97-AF65-F5344CB8AC3E}">
        <p14:creationId xmlns:p14="http://schemas.microsoft.com/office/powerpoint/2010/main" val="47791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chine gears">
            <a:extLst>
              <a:ext uri="{FF2B5EF4-FFF2-40B4-BE49-F238E27FC236}">
                <a16:creationId xmlns:a16="http://schemas.microsoft.com/office/drawing/2014/main" id="{9E440A59-756A-432B-BBEA-D717E2933976}"/>
              </a:ext>
            </a:extLst>
          </p:cNvPr>
          <p:cNvPicPr>
            <a:picLocks noChangeAspect="1"/>
          </p:cNvPicPr>
          <p:nvPr/>
        </p:nvPicPr>
        <p:blipFill rotWithShape="1">
          <a:blip r:embed="rId2">
            <a:alphaModFix amt="45000"/>
          </a:blip>
          <a:srcRect t="8640" b="7090"/>
          <a:stretch/>
        </p:blipFill>
        <p:spPr>
          <a:xfrm>
            <a:off x="-1" y="10"/>
            <a:ext cx="12192001" cy="6857990"/>
          </a:xfrm>
          <a:prstGeom prst="rect">
            <a:avLst/>
          </a:prstGeom>
        </p:spPr>
      </p:pic>
      <p:sp>
        <p:nvSpPr>
          <p:cNvPr id="27" name="Rectangle 1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4" name="Title 3">
            <a:extLst>
              <a:ext uri="{FF2B5EF4-FFF2-40B4-BE49-F238E27FC236}">
                <a16:creationId xmlns:a16="http://schemas.microsoft.com/office/drawing/2014/main" id="{FF9E46C6-2811-4149-93F6-3A7F9094A5A0}"/>
              </a:ext>
            </a:extLst>
          </p:cNvPr>
          <p:cNvSpPr>
            <a:spLocks noGrp="1"/>
          </p:cNvSpPr>
          <p:nvPr>
            <p:ph type="title"/>
          </p:nvPr>
        </p:nvSpPr>
        <p:spPr>
          <a:xfrm>
            <a:off x="1769532" y="1695576"/>
            <a:ext cx="8652938" cy="2857191"/>
          </a:xfrm>
        </p:spPr>
        <p:txBody>
          <a:bodyPr vert="horz" lIns="91440" tIns="45720" rIns="91440" bIns="45720" rtlCol="0" anchor="ctr">
            <a:normAutofit/>
          </a:bodyPr>
          <a:lstStyle/>
          <a:p>
            <a:pPr algn="ctr" defTabSz="914400"/>
            <a:r>
              <a:rPr lang="en-US" sz="8000"/>
              <a:t>Process Modeling</a:t>
            </a:r>
          </a:p>
        </p:txBody>
      </p:sp>
      <p:sp>
        <p:nvSpPr>
          <p:cNvPr id="5" name="Text Placeholder 4">
            <a:extLst>
              <a:ext uri="{FF2B5EF4-FFF2-40B4-BE49-F238E27FC236}">
                <a16:creationId xmlns:a16="http://schemas.microsoft.com/office/drawing/2014/main" id="{4141EAC4-D5CB-3841-B85E-72E4933FAD70}"/>
              </a:ext>
            </a:extLst>
          </p:cNvPr>
          <p:cNvSpPr>
            <a:spLocks noGrp="1"/>
          </p:cNvSpPr>
          <p:nvPr>
            <p:ph type="body" idx="1"/>
          </p:nvPr>
        </p:nvSpPr>
        <p:spPr>
          <a:xfrm>
            <a:off x="1769532" y="4623127"/>
            <a:ext cx="8655200" cy="457201"/>
          </a:xfrm>
        </p:spPr>
        <p:txBody>
          <a:bodyPr vert="horz" lIns="91440" tIns="45720" rIns="91440" bIns="45720" rtlCol="0">
            <a:normAutofit/>
          </a:bodyPr>
          <a:lstStyle/>
          <a:p>
            <a:pPr algn="ctr" defTabSz="914400"/>
            <a:r>
              <a:rPr lang="en-US">
                <a:solidFill>
                  <a:schemeClr val="tx1"/>
                </a:solidFill>
              </a:rPr>
              <a:t>Registry  and Cadaster Processes</a:t>
            </a:r>
          </a:p>
        </p:txBody>
      </p:sp>
      <p:sp>
        <p:nvSpPr>
          <p:cNvPr id="28" name="Rectangle 2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818929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28DED-B2F5-D94D-BEB1-5F1FE6EF3591}"/>
              </a:ext>
            </a:extLst>
          </p:cNvPr>
          <p:cNvSpPr>
            <a:spLocks noGrp="1"/>
          </p:cNvSpPr>
          <p:nvPr>
            <p:ph type="title"/>
          </p:nvPr>
        </p:nvSpPr>
        <p:spPr>
          <a:xfrm>
            <a:off x="1371599" y="294538"/>
            <a:ext cx="9895951" cy="1033669"/>
          </a:xfrm>
        </p:spPr>
        <p:txBody>
          <a:bodyPr>
            <a:normAutofit/>
          </a:bodyPr>
          <a:lstStyle/>
          <a:p>
            <a:r>
              <a:rPr lang="en-PK" sz="4000">
                <a:solidFill>
                  <a:srgbClr val="FFFFFF"/>
                </a:solidFill>
              </a:rPr>
              <a:t>Land Process</a:t>
            </a:r>
          </a:p>
        </p:txBody>
      </p:sp>
      <p:sp>
        <p:nvSpPr>
          <p:cNvPr id="3" name="Content Placeholder 2">
            <a:extLst>
              <a:ext uri="{FF2B5EF4-FFF2-40B4-BE49-F238E27FC236}">
                <a16:creationId xmlns:a16="http://schemas.microsoft.com/office/drawing/2014/main" id="{F4289492-F07F-1E43-AAEB-32C83F03B8FA}"/>
              </a:ext>
            </a:extLst>
          </p:cNvPr>
          <p:cNvSpPr>
            <a:spLocks noGrp="1"/>
          </p:cNvSpPr>
          <p:nvPr>
            <p:ph idx="1"/>
          </p:nvPr>
        </p:nvSpPr>
        <p:spPr>
          <a:xfrm>
            <a:off x="1371599" y="2318197"/>
            <a:ext cx="9724031" cy="3683358"/>
          </a:xfrm>
        </p:spPr>
        <p:txBody>
          <a:bodyPr anchor="ctr">
            <a:normAutofit/>
          </a:bodyPr>
          <a:lstStyle/>
          <a:p>
            <a:r>
              <a:rPr lang="en-PK" sz="2000" b="1" cap="all"/>
              <a:t>Fard Malkiyat (Ownership Document) Process</a:t>
            </a:r>
          </a:p>
          <a:p>
            <a:pPr lvl="1"/>
            <a:r>
              <a:rPr lang="en-PK" sz="2000"/>
              <a:t>Process of creating ownership document from the Haqdaran Zameen and Mutation. </a:t>
            </a:r>
          </a:p>
          <a:p>
            <a:r>
              <a:rPr lang="en-PK" sz="2000" b="1" cap="all"/>
              <a:t>Register Haqdaran Zamin (Land Registration) Process</a:t>
            </a:r>
          </a:p>
          <a:p>
            <a:pPr lvl="1"/>
            <a:r>
              <a:rPr lang="en-PK" sz="2000"/>
              <a:t>Process of creating register Haqdaran Zamin also know as Jamabandi or Consolidation. This process should repeat every four year for reconilition of changes on land.</a:t>
            </a:r>
          </a:p>
          <a:p>
            <a:r>
              <a:rPr lang="en-PK" sz="2000" b="1" cap="all"/>
              <a:t>Fard Badar (Error Correction) Process</a:t>
            </a:r>
          </a:p>
          <a:p>
            <a:pPr lvl="1"/>
            <a:r>
              <a:rPr lang="en-PK" sz="2000"/>
              <a:t>Process of correct error in different process and register including ownership, mutation, and mesurements.</a:t>
            </a:r>
          </a:p>
        </p:txBody>
      </p:sp>
    </p:spTree>
    <p:extLst>
      <p:ext uri="{BB962C8B-B14F-4D97-AF65-F5344CB8AC3E}">
        <p14:creationId xmlns:p14="http://schemas.microsoft.com/office/powerpoint/2010/main" val="206075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16C28-902E-BD4C-B070-F00D7B6AC62D}"/>
              </a:ext>
            </a:extLst>
          </p:cNvPr>
          <p:cNvSpPr>
            <a:spLocks noGrp="1"/>
          </p:cNvSpPr>
          <p:nvPr>
            <p:ph type="title"/>
          </p:nvPr>
        </p:nvSpPr>
        <p:spPr>
          <a:xfrm>
            <a:off x="1371599" y="294538"/>
            <a:ext cx="9895951" cy="1033669"/>
          </a:xfrm>
        </p:spPr>
        <p:txBody>
          <a:bodyPr>
            <a:normAutofit/>
          </a:bodyPr>
          <a:lstStyle/>
          <a:p>
            <a:r>
              <a:rPr lang="en-PK" sz="4000">
                <a:solidFill>
                  <a:srgbClr val="FFFFFF"/>
                </a:solidFill>
              </a:rPr>
              <a:t>Land Process</a:t>
            </a:r>
          </a:p>
        </p:txBody>
      </p:sp>
      <p:sp>
        <p:nvSpPr>
          <p:cNvPr id="3" name="Content Placeholder 2">
            <a:extLst>
              <a:ext uri="{FF2B5EF4-FFF2-40B4-BE49-F238E27FC236}">
                <a16:creationId xmlns:a16="http://schemas.microsoft.com/office/drawing/2014/main" id="{3E24D9A7-7017-3A4F-BADD-A7C8070AA802}"/>
              </a:ext>
            </a:extLst>
          </p:cNvPr>
          <p:cNvSpPr>
            <a:spLocks noGrp="1"/>
          </p:cNvSpPr>
          <p:nvPr>
            <p:ph idx="1"/>
          </p:nvPr>
        </p:nvSpPr>
        <p:spPr>
          <a:xfrm>
            <a:off x="1371599" y="2318197"/>
            <a:ext cx="9724031" cy="3683358"/>
          </a:xfrm>
        </p:spPr>
        <p:txBody>
          <a:bodyPr anchor="ctr">
            <a:normAutofit/>
          </a:bodyPr>
          <a:lstStyle/>
          <a:p>
            <a:r>
              <a:rPr lang="en-PK" sz="2000" b="1" cap="all"/>
              <a:t>Gardawari (Binomial Inspection) Process </a:t>
            </a:r>
          </a:p>
          <a:p>
            <a:pPr lvl="1"/>
            <a:r>
              <a:rPr lang="en-PK" sz="2000"/>
              <a:t>The process to collect crop yield information. </a:t>
            </a:r>
            <a:r>
              <a:rPr lang="en-GB" sz="2000"/>
              <a:t>T</a:t>
            </a:r>
            <a:r>
              <a:rPr lang="en-PK" sz="2000"/>
              <a:t>his process repeated before every harvesting.</a:t>
            </a:r>
          </a:p>
          <a:p>
            <a:r>
              <a:rPr lang="en-PK" sz="2000" b="1" cap="all"/>
              <a:t>Mutation Process</a:t>
            </a:r>
          </a:p>
          <a:p>
            <a:pPr lvl="1"/>
            <a:r>
              <a:rPr lang="en-PK" sz="2000"/>
              <a:t>Process of recording changes on landThere are various types of mutations such as sale, gift, mortgaging, lease, and subdivision, and devolution of land.</a:t>
            </a:r>
          </a:p>
          <a:p>
            <a:pPr lvl="1"/>
            <a:endParaRPr lang="en-PK" sz="2000" b="1" cap="all"/>
          </a:p>
          <a:p>
            <a:pPr lvl="1"/>
            <a:endParaRPr lang="en-PK" sz="2000"/>
          </a:p>
        </p:txBody>
      </p:sp>
    </p:spTree>
    <p:extLst>
      <p:ext uri="{BB962C8B-B14F-4D97-AF65-F5344CB8AC3E}">
        <p14:creationId xmlns:p14="http://schemas.microsoft.com/office/powerpoint/2010/main" val="24424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04C449A-2685-3844-AF6C-C04819A2F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960" y="643466"/>
            <a:ext cx="5234437" cy="5571067"/>
          </a:xfrm>
          <a:prstGeom prst="rect">
            <a:avLst/>
          </a:prstGeom>
        </p:spPr>
      </p:pic>
      <p:sp>
        <p:nvSpPr>
          <p:cNvPr id="4" name="TextBox 3">
            <a:extLst>
              <a:ext uri="{FF2B5EF4-FFF2-40B4-BE49-F238E27FC236}">
                <a16:creationId xmlns:a16="http://schemas.microsoft.com/office/drawing/2014/main" id="{ED62DA33-1CAC-5644-BE4F-6F42C5C1CD9F}"/>
              </a:ext>
            </a:extLst>
          </p:cNvPr>
          <p:cNvSpPr txBox="1"/>
          <p:nvPr/>
        </p:nvSpPr>
        <p:spPr>
          <a:xfrm>
            <a:off x="8710024" y="2210765"/>
            <a:ext cx="1918922" cy="2554545"/>
          </a:xfrm>
          <a:prstGeom prst="rect">
            <a:avLst/>
          </a:prstGeom>
          <a:noFill/>
        </p:spPr>
        <p:txBody>
          <a:bodyPr wrap="none" rtlCol="0">
            <a:spAutoFit/>
          </a:bodyPr>
          <a:lstStyle/>
          <a:p>
            <a:pPr algn="ctr"/>
            <a:r>
              <a:rPr lang="en-PK" sz="3200" b="1" dirty="0"/>
              <a:t>Registry </a:t>
            </a:r>
          </a:p>
          <a:p>
            <a:pPr algn="ctr"/>
            <a:r>
              <a:rPr lang="en-PK" sz="3200" b="1" dirty="0"/>
              <a:t>and </a:t>
            </a:r>
          </a:p>
          <a:p>
            <a:pPr algn="ctr"/>
            <a:r>
              <a:rPr lang="en-PK" sz="3200" b="1" dirty="0"/>
              <a:t>Cadastre  </a:t>
            </a:r>
          </a:p>
          <a:p>
            <a:pPr algn="ctr"/>
            <a:r>
              <a:rPr lang="en-PK" sz="3200" b="1" dirty="0"/>
              <a:t>Process </a:t>
            </a:r>
          </a:p>
          <a:p>
            <a:pPr algn="ctr"/>
            <a:r>
              <a:rPr lang="en-PK" sz="3200" b="1" dirty="0"/>
              <a:t>Work flow</a:t>
            </a:r>
          </a:p>
        </p:txBody>
      </p:sp>
    </p:spTree>
    <p:extLst>
      <p:ext uri="{BB962C8B-B14F-4D97-AF65-F5344CB8AC3E}">
        <p14:creationId xmlns:p14="http://schemas.microsoft.com/office/powerpoint/2010/main" val="90344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740D-65B1-432C-A7EA-7B17411D5995}"/>
              </a:ext>
            </a:extLst>
          </p:cNvPr>
          <p:cNvSpPr>
            <a:spLocks noGrp="1"/>
          </p:cNvSpPr>
          <p:nvPr>
            <p:ph type="title"/>
          </p:nvPr>
        </p:nvSpPr>
        <p:spPr>
          <a:xfrm>
            <a:off x="351692" y="486225"/>
            <a:ext cx="5170145" cy="6127750"/>
          </a:xfrm>
        </p:spPr>
        <p:txBody>
          <a:bodyPr anchor="t" anchorCtr="0">
            <a:normAutofit/>
          </a:bodyPr>
          <a:lstStyle/>
          <a:p>
            <a:r>
              <a:rPr lang="en-US" sz="4000" dirty="0"/>
              <a:t>Land Registration Process</a:t>
            </a:r>
            <a:endParaRPr lang="en-PK" sz="4000" dirty="0"/>
          </a:p>
        </p:txBody>
      </p:sp>
      <p:pic>
        <p:nvPicPr>
          <p:cNvPr id="8" name="Picture 7">
            <a:extLst>
              <a:ext uri="{FF2B5EF4-FFF2-40B4-BE49-F238E27FC236}">
                <a16:creationId xmlns:a16="http://schemas.microsoft.com/office/drawing/2014/main" id="{AEDE6049-8D8D-419C-9847-0A099448F7CA}"/>
              </a:ext>
            </a:extLst>
          </p:cNvPr>
          <p:cNvPicPr>
            <a:picLocks noChangeAspect="1"/>
          </p:cNvPicPr>
          <p:nvPr/>
        </p:nvPicPr>
        <p:blipFill>
          <a:blip r:embed="rId2"/>
          <a:stretch>
            <a:fillRect/>
          </a:stretch>
        </p:blipFill>
        <p:spPr>
          <a:xfrm>
            <a:off x="7172967" y="152687"/>
            <a:ext cx="4180833" cy="6461288"/>
          </a:xfrm>
          <a:prstGeom prst="rect">
            <a:avLst/>
          </a:prstGeom>
        </p:spPr>
      </p:pic>
    </p:spTree>
    <p:extLst>
      <p:ext uri="{BB962C8B-B14F-4D97-AF65-F5344CB8AC3E}">
        <p14:creationId xmlns:p14="http://schemas.microsoft.com/office/powerpoint/2010/main" val="224131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740D-65B1-432C-A7EA-7B17411D5995}"/>
              </a:ext>
            </a:extLst>
          </p:cNvPr>
          <p:cNvSpPr>
            <a:spLocks noGrp="1"/>
          </p:cNvSpPr>
          <p:nvPr>
            <p:ph type="title"/>
          </p:nvPr>
        </p:nvSpPr>
        <p:spPr>
          <a:xfrm>
            <a:off x="351692" y="486225"/>
            <a:ext cx="5170145" cy="6127750"/>
          </a:xfrm>
        </p:spPr>
        <p:txBody>
          <a:bodyPr anchor="t" anchorCtr="0">
            <a:normAutofit/>
          </a:bodyPr>
          <a:lstStyle/>
          <a:p>
            <a:r>
              <a:rPr lang="en-US" sz="4000" dirty="0" err="1"/>
              <a:t>Fard</a:t>
            </a:r>
            <a:r>
              <a:rPr lang="en-US" sz="4000" dirty="0"/>
              <a:t> </a:t>
            </a:r>
            <a:r>
              <a:rPr lang="en-US" sz="4000" dirty="0" err="1"/>
              <a:t>Malkiyat</a:t>
            </a:r>
            <a:r>
              <a:rPr lang="en-US" sz="4000" dirty="0"/>
              <a:t> (Ownership) Process</a:t>
            </a:r>
            <a:endParaRPr lang="en-PK" sz="4000" dirty="0"/>
          </a:p>
        </p:txBody>
      </p:sp>
      <p:pic>
        <p:nvPicPr>
          <p:cNvPr id="5" name="Content Placeholder 4">
            <a:extLst>
              <a:ext uri="{FF2B5EF4-FFF2-40B4-BE49-F238E27FC236}">
                <a16:creationId xmlns:a16="http://schemas.microsoft.com/office/drawing/2014/main" id="{D582FB35-4900-4030-95D9-0C37F24DC6D5}"/>
              </a:ext>
            </a:extLst>
          </p:cNvPr>
          <p:cNvPicPr>
            <a:picLocks noGrp="1" noChangeAspect="1"/>
          </p:cNvPicPr>
          <p:nvPr>
            <p:ph idx="1"/>
          </p:nvPr>
        </p:nvPicPr>
        <p:blipFill>
          <a:blip r:embed="rId2"/>
          <a:stretch>
            <a:fillRect/>
          </a:stretch>
        </p:blipFill>
        <p:spPr>
          <a:xfrm>
            <a:off x="5521837" y="244025"/>
            <a:ext cx="5394691" cy="6248850"/>
          </a:xfrm>
        </p:spPr>
      </p:pic>
    </p:spTree>
    <p:extLst>
      <p:ext uri="{BB962C8B-B14F-4D97-AF65-F5344CB8AC3E}">
        <p14:creationId xmlns:p14="http://schemas.microsoft.com/office/powerpoint/2010/main" val="248876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740D-65B1-432C-A7EA-7B17411D5995}"/>
              </a:ext>
            </a:extLst>
          </p:cNvPr>
          <p:cNvSpPr>
            <a:spLocks noGrp="1"/>
          </p:cNvSpPr>
          <p:nvPr>
            <p:ph type="title"/>
          </p:nvPr>
        </p:nvSpPr>
        <p:spPr>
          <a:xfrm>
            <a:off x="351692" y="365125"/>
            <a:ext cx="4304714" cy="6127750"/>
          </a:xfrm>
        </p:spPr>
        <p:txBody>
          <a:bodyPr anchor="t" anchorCtr="0">
            <a:normAutofit/>
          </a:bodyPr>
          <a:lstStyle/>
          <a:p>
            <a:r>
              <a:rPr lang="en-US" sz="4000" dirty="0"/>
              <a:t>Mutation Process</a:t>
            </a:r>
            <a:endParaRPr lang="en-PK" sz="4000" dirty="0"/>
          </a:p>
        </p:txBody>
      </p:sp>
      <p:pic>
        <p:nvPicPr>
          <p:cNvPr id="6" name="Picture 5">
            <a:extLst>
              <a:ext uri="{FF2B5EF4-FFF2-40B4-BE49-F238E27FC236}">
                <a16:creationId xmlns:a16="http://schemas.microsoft.com/office/drawing/2014/main" id="{3BF464DA-5453-43B6-ACBB-9AB4D7835DF4}"/>
              </a:ext>
            </a:extLst>
          </p:cNvPr>
          <p:cNvPicPr>
            <a:picLocks noChangeAspect="1"/>
          </p:cNvPicPr>
          <p:nvPr/>
        </p:nvPicPr>
        <p:blipFill>
          <a:blip r:embed="rId2"/>
          <a:stretch>
            <a:fillRect/>
          </a:stretch>
        </p:blipFill>
        <p:spPr>
          <a:xfrm>
            <a:off x="7104185" y="231969"/>
            <a:ext cx="4883833" cy="6597871"/>
          </a:xfrm>
          <a:prstGeom prst="rect">
            <a:avLst/>
          </a:prstGeom>
        </p:spPr>
      </p:pic>
    </p:spTree>
    <p:extLst>
      <p:ext uri="{BB962C8B-B14F-4D97-AF65-F5344CB8AC3E}">
        <p14:creationId xmlns:p14="http://schemas.microsoft.com/office/powerpoint/2010/main" val="85765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740D-65B1-432C-A7EA-7B17411D5995}"/>
              </a:ext>
            </a:extLst>
          </p:cNvPr>
          <p:cNvSpPr>
            <a:spLocks noGrp="1"/>
          </p:cNvSpPr>
          <p:nvPr>
            <p:ph type="title"/>
          </p:nvPr>
        </p:nvSpPr>
        <p:spPr>
          <a:xfrm>
            <a:off x="351692" y="365125"/>
            <a:ext cx="4304714" cy="6127750"/>
          </a:xfrm>
        </p:spPr>
        <p:txBody>
          <a:bodyPr anchor="t" anchorCtr="0">
            <a:normAutofit/>
          </a:bodyPr>
          <a:lstStyle/>
          <a:p>
            <a:r>
              <a:rPr lang="en-US" sz="4000" dirty="0"/>
              <a:t>Error Correction Process</a:t>
            </a:r>
            <a:endParaRPr lang="en-PK" sz="4000" dirty="0"/>
          </a:p>
        </p:txBody>
      </p:sp>
      <p:pic>
        <p:nvPicPr>
          <p:cNvPr id="4" name="Picture 3">
            <a:extLst>
              <a:ext uri="{FF2B5EF4-FFF2-40B4-BE49-F238E27FC236}">
                <a16:creationId xmlns:a16="http://schemas.microsoft.com/office/drawing/2014/main" id="{D9F1421F-B7A8-4FA8-AA28-05B8D64C0D51}"/>
              </a:ext>
            </a:extLst>
          </p:cNvPr>
          <p:cNvPicPr>
            <a:picLocks noChangeAspect="1"/>
          </p:cNvPicPr>
          <p:nvPr/>
        </p:nvPicPr>
        <p:blipFill>
          <a:blip r:embed="rId2"/>
          <a:stretch>
            <a:fillRect/>
          </a:stretch>
        </p:blipFill>
        <p:spPr>
          <a:xfrm>
            <a:off x="5624908" y="128334"/>
            <a:ext cx="4304714" cy="6601331"/>
          </a:xfrm>
          <a:prstGeom prst="rect">
            <a:avLst/>
          </a:prstGeom>
        </p:spPr>
      </p:pic>
    </p:spTree>
    <p:extLst>
      <p:ext uri="{BB962C8B-B14F-4D97-AF65-F5344CB8AC3E}">
        <p14:creationId xmlns:p14="http://schemas.microsoft.com/office/powerpoint/2010/main" val="353744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F6956A9-1E51-4B02-B80F-BDB6602CC84E}"/>
              </a:ext>
            </a:extLst>
          </p:cNvPr>
          <p:cNvPicPr>
            <a:picLocks noGrp="1" noChangeAspect="1"/>
          </p:cNvPicPr>
          <p:nvPr>
            <p:ph idx="1"/>
          </p:nvPr>
        </p:nvPicPr>
        <p:blipFill rotWithShape="1">
          <a:blip r:embed="rId2"/>
          <a:srcRect t="16916" b="14191"/>
          <a:stretch/>
        </p:blipFill>
        <p:spPr>
          <a:xfrm>
            <a:off x="439358" y="1016721"/>
            <a:ext cx="11313285" cy="4824559"/>
          </a:xfrm>
        </p:spPr>
      </p:pic>
    </p:spTree>
    <p:extLst>
      <p:ext uri="{BB962C8B-B14F-4D97-AF65-F5344CB8AC3E}">
        <p14:creationId xmlns:p14="http://schemas.microsoft.com/office/powerpoint/2010/main" val="2744565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314824" y="735106"/>
            <a:ext cx="10053763" cy="2928470"/>
          </a:xfrm>
        </p:spPr>
        <p:txBody>
          <a:bodyPr vert="horz" lIns="0" tIns="0" rIns="0" bIns="0" rtlCol="0" anchor="b">
            <a:normAutofit/>
          </a:bodyPr>
          <a:lstStyle/>
          <a:p>
            <a:pPr algn="l"/>
            <a:r>
              <a:rPr lang="en-US" sz="4800" b="1">
                <a:solidFill>
                  <a:srgbClr val="FFFFFF"/>
                </a:solidFill>
              </a:rPr>
              <a:t>Thank You</a:t>
            </a:r>
            <a:endParaRPr lang="en-US" sz="4800">
              <a:solidFill>
                <a:srgbClr val="FFFFFF"/>
              </a:solidFill>
            </a:endParaRPr>
          </a:p>
        </p:txBody>
      </p:sp>
      <p:sp>
        <p:nvSpPr>
          <p:cNvPr id="2" name="TextBox 1">
            <a:extLst>
              <a:ext uri="{FF2B5EF4-FFF2-40B4-BE49-F238E27FC236}">
                <a16:creationId xmlns:a16="http://schemas.microsoft.com/office/drawing/2014/main" id="{CFCB24D4-1B76-6A43-9152-998C88ED2DEA}"/>
              </a:ext>
            </a:extLst>
          </p:cNvPr>
          <p:cNvSpPr txBox="1"/>
          <p:nvPr/>
        </p:nvSpPr>
        <p:spPr>
          <a:xfrm>
            <a:off x="1230418" y="4717210"/>
            <a:ext cx="2335237" cy="461665"/>
          </a:xfrm>
          <a:prstGeom prst="rect">
            <a:avLst/>
          </a:prstGeom>
          <a:noFill/>
        </p:spPr>
        <p:txBody>
          <a:bodyPr wrap="square" rtlCol="0">
            <a:spAutoFit/>
          </a:bodyPr>
          <a:lstStyle/>
          <a:p>
            <a:r>
              <a:rPr lang="en-PK" sz="2400" dirty="0"/>
              <a:t>Questions?</a:t>
            </a: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5DE3970C-F0EF-4BB3-A066-19EDBCF1DFAF}"/>
              </a:ext>
            </a:extLst>
          </p:cNvPr>
          <p:cNvGraphicFramePr>
            <a:graphicFrameLocks noGrp="1"/>
          </p:cNvGraphicFramePr>
          <p:nvPr>
            <p:ph idx="1"/>
          </p:nvPr>
        </p:nvGraphicFramePr>
        <p:xfrm>
          <a:off x="1391478" y="1563757"/>
          <a:ext cx="9197009" cy="4613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75F8F365-AC12-4D61-BAB2-2D86738A0FCE}"/>
              </a:ext>
              <a:ext uri="{C183D7F6-B498-43B3-948B-1728B52AA6E4}">
                <adec:decorative xmlns:adec="http://schemas.microsoft.com/office/drawing/2017/decorative" val="1"/>
              </a:ext>
            </a:extLst>
          </p:cNvPr>
          <p:cNvCxnSpPr>
            <a:cxnSpLocks/>
          </p:cNvCxnSpPr>
          <p:nvPr/>
        </p:nvCxnSpPr>
        <p:spPr>
          <a:xfrm>
            <a:off x="8600661" y="522898"/>
            <a:ext cx="3591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B7DECCDE-3A5E-4125-843F-73F822FE9559}"/>
              </a:ext>
            </a:extLst>
          </p:cNvPr>
          <p:cNvSpPr txBox="1">
            <a:spLocks/>
          </p:cNvSpPr>
          <p:nvPr/>
        </p:nvSpPr>
        <p:spPr>
          <a:xfrm>
            <a:off x="228600" y="15074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Project objectives/outcomes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673F81B3-9DBA-4272-A862-1A8AA3C5A1C0}"/>
              </a:ext>
              <a:ext uri="{C183D7F6-B498-43B3-948B-1728B52AA6E4}">
                <adec:decorative xmlns:adec="http://schemas.microsoft.com/office/drawing/2017/decorative" val="1"/>
              </a:ext>
            </a:extLst>
          </p:cNvPr>
          <p:cNvCxnSpPr>
            <a:cxnSpLocks/>
          </p:cNvCxnSpPr>
          <p:nvPr/>
        </p:nvCxnSpPr>
        <p:spPr>
          <a:xfrm>
            <a:off x="0" y="522898"/>
            <a:ext cx="349857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28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209FE-481C-4432-B8E7-F767BE6EF2B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r>
              <a:rPr lang="en-US" sz="2000" kern="1200">
                <a:solidFill>
                  <a:srgbClr val="FFFFFF"/>
                </a:solidFill>
                <a:latin typeface="+mj-lt"/>
                <a:ea typeface="+mj-ea"/>
                <a:cs typeface="+mj-cs"/>
              </a:rPr>
              <a:t>Revenue Administrative Hierarchy</a:t>
            </a:r>
          </a:p>
        </p:txBody>
      </p:sp>
      <p:pic>
        <p:nvPicPr>
          <p:cNvPr id="4" name="Picture 3">
            <a:extLst>
              <a:ext uri="{FF2B5EF4-FFF2-40B4-BE49-F238E27FC236}">
                <a16:creationId xmlns:a16="http://schemas.microsoft.com/office/drawing/2014/main" id="{785BF160-569E-452D-B8B4-DC6CC21D7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51376" y="519058"/>
            <a:ext cx="7800544" cy="5401877"/>
          </a:xfrm>
          <a:prstGeom prst="rect">
            <a:avLst/>
          </a:prstGeom>
          <a:noFill/>
        </p:spPr>
      </p:pic>
    </p:spTree>
    <p:extLst>
      <p:ext uri="{BB962C8B-B14F-4D97-AF65-F5344CB8AC3E}">
        <p14:creationId xmlns:p14="http://schemas.microsoft.com/office/powerpoint/2010/main" val="216601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A3AC0C1-2EA2-3442-8327-9E3196AF062A}"/>
              </a:ext>
            </a:extLst>
          </p:cNvPr>
          <p:cNvSpPr>
            <a:spLocks noGrp="1"/>
          </p:cNvSpPr>
          <p:nvPr>
            <p:ph type="title"/>
          </p:nvPr>
        </p:nvSpPr>
        <p:spPr>
          <a:xfrm>
            <a:off x="4162567" y="818984"/>
            <a:ext cx="6714699" cy="3178689"/>
          </a:xfrm>
        </p:spPr>
        <p:txBody>
          <a:bodyPr vert="horz" lIns="91440" tIns="45720" rIns="91440" bIns="45720" rtlCol="0" anchor="b">
            <a:normAutofit/>
          </a:bodyPr>
          <a:lstStyle/>
          <a:p>
            <a:pPr defTabSz="914400"/>
            <a:r>
              <a:rPr lang="en-US" sz="4800" kern="1200">
                <a:solidFill>
                  <a:srgbClr val="FFFFFF"/>
                </a:solidFill>
                <a:latin typeface="+mj-lt"/>
                <a:ea typeface="+mj-ea"/>
                <a:cs typeface="+mj-cs"/>
              </a:rPr>
              <a:t>Data Modelling </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E67893FD-66C9-8841-A322-84CE7BF9DB5F}"/>
              </a:ext>
            </a:extLst>
          </p:cNvPr>
          <p:cNvSpPr>
            <a:spLocks noGrp="1"/>
          </p:cNvSpPr>
          <p:nvPr>
            <p:ph type="body" idx="1"/>
          </p:nvPr>
        </p:nvSpPr>
        <p:spPr>
          <a:xfrm>
            <a:off x="4285397" y="4960961"/>
            <a:ext cx="7055893" cy="1078054"/>
          </a:xfrm>
        </p:spPr>
        <p:txBody>
          <a:bodyPr vert="horz" lIns="91440" tIns="45720" rIns="91440" bIns="45720" rtlCol="0">
            <a:normAutofit/>
          </a:bodyPr>
          <a:lstStyle/>
          <a:p>
            <a:pPr defTabSz="914400"/>
            <a:r>
              <a:rPr lang="en-US" kern="1200" dirty="0">
                <a:solidFill>
                  <a:srgbClr val="FFFFFF"/>
                </a:solidFill>
                <a:latin typeface="+mn-lt"/>
                <a:ea typeface="+mn-ea"/>
                <a:cs typeface="+mn-cs"/>
              </a:rPr>
              <a:t>Land Records Registers</a:t>
            </a:r>
          </a:p>
        </p:txBody>
      </p:sp>
    </p:spTree>
    <p:extLst>
      <p:ext uri="{BB962C8B-B14F-4D97-AF65-F5344CB8AC3E}">
        <p14:creationId xmlns:p14="http://schemas.microsoft.com/office/powerpoint/2010/main" val="209824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B22AB-F80D-F748-BE79-97127AB82B78}"/>
              </a:ext>
            </a:extLst>
          </p:cNvPr>
          <p:cNvSpPr>
            <a:spLocks noGrp="1"/>
          </p:cNvSpPr>
          <p:nvPr>
            <p:ph type="title"/>
          </p:nvPr>
        </p:nvSpPr>
        <p:spPr>
          <a:xfrm>
            <a:off x="1156851" y="637762"/>
            <a:ext cx="9888496" cy="900131"/>
          </a:xfrm>
        </p:spPr>
        <p:txBody>
          <a:bodyPr anchor="t">
            <a:normAutofit/>
          </a:bodyPr>
          <a:lstStyle/>
          <a:p>
            <a:r>
              <a:rPr lang="en-PK" sz="4000" b="1" cap="all">
                <a:solidFill>
                  <a:schemeClr val="bg1"/>
                </a:solidFill>
              </a:rPr>
              <a:t>Type of Land Records</a:t>
            </a:r>
            <a:endParaRPr lang="en-PK"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BFF011-C2C1-F743-A535-BE66504CC16A}"/>
              </a:ext>
            </a:extLst>
          </p:cNvPr>
          <p:cNvSpPr>
            <a:spLocks noGrp="1"/>
          </p:cNvSpPr>
          <p:nvPr>
            <p:ph idx="1"/>
          </p:nvPr>
        </p:nvSpPr>
        <p:spPr>
          <a:xfrm>
            <a:off x="1155548" y="2217343"/>
            <a:ext cx="9880893" cy="3959619"/>
          </a:xfrm>
        </p:spPr>
        <p:txBody>
          <a:bodyPr>
            <a:normAutofit/>
          </a:bodyPr>
          <a:lstStyle/>
          <a:p>
            <a:r>
              <a:rPr lang="en-PK" sz="1700" b="1" cap="all"/>
              <a:t>Mussavi (Cadastre Map)</a:t>
            </a:r>
          </a:p>
          <a:p>
            <a:pPr lvl="1"/>
            <a:r>
              <a:rPr lang="en-PK" sz="1700"/>
              <a:t>Map of village/Moza on scale</a:t>
            </a:r>
          </a:p>
          <a:p>
            <a:r>
              <a:rPr lang="en-PK" sz="1700" b="1" cap="all"/>
              <a:t>Field Book </a:t>
            </a:r>
          </a:p>
          <a:p>
            <a:pPr lvl="1"/>
            <a:r>
              <a:rPr lang="en-PK" sz="1700"/>
              <a:t>Contains the details of measurement of each field e.g. its length, breadth, diagonal detail, and worked out total area </a:t>
            </a:r>
            <a:endParaRPr lang="en-PK" sz="1700" b="1" cap="all"/>
          </a:p>
          <a:p>
            <a:r>
              <a:rPr lang="en-PK" sz="1700" b="1" cap="all"/>
              <a:t>Shajra Kishtwar</a:t>
            </a:r>
          </a:p>
          <a:p>
            <a:pPr lvl="1"/>
            <a:r>
              <a:rPr lang="en-PK" sz="1700"/>
              <a:t>Sektch of village on a cloth (lattha) for day to day use</a:t>
            </a:r>
          </a:p>
          <a:p>
            <a:r>
              <a:rPr lang="en-PK" sz="1700" b="1" cap="all"/>
              <a:t>Register Haqdaran-e-Zamin </a:t>
            </a:r>
          </a:p>
          <a:p>
            <a:pPr lvl="1"/>
            <a:r>
              <a:rPr lang="en-PK" sz="1700"/>
              <a:t>Contains necessary particulars about ownership, tenancy, khasra number and its classification, source of irrigation, land revenue, and Rent (Lagan).</a:t>
            </a:r>
          </a:p>
          <a:p>
            <a:r>
              <a:rPr lang="en-PK" sz="1700" b="1" cap="all"/>
              <a:t>Register of Mutation</a:t>
            </a:r>
          </a:p>
          <a:p>
            <a:pPr lvl="1"/>
            <a:r>
              <a:rPr lang="en-PK" sz="1700"/>
              <a:t>Contains particulars of all transactions which are entered by the Patwari and decided by the Revenue Officer.</a:t>
            </a:r>
          </a:p>
          <a:p>
            <a:pPr lvl="1"/>
            <a:endParaRPr lang="en-PK" sz="1700"/>
          </a:p>
          <a:p>
            <a:pPr lvl="1"/>
            <a:endParaRPr lang="en-PK" sz="1700"/>
          </a:p>
          <a:p>
            <a:endParaRPr lang="en-PK" sz="1700"/>
          </a:p>
        </p:txBody>
      </p:sp>
    </p:spTree>
    <p:extLst>
      <p:ext uri="{BB962C8B-B14F-4D97-AF65-F5344CB8AC3E}">
        <p14:creationId xmlns:p14="http://schemas.microsoft.com/office/powerpoint/2010/main" val="127245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BEE5F-7D55-B048-B844-3E1934F6959B}"/>
              </a:ext>
            </a:extLst>
          </p:cNvPr>
          <p:cNvSpPr>
            <a:spLocks noGrp="1"/>
          </p:cNvSpPr>
          <p:nvPr>
            <p:ph type="title"/>
          </p:nvPr>
        </p:nvSpPr>
        <p:spPr>
          <a:xfrm>
            <a:off x="1156851" y="637762"/>
            <a:ext cx="9888496" cy="900131"/>
          </a:xfrm>
        </p:spPr>
        <p:txBody>
          <a:bodyPr anchor="t">
            <a:normAutofit/>
          </a:bodyPr>
          <a:lstStyle/>
          <a:p>
            <a:r>
              <a:rPr lang="en-PK" sz="4000" b="1" cap="all">
                <a:solidFill>
                  <a:schemeClr val="bg1"/>
                </a:solidFill>
              </a:rPr>
              <a:t>Type of Land Records</a:t>
            </a:r>
            <a:endParaRPr lang="en-PK"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5FF94-125D-3641-AB9D-BBAF7A36E0CB}"/>
              </a:ext>
            </a:extLst>
          </p:cNvPr>
          <p:cNvSpPr>
            <a:spLocks noGrp="1"/>
          </p:cNvSpPr>
          <p:nvPr>
            <p:ph idx="1"/>
          </p:nvPr>
        </p:nvSpPr>
        <p:spPr>
          <a:xfrm>
            <a:off x="1155548" y="2217343"/>
            <a:ext cx="9880893" cy="3959619"/>
          </a:xfrm>
        </p:spPr>
        <p:txBody>
          <a:bodyPr>
            <a:normAutofit/>
          </a:bodyPr>
          <a:lstStyle/>
          <a:p>
            <a:r>
              <a:rPr lang="en-PK" sz="2000" b="1" cap="all"/>
              <a:t>Register Khasra Girdawari </a:t>
            </a:r>
          </a:p>
          <a:p>
            <a:pPr lvl="1"/>
            <a:r>
              <a:rPr lang="en-PK" sz="2000"/>
              <a:t>Contains details of the inspection of crop grown in each field in each harvest and all changes of ownership and tenancy </a:t>
            </a:r>
          </a:p>
          <a:p>
            <a:r>
              <a:rPr lang="en-PK" sz="2000" b="1" cap="all"/>
              <a:t>Lal Kitab (Village Note Book)</a:t>
            </a:r>
          </a:p>
          <a:p>
            <a:pPr lvl="1"/>
            <a:r>
              <a:rPr lang="en-PK" sz="2000"/>
              <a:t>statistical book of a village </a:t>
            </a:r>
          </a:p>
          <a:p>
            <a:pPr lvl="2"/>
            <a:r>
              <a:rPr lang="en-PK" dirty="0"/>
              <a:t>.total area, area sown, assessment of land revenue, number of entered and attested mutations, notes about changes in cultivation, and ownership for the last four years. It also shows the population of a village and the approximate number of livestock. </a:t>
            </a:r>
          </a:p>
          <a:p>
            <a:r>
              <a:rPr lang="en-PK" sz="2000" b="1" cap="all"/>
              <a:t>FARD BACH</a:t>
            </a:r>
          </a:p>
          <a:p>
            <a:pPr lvl="1"/>
            <a:r>
              <a:rPr lang="en-PK" sz="2000"/>
              <a:t>Demand of land revenue there on recoverable from each land owner in a village.</a:t>
            </a:r>
          </a:p>
          <a:p>
            <a:pPr lvl="1"/>
            <a:endParaRPr lang="en-PK" sz="2000"/>
          </a:p>
          <a:p>
            <a:pPr lvl="1"/>
            <a:endParaRPr lang="en-PK" sz="2000"/>
          </a:p>
        </p:txBody>
      </p:sp>
    </p:spTree>
    <p:extLst>
      <p:ext uri="{BB962C8B-B14F-4D97-AF65-F5344CB8AC3E}">
        <p14:creationId xmlns:p14="http://schemas.microsoft.com/office/powerpoint/2010/main" val="404126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CF5BA7-E7F1-4E61-98FC-F2224845D272}"/>
              </a:ext>
            </a:extLst>
          </p:cNvPr>
          <p:cNvSpPr>
            <a:spLocks noGrp="1"/>
          </p:cNvSpPr>
          <p:nvPr>
            <p:ph type="title"/>
          </p:nvPr>
        </p:nvSpPr>
        <p:spPr>
          <a:xfrm>
            <a:off x="804672" y="1412489"/>
            <a:ext cx="2871095" cy="2156621"/>
          </a:xfrm>
        </p:spPr>
        <p:txBody>
          <a:bodyPr vert="horz" lIns="91440" tIns="45720" rIns="91440" bIns="45720" rtlCol="0" anchor="t">
            <a:normAutofit/>
          </a:bodyPr>
          <a:lstStyle/>
          <a:p>
            <a:pPr defTabSz="914400"/>
            <a:r>
              <a:rPr lang="en-US" sz="2800" kern="1200">
                <a:solidFill>
                  <a:srgbClr val="FFFFFF"/>
                </a:solidFill>
                <a:latin typeface="+mj-lt"/>
                <a:ea typeface="+mj-ea"/>
                <a:cs typeface="+mj-cs"/>
              </a:rPr>
              <a:t>List of Land Record Registers (Patwari Basta)</a:t>
            </a:r>
          </a:p>
        </p:txBody>
      </p:sp>
      <p:sp>
        <p:nvSpPr>
          <p:cNvPr id="3" name="Content Placeholder 2">
            <a:extLst>
              <a:ext uri="{FF2B5EF4-FFF2-40B4-BE49-F238E27FC236}">
                <a16:creationId xmlns:a16="http://schemas.microsoft.com/office/drawing/2014/main" id="{C547DD84-C4A7-4C79-B212-DDEE1E948D19}"/>
              </a:ext>
            </a:extLst>
          </p:cNvPr>
          <p:cNvSpPr>
            <a:spLocks noGrp="1"/>
          </p:cNvSpPr>
          <p:nvPr>
            <p:ph idx="1"/>
          </p:nvPr>
        </p:nvSpPr>
        <p:spPr>
          <a:xfrm>
            <a:off x="5198993" y="1412489"/>
            <a:ext cx="2926080" cy="4363844"/>
          </a:xfrm>
        </p:spPr>
        <p:txBody>
          <a:bodyPr vert="horz" lIns="91440" tIns="45720" rIns="91440" bIns="45720" rtlCol="0">
            <a:normAutofit/>
          </a:bodyPr>
          <a:lstStyle/>
          <a:p>
            <a:pPr indent="-228600" defTabSz="914400"/>
            <a:r>
              <a:rPr lang="en-US" sz="1400">
                <a:effectLst/>
              </a:rPr>
              <a:t>Register Haqdaraan-e-Zamin</a:t>
            </a:r>
          </a:p>
          <a:p>
            <a:pPr indent="-228600" defTabSz="914400"/>
            <a:r>
              <a:rPr lang="en-US" sz="1400">
                <a:effectLst/>
              </a:rPr>
              <a:t>Shajrah-e-Nasab</a:t>
            </a:r>
            <a:endParaRPr lang="en-US" sz="1400"/>
          </a:p>
          <a:p>
            <a:pPr indent="-228600" defTabSz="914400"/>
            <a:r>
              <a:rPr lang="en-US" sz="1400">
                <a:effectLst/>
              </a:rPr>
              <a:t>Index Survey / Khasra Number</a:t>
            </a:r>
          </a:p>
          <a:p>
            <a:pPr indent="-228600" defTabSz="914400"/>
            <a:r>
              <a:rPr lang="en-US" sz="1400">
                <a:effectLst/>
              </a:rPr>
              <a:t>Register Intiqaalat</a:t>
            </a:r>
          </a:p>
          <a:p>
            <a:pPr indent="-228600" defTabSz="914400"/>
            <a:r>
              <a:rPr lang="en-US" sz="1400">
                <a:effectLst/>
              </a:rPr>
              <a:t>Fard Badr</a:t>
            </a:r>
          </a:p>
          <a:p>
            <a:pPr indent="-228600" defTabSz="914400"/>
            <a:r>
              <a:rPr lang="en-US" sz="1400">
                <a:effectLst/>
              </a:rPr>
              <a:t>Register Gardawari</a:t>
            </a:r>
          </a:p>
          <a:p>
            <a:pPr indent="-228600" defTabSz="914400"/>
            <a:r>
              <a:rPr lang="en-US" sz="1400">
                <a:effectLst/>
              </a:rPr>
              <a:t>Field Book</a:t>
            </a:r>
          </a:p>
          <a:p>
            <a:pPr indent="-228600" defTabSz="914400"/>
            <a:r>
              <a:rPr lang="en-US" sz="1400">
                <a:effectLst/>
              </a:rPr>
              <a:t>Register Tagayarat-e-Kasht</a:t>
            </a:r>
          </a:p>
          <a:p>
            <a:pPr indent="-228600" defTabSz="914400"/>
            <a:r>
              <a:rPr lang="en-US" sz="1400">
                <a:effectLst/>
              </a:rPr>
              <a:t>Wajib-Ul-Arz</a:t>
            </a:r>
          </a:p>
          <a:p>
            <a:pPr indent="-228600" defTabSz="914400"/>
            <a:r>
              <a:rPr lang="en-US" sz="1400">
                <a:effectLst/>
              </a:rPr>
              <a:t>Index Radeef-Var-Malikan</a:t>
            </a:r>
            <a:endParaRPr lang="en-US" sz="1400"/>
          </a:p>
          <a:p>
            <a:pPr indent="-228600" defTabSz="914400"/>
            <a:r>
              <a:rPr lang="en-US" sz="1400">
                <a:effectLst/>
              </a:rPr>
              <a:t>Note Partaal Kanungo</a:t>
            </a:r>
          </a:p>
          <a:p>
            <a:pPr indent="-228600" defTabSz="914400"/>
            <a:r>
              <a:rPr lang="en-US" sz="1400">
                <a:effectLst/>
              </a:rPr>
              <a:t>Note Partaal Revenue Officer</a:t>
            </a:r>
            <a:endParaRPr lang="en-US" sz="1400"/>
          </a:p>
          <a:p>
            <a:pPr indent="-228600" defTabSz="914400"/>
            <a:r>
              <a:rPr lang="en-US" sz="1400"/>
              <a:t>Certificate last Attestation</a:t>
            </a:r>
          </a:p>
        </p:txBody>
      </p:sp>
      <p:sp>
        <p:nvSpPr>
          <p:cNvPr id="4" name="Content Placeholder 2">
            <a:extLst>
              <a:ext uri="{FF2B5EF4-FFF2-40B4-BE49-F238E27FC236}">
                <a16:creationId xmlns:a16="http://schemas.microsoft.com/office/drawing/2014/main" id="{ACD052CD-6DE6-43AF-8132-4094D74FD663}"/>
              </a:ext>
            </a:extLst>
          </p:cNvPr>
          <p:cNvSpPr txBox="1">
            <a:spLocks/>
          </p:cNvSpPr>
          <p:nvPr/>
        </p:nvSpPr>
        <p:spPr>
          <a:xfrm>
            <a:off x="8451604" y="1412489"/>
            <a:ext cx="292608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effectLst/>
              </a:rPr>
              <a:t>Roznamcha Waqaati</a:t>
            </a:r>
          </a:p>
          <a:p>
            <a:r>
              <a:rPr lang="en-US" sz="1400">
                <a:effectLst/>
              </a:rPr>
              <a:t>Roznamcha Karguzari</a:t>
            </a:r>
            <a:endParaRPr lang="en-US" sz="1400"/>
          </a:p>
          <a:p>
            <a:r>
              <a:rPr lang="en-US" sz="1400">
                <a:effectLst/>
              </a:rPr>
              <a:t>Roznamcha Hidayati</a:t>
            </a:r>
            <a:endParaRPr lang="en-US" sz="1400"/>
          </a:p>
          <a:p>
            <a:r>
              <a:rPr lang="en-US" sz="1400">
                <a:effectLst/>
              </a:rPr>
              <a:t>Roznamcha Partal</a:t>
            </a:r>
            <a:endParaRPr lang="en-US" sz="1400"/>
          </a:p>
          <a:p>
            <a:r>
              <a:rPr lang="en-US" sz="1400">
                <a:effectLst/>
              </a:rPr>
              <a:t>Roznamcha Service Center (Service Center Register)</a:t>
            </a:r>
          </a:p>
          <a:p>
            <a:r>
              <a:rPr lang="en-US" sz="1400">
                <a:effectLst/>
              </a:rPr>
              <a:t>Reporting &amp; Printing Gardawari</a:t>
            </a:r>
          </a:p>
          <a:p>
            <a:r>
              <a:rPr lang="en-US" sz="1400">
                <a:effectLst/>
              </a:rPr>
              <a:t>Reporting &amp; Printing Shajra Nasab</a:t>
            </a:r>
            <a:endParaRPr lang="en-US" sz="1400"/>
          </a:p>
          <a:p>
            <a:r>
              <a:rPr lang="en-US" sz="1400">
                <a:effectLst/>
              </a:rPr>
              <a:t>Reporting &amp; Printing Haqdaran-e-Zamin</a:t>
            </a:r>
            <a:endParaRPr lang="en-US" sz="1400"/>
          </a:p>
          <a:p>
            <a:r>
              <a:rPr lang="en-US" sz="1400">
                <a:effectLst/>
              </a:rPr>
              <a:t>Reporting &amp; Printing Intiqaalat</a:t>
            </a:r>
            <a:endParaRPr lang="en-US" sz="1400"/>
          </a:p>
          <a:p>
            <a:r>
              <a:rPr lang="en-US" sz="1400">
                <a:effectLst/>
              </a:rPr>
              <a:t>Reporting &amp; Printing Field Book</a:t>
            </a:r>
            <a:endParaRPr lang="en-US" sz="1400"/>
          </a:p>
          <a:p>
            <a:r>
              <a:rPr lang="en-US" sz="1400">
                <a:effectLst/>
              </a:rPr>
              <a:t>Reporting &amp; Printing Wajb ul Arz</a:t>
            </a:r>
            <a:endParaRPr lang="en-US" sz="1400"/>
          </a:p>
        </p:txBody>
      </p:sp>
    </p:spTree>
    <p:extLst>
      <p:ext uri="{BB962C8B-B14F-4D97-AF65-F5344CB8AC3E}">
        <p14:creationId xmlns:p14="http://schemas.microsoft.com/office/powerpoint/2010/main" val="170915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F0F0-3005-4EA3-8BA7-CDCA35DF9533}"/>
              </a:ext>
            </a:extLst>
          </p:cNvPr>
          <p:cNvSpPr>
            <a:spLocks noGrp="1"/>
          </p:cNvSpPr>
          <p:nvPr>
            <p:ph type="title"/>
          </p:nvPr>
        </p:nvSpPr>
        <p:spPr>
          <a:xfrm>
            <a:off x="697525" y="253183"/>
            <a:ext cx="10515600" cy="670578"/>
          </a:xfrm>
        </p:spPr>
        <p:txBody>
          <a:bodyPr>
            <a:normAutofit fontScale="90000"/>
          </a:bodyPr>
          <a:lstStyle/>
          <a:p>
            <a:r>
              <a:rPr lang="en-US" dirty="0"/>
              <a:t>Layout of Registers</a:t>
            </a:r>
            <a:endParaRPr lang="en-PK" dirty="0"/>
          </a:p>
        </p:txBody>
      </p:sp>
      <p:sp>
        <p:nvSpPr>
          <p:cNvPr id="3" name="Content Placeholder 2">
            <a:extLst>
              <a:ext uri="{FF2B5EF4-FFF2-40B4-BE49-F238E27FC236}">
                <a16:creationId xmlns:a16="http://schemas.microsoft.com/office/drawing/2014/main" id="{297B85F9-D608-4D31-A326-56DB8240A485}"/>
              </a:ext>
            </a:extLst>
          </p:cNvPr>
          <p:cNvSpPr>
            <a:spLocks noGrp="1"/>
          </p:cNvSpPr>
          <p:nvPr>
            <p:ph idx="1"/>
          </p:nvPr>
        </p:nvSpPr>
        <p:spPr>
          <a:xfrm rot="16200000">
            <a:off x="-1291068" y="3573753"/>
            <a:ext cx="4784033" cy="525497"/>
          </a:xfrm>
        </p:spPr>
        <p:txBody>
          <a:bodyPr/>
          <a:lstStyle/>
          <a:p>
            <a:r>
              <a:rPr lang="en-GB" sz="2400" dirty="0">
                <a:effectLst/>
                <a:latin typeface="Book Antiqua" panose="02040602050305030304" pitchFamily="18" charset="0"/>
                <a:ea typeface="Times New Roman" panose="02020603050405020304" pitchFamily="18" charset="0"/>
                <a:cs typeface="Arial" panose="020B0604020202020204" pitchFamily="34" charset="0"/>
              </a:rPr>
              <a:t>Register </a:t>
            </a:r>
            <a:r>
              <a:rPr lang="en-GB" sz="2400" dirty="0" err="1">
                <a:effectLst/>
                <a:latin typeface="Book Antiqua" panose="02040602050305030304" pitchFamily="18" charset="0"/>
                <a:ea typeface="Times New Roman" panose="02020603050405020304" pitchFamily="18" charset="0"/>
                <a:cs typeface="Arial" panose="020B0604020202020204" pitchFamily="34" charset="0"/>
              </a:rPr>
              <a:t>Haqdaraan</a:t>
            </a:r>
            <a:r>
              <a:rPr lang="en-GB" sz="2400" dirty="0">
                <a:effectLst/>
                <a:latin typeface="Book Antiqua" panose="02040602050305030304" pitchFamily="18" charset="0"/>
                <a:ea typeface="Times New Roman" panose="02020603050405020304" pitchFamily="18" charset="0"/>
                <a:cs typeface="Arial" panose="020B0604020202020204" pitchFamily="34" charset="0"/>
              </a:rPr>
              <a:t>-e-</a:t>
            </a:r>
            <a:r>
              <a:rPr lang="en-GB" sz="2400" dirty="0" err="1">
                <a:effectLst/>
                <a:latin typeface="Book Antiqua" panose="02040602050305030304" pitchFamily="18" charset="0"/>
                <a:ea typeface="Times New Roman" panose="02020603050405020304" pitchFamily="18" charset="0"/>
                <a:cs typeface="Arial" panose="020B0604020202020204" pitchFamily="34" charset="0"/>
              </a:rPr>
              <a:t>Zamin</a:t>
            </a:r>
            <a:endParaRPr lang="en-PK" dirty="0"/>
          </a:p>
        </p:txBody>
      </p:sp>
      <p:pic>
        <p:nvPicPr>
          <p:cNvPr id="5" name="Picture 4">
            <a:extLst>
              <a:ext uri="{FF2B5EF4-FFF2-40B4-BE49-F238E27FC236}">
                <a16:creationId xmlns:a16="http://schemas.microsoft.com/office/drawing/2014/main" id="{0E362115-44DD-4FB1-A555-AEB601557BB5}"/>
              </a:ext>
            </a:extLst>
          </p:cNvPr>
          <p:cNvPicPr>
            <a:picLocks noChangeAspect="1"/>
          </p:cNvPicPr>
          <p:nvPr/>
        </p:nvPicPr>
        <p:blipFill>
          <a:blip r:embed="rId2"/>
          <a:stretch>
            <a:fillRect/>
          </a:stretch>
        </p:blipFill>
        <p:spPr>
          <a:xfrm>
            <a:off x="1363697" y="1351722"/>
            <a:ext cx="2457450" cy="5391150"/>
          </a:xfrm>
          <a:prstGeom prst="rect">
            <a:avLst/>
          </a:prstGeom>
        </p:spPr>
      </p:pic>
      <p:pic>
        <p:nvPicPr>
          <p:cNvPr id="7" name="Picture 6">
            <a:extLst>
              <a:ext uri="{FF2B5EF4-FFF2-40B4-BE49-F238E27FC236}">
                <a16:creationId xmlns:a16="http://schemas.microsoft.com/office/drawing/2014/main" id="{7D60494E-0F03-4AA4-A0DB-ABC6652D9711}"/>
              </a:ext>
            </a:extLst>
          </p:cNvPr>
          <p:cNvPicPr>
            <a:picLocks noChangeAspect="1"/>
          </p:cNvPicPr>
          <p:nvPr/>
        </p:nvPicPr>
        <p:blipFill>
          <a:blip r:embed="rId3"/>
          <a:stretch>
            <a:fillRect/>
          </a:stretch>
        </p:blipFill>
        <p:spPr>
          <a:xfrm>
            <a:off x="4565839" y="1351722"/>
            <a:ext cx="2245778" cy="5345214"/>
          </a:xfrm>
          <a:prstGeom prst="rect">
            <a:avLst/>
          </a:prstGeom>
        </p:spPr>
      </p:pic>
      <p:sp>
        <p:nvSpPr>
          <p:cNvPr id="8" name="Content Placeholder 2">
            <a:extLst>
              <a:ext uri="{FF2B5EF4-FFF2-40B4-BE49-F238E27FC236}">
                <a16:creationId xmlns:a16="http://schemas.microsoft.com/office/drawing/2014/main" id="{9433E675-92C2-4212-93E8-8543E3C7B813}"/>
              </a:ext>
            </a:extLst>
          </p:cNvPr>
          <p:cNvSpPr txBox="1">
            <a:spLocks/>
          </p:cNvSpPr>
          <p:nvPr/>
        </p:nvSpPr>
        <p:spPr>
          <a:xfrm rot="16200000">
            <a:off x="2120510" y="3488399"/>
            <a:ext cx="4784033" cy="696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Book Antiqua" panose="02040602050305030304" pitchFamily="18" charset="0"/>
                <a:ea typeface="Times New Roman" panose="02020603050405020304" pitchFamily="18" charset="0"/>
                <a:cs typeface="Arial" panose="020B0604020202020204" pitchFamily="34" charset="0"/>
              </a:rPr>
              <a:t>Register Record of Rights</a:t>
            </a:r>
            <a:endParaRPr lang="en-PK" dirty="0"/>
          </a:p>
        </p:txBody>
      </p:sp>
      <p:sp>
        <p:nvSpPr>
          <p:cNvPr id="9" name="Content Placeholder 2">
            <a:extLst>
              <a:ext uri="{FF2B5EF4-FFF2-40B4-BE49-F238E27FC236}">
                <a16:creationId xmlns:a16="http://schemas.microsoft.com/office/drawing/2014/main" id="{0C98866F-0ED2-4530-8E08-771CDDC3D368}"/>
              </a:ext>
            </a:extLst>
          </p:cNvPr>
          <p:cNvSpPr txBox="1">
            <a:spLocks/>
          </p:cNvSpPr>
          <p:nvPr/>
        </p:nvSpPr>
        <p:spPr>
          <a:xfrm rot="16200000">
            <a:off x="5378802" y="2781755"/>
            <a:ext cx="4784033" cy="696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Book Antiqua" panose="02040602050305030304" pitchFamily="18" charset="0"/>
                <a:ea typeface="Times New Roman" panose="02020603050405020304" pitchFamily="18" charset="0"/>
                <a:cs typeface="Arial" panose="020B0604020202020204" pitchFamily="34" charset="0"/>
              </a:rPr>
              <a:t>Register </a:t>
            </a:r>
            <a:r>
              <a:rPr lang="en-GB" sz="2400" dirty="0" err="1">
                <a:latin typeface="Book Antiqua" panose="02040602050305030304" pitchFamily="18" charset="0"/>
                <a:ea typeface="Times New Roman" panose="02020603050405020304" pitchFamily="18" charset="0"/>
                <a:cs typeface="Arial" panose="020B0604020202020204" pitchFamily="34" charset="0"/>
              </a:rPr>
              <a:t>Girdawari</a:t>
            </a:r>
            <a:endParaRPr lang="en-PK" dirty="0"/>
          </a:p>
        </p:txBody>
      </p:sp>
      <p:pic>
        <p:nvPicPr>
          <p:cNvPr id="11" name="Picture 10">
            <a:extLst>
              <a:ext uri="{FF2B5EF4-FFF2-40B4-BE49-F238E27FC236}">
                <a16:creationId xmlns:a16="http://schemas.microsoft.com/office/drawing/2014/main" id="{75F889BD-9B66-410C-9B94-55BC18797692}"/>
              </a:ext>
            </a:extLst>
          </p:cNvPr>
          <p:cNvPicPr>
            <a:picLocks noChangeAspect="1"/>
          </p:cNvPicPr>
          <p:nvPr/>
        </p:nvPicPr>
        <p:blipFill>
          <a:blip r:embed="rId4"/>
          <a:stretch>
            <a:fillRect/>
          </a:stretch>
        </p:blipFill>
        <p:spPr>
          <a:xfrm>
            <a:off x="7770819" y="1675278"/>
            <a:ext cx="2427067" cy="4058374"/>
          </a:xfrm>
          <a:prstGeom prst="rect">
            <a:avLst/>
          </a:prstGeom>
        </p:spPr>
      </p:pic>
    </p:spTree>
    <p:extLst>
      <p:ext uri="{BB962C8B-B14F-4D97-AF65-F5344CB8AC3E}">
        <p14:creationId xmlns:p14="http://schemas.microsoft.com/office/powerpoint/2010/main" val="196271832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413</TotalTime>
  <Words>615</Words>
  <Application>Microsoft Macintosh PowerPoint</Application>
  <PresentationFormat>Widescreen</PresentationFormat>
  <Paragraphs>145</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Book Antiqua</vt:lpstr>
      <vt:lpstr>Calibri</vt:lpstr>
      <vt:lpstr>Century Gothic</vt:lpstr>
      <vt:lpstr>Segoe UI Light</vt:lpstr>
      <vt:lpstr>Wingdings</vt:lpstr>
      <vt:lpstr>Wingdings 3</vt:lpstr>
      <vt:lpstr>Office Theme</vt:lpstr>
      <vt:lpstr>Data Model for Cadaster Mapping</vt:lpstr>
      <vt:lpstr>PowerPoint Presentation</vt:lpstr>
      <vt:lpstr>PowerPoint Presentation</vt:lpstr>
      <vt:lpstr>Revenue Administrative Hierarchy</vt:lpstr>
      <vt:lpstr>Data Modelling </vt:lpstr>
      <vt:lpstr>Type of Land Records</vt:lpstr>
      <vt:lpstr>Type of Land Records</vt:lpstr>
      <vt:lpstr>List of Land Record Registers (Patwari Basta)</vt:lpstr>
      <vt:lpstr>Layout of Registers</vt:lpstr>
      <vt:lpstr>Cadaster Data Model  (V1.0)</vt:lpstr>
      <vt:lpstr>Territory ID Structure</vt:lpstr>
      <vt:lpstr>Process Modeling</vt:lpstr>
      <vt:lpstr>Land Process</vt:lpstr>
      <vt:lpstr>Land Process</vt:lpstr>
      <vt:lpstr>PowerPoint Presentation</vt:lpstr>
      <vt:lpstr>Land Registration Process</vt:lpstr>
      <vt:lpstr>Fard Malkiyat (Ownership) Process</vt:lpstr>
      <vt:lpstr>Mutation Process</vt:lpstr>
      <vt:lpstr>Error Correction Process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Cadastre Mapping Presentation</dc:title>
  <dc:creator>Muhammad Idrees</dc:creator>
  <cp:lastModifiedBy>ather ashraf</cp:lastModifiedBy>
  <cp:revision>108</cp:revision>
  <dcterms:created xsi:type="dcterms:W3CDTF">2021-07-26T12:10:57Z</dcterms:created>
  <dcterms:modified xsi:type="dcterms:W3CDTF">2021-11-02T20:21:47Z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