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 Atherton" userId="d25bdf6acfc45de2" providerId="LiveId" clId="{E6A86E40-5C69-4E22-A37C-51AF1C99606F}"/>
    <pc:docChg chg="custSel addSld modSld">
      <pc:chgData name="Pete Atherton" userId="d25bdf6acfc45de2" providerId="LiveId" clId="{E6A86E40-5C69-4E22-A37C-51AF1C99606F}" dt="2020-12-21T16:17:44.234" v="1221" actId="20577"/>
      <pc:docMkLst>
        <pc:docMk/>
      </pc:docMkLst>
      <pc:sldChg chg="modSp mod">
        <pc:chgData name="Pete Atherton" userId="d25bdf6acfc45de2" providerId="LiveId" clId="{E6A86E40-5C69-4E22-A37C-51AF1C99606F}" dt="2020-12-21T16:08:48.802" v="703" actId="20577"/>
        <pc:sldMkLst>
          <pc:docMk/>
          <pc:sldMk cId="263784652" sldId="258"/>
        </pc:sldMkLst>
        <pc:spChg chg="mod">
          <ac:chgData name="Pete Atherton" userId="d25bdf6acfc45de2" providerId="LiveId" clId="{E6A86E40-5C69-4E22-A37C-51AF1C99606F}" dt="2020-12-21T16:08:48.802" v="703" actId="20577"/>
          <ac:spMkLst>
            <pc:docMk/>
            <pc:sldMk cId="263784652" sldId="258"/>
            <ac:spMk id="5" creationId="{9744EB57-F870-44BC-82B1-F28769FAF8DB}"/>
          </ac:spMkLst>
        </pc:spChg>
      </pc:sldChg>
      <pc:sldChg chg="modSp mod">
        <pc:chgData name="Pete Atherton" userId="d25bdf6acfc45de2" providerId="LiveId" clId="{E6A86E40-5C69-4E22-A37C-51AF1C99606F}" dt="2020-12-21T16:03:49.090" v="437" actId="20577"/>
        <pc:sldMkLst>
          <pc:docMk/>
          <pc:sldMk cId="887218163" sldId="260"/>
        </pc:sldMkLst>
        <pc:spChg chg="mod">
          <ac:chgData name="Pete Atherton" userId="d25bdf6acfc45de2" providerId="LiveId" clId="{E6A86E40-5C69-4E22-A37C-51AF1C99606F}" dt="2020-12-21T16:03:49.090" v="437" actId="20577"/>
          <ac:spMkLst>
            <pc:docMk/>
            <pc:sldMk cId="887218163" sldId="260"/>
            <ac:spMk id="3" creationId="{E2D8B1C1-5EFA-4F5A-9741-B142AA607A26}"/>
          </ac:spMkLst>
        </pc:spChg>
      </pc:sldChg>
      <pc:sldChg chg="modSp mod">
        <pc:chgData name="Pete Atherton" userId="d25bdf6acfc45de2" providerId="LiveId" clId="{E6A86E40-5C69-4E22-A37C-51AF1C99606F}" dt="2020-12-21T16:06:49.209" v="676"/>
        <pc:sldMkLst>
          <pc:docMk/>
          <pc:sldMk cId="2826699253" sldId="261"/>
        </pc:sldMkLst>
        <pc:spChg chg="mod">
          <ac:chgData name="Pete Atherton" userId="d25bdf6acfc45de2" providerId="LiveId" clId="{E6A86E40-5C69-4E22-A37C-51AF1C99606F}" dt="2020-12-21T16:06:49.209" v="676"/>
          <ac:spMkLst>
            <pc:docMk/>
            <pc:sldMk cId="2826699253" sldId="261"/>
            <ac:spMk id="3" creationId="{8273C484-CAF3-48C2-AB01-E338BDBB008B}"/>
          </ac:spMkLst>
        </pc:spChg>
      </pc:sldChg>
      <pc:sldChg chg="modSp mod">
        <pc:chgData name="Pete Atherton" userId="d25bdf6acfc45de2" providerId="LiveId" clId="{E6A86E40-5C69-4E22-A37C-51AF1C99606F}" dt="2020-12-21T16:06:40.506" v="665" actId="20577"/>
        <pc:sldMkLst>
          <pc:docMk/>
          <pc:sldMk cId="2034091925" sldId="262"/>
        </pc:sldMkLst>
        <pc:spChg chg="mod">
          <ac:chgData name="Pete Atherton" userId="d25bdf6acfc45de2" providerId="LiveId" clId="{E6A86E40-5C69-4E22-A37C-51AF1C99606F}" dt="2020-12-21T16:06:40.506" v="665" actId="20577"/>
          <ac:spMkLst>
            <pc:docMk/>
            <pc:sldMk cId="2034091925" sldId="262"/>
            <ac:spMk id="3" creationId="{871FD208-4EF4-4950-BD6E-ED28DE6CFC9D}"/>
          </ac:spMkLst>
        </pc:spChg>
      </pc:sldChg>
      <pc:sldChg chg="modSp new mod">
        <pc:chgData name="Pete Atherton" userId="d25bdf6acfc45de2" providerId="LiveId" clId="{E6A86E40-5C69-4E22-A37C-51AF1C99606F}" dt="2020-12-21T16:17:44.234" v="1221" actId="20577"/>
        <pc:sldMkLst>
          <pc:docMk/>
          <pc:sldMk cId="2899490375" sldId="263"/>
        </pc:sldMkLst>
        <pc:spChg chg="mod">
          <ac:chgData name="Pete Atherton" userId="d25bdf6acfc45de2" providerId="LiveId" clId="{E6A86E40-5C69-4E22-A37C-51AF1C99606F}" dt="2020-12-21T16:12:48.682" v="714" actId="20577"/>
          <ac:spMkLst>
            <pc:docMk/>
            <pc:sldMk cId="2899490375" sldId="263"/>
            <ac:spMk id="2" creationId="{1E81080A-1FD8-4148-8CCD-C80E3649ABDD}"/>
          </ac:spMkLst>
        </pc:spChg>
        <pc:spChg chg="mod">
          <ac:chgData name="Pete Atherton" userId="d25bdf6acfc45de2" providerId="LiveId" clId="{E6A86E40-5C69-4E22-A37C-51AF1C99606F}" dt="2020-12-21T16:17:44.234" v="1221" actId="20577"/>
          <ac:spMkLst>
            <pc:docMk/>
            <pc:sldMk cId="2899490375" sldId="263"/>
            <ac:spMk id="3" creationId="{82183689-5DB6-4EBB-AE0C-7C7EF037D2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Data Science Capstone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Objective: Locate Suitable investment site for City Centre Wine Bar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9744EB57-F870-44BC-82B1-F28769FAF8DB}"/>
              </a:ext>
            </a:extLst>
          </p:cNvPr>
          <p:cNvSpPr>
            <a:spLocks noGrp="1"/>
          </p:cNvSpPr>
          <p:nvPr>
            <p:ph idx="1"/>
          </p:nvPr>
        </p:nvSpPr>
        <p:spPr>
          <a:xfrm>
            <a:off x="581193" y="1890876"/>
            <a:ext cx="11029615" cy="3634486"/>
          </a:xfrm>
        </p:spPr>
        <p:txBody>
          <a:bodyPr/>
          <a:lstStyle/>
          <a:p>
            <a:pPr marL="0" indent="0">
              <a:buNone/>
            </a:pPr>
            <a:r>
              <a:rPr lang="en-GB" dirty="0"/>
              <a:t>Determine if a suitable location exists for potential investors in a new City Centre Wine Bar. </a:t>
            </a:r>
          </a:p>
          <a:p>
            <a:pPr marL="0" indent="0">
              <a:buNone/>
            </a:pPr>
            <a:r>
              <a:rPr lang="en-GB" dirty="0"/>
              <a:t>The key requirements are:</a:t>
            </a:r>
          </a:p>
          <a:p>
            <a:endParaRPr lang="en-GB" dirty="0"/>
          </a:p>
          <a:p>
            <a:r>
              <a:rPr lang="en-GB" dirty="0"/>
              <a:t>1) to avoid existing competition, a location must not have too many alternatives within a close vicinity</a:t>
            </a:r>
          </a:p>
          <a:p>
            <a:r>
              <a:rPr lang="en-GB" dirty="0"/>
              <a:t>2) positioning in a prime location to maximise the amount of customers to the wine bar</a:t>
            </a:r>
          </a:p>
          <a:p>
            <a:r>
              <a:rPr lang="en-GB" dirty="0"/>
              <a:t>3) must be based within Manchester (UK) City Centre catchment area</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CF99-408C-4442-8DF4-90EA6545FCAB}"/>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6A25F4F-AC38-47AC-A705-8E1243647D19}"/>
              </a:ext>
            </a:extLst>
          </p:cNvPr>
          <p:cNvSpPr>
            <a:spLocks noGrp="1"/>
          </p:cNvSpPr>
          <p:nvPr>
            <p:ph idx="1"/>
          </p:nvPr>
        </p:nvSpPr>
        <p:spPr>
          <a:xfrm>
            <a:off x="581192" y="1782724"/>
            <a:ext cx="11029615" cy="3634486"/>
          </a:xfrm>
        </p:spPr>
        <p:txBody>
          <a:bodyPr/>
          <a:lstStyle/>
          <a:p>
            <a:r>
              <a:rPr lang="en-GB" dirty="0"/>
              <a:t>Foursquare data will be used to identify all existing competition. </a:t>
            </a:r>
          </a:p>
          <a:p>
            <a:r>
              <a:rPr lang="en-GB" dirty="0"/>
              <a:t>A suitable location radius will be identified using folium maps to illustrate the target sites.</a:t>
            </a:r>
          </a:p>
        </p:txBody>
      </p:sp>
    </p:spTree>
    <p:extLst>
      <p:ext uri="{BB962C8B-B14F-4D97-AF65-F5344CB8AC3E}">
        <p14:creationId xmlns:p14="http://schemas.microsoft.com/office/powerpoint/2010/main" val="67112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0626-47D7-4F3B-89EE-DF64EFC8FA9B}"/>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E2D8B1C1-5EFA-4F5A-9741-B142AA607A26}"/>
              </a:ext>
            </a:extLst>
          </p:cNvPr>
          <p:cNvSpPr>
            <a:spLocks noGrp="1"/>
          </p:cNvSpPr>
          <p:nvPr>
            <p:ph idx="1"/>
          </p:nvPr>
        </p:nvSpPr>
        <p:spPr>
          <a:xfrm>
            <a:off x="581193" y="1890876"/>
            <a:ext cx="11029615" cy="3634486"/>
          </a:xfrm>
        </p:spPr>
        <p:txBody>
          <a:bodyPr/>
          <a:lstStyle/>
          <a:p>
            <a:r>
              <a:rPr lang="en-GB" dirty="0"/>
              <a:t>Use Foursquare API to search the specific venue category for Wine Bars (search </a:t>
            </a:r>
            <a:r>
              <a:rPr lang="en-GB" dirty="0" err="1"/>
              <a:t>categoryID</a:t>
            </a:r>
            <a:r>
              <a:rPr lang="en-GB" dirty="0"/>
              <a:t>{})</a:t>
            </a:r>
          </a:p>
          <a:p>
            <a:r>
              <a:rPr lang="en-GB" dirty="0"/>
              <a:t>Visualise the areas of current competition on a Folium map </a:t>
            </a:r>
          </a:p>
          <a:p>
            <a:r>
              <a:rPr lang="en-GB" dirty="0"/>
              <a:t>Identify a potential area which avoids competition, while remaining central and positioned to a large number of potential customers</a:t>
            </a:r>
          </a:p>
        </p:txBody>
      </p:sp>
    </p:spTree>
    <p:extLst>
      <p:ext uri="{BB962C8B-B14F-4D97-AF65-F5344CB8AC3E}">
        <p14:creationId xmlns:p14="http://schemas.microsoft.com/office/powerpoint/2010/main" val="8872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E90C-BC63-4E8A-B3B9-FB5696FCF628}"/>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8273C484-CAF3-48C2-AB01-E338BDBB008B}"/>
              </a:ext>
            </a:extLst>
          </p:cNvPr>
          <p:cNvSpPr>
            <a:spLocks noGrp="1"/>
          </p:cNvSpPr>
          <p:nvPr>
            <p:ph idx="1"/>
          </p:nvPr>
        </p:nvSpPr>
        <p:spPr>
          <a:xfrm>
            <a:off x="581192" y="2000702"/>
            <a:ext cx="11029615" cy="1188720"/>
          </a:xfrm>
        </p:spPr>
        <p:txBody>
          <a:bodyPr>
            <a:normAutofit/>
          </a:bodyPr>
          <a:lstStyle/>
          <a:p>
            <a:r>
              <a:rPr lang="en-GB" dirty="0"/>
              <a:t>Results identified 17 potential competitors</a:t>
            </a:r>
          </a:p>
          <a:p>
            <a:r>
              <a:rPr lang="en-GB" dirty="0"/>
              <a:t>Target location identified close to Manchester Piccadilly Train Station </a:t>
            </a:r>
          </a:p>
          <a:p>
            <a:endParaRPr lang="en-GB" dirty="0"/>
          </a:p>
        </p:txBody>
      </p:sp>
      <p:pic>
        <p:nvPicPr>
          <p:cNvPr id="6" name="Picture 5">
            <a:extLst>
              <a:ext uri="{FF2B5EF4-FFF2-40B4-BE49-F238E27FC236}">
                <a16:creationId xmlns:a16="http://schemas.microsoft.com/office/drawing/2014/main" id="{152A0DE7-8245-46EE-94D7-41FA5897B69A}"/>
              </a:ext>
            </a:extLst>
          </p:cNvPr>
          <p:cNvPicPr>
            <a:picLocks noChangeAspect="1"/>
          </p:cNvPicPr>
          <p:nvPr/>
        </p:nvPicPr>
        <p:blipFill>
          <a:blip r:embed="rId2"/>
          <a:stretch>
            <a:fillRect/>
          </a:stretch>
        </p:blipFill>
        <p:spPr>
          <a:xfrm>
            <a:off x="2655620" y="2881524"/>
            <a:ext cx="5928494" cy="3561877"/>
          </a:xfrm>
          <a:prstGeom prst="rect">
            <a:avLst/>
          </a:prstGeom>
        </p:spPr>
      </p:pic>
    </p:spTree>
    <p:extLst>
      <p:ext uri="{BB962C8B-B14F-4D97-AF65-F5344CB8AC3E}">
        <p14:creationId xmlns:p14="http://schemas.microsoft.com/office/powerpoint/2010/main" val="282669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080A-1FD8-4148-8CCD-C80E3649ABDD}"/>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82183689-5DB6-4EBB-AE0C-7C7EF037D241}"/>
              </a:ext>
            </a:extLst>
          </p:cNvPr>
          <p:cNvSpPr>
            <a:spLocks noGrp="1"/>
          </p:cNvSpPr>
          <p:nvPr>
            <p:ph idx="1"/>
          </p:nvPr>
        </p:nvSpPr>
        <p:spPr/>
        <p:txBody>
          <a:bodyPr/>
          <a:lstStyle/>
          <a:p>
            <a:r>
              <a:rPr lang="en-GB" dirty="0"/>
              <a:t>A considerable number of Wine Bars already exist within the City Centre, therefore choosing the correct location will be critical to success</a:t>
            </a:r>
          </a:p>
          <a:p>
            <a:r>
              <a:rPr lang="en-GB" dirty="0"/>
              <a:t>A large opportunity would seem to be available to capture travelling train passengers leaving Manchester Piccadilly Train Station, before they reach the competition locations. </a:t>
            </a:r>
          </a:p>
          <a:p>
            <a:r>
              <a:rPr lang="en-GB" dirty="0"/>
              <a:t>While the Christmas market is taking place, average passenger numbers at Manchester Piccadilly station rise by up to 40,000 each day, peaking at 160,000 in total.</a:t>
            </a:r>
          </a:p>
          <a:p>
            <a:r>
              <a:rPr lang="en-GB" dirty="0"/>
              <a:t>That’s compared to the average of 120,000 passengers using the station daily during the rest of the year.</a:t>
            </a:r>
          </a:p>
          <a:p>
            <a:r>
              <a:rPr lang="en-GB" dirty="0"/>
              <a:t>In summary; a significant volume of potential customers in this area.</a:t>
            </a:r>
          </a:p>
          <a:p>
            <a:endParaRPr lang="en-GB" dirty="0"/>
          </a:p>
        </p:txBody>
      </p:sp>
    </p:spTree>
    <p:extLst>
      <p:ext uri="{BB962C8B-B14F-4D97-AF65-F5344CB8AC3E}">
        <p14:creationId xmlns:p14="http://schemas.microsoft.com/office/powerpoint/2010/main" val="289949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1F0D-1F04-4933-80C2-749104ED96C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871FD208-4EF4-4950-BD6E-ED28DE6CFC9D}"/>
              </a:ext>
            </a:extLst>
          </p:cNvPr>
          <p:cNvSpPr>
            <a:spLocks noGrp="1"/>
          </p:cNvSpPr>
          <p:nvPr>
            <p:ph idx="1"/>
          </p:nvPr>
        </p:nvSpPr>
        <p:spPr>
          <a:xfrm>
            <a:off x="581193" y="2020229"/>
            <a:ext cx="11029615" cy="2417299"/>
          </a:xfrm>
        </p:spPr>
        <p:txBody>
          <a:bodyPr>
            <a:normAutofit/>
          </a:bodyPr>
          <a:lstStyle/>
          <a:p>
            <a:r>
              <a:rPr lang="en-GB" dirty="0"/>
              <a:t>While a number of competitors exist within the City Centre, a location targeting the pedestrian traffic close to Manchester Piccadilly Train Station was chosen</a:t>
            </a:r>
          </a:p>
          <a:p>
            <a:pPr lvl="1"/>
            <a:r>
              <a:rPr lang="en-GB" dirty="0"/>
              <a:t>The site benefits from no competition with 10 minutes walking distance</a:t>
            </a:r>
          </a:p>
          <a:p>
            <a:pPr lvl="1"/>
            <a:r>
              <a:rPr lang="en-GB" dirty="0"/>
              <a:t>The large amount of daily train passengers using Manchester Piccadilly will represent an excellent opportunity to generate sufficient sales from passing customers, those looking to relax after or before commuting, or a place to wait while transport is delayed.</a:t>
            </a:r>
          </a:p>
        </p:txBody>
      </p:sp>
    </p:spTree>
    <p:extLst>
      <p:ext uri="{BB962C8B-B14F-4D97-AF65-F5344CB8AC3E}">
        <p14:creationId xmlns:p14="http://schemas.microsoft.com/office/powerpoint/2010/main" val="20340919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{C9DADAF9-9268-4FB5-9BEF-E84AA0527371}tf33552983_win32</Template>
  <TotalTime>36</TotalTime>
  <Words>368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Franklin Gothic Book</vt:lpstr>
      <vt:lpstr>Franklin Gothic Demi</vt:lpstr>
      <vt:lpstr>Wingdings 2</vt:lpstr>
      <vt:lpstr>DividendVTI</vt:lpstr>
      <vt:lpstr>Data Science Capstone Project</vt:lpstr>
      <vt:lpstr>Introduction</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Pete Atherton</dc:creator>
  <cp:lastModifiedBy>Pete Atherton</cp:lastModifiedBy>
  <cp:revision>2</cp:revision>
  <dcterms:created xsi:type="dcterms:W3CDTF">2020-12-21T15:40:59Z</dcterms:created>
  <dcterms:modified xsi:type="dcterms:W3CDTF">2020-12-21T16:17:58Z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