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436321"/>
            <a:ext cx="8362899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386" y="1014272"/>
            <a:ext cx="8501227" cy="1755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504682-BC37-403A-916D-E73EEF59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170" y="2287587"/>
            <a:ext cx="5915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What </a:t>
            </a:r>
            <a:r>
              <a:rPr sz="3600" b="1" spc="-5" dirty="0">
                <a:latin typeface="Arial"/>
                <a:cs typeface="Arial"/>
              </a:rPr>
              <a:t>are Smart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Contracts?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22C54-7D93-4091-A48C-15BEDC16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75533"/>
            <a:ext cx="3876650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dirty="0"/>
              <a:t>Smart</a:t>
            </a:r>
            <a:r>
              <a:rPr sz="3200" spc="-50" dirty="0"/>
              <a:t> </a:t>
            </a:r>
            <a:r>
              <a:rPr sz="3200" dirty="0"/>
              <a:t>Contracts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1386" y="1014272"/>
            <a:ext cx="8501227" cy="2479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925" marR="8890" indent="-317500">
              <a:lnSpc>
                <a:spcPct val="115799"/>
              </a:lnSpc>
              <a:spcBef>
                <a:spcPts val="100"/>
              </a:spcBef>
              <a:buChar char="●"/>
              <a:tabLst>
                <a:tab pos="416559" algn="l"/>
                <a:tab pos="417195" algn="l"/>
              </a:tabLst>
            </a:pPr>
            <a:r>
              <a:rPr sz="1600" spc="-5" dirty="0"/>
              <a:t>Smart </a:t>
            </a:r>
            <a:r>
              <a:rPr sz="1600" spc="-10" dirty="0"/>
              <a:t>contract </a:t>
            </a:r>
            <a:r>
              <a:rPr sz="1600" spc="-5" dirty="0"/>
              <a:t>is a </a:t>
            </a:r>
            <a:r>
              <a:rPr sz="1600" spc="-10" dirty="0"/>
              <a:t>term </a:t>
            </a:r>
            <a:r>
              <a:rPr sz="1600" spc="-5" dirty="0"/>
              <a:t>used </a:t>
            </a:r>
            <a:r>
              <a:rPr sz="1600" spc="-10" dirty="0"/>
              <a:t>to </a:t>
            </a:r>
            <a:r>
              <a:rPr sz="1600" spc="-5" dirty="0"/>
              <a:t>describe computer </a:t>
            </a:r>
            <a:r>
              <a:rPr sz="1600" spc="-10" dirty="0"/>
              <a:t>program </a:t>
            </a:r>
            <a:r>
              <a:rPr sz="1600" spc="-5" dirty="0"/>
              <a:t>code </a:t>
            </a:r>
            <a:r>
              <a:rPr sz="1600" spc="-10" dirty="0"/>
              <a:t>that </a:t>
            </a:r>
            <a:r>
              <a:rPr sz="1600" spc="5" dirty="0"/>
              <a:t>is </a:t>
            </a:r>
            <a:r>
              <a:rPr sz="1600" spc="-10" dirty="0"/>
              <a:t>capable of </a:t>
            </a:r>
            <a:r>
              <a:rPr sz="1600" spc="-5" dirty="0"/>
              <a:t>facilitating,  </a:t>
            </a:r>
            <a:r>
              <a:rPr sz="1600" spc="-15" dirty="0"/>
              <a:t>executing, and </a:t>
            </a:r>
            <a:r>
              <a:rPr sz="1600" spc="-10" dirty="0"/>
              <a:t>enforcing the negotiation or performance of an agreement</a:t>
            </a:r>
            <a:r>
              <a:rPr sz="1600" spc="65" dirty="0"/>
              <a:t> </a:t>
            </a:r>
            <a:r>
              <a:rPr sz="1600" spc="-5" dirty="0"/>
              <a:t>using Blockchain </a:t>
            </a:r>
            <a:r>
              <a:rPr sz="1600" spc="-15" dirty="0"/>
              <a:t>technology.</a:t>
            </a:r>
          </a:p>
          <a:p>
            <a:pPr marL="41592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16559" algn="l"/>
                <a:tab pos="417195" algn="l"/>
              </a:tabLst>
            </a:pPr>
            <a:r>
              <a:rPr sz="1600" spc="-5" dirty="0"/>
              <a:t>The</a:t>
            </a:r>
            <a:r>
              <a:rPr sz="1600" spc="40" dirty="0"/>
              <a:t> </a:t>
            </a:r>
            <a:r>
              <a:rPr sz="1600" spc="-10" dirty="0"/>
              <a:t>entire</a:t>
            </a:r>
            <a:r>
              <a:rPr sz="1600" spc="45" dirty="0"/>
              <a:t> </a:t>
            </a:r>
            <a:r>
              <a:rPr sz="1600" spc="-5" dirty="0"/>
              <a:t>process</a:t>
            </a:r>
            <a:r>
              <a:rPr sz="1600" spc="50" dirty="0"/>
              <a:t> </a:t>
            </a:r>
            <a:r>
              <a:rPr sz="1600" spc="-5" dirty="0"/>
              <a:t>is</a:t>
            </a:r>
            <a:r>
              <a:rPr sz="1600" spc="50" dirty="0"/>
              <a:t> </a:t>
            </a:r>
            <a:r>
              <a:rPr sz="1600" spc="-10" dirty="0"/>
              <a:t>automated</a:t>
            </a:r>
            <a:r>
              <a:rPr sz="1600" spc="45" dirty="0"/>
              <a:t> </a:t>
            </a:r>
            <a:r>
              <a:rPr sz="1600" dirty="0"/>
              <a:t>can</a:t>
            </a:r>
            <a:r>
              <a:rPr sz="1600" spc="45" dirty="0"/>
              <a:t> </a:t>
            </a:r>
            <a:r>
              <a:rPr sz="1600" dirty="0"/>
              <a:t>act</a:t>
            </a:r>
            <a:r>
              <a:rPr sz="1600" spc="50" dirty="0"/>
              <a:t> </a:t>
            </a:r>
            <a:r>
              <a:rPr sz="1600" spc="-10" dirty="0"/>
              <a:t>as</a:t>
            </a:r>
            <a:r>
              <a:rPr sz="1600" spc="45" dirty="0"/>
              <a:t> </a:t>
            </a:r>
            <a:r>
              <a:rPr sz="1600" spc="-5" dirty="0"/>
              <a:t>a</a:t>
            </a:r>
            <a:r>
              <a:rPr sz="1600" spc="45" dirty="0"/>
              <a:t> </a:t>
            </a:r>
            <a:r>
              <a:rPr sz="1600" spc="-10" dirty="0"/>
              <a:t>complement,</a:t>
            </a:r>
            <a:r>
              <a:rPr sz="1600" spc="65" dirty="0"/>
              <a:t> </a:t>
            </a:r>
            <a:r>
              <a:rPr sz="1600" spc="-10" dirty="0"/>
              <a:t>or</a:t>
            </a:r>
            <a:r>
              <a:rPr sz="1600" spc="40" dirty="0"/>
              <a:t> </a:t>
            </a:r>
            <a:r>
              <a:rPr sz="1600" spc="-5" dirty="0"/>
              <a:t>substitute,</a:t>
            </a:r>
            <a:r>
              <a:rPr sz="1600" spc="25" dirty="0"/>
              <a:t> </a:t>
            </a:r>
            <a:r>
              <a:rPr sz="1600" spc="-10" dirty="0"/>
              <a:t>for</a:t>
            </a:r>
            <a:r>
              <a:rPr sz="1600" spc="40" dirty="0"/>
              <a:t> </a:t>
            </a:r>
            <a:r>
              <a:rPr sz="1600" spc="-5" dirty="0"/>
              <a:t>legal</a:t>
            </a:r>
            <a:r>
              <a:rPr sz="1600" spc="50" dirty="0"/>
              <a:t> </a:t>
            </a:r>
            <a:r>
              <a:rPr sz="1600" spc="-5" dirty="0"/>
              <a:t>contracts,</a:t>
            </a:r>
            <a:r>
              <a:rPr sz="1600" spc="75" dirty="0"/>
              <a:t> </a:t>
            </a:r>
            <a:r>
              <a:rPr sz="1600" spc="-10" dirty="0"/>
              <a:t>where</a:t>
            </a:r>
            <a:r>
              <a:rPr sz="1600" spc="45" dirty="0"/>
              <a:t> </a:t>
            </a:r>
            <a:r>
              <a:rPr sz="1600" dirty="0"/>
              <a:t>the</a:t>
            </a:r>
          </a:p>
          <a:p>
            <a:pPr marL="415925">
              <a:lnSpc>
                <a:spcPct val="100000"/>
              </a:lnSpc>
              <a:spcBef>
                <a:spcPts val="265"/>
              </a:spcBef>
            </a:pPr>
            <a:r>
              <a:rPr sz="1600" spc="-5" dirty="0"/>
              <a:t>terms </a:t>
            </a:r>
            <a:r>
              <a:rPr sz="1600" spc="-10" dirty="0"/>
              <a:t>of the </a:t>
            </a:r>
            <a:r>
              <a:rPr sz="1600" spc="-5" dirty="0"/>
              <a:t>smart </a:t>
            </a:r>
            <a:r>
              <a:rPr sz="1600" spc="-10" dirty="0"/>
              <a:t>contract </a:t>
            </a:r>
            <a:r>
              <a:rPr sz="1600" spc="-15" dirty="0"/>
              <a:t>are recorded </a:t>
            </a:r>
            <a:r>
              <a:rPr sz="1600" spc="-5" dirty="0"/>
              <a:t>in a </a:t>
            </a:r>
            <a:r>
              <a:rPr sz="1600" spc="-10" dirty="0"/>
              <a:t>computer </a:t>
            </a:r>
            <a:r>
              <a:rPr sz="1600" spc="-15" dirty="0"/>
              <a:t>language </a:t>
            </a:r>
            <a:r>
              <a:rPr sz="1600" spc="-10" dirty="0"/>
              <a:t>as </a:t>
            </a:r>
            <a:r>
              <a:rPr sz="1600" spc="-5" dirty="0"/>
              <a:t>a </a:t>
            </a:r>
            <a:r>
              <a:rPr sz="1600" spc="-10" dirty="0"/>
              <a:t>set of</a:t>
            </a:r>
            <a:r>
              <a:rPr sz="1600" spc="325" dirty="0"/>
              <a:t> </a:t>
            </a:r>
            <a:r>
              <a:rPr sz="1600" spc="-10" dirty="0"/>
              <a:t>instructions.</a:t>
            </a:r>
          </a:p>
          <a:p>
            <a:pPr marL="415925" marR="7620" indent="-317500">
              <a:lnSpc>
                <a:spcPct val="114300"/>
              </a:lnSpc>
              <a:spcBef>
                <a:spcPts val="1010"/>
              </a:spcBef>
              <a:buChar char="●"/>
              <a:tabLst>
                <a:tab pos="416559" algn="l"/>
                <a:tab pos="417195" algn="l"/>
              </a:tabLst>
            </a:pPr>
            <a:r>
              <a:rPr sz="1600" spc="-20" dirty="0"/>
              <a:t>In </a:t>
            </a:r>
            <a:r>
              <a:rPr sz="1600" spc="-5" dirty="0"/>
              <a:t>general, Smart contracts help </a:t>
            </a:r>
            <a:r>
              <a:rPr sz="1600" spc="-10" dirty="0"/>
              <a:t>you </a:t>
            </a:r>
            <a:r>
              <a:rPr sz="1600" spc="-5" dirty="0"/>
              <a:t>exchange money, </a:t>
            </a:r>
            <a:r>
              <a:rPr sz="1600" spc="-10" dirty="0"/>
              <a:t>property, </a:t>
            </a:r>
            <a:r>
              <a:rPr sz="1600" spc="-5" dirty="0"/>
              <a:t>shares, </a:t>
            </a:r>
            <a:r>
              <a:rPr sz="1600" spc="-10" dirty="0"/>
              <a:t>or anything of </a:t>
            </a:r>
            <a:r>
              <a:rPr sz="1600" spc="-5" dirty="0"/>
              <a:t>value in a  </a:t>
            </a:r>
            <a:r>
              <a:rPr sz="1600" spc="-15" dirty="0"/>
              <a:t>transparent, </a:t>
            </a:r>
            <a:r>
              <a:rPr sz="1600" spc="-10" dirty="0"/>
              <a:t>conflict-free </a:t>
            </a:r>
            <a:r>
              <a:rPr sz="1600" spc="-20" dirty="0"/>
              <a:t>way </a:t>
            </a:r>
            <a:r>
              <a:rPr sz="1600" spc="-15" dirty="0"/>
              <a:t>while </a:t>
            </a:r>
            <a:r>
              <a:rPr sz="1600" spc="-10" dirty="0"/>
              <a:t>avoiding the services of </a:t>
            </a:r>
            <a:r>
              <a:rPr sz="1600" spc="-5" dirty="0"/>
              <a:t>a</a:t>
            </a:r>
            <a:r>
              <a:rPr sz="1600" spc="370" dirty="0"/>
              <a:t> </a:t>
            </a:r>
            <a:r>
              <a:rPr sz="1600" spc="-5" dirty="0"/>
              <a:t>middleman.</a:t>
            </a:r>
          </a:p>
        </p:txBody>
      </p:sp>
      <p:sp>
        <p:nvSpPr>
          <p:cNvPr id="4" name="object 4"/>
          <p:cNvSpPr/>
          <p:nvPr/>
        </p:nvSpPr>
        <p:spPr>
          <a:xfrm>
            <a:off x="3700271" y="3534651"/>
            <a:ext cx="1743456" cy="1480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5B7031-9E20-4856-A5A3-94D9F752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8004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Smart</a:t>
            </a:r>
            <a:r>
              <a:rPr sz="3200" spc="-70" dirty="0"/>
              <a:t> </a:t>
            </a:r>
            <a:r>
              <a:rPr sz="3200" dirty="0"/>
              <a:t>Contract</a:t>
            </a:r>
          </a:p>
        </p:txBody>
      </p:sp>
      <p:sp>
        <p:nvSpPr>
          <p:cNvPr id="3" name="object 3"/>
          <p:cNvSpPr/>
          <p:nvPr/>
        </p:nvSpPr>
        <p:spPr>
          <a:xfrm>
            <a:off x="301752" y="1313687"/>
            <a:ext cx="8625840" cy="1792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7489" y="2593670"/>
            <a:ext cx="2501265" cy="152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C85C5"/>
                </a:solidFill>
                <a:latin typeface="Arial"/>
                <a:cs typeface="Arial"/>
              </a:rPr>
              <a:t>1</a:t>
            </a:r>
            <a:endParaRPr sz="3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Arial"/>
                <a:cs typeface="Arial"/>
              </a:rPr>
              <a:t>A contract </a:t>
            </a:r>
            <a:r>
              <a:rPr sz="1200" spc="-10" dirty="0">
                <a:latin typeface="Arial"/>
                <a:cs typeface="Arial"/>
              </a:rPr>
              <a:t>between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parties </a:t>
            </a:r>
            <a:r>
              <a:rPr sz="1200" spc="20" dirty="0">
                <a:latin typeface="Arial"/>
                <a:cs typeface="Arial"/>
              </a:rPr>
              <a:t>is  </a:t>
            </a:r>
            <a:r>
              <a:rPr sz="1200" spc="-5" dirty="0">
                <a:latin typeface="Arial"/>
                <a:cs typeface="Arial"/>
              </a:rPr>
              <a:t>written as </a:t>
            </a:r>
            <a:r>
              <a:rPr sz="1200" spc="-10" dirty="0">
                <a:latin typeface="Arial"/>
                <a:cs typeface="Arial"/>
              </a:rPr>
              <a:t>code and published </a:t>
            </a:r>
            <a:r>
              <a:rPr sz="1200" spc="-5" dirty="0">
                <a:latin typeface="Arial"/>
                <a:cs typeface="Arial"/>
              </a:rPr>
              <a:t>into  blockchain.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individuals involved  </a:t>
            </a:r>
            <a:r>
              <a:rPr sz="1200" dirty="0">
                <a:latin typeface="Arial"/>
                <a:cs typeface="Arial"/>
              </a:rPr>
              <a:t>are </a:t>
            </a:r>
            <a:r>
              <a:rPr sz="1200" spc="-5" dirty="0">
                <a:latin typeface="Arial"/>
                <a:cs typeface="Arial"/>
              </a:rPr>
              <a:t>anonymous </a:t>
            </a:r>
            <a:r>
              <a:rPr sz="1200" dirty="0">
                <a:latin typeface="Arial"/>
                <a:cs typeface="Arial"/>
              </a:rPr>
              <a:t>but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contract </a:t>
            </a:r>
            <a:r>
              <a:rPr sz="1200" spc="20" dirty="0">
                <a:latin typeface="Arial"/>
                <a:cs typeface="Arial"/>
              </a:rPr>
              <a:t>is  </a:t>
            </a:r>
            <a:r>
              <a:rPr sz="1200" spc="5" dirty="0">
                <a:latin typeface="Arial"/>
                <a:cs typeface="Arial"/>
              </a:rPr>
              <a:t>visible in </a:t>
            </a:r>
            <a:r>
              <a:rPr sz="1200" dirty="0">
                <a:latin typeface="Arial"/>
                <a:cs typeface="Arial"/>
              </a:rPr>
              <a:t>public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ledger.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420871" y="2593670"/>
            <a:ext cx="2498090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C85C5"/>
                </a:solidFill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triggering event like </a:t>
            </a:r>
            <a:r>
              <a:rPr sz="1200" dirty="0">
                <a:latin typeface="Arial"/>
                <a:cs typeface="Arial"/>
              </a:rPr>
              <a:t>an </a:t>
            </a:r>
            <a:r>
              <a:rPr sz="1200" spc="-5" dirty="0">
                <a:latin typeface="Arial"/>
                <a:cs typeface="Arial"/>
              </a:rPr>
              <a:t>expiration  date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5" dirty="0">
                <a:latin typeface="Arial"/>
                <a:cs typeface="Arial"/>
              </a:rPr>
              <a:t>strike </a:t>
            </a:r>
            <a:r>
              <a:rPr sz="1200" spc="-10" dirty="0">
                <a:latin typeface="Arial"/>
                <a:cs typeface="Arial"/>
              </a:rPr>
              <a:t>price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spc="-5" dirty="0">
                <a:latin typeface="Arial"/>
                <a:cs typeface="Arial"/>
              </a:rPr>
              <a:t>hit </a:t>
            </a:r>
            <a:r>
              <a:rPr sz="1200" spc="-10" dirty="0">
                <a:latin typeface="Arial"/>
                <a:cs typeface="Arial"/>
              </a:rPr>
              <a:t>and the  </a:t>
            </a:r>
            <a:r>
              <a:rPr sz="1200" dirty="0">
                <a:latin typeface="Arial"/>
                <a:cs typeface="Arial"/>
              </a:rPr>
              <a:t>contract </a:t>
            </a:r>
            <a:r>
              <a:rPr sz="1200" spc="-10" dirty="0">
                <a:latin typeface="Arial"/>
                <a:cs typeface="Arial"/>
              </a:rPr>
              <a:t>executed </a:t>
            </a:r>
            <a:r>
              <a:rPr sz="1200" spc="-5" dirty="0">
                <a:latin typeface="Arial"/>
                <a:cs typeface="Arial"/>
              </a:rPr>
              <a:t>itself according </a:t>
            </a:r>
            <a:r>
              <a:rPr sz="1200" dirty="0">
                <a:latin typeface="Arial"/>
                <a:cs typeface="Arial"/>
              </a:rPr>
              <a:t>to  the coded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terms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0150" y="2593670"/>
            <a:ext cx="2498090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C85C5"/>
                </a:solidFill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35"/>
              </a:spcBef>
            </a:pPr>
            <a:r>
              <a:rPr sz="1200" spc="-5" dirty="0">
                <a:latin typeface="Arial"/>
                <a:cs typeface="Arial"/>
              </a:rPr>
              <a:t>Regulators </a:t>
            </a:r>
            <a:r>
              <a:rPr sz="1200" spc="-10" dirty="0">
                <a:latin typeface="Arial"/>
                <a:cs typeface="Arial"/>
              </a:rPr>
              <a:t>can use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blockchain 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understand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activity </a:t>
            </a:r>
            <a:r>
              <a:rPr sz="1200" spc="5" dirty="0">
                <a:latin typeface="Arial"/>
                <a:cs typeface="Arial"/>
              </a:rPr>
              <a:t>in </a:t>
            </a:r>
            <a:r>
              <a:rPr sz="1200" spc="-10" dirty="0">
                <a:latin typeface="Arial"/>
                <a:cs typeface="Arial"/>
              </a:rPr>
              <a:t>the  market </a:t>
            </a:r>
            <a:r>
              <a:rPr sz="1200" spc="-5" dirty="0">
                <a:latin typeface="Arial"/>
                <a:cs typeface="Arial"/>
              </a:rPr>
              <a:t>while </a:t>
            </a:r>
            <a:r>
              <a:rPr sz="1200" spc="-10" dirty="0">
                <a:latin typeface="Arial"/>
                <a:cs typeface="Arial"/>
              </a:rPr>
              <a:t>maintaining the </a:t>
            </a:r>
            <a:r>
              <a:rPr sz="1200" spc="-5" dirty="0">
                <a:latin typeface="Arial"/>
                <a:cs typeface="Arial"/>
              </a:rPr>
              <a:t>privacy  </a:t>
            </a:r>
            <a:r>
              <a:rPr sz="1200" dirty="0">
                <a:latin typeface="Arial"/>
                <a:cs typeface="Arial"/>
              </a:rPr>
              <a:t>of individual actors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positions.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17888DC-D134-4680-9E31-D0345733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103" y="362752"/>
            <a:ext cx="64674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Traditional Vs Smart</a:t>
            </a:r>
            <a:r>
              <a:rPr sz="3200" spc="-65" dirty="0"/>
              <a:t> </a:t>
            </a:r>
            <a:r>
              <a:rPr sz="3200" dirty="0"/>
              <a:t>Contract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147097"/>
            <a:ext cx="3589654" cy="20996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6350" indent="-170815" algn="just">
              <a:lnSpc>
                <a:spcPct val="115300"/>
              </a:lnSpc>
              <a:spcBef>
                <a:spcPts val="105"/>
              </a:spcBef>
              <a:buChar char="●"/>
              <a:tabLst>
                <a:tab pos="183515" algn="l"/>
              </a:tabLst>
            </a:pPr>
            <a:r>
              <a:rPr sz="1600" spc="-10" dirty="0">
                <a:latin typeface="Arial"/>
                <a:cs typeface="Arial"/>
              </a:rPr>
              <a:t>Traditional </a:t>
            </a:r>
            <a:r>
              <a:rPr sz="1600" spc="-5" dirty="0">
                <a:latin typeface="Arial"/>
                <a:cs typeface="Arial"/>
              </a:rPr>
              <a:t>physical contracts, </a:t>
            </a:r>
            <a:r>
              <a:rPr sz="1600" dirty="0">
                <a:latin typeface="Arial"/>
                <a:cs typeface="Arial"/>
              </a:rPr>
              <a:t>such </a:t>
            </a:r>
            <a:r>
              <a:rPr sz="1600" spc="-15" dirty="0">
                <a:latin typeface="Arial"/>
                <a:cs typeface="Arial"/>
              </a:rPr>
              <a:t>as  </a:t>
            </a:r>
            <a:r>
              <a:rPr sz="1600" spc="-10" dirty="0">
                <a:latin typeface="Arial"/>
                <a:cs typeface="Arial"/>
              </a:rPr>
              <a:t>those created </a:t>
            </a:r>
            <a:r>
              <a:rPr sz="1600" dirty="0">
                <a:latin typeface="Arial"/>
                <a:cs typeface="Arial"/>
              </a:rPr>
              <a:t>by </a:t>
            </a:r>
            <a:r>
              <a:rPr sz="1600" spc="-5" dirty="0">
                <a:latin typeface="Arial"/>
                <a:cs typeface="Arial"/>
              </a:rPr>
              <a:t>legal professionals </a:t>
            </a:r>
            <a:r>
              <a:rPr sz="1600" spc="-10" dirty="0">
                <a:latin typeface="Arial"/>
                <a:cs typeface="Arial"/>
              </a:rPr>
              <a:t>today,  </a:t>
            </a:r>
            <a:r>
              <a:rPr sz="1600" spc="-5" dirty="0">
                <a:latin typeface="Arial"/>
                <a:cs typeface="Arial"/>
              </a:rPr>
              <a:t>contain </a:t>
            </a:r>
            <a:r>
              <a:rPr sz="1600" spc="-10" dirty="0">
                <a:latin typeface="Arial"/>
                <a:cs typeface="Arial"/>
              </a:rPr>
              <a:t>legal language </a:t>
            </a:r>
            <a:r>
              <a:rPr sz="1600" dirty="0">
                <a:latin typeface="Arial"/>
                <a:cs typeface="Arial"/>
              </a:rPr>
              <a:t>on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vast </a:t>
            </a:r>
            <a:r>
              <a:rPr sz="1600" spc="-5" dirty="0">
                <a:latin typeface="Arial"/>
                <a:cs typeface="Arial"/>
              </a:rPr>
              <a:t>amounts  of </a:t>
            </a:r>
            <a:r>
              <a:rPr sz="1600" spc="-10" dirty="0">
                <a:latin typeface="Arial"/>
                <a:cs typeface="Arial"/>
              </a:rPr>
              <a:t>printed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documents</a:t>
            </a:r>
            <a:endParaRPr sz="1600" dirty="0">
              <a:latin typeface="Arial"/>
              <a:cs typeface="Arial"/>
            </a:endParaRPr>
          </a:p>
          <a:p>
            <a:pPr marL="182880" marR="5080" indent="-170815" algn="just">
              <a:lnSpc>
                <a:spcPct val="115100"/>
              </a:lnSpc>
              <a:spcBef>
                <a:spcPts val="994"/>
              </a:spcBef>
              <a:buChar char="●"/>
              <a:tabLst>
                <a:tab pos="183515" algn="l"/>
              </a:tabLst>
            </a:pPr>
            <a:r>
              <a:rPr sz="1600" spc="-10" dirty="0">
                <a:latin typeface="Arial"/>
                <a:cs typeface="Arial"/>
              </a:rPr>
              <a:t>Traditional </a:t>
            </a:r>
            <a:r>
              <a:rPr sz="1600" spc="-5" dirty="0">
                <a:latin typeface="Arial"/>
                <a:cs typeface="Arial"/>
              </a:rPr>
              <a:t>physical contracts heavily rely  </a:t>
            </a:r>
            <a:r>
              <a:rPr sz="1600" spc="-10" dirty="0">
                <a:latin typeface="Arial"/>
                <a:cs typeface="Arial"/>
              </a:rPr>
              <a:t>on third parties for enforcement. </a:t>
            </a:r>
            <a:r>
              <a:rPr sz="1600" dirty="0">
                <a:latin typeface="Arial"/>
                <a:cs typeface="Arial"/>
              </a:rPr>
              <a:t>They </a:t>
            </a:r>
            <a:r>
              <a:rPr sz="1600" spc="-10" dirty="0">
                <a:latin typeface="Arial"/>
                <a:cs typeface="Arial"/>
              </a:rPr>
              <a:t>can  be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misinterpreted.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2840" y="1155954"/>
            <a:ext cx="6813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0"/>
              </a:spcBef>
              <a:buChar char="●"/>
              <a:tabLst>
                <a:tab pos="195580" algn="l"/>
              </a:tabLst>
            </a:pP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ar</a:t>
            </a:r>
            <a:r>
              <a:rPr sz="1400" spc="-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1896" y="1155954"/>
            <a:ext cx="34093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57580" algn="l"/>
                <a:tab pos="1524635" algn="l"/>
                <a:tab pos="2292985" algn="l"/>
                <a:tab pos="2655570" algn="l"/>
              </a:tabLst>
            </a:pPr>
            <a:r>
              <a:rPr sz="1400" spc="-5" dirty="0">
                <a:latin typeface="Arial"/>
                <a:cs typeface="Arial"/>
              </a:rPr>
              <a:t>contracts,	</a:t>
            </a:r>
            <a:r>
              <a:rPr sz="1400" spc="-10" dirty="0">
                <a:latin typeface="Arial"/>
                <a:cs typeface="Arial"/>
              </a:rPr>
              <a:t>often	</a:t>
            </a:r>
            <a:r>
              <a:rPr sz="1400" spc="-5" dirty="0">
                <a:latin typeface="Arial"/>
                <a:cs typeface="Arial"/>
              </a:rPr>
              <a:t>created	</a:t>
            </a:r>
            <a:r>
              <a:rPr sz="1400" dirty="0">
                <a:latin typeface="Arial"/>
                <a:cs typeface="Arial"/>
              </a:rPr>
              <a:t>by	</a:t>
            </a:r>
            <a:r>
              <a:rPr sz="1400" spc="-5" dirty="0">
                <a:latin typeface="Arial"/>
                <a:cs typeface="Arial"/>
              </a:rPr>
              <a:t>computer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7140" y="1369009"/>
            <a:ext cx="23520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smart contract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development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2840" y="1369009"/>
            <a:ext cx="1797050" cy="100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programmers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using</a:t>
            </a:r>
            <a:endParaRPr sz="1400" dirty="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tools.</a:t>
            </a:r>
            <a:endParaRPr sz="1400" dirty="0">
              <a:latin typeface="Arial"/>
              <a:cs typeface="Arial"/>
            </a:endParaRPr>
          </a:p>
          <a:p>
            <a:pPr marL="182880" marR="5080" indent="-182880" algn="r">
              <a:lnSpc>
                <a:spcPct val="100000"/>
              </a:lnSpc>
              <a:spcBef>
                <a:spcPts val="985"/>
              </a:spcBef>
              <a:buChar char="●"/>
              <a:tabLst>
                <a:tab pos="182880" algn="l"/>
                <a:tab pos="758825" algn="l"/>
                <a:tab pos="1197610" algn="l"/>
              </a:tabLst>
            </a:pP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1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5" dirty="0">
                <a:latin typeface="Arial"/>
                <a:cs typeface="Arial"/>
              </a:rPr>
              <a:t>ar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5" dirty="0">
                <a:latin typeface="Arial"/>
                <a:cs typeface="Arial"/>
              </a:rPr>
              <a:t>en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re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y</a:t>
            </a:r>
            <a:endParaRPr sz="1400" dirty="0">
              <a:latin typeface="Arial"/>
              <a:cs typeface="Arial"/>
            </a:endParaRPr>
          </a:p>
          <a:p>
            <a:pPr marR="58419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programming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code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1420" y="1920951"/>
            <a:ext cx="239839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645795" algn="l"/>
                <a:tab pos="1127760" algn="l"/>
                <a:tab pos="1828800" algn="l"/>
              </a:tabLst>
            </a:pP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an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30" dirty="0">
                <a:latin typeface="Arial"/>
                <a:cs typeface="Arial"/>
              </a:rPr>
              <a:t>w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si</a:t>
            </a:r>
            <a:r>
              <a:rPr sz="1400" spc="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endParaRPr sz="1400" dirty="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languages   such   </a:t>
            </a:r>
            <a:r>
              <a:rPr sz="1400" spc="-10" dirty="0">
                <a:latin typeface="Arial"/>
                <a:cs typeface="Arial"/>
              </a:rPr>
              <a:t>as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Solidity,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2840" y="2347925"/>
            <a:ext cx="4241800" cy="1775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C++, </a:t>
            </a:r>
            <a:r>
              <a:rPr sz="1400" spc="-10" dirty="0">
                <a:latin typeface="Arial"/>
                <a:cs typeface="Arial"/>
              </a:rPr>
              <a:t>Go, </a:t>
            </a:r>
            <a:r>
              <a:rPr sz="1400" spc="-15" dirty="0">
                <a:latin typeface="Arial"/>
                <a:cs typeface="Arial"/>
              </a:rPr>
              <a:t>Python,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Java.</a:t>
            </a:r>
            <a:endParaRPr sz="1400" dirty="0">
              <a:latin typeface="Arial"/>
              <a:cs typeface="Arial"/>
            </a:endParaRPr>
          </a:p>
          <a:p>
            <a:pPr marL="182880" marR="7620" indent="-170815" algn="just">
              <a:lnSpc>
                <a:spcPct val="100000"/>
              </a:lnSpc>
              <a:spcBef>
                <a:spcPts val="1010"/>
              </a:spcBef>
              <a:buChar char="●"/>
              <a:tabLst>
                <a:tab pos="195580" algn="l"/>
              </a:tabLst>
            </a:pPr>
            <a:r>
              <a:rPr sz="1400" spc="-10" dirty="0">
                <a:latin typeface="Arial"/>
                <a:cs typeface="Arial"/>
              </a:rPr>
              <a:t>Code defines the </a:t>
            </a:r>
            <a:r>
              <a:rPr sz="1400" spc="-5" dirty="0">
                <a:latin typeface="Arial"/>
                <a:cs typeface="Arial"/>
              </a:rPr>
              <a:t>rules and consequences, </a:t>
            </a:r>
            <a:r>
              <a:rPr sz="1400" dirty="0">
                <a:latin typeface="Arial"/>
                <a:cs typeface="Arial"/>
              </a:rPr>
              <a:t>stating 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obligations, benefits and penalties </a:t>
            </a:r>
            <a:r>
              <a:rPr sz="1400" spc="-10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may  </a:t>
            </a:r>
            <a:r>
              <a:rPr sz="1400" spc="-10" dirty="0">
                <a:latin typeface="Arial"/>
                <a:cs typeface="Arial"/>
              </a:rPr>
              <a:t>be </a:t>
            </a:r>
            <a:r>
              <a:rPr sz="1400" spc="-15" dirty="0">
                <a:latin typeface="Arial"/>
                <a:cs typeface="Arial"/>
              </a:rPr>
              <a:t>due </a:t>
            </a:r>
            <a:r>
              <a:rPr sz="1400" spc="5" dirty="0">
                <a:latin typeface="Arial"/>
                <a:cs typeface="Arial"/>
              </a:rPr>
              <a:t>to</a:t>
            </a:r>
            <a:r>
              <a:rPr sz="1400" spc="3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either party in various different  </a:t>
            </a:r>
            <a:r>
              <a:rPr sz="1400" spc="-10" dirty="0">
                <a:latin typeface="Arial"/>
                <a:cs typeface="Arial"/>
              </a:rPr>
              <a:t>circumstances.</a:t>
            </a:r>
            <a:endParaRPr sz="1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10"/>
              </a:spcBef>
              <a:buChar char="●"/>
              <a:tabLst>
                <a:tab pos="195580" algn="l"/>
              </a:tabLst>
            </a:pPr>
            <a:r>
              <a:rPr sz="1400" spc="-5" dirty="0">
                <a:latin typeface="Arial"/>
                <a:cs typeface="Arial"/>
              </a:rPr>
              <a:t>This </a:t>
            </a:r>
            <a:r>
              <a:rPr sz="1400" spc="-10" dirty="0">
                <a:latin typeface="Arial"/>
                <a:cs typeface="Arial"/>
              </a:rPr>
              <a:t>code can </a:t>
            </a:r>
            <a:r>
              <a:rPr sz="1400" spc="-5" dirty="0">
                <a:latin typeface="Arial"/>
                <a:cs typeface="Arial"/>
              </a:rPr>
              <a:t>then </a:t>
            </a:r>
            <a:r>
              <a:rPr sz="1400" spc="-10" dirty="0">
                <a:latin typeface="Arial"/>
                <a:cs typeface="Arial"/>
              </a:rPr>
              <a:t>be </a:t>
            </a:r>
            <a:r>
              <a:rPr sz="1400" spc="-5" dirty="0">
                <a:latin typeface="Arial"/>
                <a:cs typeface="Arial"/>
              </a:rPr>
              <a:t>automatically </a:t>
            </a:r>
            <a:r>
              <a:rPr sz="1400" spc="-10" dirty="0">
                <a:latin typeface="Arial"/>
                <a:cs typeface="Arial"/>
              </a:rPr>
              <a:t>executed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by</a:t>
            </a:r>
            <a:endParaRPr sz="1400" dirty="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distributed ledger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system.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4D2D39DC-CED4-42A2-8543-A6CB2AACA02F}"/>
              </a:ext>
            </a:extLst>
          </p:cNvPr>
          <p:cNvSpPr/>
          <p:nvPr/>
        </p:nvSpPr>
        <p:spPr>
          <a:xfrm>
            <a:off x="2504599" y="3383087"/>
            <a:ext cx="1743456" cy="1480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AA768F8-3866-4990-9370-F7390FCE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64" y="306706"/>
            <a:ext cx="7381850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dirty="0"/>
              <a:t>How Smart Contracts</a:t>
            </a:r>
            <a:r>
              <a:rPr sz="3200" spc="-95" dirty="0"/>
              <a:t> </a:t>
            </a:r>
            <a:r>
              <a:rPr sz="3200" spc="10" dirty="0"/>
              <a:t>Work</a:t>
            </a:r>
          </a:p>
        </p:txBody>
      </p:sp>
      <p:sp>
        <p:nvSpPr>
          <p:cNvPr id="3" name="object 3"/>
          <p:cNvSpPr/>
          <p:nvPr/>
        </p:nvSpPr>
        <p:spPr>
          <a:xfrm>
            <a:off x="3297935" y="1166367"/>
            <a:ext cx="2539365" cy="2540000"/>
          </a:xfrm>
          <a:custGeom>
            <a:avLst/>
            <a:gdLst/>
            <a:ahLst/>
            <a:cxnLst/>
            <a:rect l="l" t="t" r="r" b="b"/>
            <a:pathLst>
              <a:path w="2539365" h="2540000">
                <a:moveTo>
                  <a:pt x="1461367" y="2527299"/>
                </a:moveTo>
                <a:lnTo>
                  <a:pt x="1077616" y="2527299"/>
                </a:lnTo>
                <a:lnTo>
                  <a:pt x="1124823" y="2539999"/>
                </a:lnTo>
                <a:lnTo>
                  <a:pt x="1414160" y="2539999"/>
                </a:lnTo>
                <a:lnTo>
                  <a:pt x="1461367" y="2527299"/>
                </a:lnTo>
                <a:close/>
              </a:path>
              <a:path w="2539365" h="2540000">
                <a:moveTo>
                  <a:pt x="1461367" y="12700"/>
                </a:moveTo>
                <a:lnTo>
                  <a:pt x="1077616" y="12700"/>
                </a:lnTo>
                <a:lnTo>
                  <a:pt x="984922" y="38100"/>
                </a:lnTo>
                <a:lnTo>
                  <a:pt x="807336" y="88900"/>
                </a:lnTo>
                <a:lnTo>
                  <a:pt x="764757" y="114300"/>
                </a:lnTo>
                <a:lnTo>
                  <a:pt x="722970" y="127000"/>
                </a:lnTo>
                <a:lnTo>
                  <a:pt x="682009" y="152400"/>
                </a:lnTo>
                <a:lnTo>
                  <a:pt x="641905" y="165100"/>
                </a:lnTo>
                <a:lnTo>
                  <a:pt x="602694" y="190500"/>
                </a:lnTo>
                <a:lnTo>
                  <a:pt x="564406" y="215900"/>
                </a:lnTo>
                <a:lnTo>
                  <a:pt x="527075" y="241300"/>
                </a:lnTo>
                <a:lnTo>
                  <a:pt x="490733" y="266700"/>
                </a:lnTo>
                <a:lnTo>
                  <a:pt x="455415" y="304800"/>
                </a:lnTo>
                <a:lnTo>
                  <a:pt x="421152" y="330200"/>
                </a:lnTo>
                <a:lnTo>
                  <a:pt x="387977" y="355600"/>
                </a:lnTo>
                <a:lnTo>
                  <a:pt x="355923" y="393700"/>
                </a:lnTo>
                <a:lnTo>
                  <a:pt x="325024" y="431800"/>
                </a:lnTo>
                <a:lnTo>
                  <a:pt x="295311" y="457200"/>
                </a:lnTo>
                <a:lnTo>
                  <a:pt x="266818" y="495300"/>
                </a:lnTo>
                <a:lnTo>
                  <a:pt x="239578" y="533400"/>
                </a:lnTo>
                <a:lnTo>
                  <a:pt x="213624" y="571500"/>
                </a:lnTo>
                <a:lnTo>
                  <a:pt x="188988" y="609600"/>
                </a:lnTo>
                <a:lnTo>
                  <a:pt x="165703" y="647700"/>
                </a:lnTo>
                <a:lnTo>
                  <a:pt x="143802" y="685800"/>
                </a:lnTo>
                <a:lnTo>
                  <a:pt x="123318" y="723900"/>
                </a:lnTo>
                <a:lnTo>
                  <a:pt x="104284" y="774699"/>
                </a:lnTo>
                <a:lnTo>
                  <a:pt x="86733" y="812799"/>
                </a:lnTo>
                <a:lnTo>
                  <a:pt x="70697" y="850899"/>
                </a:lnTo>
                <a:lnTo>
                  <a:pt x="56210" y="901699"/>
                </a:lnTo>
                <a:lnTo>
                  <a:pt x="43304" y="939799"/>
                </a:lnTo>
                <a:lnTo>
                  <a:pt x="32012" y="990599"/>
                </a:lnTo>
                <a:lnTo>
                  <a:pt x="22368" y="1041399"/>
                </a:lnTo>
                <a:lnTo>
                  <a:pt x="14403" y="1079499"/>
                </a:lnTo>
                <a:lnTo>
                  <a:pt x="8151" y="1130299"/>
                </a:lnTo>
                <a:lnTo>
                  <a:pt x="3644" y="1181099"/>
                </a:lnTo>
                <a:lnTo>
                  <a:pt x="916" y="1231899"/>
                </a:lnTo>
                <a:lnTo>
                  <a:pt x="0" y="1269999"/>
                </a:lnTo>
                <a:lnTo>
                  <a:pt x="916" y="1320799"/>
                </a:lnTo>
                <a:lnTo>
                  <a:pt x="3644" y="1371599"/>
                </a:lnTo>
                <a:lnTo>
                  <a:pt x="8151" y="1422399"/>
                </a:lnTo>
                <a:lnTo>
                  <a:pt x="14403" y="1473199"/>
                </a:lnTo>
                <a:lnTo>
                  <a:pt x="22368" y="1511299"/>
                </a:lnTo>
                <a:lnTo>
                  <a:pt x="32012" y="1562099"/>
                </a:lnTo>
                <a:lnTo>
                  <a:pt x="43304" y="1600199"/>
                </a:lnTo>
                <a:lnTo>
                  <a:pt x="56210" y="1650999"/>
                </a:lnTo>
                <a:lnTo>
                  <a:pt x="70697" y="1689099"/>
                </a:lnTo>
                <a:lnTo>
                  <a:pt x="86733" y="1739899"/>
                </a:lnTo>
                <a:lnTo>
                  <a:pt x="104284" y="1777999"/>
                </a:lnTo>
                <a:lnTo>
                  <a:pt x="123318" y="1828799"/>
                </a:lnTo>
                <a:lnTo>
                  <a:pt x="143802" y="1866899"/>
                </a:lnTo>
                <a:lnTo>
                  <a:pt x="165703" y="1904999"/>
                </a:lnTo>
                <a:lnTo>
                  <a:pt x="188988" y="1943099"/>
                </a:lnTo>
                <a:lnTo>
                  <a:pt x="213624" y="1981199"/>
                </a:lnTo>
                <a:lnTo>
                  <a:pt x="239578" y="2019299"/>
                </a:lnTo>
                <a:lnTo>
                  <a:pt x="266818" y="2057399"/>
                </a:lnTo>
                <a:lnTo>
                  <a:pt x="295311" y="2095499"/>
                </a:lnTo>
                <a:lnTo>
                  <a:pt x="325024" y="2120899"/>
                </a:lnTo>
                <a:lnTo>
                  <a:pt x="355923" y="2158999"/>
                </a:lnTo>
                <a:lnTo>
                  <a:pt x="387977" y="2184399"/>
                </a:lnTo>
                <a:lnTo>
                  <a:pt x="421152" y="2222499"/>
                </a:lnTo>
                <a:lnTo>
                  <a:pt x="455415" y="2247899"/>
                </a:lnTo>
                <a:lnTo>
                  <a:pt x="490733" y="2273299"/>
                </a:lnTo>
                <a:lnTo>
                  <a:pt x="527075" y="2311399"/>
                </a:lnTo>
                <a:lnTo>
                  <a:pt x="564406" y="2336799"/>
                </a:lnTo>
                <a:lnTo>
                  <a:pt x="602694" y="2362199"/>
                </a:lnTo>
                <a:lnTo>
                  <a:pt x="641905" y="2374899"/>
                </a:lnTo>
                <a:lnTo>
                  <a:pt x="682009" y="2400299"/>
                </a:lnTo>
                <a:lnTo>
                  <a:pt x="722970" y="2425699"/>
                </a:lnTo>
                <a:lnTo>
                  <a:pt x="764757" y="2438399"/>
                </a:lnTo>
                <a:lnTo>
                  <a:pt x="807336" y="2463799"/>
                </a:lnTo>
                <a:lnTo>
                  <a:pt x="850675" y="2476499"/>
                </a:lnTo>
                <a:lnTo>
                  <a:pt x="1030971" y="2527299"/>
                </a:lnTo>
                <a:lnTo>
                  <a:pt x="1508012" y="2527299"/>
                </a:lnTo>
                <a:lnTo>
                  <a:pt x="1688308" y="2476499"/>
                </a:lnTo>
                <a:lnTo>
                  <a:pt x="1731647" y="2463799"/>
                </a:lnTo>
                <a:lnTo>
                  <a:pt x="1774226" y="2438399"/>
                </a:lnTo>
                <a:lnTo>
                  <a:pt x="1816013" y="2425699"/>
                </a:lnTo>
                <a:lnTo>
                  <a:pt x="1856974" y="2400299"/>
                </a:lnTo>
                <a:lnTo>
                  <a:pt x="1897078" y="2374899"/>
                </a:lnTo>
                <a:lnTo>
                  <a:pt x="1936289" y="2362199"/>
                </a:lnTo>
                <a:lnTo>
                  <a:pt x="1974577" y="2336799"/>
                </a:lnTo>
                <a:lnTo>
                  <a:pt x="2011908" y="2311399"/>
                </a:lnTo>
                <a:lnTo>
                  <a:pt x="2048250" y="2273299"/>
                </a:lnTo>
                <a:lnTo>
                  <a:pt x="2083568" y="2247899"/>
                </a:lnTo>
                <a:lnTo>
                  <a:pt x="2117831" y="2222499"/>
                </a:lnTo>
                <a:lnTo>
                  <a:pt x="2151006" y="2184399"/>
                </a:lnTo>
                <a:lnTo>
                  <a:pt x="2183060" y="2158999"/>
                </a:lnTo>
                <a:lnTo>
                  <a:pt x="2203659" y="2133599"/>
                </a:lnTo>
                <a:lnTo>
                  <a:pt x="1172419" y="2133599"/>
                </a:lnTo>
                <a:lnTo>
                  <a:pt x="1125030" y="2120899"/>
                </a:lnTo>
                <a:lnTo>
                  <a:pt x="1078502" y="2120899"/>
                </a:lnTo>
                <a:lnTo>
                  <a:pt x="988321" y="2095499"/>
                </a:lnTo>
                <a:lnTo>
                  <a:pt x="944814" y="2070099"/>
                </a:lnTo>
                <a:lnTo>
                  <a:pt x="902459" y="2057399"/>
                </a:lnTo>
                <a:lnTo>
                  <a:pt x="861328" y="2031999"/>
                </a:lnTo>
                <a:lnTo>
                  <a:pt x="821496" y="2006599"/>
                </a:lnTo>
                <a:lnTo>
                  <a:pt x="783034" y="1993899"/>
                </a:lnTo>
                <a:lnTo>
                  <a:pt x="746014" y="1955799"/>
                </a:lnTo>
                <a:lnTo>
                  <a:pt x="710511" y="1930399"/>
                </a:lnTo>
                <a:lnTo>
                  <a:pt x="676596" y="1904999"/>
                </a:lnTo>
                <a:lnTo>
                  <a:pt x="644342" y="1866899"/>
                </a:lnTo>
                <a:lnTo>
                  <a:pt x="613822" y="1841499"/>
                </a:lnTo>
                <a:lnTo>
                  <a:pt x="585108" y="1803399"/>
                </a:lnTo>
                <a:lnTo>
                  <a:pt x="558274" y="1765299"/>
                </a:lnTo>
                <a:lnTo>
                  <a:pt x="533392" y="1727199"/>
                </a:lnTo>
                <a:lnTo>
                  <a:pt x="510535" y="1689099"/>
                </a:lnTo>
                <a:lnTo>
                  <a:pt x="489774" y="1638299"/>
                </a:lnTo>
                <a:lnTo>
                  <a:pt x="471184" y="1600199"/>
                </a:lnTo>
                <a:lnTo>
                  <a:pt x="454837" y="1562099"/>
                </a:lnTo>
                <a:lnTo>
                  <a:pt x="440805" y="1511299"/>
                </a:lnTo>
                <a:lnTo>
                  <a:pt x="429162" y="1460499"/>
                </a:lnTo>
                <a:lnTo>
                  <a:pt x="419979" y="1422399"/>
                </a:lnTo>
                <a:lnTo>
                  <a:pt x="413330" y="1371599"/>
                </a:lnTo>
                <a:lnTo>
                  <a:pt x="409287" y="1320799"/>
                </a:lnTo>
                <a:lnTo>
                  <a:pt x="407924" y="1269999"/>
                </a:lnTo>
                <a:lnTo>
                  <a:pt x="409287" y="1231899"/>
                </a:lnTo>
                <a:lnTo>
                  <a:pt x="413330" y="1181099"/>
                </a:lnTo>
                <a:lnTo>
                  <a:pt x="419979" y="1130299"/>
                </a:lnTo>
                <a:lnTo>
                  <a:pt x="429162" y="1079499"/>
                </a:lnTo>
                <a:lnTo>
                  <a:pt x="440805" y="1041399"/>
                </a:lnTo>
                <a:lnTo>
                  <a:pt x="454837" y="990599"/>
                </a:lnTo>
                <a:lnTo>
                  <a:pt x="471184" y="952499"/>
                </a:lnTo>
                <a:lnTo>
                  <a:pt x="489774" y="901699"/>
                </a:lnTo>
                <a:lnTo>
                  <a:pt x="510535" y="863599"/>
                </a:lnTo>
                <a:lnTo>
                  <a:pt x="533392" y="825499"/>
                </a:lnTo>
                <a:lnTo>
                  <a:pt x="558274" y="787399"/>
                </a:lnTo>
                <a:lnTo>
                  <a:pt x="585108" y="749299"/>
                </a:lnTo>
                <a:lnTo>
                  <a:pt x="613822" y="711200"/>
                </a:lnTo>
                <a:lnTo>
                  <a:pt x="644342" y="685800"/>
                </a:lnTo>
                <a:lnTo>
                  <a:pt x="676596" y="647700"/>
                </a:lnTo>
                <a:lnTo>
                  <a:pt x="710511" y="622300"/>
                </a:lnTo>
                <a:lnTo>
                  <a:pt x="746014" y="584200"/>
                </a:lnTo>
                <a:lnTo>
                  <a:pt x="783034" y="558800"/>
                </a:lnTo>
                <a:lnTo>
                  <a:pt x="821496" y="533400"/>
                </a:lnTo>
                <a:lnTo>
                  <a:pt x="861328" y="520700"/>
                </a:lnTo>
                <a:lnTo>
                  <a:pt x="902459" y="495300"/>
                </a:lnTo>
                <a:lnTo>
                  <a:pt x="944814" y="469900"/>
                </a:lnTo>
                <a:lnTo>
                  <a:pt x="1078502" y="431800"/>
                </a:lnTo>
                <a:lnTo>
                  <a:pt x="1125030" y="419100"/>
                </a:lnTo>
                <a:lnTo>
                  <a:pt x="1220597" y="419100"/>
                </a:lnTo>
                <a:lnTo>
                  <a:pt x="1269491" y="406400"/>
                </a:lnTo>
                <a:lnTo>
                  <a:pt x="2193360" y="406400"/>
                </a:lnTo>
                <a:lnTo>
                  <a:pt x="2183060" y="393700"/>
                </a:lnTo>
                <a:lnTo>
                  <a:pt x="2151006" y="355600"/>
                </a:lnTo>
                <a:lnTo>
                  <a:pt x="2117831" y="330200"/>
                </a:lnTo>
                <a:lnTo>
                  <a:pt x="2083568" y="304800"/>
                </a:lnTo>
                <a:lnTo>
                  <a:pt x="2048250" y="266700"/>
                </a:lnTo>
                <a:lnTo>
                  <a:pt x="2011908" y="241300"/>
                </a:lnTo>
                <a:lnTo>
                  <a:pt x="1974577" y="215900"/>
                </a:lnTo>
                <a:lnTo>
                  <a:pt x="1936289" y="190500"/>
                </a:lnTo>
                <a:lnTo>
                  <a:pt x="1897078" y="165100"/>
                </a:lnTo>
                <a:lnTo>
                  <a:pt x="1856974" y="152400"/>
                </a:lnTo>
                <a:lnTo>
                  <a:pt x="1816013" y="127000"/>
                </a:lnTo>
                <a:lnTo>
                  <a:pt x="1774226" y="114300"/>
                </a:lnTo>
                <a:lnTo>
                  <a:pt x="1731647" y="88900"/>
                </a:lnTo>
                <a:lnTo>
                  <a:pt x="1554061" y="38100"/>
                </a:lnTo>
                <a:lnTo>
                  <a:pt x="1461367" y="12700"/>
                </a:lnTo>
                <a:close/>
              </a:path>
              <a:path w="2539365" h="2540000">
                <a:moveTo>
                  <a:pt x="2193360" y="406400"/>
                </a:moveTo>
                <a:lnTo>
                  <a:pt x="1269491" y="406400"/>
                </a:lnTo>
                <a:lnTo>
                  <a:pt x="1318386" y="419100"/>
                </a:lnTo>
                <a:lnTo>
                  <a:pt x="1413953" y="419100"/>
                </a:lnTo>
                <a:lnTo>
                  <a:pt x="1460481" y="431800"/>
                </a:lnTo>
                <a:lnTo>
                  <a:pt x="1594169" y="469900"/>
                </a:lnTo>
                <a:lnTo>
                  <a:pt x="1636524" y="495300"/>
                </a:lnTo>
                <a:lnTo>
                  <a:pt x="1677655" y="520700"/>
                </a:lnTo>
                <a:lnTo>
                  <a:pt x="1717487" y="533400"/>
                </a:lnTo>
                <a:lnTo>
                  <a:pt x="1755949" y="558800"/>
                </a:lnTo>
                <a:lnTo>
                  <a:pt x="1792969" y="584200"/>
                </a:lnTo>
                <a:lnTo>
                  <a:pt x="1828472" y="622300"/>
                </a:lnTo>
                <a:lnTo>
                  <a:pt x="1862387" y="647700"/>
                </a:lnTo>
                <a:lnTo>
                  <a:pt x="1894641" y="685800"/>
                </a:lnTo>
                <a:lnTo>
                  <a:pt x="1925161" y="711200"/>
                </a:lnTo>
                <a:lnTo>
                  <a:pt x="1953875" y="749299"/>
                </a:lnTo>
                <a:lnTo>
                  <a:pt x="1980709" y="787399"/>
                </a:lnTo>
                <a:lnTo>
                  <a:pt x="2005591" y="825499"/>
                </a:lnTo>
                <a:lnTo>
                  <a:pt x="2028448" y="863599"/>
                </a:lnTo>
                <a:lnTo>
                  <a:pt x="2049209" y="901699"/>
                </a:lnTo>
                <a:lnTo>
                  <a:pt x="2067799" y="952499"/>
                </a:lnTo>
                <a:lnTo>
                  <a:pt x="2084146" y="990599"/>
                </a:lnTo>
                <a:lnTo>
                  <a:pt x="2098178" y="1041399"/>
                </a:lnTo>
                <a:lnTo>
                  <a:pt x="2109821" y="1079499"/>
                </a:lnTo>
                <a:lnTo>
                  <a:pt x="2119004" y="1130299"/>
                </a:lnTo>
                <a:lnTo>
                  <a:pt x="2125653" y="1181099"/>
                </a:lnTo>
                <a:lnTo>
                  <a:pt x="2129696" y="1231899"/>
                </a:lnTo>
                <a:lnTo>
                  <a:pt x="2131060" y="1269999"/>
                </a:lnTo>
                <a:lnTo>
                  <a:pt x="2129696" y="1320799"/>
                </a:lnTo>
                <a:lnTo>
                  <a:pt x="2125653" y="1371599"/>
                </a:lnTo>
                <a:lnTo>
                  <a:pt x="2119004" y="1422399"/>
                </a:lnTo>
                <a:lnTo>
                  <a:pt x="2109821" y="1460499"/>
                </a:lnTo>
                <a:lnTo>
                  <a:pt x="2098178" y="1511299"/>
                </a:lnTo>
                <a:lnTo>
                  <a:pt x="2084146" y="1562099"/>
                </a:lnTo>
                <a:lnTo>
                  <a:pt x="2067799" y="1600199"/>
                </a:lnTo>
                <a:lnTo>
                  <a:pt x="2049209" y="1638299"/>
                </a:lnTo>
                <a:lnTo>
                  <a:pt x="2028448" y="1689099"/>
                </a:lnTo>
                <a:lnTo>
                  <a:pt x="2005591" y="1727199"/>
                </a:lnTo>
                <a:lnTo>
                  <a:pt x="1980709" y="1765299"/>
                </a:lnTo>
                <a:lnTo>
                  <a:pt x="1953875" y="1803399"/>
                </a:lnTo>
                <a:lnTo>
                  <a:pt x="1925161" y="1841499"/>
                </a:lnTo>
                <a:lnTo>
                  <a:pt x="1894641" y="1866899"/>
                </a:lnTo>
                <a:lnTo>
                  <a:pt x="1862387" y="1904999"/>
                </a:lnTo>
                <a:lnTo>
                  <a:pt x="1828472" y="1930399"/>
                </a:lnTo>
                <a:lnTo>
                  <a:pt x="1792969" y="1955799"/>
                </a:lnTo>
                <a:lnTo>
                  <a:pt x="1755949" y="1993899"/>
                </a:lnTo>
                <a:lnTo>
                  <a:pt x="1717487" y="2006599"/>
                </a:lnTo>
                <a:lnTo>
                  <a:pt x="1677655" y="2031999"/>
                </a:lnTo>
                <a:lnTo>
                  <a:pt x="1636524" y="2057399"/>
                </a:lnTo>
                <a:lnTo>
                  <a:pt x="1594169" y="2070099"/>
                </a:lnTo>
                <a:lnTo>
                  <a:pt x="1550662" y="2095499"/>
                </a:lnTo>
                <a:lnTo>
                  <a:pt x="1460481" y="2120899"/>
                </a:lnTo>
                <a:lnTo>
                  <a:pt x="1413953" y="2120899"/>
                </a:lnTo>
                <a:lnTo>
                  <a:pt x="1366564" y="2133599"/>
                </a:lnTo>
                <a:lnTo>
                  <a:pt x="2203659" y="2133599"/>
                </a:lnTo>
                <a:lnTo>
                  <a:pt x="2213959" y="2120899"/>
                </a:lnTo>
                <a:lnTo>
                  <a:pt x="2243672" y="2095499"/>
                </a:lnTo>
                <a:lnTo>
                  <a:pt x="2272165" y="2057399"/>
                </a:lnTo>
                <a:lnTo>
                  <a:pt x="2299405" y="2019299"/>
                </a:lnTo>
                <a:lnTo>
                  <a:pt x="2325359" y="1981199"/>
                </a:lnTo>
                <a:lnTo>
                  <a:pt x="2349995" y="1943099"/>
                </a:lnTo>
                <a:lnTo>
                  <a:pt x="2373280" y="1904999"/>
                </a:lnTo>
                <a:lnTo>
                  <a:pt x="2395181" y="1866899"/>
                </a:lnTo>
                <a:lnTo>
                  <a:pt x="2415665" y="1828799"/>
                </a:lnTo>
                <a:lnTo>
                  <a:pt x="2434699" y="1777999"/>
                </a:lnTo>
                <a:lnTo>
                  <a:pt x="2452250" y="1739899"/>
                </a:lnTo>
                <a:lnTo>
                  <a:pt x="2468286" y="1689099"/>
                </a:lnTo>
                <a:lnTo>
                  <a:pt x="2482773" y="1650999"/>
                </a:lnTo>
                <a:lnTo>
                  <a:pt x="2495679" y="1600199"/>
                </a:lnTo>
                <a:lnTo>
                  <a:pt x="2506971" y="1562099"/>
                </a:lnTo>
                <a:lnTo>
                  <a:pt x="2516615" y="1511299"/>
                </a:lnTo>
                <a:lnTo>
                  <a:pt x="2524580" y="1473199"/>
                </a:lnTo>
                <a:lnTo>
                  <a:pt x="2530832" y="1422399"/>
                </a:lnTo>
                <a:lnTo>
                  <a:pt x="2535339" y="1371599"/>
                </a:lnTo>
                <a:lnTo>
                  <a:pt x="2538067" y="1320799"/>
                </a:lnTo>
                <a:lnTo>
                  <a:pt x="2538984" y="1269999"/>
                </a:lnTo>
                <a:lnTo>
                  <a:pt x="2538067" y="1231899"/>
                </a:lnTo>
                <a:lnTo>
                  <a:pt x="2535339" y="1181099"/>
                </a:lnTo>
                <a:lnTo>
                  <a:pt x="2530832" y="1130299"/>
                </a:lnTo>
                <a:lnTo>
                  <a:pt x="2524580" y="1079499"/>
                </a:lnTo>
                <a:lnTo>
                  <a:pt x="2516615" y="1041399"/>
                </a:lnTo>
                <a:lnTo>
                  <a:pt x="2506971" y="990599"/>
                </a:lnTo>
                <a:lnTo>
                  <a:pt x="2495679" y="939799"/>
                </a:lnTo>
                <a:lnTo>
                  <a:pt x="2482773" y="901699"/>
                </a:lnTo>
                <a:lnTo>
                  <a:pt x="2468286" y="850899"/>
                </a:lnTo>
                <a:lnTo>
                  <a:pt x="2452250" y="812799"/>
                </a:lnTo>
                <a:lnTo>
                  <a:pt x="2434699" y="774699"/>
                </a:lnTo>
                <a:lnTo>
                  <a:pt x="2415665" y="723900"/>
                </a:lnTo>
                <a:lnTo>
                  <a:pt x="2395181" y="685800"/>
                </a:lnTo>
                <a:lnTo>
                  <a:pt x="2373280" y="647700"/>
                </a:lnTo>
                <a:lnTo>
                  <a:pt x="2349995" y="609600"/>
                </a:lnTo>
                <a:lnTo>
                  <a:pt x="2325359" y="571500"/>
                </a:lnTo>
                <a:lnTo>
                  <a:pt x="2299405" y="533400"/>
                </a:lnTo>
                <a:lnTo>
                  <a:pt x="2272165" y="495300"/>
                </a:lnTo>
                <a:lnTo>
                  <a:pt x="2243672" y="457200"/>
                </a:lnTo>
                <a:lnTo>
                  <a:pt x="2213959" y="431800"/>
                </a:lnTo>
                <a:lnTo>
                  <a:pt x="2193360" y="406400"/>
                </a:lnTo>
                <a:close/>
              </a:path>
              <a:path w="2539365" h="2540000">
                <a:moveTo>
                  <a:pt x="1318189" y="0"/>
                </a:moveTo>
                <a:lnTo>
                  <a:pt x="1220794" y="0"/>
                </a:lnTo>
                <a:lnTo>
                  <a:pt x="1172560" y="12700"/>
                </a:lnTo>
                <a:lnTo>
                  <a:pt x="1366423" y="12700"/>
                </a:lnTo>
                <a:lnTo>
                  <a:pt x="1318189" y="0"/>
                </a:lnTo>
                <a:close/>
              </a:path>
            </a:pathLst>
          </a:custGeom>
          <a:solidFill>
            <a:srgbClr val="000000">
              <a:alpha val="1058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1259" y="1602019"/>
            <a:ext cx="476250" cy="298450"/>
          </a:xfrm>
          <a:custGeom>
            <a:avLst/>
            <a:gdLst/>
            <a:ahLst/>
            <a:cxnLst/>
            <a:rect l="l" t="t" r="r" b="b"/>
            <a:pathLst>
              <a:path w="476250" h="298450">
                <a:moveTo>
                  <a:pt x="73722" y="48164"/>
                </a:moveTo>
                <a:lnTo>
                  <a:pt x="70697" y="56981"/>
                </a:lnTo>
                <a:lnTo>
                  <a:pt x="64549" y="63910"/>
                </a:lnTo>
                <a:lnTo>
                  <a:pt x="466683" y="298027"/>
                </a:lnTo>
                <a:lnTo>
                  <a:pt x="475954" y="282152"/>
                </a:lnTo>
                <a:lnTo>
                  <a:pt x="73722" y="48164"/>
                </a:lnTo>
                <a:close/>
              </a:path>
              <a:path w="476250" h="298450">
                <a:moveTo>
                  <a:pt x="42666" y="0"/>
                </a:moveTo>
                <a:lnTo>
                  <a:pt x="28088" y="958"/>
                </a:lnTo>
                <a:lnTo>
                  <a:pt x="14940" y="7322"/>
                </a:lnTo>
                <a:lnTo>
                  <a:pt x="4911" y="18627"/>
                </a:lnTo>
                <a:lnTo>
                  <a:pt x="0" y="32942"/>
                </a:lnTo>
                <a:lnTo>
                  <a:pt x="958" y="47519"/>
                </a:lnTo>
                <a:lnTo>
                  <a:pt x="7322" y="60668"/>
                </a:lnTo>
                <a:lnTo>
                  <a:pt x="18627" y="70697"/>
                </a:lnTo>
                <a:lnTo>
                  <a:pt x="32942" y="75608"/>
                </a:lnTo>
                <a:lnTo>
                  <a:pt x="47519" y="74650"/>
                </a:lnTo>
                <a:lnTo>
                  <a:pt x="60668" y="68286"/>
                </a:lnTo>
                <a:lnTo>
                  <a:pt x="64549" y="63910"/>
                </a:lnTo>
                <a:lnTo>
                  <a:pt x="33232" y="45678"/>
                </a:lnTo>
                <a:lnTo>
                  <a:pt x="42376" y="29930"/>
                </a:lnTo>
                <a:lnTo>
                  <a:pt x="74771" y="29930"/>
                </a:lnTo>
                <a:lnTo>
                  <a:pt x="74650" y="28088"/>
                </a:lnTo>
                <a:lnTo>
                  <a:pt x="68286" y="14940"/>
                </a:lnTo>
                <a:lnTo>
                  <a:pt x="56981" y="4911"/>
                </a:lnTo>
                <a:lnTo>
                  <a:pt x="42666" y="0"/>
                </a:lnTo>
                <a:close/>
              </a:path>
              <a:path w="476250" h="298450">
                <a:moveTo>
                  <a:pt x="42376" y="29930"/>
                </a:moveTo>
                <a:lnTo>
                  <a:pt x="33232" y="45678"/>
                </a:lnTo>
                <a:lnTo>
                  <a:pt x="64549" y="63910"/>
                </a:lnTo>
                <a:lnTo>
                  <a:pt x="70697" y="56981"/>
                </a:lnTo>
                <a:lnTo>
                  <a:pt x="73722" y="48164"/>
                </a:lnTo>
                <a:lnTo>
                  <a:pt x="42376" y="29930"/>
                </a:lnTo>
                <a:close/>
              </a:path>
              <a:path w="476250" h="298450">
                <a:moveTo>
                  <a:pt x="74771" y="29930"/>
                </a:moveTo>
                <a:lnTo>
                  <a:pt x="42376" y="29930"/>
                </a:lnTo>
                <a:lnTo>
                  <a:pt x="73722" y="48164"/>
                </a:lnTo>
                <a:lnTo>
                  <a:pt x="75608" y="42666"/>
                </a:lnTo>
                <a:lnTo>
                  <a:pt x="74771" y="29930"/>
                </a:lnTo>
                <a:close/>
              </a:path>
            </a:pathLst>
          </a:custGeom>
          <a:solidFill>
            <a:srgbClr val="A0C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2450" y="1175006"/>
            <a:ext cx="2748915" cy="144018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910"/>
              </a:spcBef>
            </a:pPr>
            <a:r>
              <a:rPr sz="1200" b="1" spc="-5" dirty="0">
                <a:latin typeface="Arial"/>
                <a:cs typeface="Arial"/>
              </a:rPr>
              <a:t>Step 3: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EXECUTION</a:t>
            </a:r>
            <a:endParaRPr sz="1200" dirty="0">
              <a:latin typeface="Arial"/>
              <a:cs typeface="Arial"/>
            </a:endParaRPr>
          </a:p>
          <a:p>
            <a:pPr marL="70485" marR="5080" indent="-58419" algn="just">
              <a:lnSpc>
                <a:spcPct val="115100"/>
              </a:lnSpc>
              <a:spcBef>
                <a:spcPts val="600"/>
              </a:spcBef>
              <a:buChar char="●"/>
              <a:tabLst>
                <a:tab pos="147320" algn="l"/>
              </a:tabLst>
            </a:pPr>
            <a:r>
              <a:rPr sz="1200" dirty="0">
                <a:latin typeface="Arial"/>
                <a:cs typeface="Arial"/>
              </a:rPr>
              <a:t>One of </a:t>
            </a:r>
            <a:r>
              <a:rPr sz="1200" spc="-10" dirty="0">
                <a:latin typeface="Arial"/>
                <a:cs typeface="Arial"/>
              </a:rPr>
              <a:t>the computers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this </a:t>
            </a:r>
            <a:r>
              <a:rPr sz="1200" spc="-5" dirty="0">
                <a:latin typeface="Arial"/>
                <a:cs typeface="Arial"/>
              </a:rPr>
              <a:t>network 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distributed ledgers receives </a:t>
            </a:r>
            <a:r>
              <a:rPr sz="1200" spc="-10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code, </a:t>
            </a:r>
            <a:r>
              <a:rPr sz="1200" spc="-5" dirty="0">
                <a:latin typeface="Arial"/>
                <a:cs typeface="Arial"/>
              </a:rPr>
              <a:t>then </a:t>
            </a:r>
            <a:r>
              <a:rPr sz="1200" dirty="0">
                <a:latin typeface="Arial"/>
                <a:cs typeface="Arial"/>
              </a:rPr>
              <a:t>each </a:t>
            </a:r>
            <a:r>
              <a:rPr sz="1200" spc="-5" dirty="0">
                <a:latin typeface="Arial"/>
                <a:cs typeface="Arial"/>
              </a:rPr>
              <a:t>node </a:t>
            </a:r>
            <a:r>
              <a:rPr sz="1200" spc="-10" dirty="0">
                <a:latin typeface="Arial"/>
                <a:cs typeface="Arial"/>
              </a:rPr>
              <a:t>comes </a:t>
            </a:r>
            <a:r>
              <a:rPr sz="1200" dirty="0">
                <a:latin typeface="Arial"/>
                <a:cs typeface="Arial"/>
              </a:rPr>
              <a:t>to an  </a:t>
            </a:r>
            <a:r>
              <a:rPr sz="1200" spc="-5" dirty="0">
                <a:latin typeface="Arial"/>
                <a:cs typeface="Arial"/>
              </a:rPr>
              <a:t>individual </a:t>
            </a:r>
            <a:r>
              <a:rPr sz="1200" spc="-10" dirty="0">
                <a:latin typeface="Arial"/>
                <a:cs typeface="Arial"/>
              </a:rPr>
              <a:t>agreement </a:t>
            </a:r>
            <a:r>
              <a:rPr sz="1200" spc="-5" dirty="0">
                <a:latin typeface="Arial"/>
                <a:cs typeface="Arial"/>
              </a:rPr>
              <a:t>on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results </a:t>
            </a:r>
            <a:r>
              <a:rPr sz="1200" dirty="0">
                <a:latin typeface="Arial"/>
                <a:cs typeface="Arial"/>
              </a:rPr>
              <a:t>of  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code.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2450" y="2714624"/>
            <a:ext cx="2747645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marR="5080" indent="-58419" algn="just">
              <a:lnSpc>
                <a:spcPct val="115100"/>
              </a:lnSpc>
              <a:spcBef>
                <a:spcPts val="95"/>
              </a:spcBef>
              <a:buChar char="●"/>
              <a:tabLst>
                <a:tab pos="147320" algn="l"/>
              </a:tabLst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network </a:t>
            </a:r>
            <a:r>
              <a:rPr sz="1200" spc="-10" dirty="0">
                <a:latin typeface="Arial"/>
                <a:cs typeface="Arial"/>
              </a:rPr>
              <a:t>would then </a:t>
            </a:r>
            <a:r>
              <a:rPr sz="1200" spc="-5" dirty="0">
                <a:latin typeface="Arial"/>
                <a:cs typeface="Arial"/>
              </a:rPr>
              <a:t>update </a:t>
            </a:r>
            <a:r>
              <a:rPr sz="1200" spc="-10" dirty="0">
                <a:latin typeface="Arial"/>
                <a:cs typeface="Arial"/>
              </a:rPr>
              <a:t>the  </a:t>
            </a:r>
            <a:r>
              <a:rPr sz="1200" spc="-5" dirty="0">
                <a:latin typeface="Arial"/>
                <a:cs typeface="Arial"/>
              </a:rPr>
              <a:t>distributed ledgers </a:t>
            </a:r>
            <a:r>
              <a:rPr sz="1200" spc="-15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record </a:t>
            </a:r>
            <a:r>
              <a:rPr sz="1200" spc="-10" dirty="0">
                <a:latin typeface="Arial"/>
                <a:cs typeface="Arial"/>
              </a:rPr>
              <a:t>the  </a:t>
            </a:r>
            <a:r>
              <a:rPr sz="1200" spc="-5" dirty="0">
                <a:latin typeface="Arial"/>
                <a:cs typeface="Arial"/>
              </a:rPr>
              <a:t>execution </a:t>
            </a:r>
            <a:r>
              <a:rPr sz="1200" dirty="0">
                <a:latin typeface="Arial"/>
                <a:cs typeface="Arial"/>
              </a:rPr>
              <a:t>of the </a:t>
            </a:r>
            <a:r>
              <a:rPr sz="1200" spc="-5" dirty="0">
                <a:latin typeface="Arial"/>
                <a:cs typeface="Arial"/>
              </a:rPr>
              <a:t>contract, and </a:t>
            </a:r>
            <a:r>
              <a:rPr sz="1200" spc="-10" dirty="0">
                <a:latin typeface="Arial"/>
                <a:cs typeface="Arial"/>
              </a:rPr>
              <a:t>then  </a:t>
            </a:r>
            <a:r>
              <a:rPr sz="1200" spc="-5" dirty="0">
                <a:latin typeface="Arial"/>
                <a:cs typeface="Arial"/>
              </a:rPr>
              <a:t>monitor </a:t>
            </a:r>
            <a:r>
              <a:rPr sz="1200" spc="-1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compliance with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15" dirty="0">
                <a:latin typeface="Arial"/>
                <a:cs typeface="Arial"/>
              </a:rPr>
              <a:t>terms  </a:t>
            </a:r>
            <a:r>
              <a:rPr sz="1200" dirty="0">
                <a:latin typeface="Arial"/>
                <a:cs typeface="Arial"/>
              </a:rPr>
              <a:t>of the </a:t>
            </a:r>
            <a:r>
              <a:rPr sz="1200" spc="-10" dirty="0">
                <a:latin typeface="Arial"/>
                <a:cs typeface="Arial"/>
              </a:rPr>
              <a:t>smart</a:t>
            </a:r>
            <a:r>
              <a:rPr sz="1200" dirty="0">
                <a:latin typeface="Arial"/>
                <a:cs typeface="Arial"/>
              </a:rPr>
              <a:t> contract.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2308" y="1602019"/>
            <a:ext cx="476250" cy="298450"/>
          </a:xfrm>
          <a:custGeom>
            <a:avLst/>
            <a:gdLst/>
            <a:ahLst/>
            <a:cxnLst/>
            <a:rect l="l" t="t" r="r" b="b"/>
            <a:pathLst>
              <a:path w="476250" h="298450">
                <a:moveTo>
                  <a:pt x="402134" y="48153"/>
                </a:moveTo>
                <a:lnTo>
                  <a:pt x="0" y="282152"/>
                </a:lnTo>
                <a:lnTo>
                  <a:pt x="9143" y="298027"/>
                </a:lnTo>
                <a:lnTo>
                  <a:pt x="411317" y="63956"/>
                </a:lnTo>
                <a:lnTo>
                  <a:pt x="405129" y="56981"/>
                </a:lnTo>
                <a:lnTo>
                  <a:pt x="402134" y="48153"/>
                </a:lnTo>
                <a:close/>
              </a:path>
              <a:path w="476250" h="298450">
                <a:moveTo>
                  <a:pt x="474862" y="29930"/>
                </a:moveTo>
                <a:lnTo>
                  <a:pt x="433450" y="29930"/>
                </a:lnTo>
                <a:lnTo>
                  <a:pt x="442721" y="45678"/>
                </a:lnTo>
                <a:lnTo>
                  <a:pt x="411317" y="63956"/>
                </a:lnTo>
                <a:lnTo>
                  <a:pt x="415159" y="68286"/>
                </a:lnTo>
                <a:lnTo>
                  <a:pt x="428307" y="74650"/>
                </a:lnTo>
                <a:lnTo>
                  <a:pt x="442884" y="75608"/>
                </a:lnTo>
                <a:lnTo>
                  <a:pt x="457200" y="70697"/>
                </a:lnTo>
                <a:lnTo>
                  <a:pt x="468506" y="60668"/>
                </a:lnTo>
                <a:lnTo>
                  <a:pt x="474884" y="47519"/>
                </a:lnTo>
                <a:lnTo>
                  <a:pt x="475880" y="32942"/>
                </a:lnTo>
                <a:lnTo>
                  <a:pt x="474862" y="29930"/>
                </a:lnTo>
                <a:close/>
              </a:path>
              <a:path w="476250" h="298450">
                <a:moveTo>
                  <a:pt x="433450" y="29930"/>
                </a:moveTo>
                <a:lnTo>
                  <a:pt x="402134" y="48153"/>
                </a:lnTo>
                <a:lnTo>
                  <a:pt x="405129" y="56981"/>
                </a:lnTo>
                <a:lnTo>
                  <a:pt x="411317" y="63956"/>
                </a:lnTo>
                <a:lnTo>
                  <a:pt x="442721" y="45678"/>
                </a:lnTo>
                <a:lnTo>
                  <a:pt x="433450" y="29930"/>
                </a:lnTo>
                <a:close/>
              </a:path>
              <a:path w="476250" h="298450">
                <a:moveTo>
                  <a:pt x="433216" y="0"/>
                </a:moveTo>
                <a:lnTo>
                  <a:pt x="418845" y="4911"/>
                </a:lnTo>
                <a:lnTo>
                  <a:pt x="407558" y="14940"/>
                </a:lnTo>
                <a:lnTo>
                  <a:pt x="401224" y="28088"/>
                </a:lnTo>
                <a:lnTo>
                  <a:pt x="400272" y="42666"/>
                </a:lnTo>
                <a:lnTo>
                  <a:pt x="402134" y="48153"/>
                </a:lnTo>
                <a:lnTo>
                  <a:pt x="433450" y="29930"/>
                </a:lnTo>
                <a:lnTo>
                  <a:pt x="474862" y="29930"/>
                </a:lnTo>
                <a:lnTo>
                  <a:pt x="471042" y="18627"/>
                </a:lnTo>
                <a:lnTo>
                  <a:pt x="460958" y="7322"/>
                </a:lnTo>
                <a:lnTo>
                  <a:pt x="447801" y="958"/>
                </a:lnTo>
                <a:lnTo>
                  <a:pt x="433216" y="0"/>
                </a:lnTo>
                <a:close/>
              </a:path>
            </a:pathLst>
          </a:custGeom>
          <a:solidFill>
            <a:srgbClr val="0944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43040" y="1089025"/>
            <a:ext cx="2802890" cy="26460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820419">
              <a:lnSpc>
                <a:spcPct val="100000"/>
              </a:lnSpc>
              <a:spcBef>
                <a:spcPts val="915"/>
              </a:spcBef>
            </a:pPr>
            <a:r>
              <a:rPr sz="1200" b="1" spc="-5" dirty="0">
                <a:latin typeface="Arial"/>
                <a:cs typeface="Arial"/>
              </a:rPr>
              <a:t>Step 1: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CODING</a:t>
            </a:r>
            <a:endParaRPr sz="1200">
              <a:latin typeface="Arial"/>
              <a:cs typeface="Arial"/>
            </a:endParaRPr>
          </a:p>
          <a:p>
            <a:pPr marL="128270" marR="5080" indent="-116205" algn="just">
              <a:lnSpc>
                <a:spcPct val="114999"/>
              </a:lnSpc>
              <a:spcBef>
                <a:spcPts val="605"/>
              </a:spcBef>
              <a:buChar char="●"/>
              <a:tabLst>
                <a:tab pos="147320" algn="l"/>
              </a:tabLst>
            </a:pPr>
            <a:r>
              <a:rPr sz="1200" spc="-5" dirty="0">
                <a:latin typeface="Arial"/>
                <a:cs typeface="Arial"/>
              </a:rPr>
              <a:t>Smart </a:t>
            </a:r>
            <a:r>
              <a:rPr sz="1200" dirty="0">
                <a:latin typeface="Arial"/>
                <a:cs typeface="Arial"/>
              </a:rPr>
              <a:t>Contracts are </a:t>
            </a:r>
            <a:r>
              <a:rPr sz="1200" spc="-5" dirty="0">
                <a:latin typeface="Arial"/>
                <a:cs typeface="Arial"/>
              </a:rPr>
              <a:t>mostly written </a:t>
            </a:r>
            <a:r>
              <a:rPr sz="1200" spc="-10" dirty="0">
                <a:latin typeface="Arial"/>
                <a:cs typeface="Arial"/>
              </a:rPr>
              <a:t>in  </a:t>
            </a:r>
            <a:r>
              <a:rPr sz="1200" spc="-5" dirty="0">
                <a:latin typeface="Arial"/>
                <a:cs typeface="Arial"/>
              </a:rPr>
              <a:t>Solidity. </a:t>
            </a:r>
            <a:r>
              <a:rPr sz="1200" dirty="0">
                <a:latin typeface="Arial"/>
                <a:cs typeface="Arial"/>
              </a:rPr>
              <a:t>It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spc="-5" dirty="0">
                <a:latin typeface="Arial"/>
                <a:cs typeface="Arial"/>
              </a:rPr>
              <a:t>imperative </a:t>
            </a:r>
            <a:r>
              <a:rPr sz="1200" dirty="0">
                <a:latin typeface="Arial"/>
                <a:cs typeface="Arial"/>
              </a:rPr>
              <a:t>that they </a:t>
            </a:r>
            <a:r>
              <a:rPr sz="1200" spc="-25" dirty="0">
                <a:latin typeface="Arial"/>
                <a:cs typeface="Arial"/>
              </a:rPr>
              <a:t>do  </a:t>
            </a:r>
            <a:r>
              <a:rPr sz="1200" spc="-5" dirty="0">
                <a:latin typeface="Arial"/>
                <a:cs typeface="Arial"/>
              </a:rPr>
              <a:t>precisely </a:t>
            </a:r>
            <a:r>
              <a:rPr sz="1200" spc="-10" dirty="0">
                <a:latin typeface="Arial"/>
                <a:cs typeface="Arial"/>
              </a:rPr>
              <a:t>what the parties want </a:t>
            </a:r>
            <a:r>
              <a:rPr sz="1200" spc="-5" dirty="0">
                <a:latin typeface="Arial"/>
                <a:cs typeface="Arial"/>
              </a:rPr>
              <a:t>them </a:t>
            </a:r>
            <a:r>
              <a:rPr sz="1200" dirty="0">
                <a:latin typeface="Arial"/>
                <a:cs typeface="Arial"/>
              </a:rPr>
              <a:t>to  </a:t>
            </a:r>
            <a:r>
              <a:rPr sz="1200" spc="-5" dirty="0">
                <a:latin typeface="Arial"/>
                <a:cs typeface="Arial"/>
              </a:rPr>
              <a:t>do.</a:t>
            </a:r>
            <a:endParaRPr sz="1200">
              <a:latin typeface="Arial"/>
              <a:cs typeface="Arial"/>
            </a:endParaRPr>
          </a:p>
          <a:p>
            <a:pPr marL="128270" marR="5080" indent="-116205" algn="just">
              <a:lnSpc>
                <a:spcPct val="115100"/>
              </a:lnSpc>
              <a:spcBef>
                <a:spcPts val="600"/>
              </a:spcBef>
              <a:buChar char="●"/>
              <a:tabLst>
                <a:tab pos="147320" algn="l"/>
              </a:tabLst>
            </a:pPr>
            <a:r>
              <a:rPr sz="1200" dirty="0">
                <a:latin typeface="Arial"/>
                <a:cs typeface="Arial"/>
              </a:rPr>
              <a:t>This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-10" dirty="0">
                <a:latin typeface="Arial"/>
                <a:cs typeface="Arial"/>
              </a:rPr>
              <a:t>achieved </a:t>
            </a:r>
            <a:r>
              <a:rPr sz="1200" dirty="0">
                <a:latin typeface="Arial"/>
                <a:cs typeface="Arial"/>
              </a:rPr>
              <a:t>by </a:t>
            </a:r>
            <a:r>
              <a:rPr sz="1200" spc="-5" dirty="0">
                <a:latin typeface="Arial"/>
                <a:cs typeface="Arial"/>
              </a:rPr>
              <a:t>inputting </a:t>
            </a:r>
            <a:r>
              <a:rPr sz="1200" dirty="0">
                <a:latin typeface="Arial"/>
                <a:cs typeface="Arial"/>
              </a:rPr>
              <a:t>the  </a:t>
            </a:r>
            <a:r>
              <a:rPr sz="1200" spc="-5" dirty="0">
                <a:latin typeface="Arial"/>
                <a:cs typeface="Arial"/>
              </a:rPr>
              <a:t>proper logic </a:t>
            </a:r>
            <a:r>
              <a:rPr sz="1200" spc="-10" dirty="0">
                <a:latin typeface="Arial"/>
                <a:cs typeface="Arial"/>
              </a:rPr>
              <a:t>when </a:t>
            </a:r>
            <a:r>
              <a:rPr sz="1200" spc="-5" dirty="0">
                <a:latin typeface="Arial"/>
                <a:cs typeface="Arial"/>
              </a:rPr>
              <a:t>writing </a:t>
            </a:r>
            <a:r>
              <a:rPr sz="1200" spc="-10" dirty="0">
                <a:latin typeface="Arial"/>
                <a:cs typeface="Arial"/>
              </a:rPr>
              <a:t>your smart  </a:t>
            </a:r>
            <a:r>
              <a:rPr sz="1200" dirty="0">
                <a:latin typeface="Arial"/>
                <a:cs typeface="Arial"/>
              </a:rPr>
              <a:t>contract.</a:t>
            </a:r>
            <a:endParaRPr sz="1200">
              <a:latin typeface="Arial"/>
              <a:cs typeface="Arial"/>
            </a:endParaRPr>
          </a:p>
          <a:p>
            <a:pPr marL="128270" marR="5080" indent="-116205" algn="just">
              <a:lnSpc>
                <a:spcPct val="115100"/>
              </a:lnSpc>
              <a:spcBef>
                <a:spcPts val="600"/>
              </a:spcBef>
              <a:buChar char="●"/>
              <a:tabLst>
                <a:tab pos="147320" algn="l"/>
              </a:tabLst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code </a:t>
            </a:r>
            <a:r>
              <a:rPr sz="1200" spc="-5" dirty="0">
                <a:latin typeface="Arial"/>
                <a:cs typeface="Arial"/>
              </a:rPr>
              <a:t>behaves </a:t>
            </a:r>
            <a:r>
              <a:rPr sz="1200" spc="5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predefined </a:t>
            </a:r>
            <a:r>
              <a:rPr sz="1200" spc="-10" dirty="0">
                <a:latin typeface="Arial"/>
                <a:cs typeface="Arial"/>
              </a:rPr>
              <a:t>ways  </a:t>
            </a:r>
            <a:r>
              <a:rPr sz="1200" spc="-5" dirty="0">
                <a:latin typeface="Arial"/>
                <a:cs typeface="Arial"/>
              </a:rPr>
              <a:t>and doesn’t </a:t>
            </a:r>
            <a:r>
              <a:rPr sz="1200" spc="-10" dirty="0">
                <a:latin typeface="Arial"/>
                <a:cs typeface="Arial"/>
              </a:rPr>
              <a:t>have the </a:t>
            </a:r>
            <a:r>
              <a:rPr sz="1200" spc="-5" dirty="0">
                <a:latin typeface="Arial"/>
                <a:cs typeface="Arial"/>
              </a:rPr>
              <a:t>linguistic </a:t>
            </a:r>
            <a:r>
              <a:rPr sz="1200" spc="-10" dirty="0">
                <a:latin typeface="Arial"/>
                <a:cs typeface="Arial"/>
              </a:rPr>
              <a:t>nuances 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10" dirty="0">
                <a:latin typeface="Arial"/>
                <a:cs typeface="Arial"/>
              </a:rPr>
              <a:t>human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languages.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18659" y="3535679"/>
            <a:ext cx="76200" cy="499109"/>
          </a:xfrm>
          <a:custGeom>
            <a:avLst/>
            <a:gdLst/>
            <a:ahLst/>
            <a:cxnLst/>
            <a:rect l="l" t="t" r="r" b="b"/>
            <a:pathLst>
              <a:path w="76200" h="499110">
                <a:moveTo>
                  <a:pt x="28955" y="424245"/>
                </a:moveTo>
                <a:lnTo>
                  <a:pt x="23252" y="425395"/>
                </a:lnTo>
                <a:lnTo>
                  <a:pt x="11144" y="433560"/>
                </a:lnTo>
                <a:lnTo>
                  <a:pt x="2988" y="445670"/>
                </a:lnTo>
                <a:lnTo>
                  <a:pt x="0" y="460502"/>
                </a:lnTo>
                <a:lnTo>
                  <a:pt x="2988" y="475333"/>
                </a:lnTo>
                <a:lnTo>
                  <a:pt x="11144" y="487443"/>
                </a:lnTo>
                <a:lnTo>
                  <a:pt x="23252" y="495608"/>
                </a:lnTo>
                <a:lnTo>
                  <a:pt x="38100" y="498602"/>
                </a:lnTo>
                <a:lnTo>
                  <a:pt x="52947" y="495608"/>
                </a:lnTo>
                <a:lnTo>
                  <a:pt x="65055" y="487443"/>
                </a:lnTo>
                <a:lnTo>
                  <a:pt x="73211" y="475333"/>
                </a:lnTo>
                <a:lnTo>
                  <a:pt x="76200" y="460502"/>
                </a:lnTo>
                <a:lnTo>
                  <a:pt x="28955" y="460502"/>
                </a:lnTo>
                <a:lnTo>
                  <a:pt x="28955" y="424245"/>
                </a:lnTo>
                <a:close/>
              </a:path>
              <a:path w="76200" h="499110">
                <a:moveTo>
                  <a:pt x="38100" y="422402"/>
                </a:moveTo>
                <a:lnTo>
                  <a:pt x="28955" y="424245"/>
                </a:lnTo>
                <a:lnTo>
                  <a:pt x="28955" y="460502"/>
                </a:lnTo>
                <a:lnTo>
                  <a:pt x="47243" y="460502"/>
                </a:lnTo>
                <a:lnTo>
                  <a:pt x="47243" y="424245"/>
                </a:lnTo>
                <a:lnTo>
                  <a:pt x="38100" y="422402"/>
                </a:lnTo>
                <a:close/>
              </a:path>
              <a:path w="76200" h="499110">
                <a:moveTo>
                  <a:pt x="47244" y="424245"/>
                </a:moveTo>
                <a:lnTo>
                  <a:pt x="47243" y="460502"/>
                </a:lnTo>
                <a:lnTo>
                  <a:pt x="76200" y="460502"/>
                </a:lnTo>
                <a:lnTo>
                  <a:pt x="73211" y="445670"/>
                </a:lnTo>
                <a:lnTo>
                  <a:pt x="65055" y="433560"/>
                </a:lnTo>
                <a:lnTo>
                  <a:pt x="52947" y="425395"/>
                </a:lnTo>
                <a:lnTo>
                  <a:pt x="47244" y="424245"/>
                </a:lnTo>
                <a:close/>
              </a:path>
              <a:path w="76200" h="499110">
                <a:moveTo>
                  <a:pt x="47243" y="0"/>
                </a:moveTo>
                <a:lnTo>
                  <a:pt x="28955" y="0"/>
                </a:lnTo>
                <a:lnTo>
                  <a:pt x="28955" y="424245"/>
                </a:lnTo>
                <a:lnTo>
                  <a:pt x="38100" y="422402"/>
                </a:lnTo>
                <a:lnTo>
                  <a:pt x="47243" y="422402"/>
                </a:lnTo>
                <a:lnTo>
                  <a:pt x="47243" y="0"/>
                </a:lnTo>
                <a:close/>
              </a:path>
              <a:path w="76200" h="499110">
                <a:moveTo>
                  <a:pt x="47243" y="422402"/>
                </a:moveTo>
                <a:lnTo>
                  <a:pt x="38100" y="422402"/>
                </a:lnTo>
                <a:lnTo>
                  <a:pt x="47244" y="424245"/>
                </a:lnTo>
                <a:lnTo>
                  <a:pt x="47243" y="422402"/>
                </a:lnTo>
                <a:close/>
              </a:path>
            </a:pathLst>
          </a:custGeom>
          <a:solidFill>
            <a:srgbClr val="2F7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27250" y="4022852"/>
            <a:ext cx="4205605" cy="8096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317625">
              <a:lnSpc>
                <a:spcPct val="100000"/>
              </a:lnSpc>
              <a:spcBef>
                <a:spcPts val="915"/>
              </a:spcBef>
            </a:pPr>
            <a:r>
              <a:rPr sz="1200" b="1" spc="-5" dirty="0">
                <a:latin typeface="Arial"/>
                <a:cs typeface="Arial"/>
              </a:rPr>
              <a:t>Step 2: DISTRIBUTED LEDGER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595"/>
              </a:spcBef>
              <a:buChar char="●"/>
              <a:tabLst>
                <a:tab pos="147320" algn="l"/>
              </a:tabLst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code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encrypted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sent </a:t>
            </a:r>
            <a:r>
              <a:rPr sz="1200" spc="-5" dirty="0">
                <a:latin typeface="Arial"/>
                <a:cs typeface="Arial"/>
              </a:rPr>
              <a:t>out </a:t>
            </a:r>
            <a:r>
              <a:rPr sz="1200" dirty="0">
                <a:latin typeface="Arial"/>
                <a:cs typeface="Arial"/>
              </a:rPr>
              <a:t>to other </a:t>
            </a:r>
            <a:r>
              <a:rPr sz="1200" spc="-5" dirty="0">
                <a:latin typeface="Arial"/>
                <a:cs typeface="Arial"/>
              </a:rPr>
              <a:t>computers </a:t>
            </a:r>
            <a:r>
              <a:rPr sz="1200" spc="5" dirty="0">
                <a:latin typeface="Arial"/>
                <a:cs typeface="Arial"/>
              </a:rPr>
              <a:t>via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  </a:t>
            </a:r>
            <a:r>
              <a:rPr sz="1200" dirty="0">
                <a:latin typeface="Arial"/>
                <a:cs typeface="Arial"/>
              </a:rPr>
              <a:t>distributed </a:t>
            </a:r>
            <a:r>
              <a:rPr sz="1200" spc="-5" dirty="0">
                <a:latin typeface="Arial"/>
                <a:cs typeface="Arial"/>
              </a:rPr>
              <a:t>network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ledgers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6036" y="2216000"/>
            <a:ext cx="923925" cy="4457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10"/>
              </a:spcBef>
            </a:pPr>
            <a:r>
              <a:rPr sz="1200" b="1" spc="-35" dirty="0">
                <a:latin typeface="Arial"/>
                <a:cs typeface="Arial"/>
              </a:rPr>
              <a:t>SMART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1200" b="1" spc="-80" dirty="0">
                <a:latin typeface="Arial"/>
                <a:cs typeface="Arial"/>
              </a:rPr>
              <a:t>C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30" dirty="0">
                <a:latin typeface="Arial"/>
                <a:cs typeface="Arial"/>
              </a:rPr>
              <a:t>N</a:t>
            </a:r>
            <a:r>
              <a:rPr sz="1200" b="1" spc="-50" dirty="0">
                <a:latin typeface="Arial"/>
                <a:cs typeface="Arial"/>
              </a:rPr>
              <a:t>TRA</a:t>
            </a:r>
            <a:r>
              <a:rPr sz="1200" b="1" spc="-80" dirty="0">
                <a:latin typeface="Arial"/>
                <a:cs typeface="Arial"/>
              </a:rPr>
              <a:t>C</a:t>
            </a:r>
            <a:r>
              <a:rPr sz="1200" b="1" spc="-30" dirty="0">
                <a:latin typeface="Arial"/>
                <a:cs typeface="Arial"/>
              </a:rPr>
              <a:t>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2752" y="1021079"/>
            <a:ext cx="1488821" cy="2165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9840" y="1086484"/>
            <a:ext cx="1341120" cy="2018664"/>
          </a:xfrm>
          <a:custGeom>
            <a:avLst/>
            <a:gdLst/>
            <a:ahLst/>
            <a:cxnLst/>
            <a:rect l="l" t="t" r="r" b="b"/>
            <a:pathLst>
              <a:path w="1341120" h="2018664">
                <a:moveTo>
                  <a:pt x="1143" y="0"/>
                </a:moveTo>
                <a:lnTo>
                  <a:pt x="0" y="257301"/>
                </a:lnTo>
                <a:lnTo>
                  <a:pt x="51610" y="258734"/>
                </a:lnTo>
                <a:lnTo>
                  <a:pt x="102960" y="262599"/>
                </a:lnTo>
                <a:lnTo>
                  <a:pt x="153969" y="268874"/>
                </a:lnTo>
                <a:lnTo>
                  <a:pt x="204552" y="277537"/>
                </a:lnTo>
                <a:lnTo>
                  <a:pt x="254626" y="288564"/>
                </a:lnTo>
                <a:lnTo>
                  <a:pt x="304110" y="301933"/>
                </a:lnTo>
                <a:lnTo>
                  <a:pt x="352918" y="317620"/>
                </a:lnTo>
                <a:lnTo>
                  <a:pt x="400970" y="335603"/>
                </a:lnTo>
                <a:lnTo>
                  <a:pt x="448181" y="355859"/>
                </a:lnTo>
                <a:lnTo>
                  <a:pt x="494468" y="378365"/>
                </a:lnTo>
                <a:lnTo>
                  <a:pt x="539750" y="403098"/>
                </a:lnTo>
                <a:lnTo>
                  <a:pt x="581195" y="428261"/>
                </a:lnTo>
                <a:lnTo>
                  <a:pt x="621124" y="454964"/>
                </a:lnTo>
                <a:lnTo>
                  <a:pt x="659521" y="483145"/>
                </a:lnTo>
                <a:lnTo>
                  <a:pt x="696370" y="512745"/>
                </a:lnTo>
                <a:lnTo>
                  <a:pt x="731653" y="543703"/>
                </a:lnTo>
                <a:lnTo>
                  <a:pt x="765356" y="575959"/>
                </a:lnTo>
                <a:lnTo>
                  <a:pt x="797462" y="609451"/>
                </a:lnTo>
                <a:lnTo>
                  <a:pt x="827954" y="644121"/>
                </a:lnTo>
                <a:lnTo>
                  <a:pt x="856817" y="679906"/>
                </a:lnTo>
                <a:lnTo>
                  <a:pt x="884034" y="716748"/>
                </a:lnTo>
                <a:lnTo>
                  <a:pt x="909590" y="754585"/>
                </a:lnTo>
                <a:lnTo>
                  <a:pt x="933467" y="793356"/>
                </a:lnTo>
                <a:lnTo>
                  <a:pt x="955651" y="833003"/>
                </a:lnTo>
                <a:lnTo>
                  <a:pt x="976124" y="873463"/>
                </a:lnTo>
                <a:lnTo>
                  <a:pt x="994870" y="914677"/>
                </a:lnTo>
                <a:lnTo>
                  <a:pt x="1011874" y="956585"/>
                </a:lnTo>
                <a:lnTo>
                  <a:pt x="1027120" y="999125"/>
                </a:lnTo>
                <a:lnTo>
                  <a:pt x="1040590" y="1042238"/>
                </a:lnTo>
                <a:lnTo>
                  <a:pt x="1052269" y="1085862"/>
                </a:lnTo>
                <a:lnTo>
                  <a:pt x="1062140" y="1129938"/>
                </a:lnTo>
                <a:lnTo>
                  <a:pt x="1070189" y="1174405"/>
                </a:lnTo>
                <a:lnTo>
                  <a:pt x="1076397" y="1219203"/>
                </a:lnTo>
                <a:lnTo>
                  <a:pt x="1080750" y="1264271"/>
                </a:lnTo>
                <a:lnTo>
                  <a:pt x="1083231" y="1309549"/>
                </a:lnTo>
                <a:lnTo>
                  <a:pt x="1083823" y="1354977"/>
                </a:lnTo>
                <a:lnTo>
                  <a:pt x="1082511" y="1400493"/>
                </a:lnTo>
                <a:lnTo>
                  <a:pt x="1079279" y="1446038"/>
                </a:lnTo>
                <a:lnTo>
                  <a:pt x="1074110" y="1491550"/>
                </a:lnTo>
                <a:lnTo>
                  <a:pt x="1066988" y="1536971"/>
                </a:lnTo>
                <a:lnTo>
                  <a:pt x="1057897" y="1582239"/>
                </a:lnTo>
                <a:lnTo>
                  <a:pt x="1046820" y="1627293"/>
                </a:lnTo>
                <a:lnTo>
                  <a:pt x="1033743" y="1672074"/>
                </a:lnTo>
                <a:lnTo>
                  <a:pt x="1018647" y="1716521"/>
                </a:lnTo>
                <a:lnTo>
                  <a:pt x="1001518" y="1760574"/>
                </a:lnTo>
                <a:lnTo>
                  <a:pt x="982340" y="1804171"/>
                </a:lnTo>
                <a:lnTo>
                  <a:pt x="961095" y="1847253"/>
                </a:lnTo>
                <a:lnTo>
                  <a:pt x="937768" y="1889759"/>
                </a:lnTo>
                <a:lnTo>
                  <a:pt x="1160526" y="2018411"/>
                </a:lnTo>
                <a:lnTo>
                  <a:pt x="1184800" y="1974516"/>
                </a:lnTo>
                <a:lnTo>
                  <a:pt x="1207378" y="1929843"/>
                </a:lnTo>
                <a:lnTo>
                  <a:pt x="1228244" y="1884441"/>
                </a:lnTo>
                <a:lnTo>
                  <a:pt x="1247385" y="1838359"/>
                </a:lnTo>
                <a:lnTo>
                  <a:pt x="1264788" y="1791647"/>
                </a:lnTo>
                <a:lnTo>
                  <a:pt x="1280437" y="1744354"/>
                </a:lnTo>
                <a:lnTo>
                  <a:pt x="1294320" y="1696529"/>
                </a:lnTo>
                <a:lnTo>
                  <a:pt x="1306422" y="1648222"/>
                </a:lnTo>
                <a:lnTo>
                  <a:pt x="1316730" y="1599483"/>
                </a:lnTo>
                <a:lnTo>
                  <a:pt x="1325229" y="1550360"/>
                </a:lnTo>
                <a:lnTo>
                  <a:pt x="1331906" y="1500903"/>
                </a:lnTo>
                <a:lnTo>
                  <a:pt x="1336747" y="1451163"/>
                </a:lnTo>
                <a:lnTo>
                  <a:pt x="1339738" y="1401187"/>
                </a:lnTo>
                <a:lnTo>
                  <a:pt x="1340866" y="1351026"/>
                </a:lnTo>
                <a:lnTo>
                  <a:pt x="1340222" y="1302765"/>
                </a:lnTo>
                <a:lnTo>
                  <a:pt x="1337898" y="1254924"/>
                </a:lnTo>
                <a:lnTo>
                  <a:pt x="1333920" y="1207533"/>
                </a:lnTo>
                <a:lnTo>
                  <a:pt x="1328317" y="1160619"/>
                </a:lnTo>
                <a:lnTo>
                  <a:pt x="1321118" y="1114211"/>
                </a:lnTo>
                <a:lnTo>
                  <a:pt x="1312351" y="1068338"/>
                </a:lnTo>
                <a:lnTo>
                  <a:pt x="1302044" y="1023028"/>
                </a:lnTo>
                <a:lnTo>
                  <a:pt x="1290226" y="978310"/>
                </a:lnTo>
                <a:lnTo>
                  <a:pt x="1276925" y="934212"/>
                </a:lnTo>
                <a:lnTo>
                  <a:pt x="1262168" y="890764"/>
                </a:lnTo>
                <a:lnTo>
                  <a:pt x="1245986" y="847993"/>
                </a:lnTo>
                <a:lnTo>
                  <a:pt x="1228405" y="805928"/>
                </a:lnTo>
                <a:lnTo>
                  <a:pt x="1209455" y="764599"/>
                </a:lnTo>
                <a:lnTo>
                  <a:pt x="1189163" y="724032"/>
                </a:lnTo>
                <a:lnTo>
                  <a:pt x="1167558" y="684258"/>
                </a:lnTo>
                <a:lnTo>
                  <a:pt x="1144668" y="645304"/>
                </a:lnTo>
                <a:lnTo>
                  <a:pt x="1120522" y="607199"/>
                </a:lnTo>
                <a:lnTo>
                  <a:pt x="1095148" y="569972"/>
                </a:lnTo>
                <a:lnTo>
                  <a:pt x="1068574" y="533651"/>
                </a:lnTo>
                <a:lnTo>
                  <a:pt x="1040829" y="498265"/>
                </a:lnTo>
                <a:lnTo>
                  <a:pt x="1011941" y="463842"/>
                </a:lnTo>
                <a:lnTo>
                  <a:pt x="981938" y="430412"/>
                </a:lnTo>
                <a:lnTo>
                  <a:pt x="950849" y="398002"/>
                </a:lnTo>
                <a:lnTo>
                  <a:pt x="918701" y="366641"/>
                </a:lnTo>
                <a:lnTo>
                  <a:pt x="885524" y="336358"/>
                </a:lnTo>
                <a:lnTo>
                  <a:pt x="851346" y="307181"/>
                </a:lnTo>
                <a:lnTo>
                  <a:pt x="816195" y="279140"/>
                </a:lnTo>
                <a:lnTo>
                  <a:pt x="780099" y="252261"/>
                </a:lnTo>
                <a:lnTo>
                  <a:pt x="743086" y="226575"/>
                </a:lnTo>
                <a:lnTo>
                  <a:pt x="705186" y="202110"/>
                </a:lnTo>
                <a:lnTo>
                  <a:pt x="666426" y="178894"/>
                </a:lnTo>
                <a:lnTo>
                  <a:pt x="626835" y="156956"/>
                </a:lnTo>
                <a:lnTo>
                  <a:pt x="586441" y="136324"/>
                </a:lnTo>
                <a:lnTo>
                  <a:pt x="545272" y="117027"/>
                </a:lnTo>
                <a:lnTo>
                  <a:pt x="503357" y="99094"/>
                </a:lnTo>
                <a:lnTo>
                  <a:pt x="460724" y="82553"/>
                </a:lnTo>
                <a:lnTo>
                  <a:pt x="417402" y="67432"/>
                </a:lnTo>
                <a:lnTo>
                  <a:pt x="373418" y="53761"/>
                </a:lnTo>
                <a:lnTo>
                  <a:pt x="328801" y="41568"/>
                </a:lnTo>
                <a:lnTo>
                  <a:pt x="283580" y="30882"/>
                </a:lnTo>
                <a:lnTo>
                  <a:pt x="237782" y="21730"/>
                </a:lnTo>
                <a:lnTo>
                  <a:pt x="191437" y="14142"/>
                </a:lnTo>
                <a:lnTo>
                  <a:pt x="144572" y="8147"/>
                </a:lnTo>
                <a:lnTo>
                  <a:pt x="97215" y="3772"/>
                </a:lnTo>
                <a:lnTo>
                  <a:pt x="49396" y="1047"/>
                </a:lnTo>
                <a:lnTo>
                  <a:pt x="1143" y="0"/>
                </a:lnTo>
                <a:close/>
              </a:path>
            </a:pathLst>
          </a:custGeom>
          <a:solidFill>
            <a:srgbClr val="0944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5535" y="1021079"/>
            <a:ext cx="1513077" cy="2119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117" y="1086611"/>
            <a:ext cx="1365885" cy="1974850"/>
          </a:xfrm>
          <a:custGeom>
            <a:avLst/>
            <a:gdLst/>
            <a:ahLst/>
            <a:cxnLst/>
            <a:rect l="l" t="t" r="r" b="b"/>
            <a:pathLst>
              <a:path w="1365885" h="1974850">
                <a:moveTo>
                  <a:pt x="1365377" y="0"/>
                </a:moveTo>
                <a:lnTo>
                  <a:pt x="1317115" y="123"/>
                </a:lnTo>
                <a:lnTo>
                  <a:pt x="1269255" y="1933"/>
                </a:lnTo>
                <a:lnTo>
                  <a:pt x="1221826" y="5400"/>
                </a:lnTo>
                <a:lnTo>
                  <a:pt x="1174856" y="10498"/>
                </a:lnTo>
                <a:lnTo>
                  <a:pt x="1128376" y="17198"/>
                </a:lnTo>
                <a:lnTo>
                  <a:pt x="1082413" y="25471"/>
                </a:lnTo>
                <a:lnTo>
                  <a:pt x="1036996" y="35291"/>
                </a:lnTo>
                <a:lnTo>
                  <a:pt x="992155" y="46628"/>
                </a:lnTo>
                <a:lnTo>
                  <a:pt x="947918" y="59455"/>
                </a:lnTo>
                <a:lnTo>
                  <a:pt x="904314" y="73744"/>
                </a:lnTo>
                <a:lnTo>
                  <a:pt x="861372" y="89467"/>
                </a:lnTo>
                <a:lnTo>
                  <a:pt x="819121" y="106595"/>
                </a:lnTo>
                <a:lnTo>
                  <a:pt x="777590" y="125101"/>
                </a:lnTo>
                <a:lnTo>
                  <a:pt x="736807" y="144957"/>
                </a:lnTo>
                <a:lnTo>
                  <a:pt x="696802" y="166134"/>
                </a:lnTo>
                <a:lnTo>
                  <a:pt x="657604" y="188604"/>
                </a:lnTo>
                <a:lnTo>
                  <a:pt x="619241" y="212340"/>
                </a:lnTo>
                <a:lnTo>
                  <a:pt x="581742" y="237314"/>
                </a:lnTo>
                <a:lnTo>
                  <a:pt x="545137" y="263497"/>
                </a:lnTo>
                <a:lnTo>
                  <a:pt x="509454" y="290861"/>
                </a:lnTo>
                <a:lnTo>
                  <a:pt x="474721" y="319378"/>
                </a:lnTo>
                <a:lnTo>
                  <a:pt x="440969" y="349021"/>
                </a:lnTo>
                <a:lnTo>
                  <a:pt x="408225" y="379761"/>
                </a:lnTo>
                <a:lnTo>
                  <a:pt x="376519" y="411570"/>
                </a:lnTo>
                <a:lnTo>
                  <a:pt x="345880" y="444421"/>
                </a:lnTo>
                <a:lnTo>
                  <a:pt x="316336" y="478284"/>
                </a:lnTo>
                <a:lnTo>
                  <a:pt x="287916" y="513133"/>
                </a:lnTo>
                <a:lnTo>
                  <a:pt x="260649" y="548938"/>
                </a:lnTo>
                <a:lnTo>
                  <a:pt x="234565" y="585673"/>
                </a:lnTo>
                <a:lnTo>
                  <a:pt x="209692" y="623308"/>
                </a:lnTo>
                <a:lnTo>
                  <a:pt x="186059" y="661816"/>
                </a:lnTo>
                <a:lnTo>
                  <a:pt x="163694" y="701169"/>
                </a:lnTo>
                <a:lnTo>
                  <a:pt x="142627" y="741339"/>
                </a:lnTo>
                <a:lnTo>
                  <a:pt x="122887" y="782298"/>
                </a:lnTo>
                <a:lnTo>
                  <a:pt x="104503" y="824017"/>
                </a:lnTo>
                <a:lnTo>
                  <a:pt x="87502" y="866469"/>
                </a:lnTo>
                <a:lnTo>
                  <a:pt x="71915" y="909626"/>
                </a:lnTo>
                <a:lnTo>
                  <a:pt x="57771" y="953459"/>
                </a:lnTo>
                <a:lnTo>
                  <a:pt x="45097" y="997941"/>
                </a:lnTo>
                <a:lnTo>
                  <a:pt x="33923" y="1043043"/>
                </a:lnTo>
                <a:lnTo>
                  <a:pt x="24279" y="1088738"/>
                </a:lnTo>
                <a:lnTo>
                  <a:pt x="16192" y="1134997"/>
                </a:lnTo>
                <a:lnTo>
                  <a:pt x="9691" y="1181793"/>
                </a:lnTo>
                <a:lnTo>
                  <a:pt x="4807" y="1229097"/>
                </a:lnTo>
                <a:lnTo>
                  <a:pt x="1566" y="1276881"/>
                </a:lnTo>
                <a:lnTo>
                  <a:pt x="0" y="1325118"/>
                </a:lnTo>
                <a:lnTo>
                  <a:pt x="220" y="1377253"/>
                </a:lnTo>
                <a:lnTo>
                  <a:pt x="2456" y="1429230"/>
                </a:lnTo>
                <a:lnTo>
                  <a:pt x="6694" y="1480991"/>
                </a:lnTo>
                <a:lnTo>
                  <a:pt x="12918" y="1532480"/>
                </a:lnTo>
                <a:lnTo>
                  <a:pt x="21116" y="1583643"/>
                </a:lnTo>
                <a:lnTo>
                  <a:pt x="31274" y="1634423"/>
                </a:lnTo>
                <a:lnTo>
                  <a:pt x="43378" y="1684764"/>
                </a:lnTo>
                <a:lnTo>
                  <a:pt x="57413" y="1734610"/>
                </a:lnTo>
                <a:lnTo>
                  <a:pt x="73366" y="1783906"/>
                </a:lnTo>
                <a:lnTo>
                  <a:pt x="91224" y="1832596"/>
                </a:lnTo>
                <a:lnTo>
                  <a:pt x="110972" y="1880623"/>
                </a:lnTo>
                <a:lnTo>
                  <a:pt x="132596" y="1927933"/>
                </a:lnTo>
                <a:lnTo>
                  <a:pt x="156082" y="1974469"/>
                </a:lnTo>
                <a:lnTo>
                  <a:pt x="379221" y="1856486"/>
                </a:lnTo>
                <a:lnTo>
                  <a:pt x="357393" y="1812946"/>
                </a:lnTo>
                <a:lnTo>
                  <a:pt x="337675" y="1768907"/>
                </a:lnTo>
                <a:lnTo>
                  <a:pt x="320051" y="1724428"/>
                </a:lnTo>
                <a:lnTo>
                  <a:pt x="304502" y="1679569"/>
                </a:lnTo>
                <a:lnTo>
                  <a:pt x="291008" y="1634391"/>
                </a:lnTo>
                <a:lnTo>
                  <a:pt x="279553" y="1588952"/>
                </a:lnTo>
                <a:lnTo>
                  <a:pt x="270116" y="1543314"/>
                </a:lnTo>
                <a:lnTo>
                  <a:pt x="262680" y="1497536"/>
                </a:lnTo>
                <a:lnTo>
                  <a:pt x="257226" y="1451679"/>
                </a:lnTo>
                <a:lnTo>
                  <a:pt x="253736" y="1405802"/>
                </a:lnTo>
                <a:lnTo>
                  <a:pt x="252191" y="1359965"/>
                </a:lnTo>
                <a:lnTo>
                  <a:pt x="252573" y="1314229"/>
                </a:lnTo>
                <a:lnTo>
                  <a:pt x="254862" y="1268654"/>
                </a:lnTo>
                <a:lnTo>
                  <a:pt x="259041" y="1223299"/>
                </a:lnTo>
                <a:lnTo>
                  <a:pt x="265092" y="1178224"/>
                </a:lnTo>
                <a:lnTo>
                  <a:pt x="272995" y="1133490"/>
                </a:lnTo>
                <a:lnTo>
                  <a:pt x="282732" y="1089157"/>
                </a:lnTo>
                <a:lnTo>
                  <a:pt x="294284" y="1045285"/>
                </a:lnTo>
                <a:lnTo>
                  <a:pt x="307634" y="1001933"/>
                </a:lnTo>
                <a:lnTo>
                  <a:pt x="322762" y="959162"/>
                </a:lnTo>
                <a:lnTo>
                  <a:pt x="339650" y="917032"/>
                </a:lnTo>
                <a:lnTo>
                  <a:pt x="358280" y="875603"/>
                </a:lnTo>
                <a:lnTo>
                  <a:pt x="378633" y="834935"/>
                </a:lnTo>
                <a:lnTo>
                  <a:pt x="400691" y="795087"/>
                </a:lnTo>
                <a:lnTo>
                  <a:pt x="424434" y="756121"/>
                </a:lnTo>
                <a:lnTo>
                  <a:pt x="449846" y="718095"/>
                </a:lnTo>
                <a:lnTo>
                  <a:pt x="476906" y="681071"/>
                </a:lnTo>
                <a:lnTo>
                  <a:pt x="505597" y="645108"/>
                </a:lnTo>
                <a:lnTo>
                  <a:pt x="535899" y="610266"/>
                </a:lnTo>
                <a:lnTo>
                  <a:pt x="567796" y="576605"/>
                </a:lnTo>
                <a:lnTo>
                  <a:pt x="601267" y="544185"/>
                </a:lnTo>
                <a:lnTo>
                  <a:pt x="636295" y="513067"/>
                </a:lnTo>
                <a:lnTo>
                  <a:pt x="672861" y="483310"/>
                </a:lnTo>
                <a:lnTo>
                  <a:pt x="710947" y="454974"/>
                </a:lnTo>
                <a:lnTo>
                  <a:pt x="750533" y="428119"/>
                </a:lnTo>
                <a:lnTo>
                  <a:pt x="791602" y="402806"/>
                </a:lnTo>
                <a:lnTo>
                  <a:pt x="834135" y="379095"/>
                </a:lnTo>
                <a:lnTo>
                  <a:pt x="878892" y="356732"/>
                </a:lnTo>
                <a:lnTo>
                  <a:pt x="924513" y="336484"/>
                </a:lnTo>
                <a:lnTo>
                  <a:pt x="970923" y="318369"/>
                </a:lnTo>
                <a:lnTo>
                  <a:pt x="1018048" y="302404"/>
                </a:lnTo>
                <a:lnTo>
                  <a:pt x="1065814" y="288607"/>
                </a:lnTo>
                <a:lnTo>
                  <a:pt x="1114146" y="276996"/>
                </a:lnTo>
                <a:lnTo>
                  <a:pt x="1162969" y="267588"/>
                </a:lnTo>
                <a:lnTo>
                  <a:pt x="1212210" y="260402"/>
                </a:lnTo>
                <a:lnTo>
                  <a:pt x="1261794" y="255455"/>
                </a:lnTo>
                <a:lnTo>
                  <a:pt x="1311647" y="252764"/>
                </a:lnTo>
                <a:lnTo>
                  <a:pt x="1361694" y="252349"/>
                </a:lnTo>
                <a:lnTo>
                  <a:pt x="1365377" y="0"/>
                </a:lnTo>
                <a:close/>
              </a:path>
            </a:pathLst>
          </a:custGeom>
          <a:solidFill>
            <a:srgbClr val="A0C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4253" y="952118"/>
            <a:ext cx="257175" cy="513715"/>
          </a:xfrm>
          <a:custGeom>
            <a:avLst/>
            <a:gdLst/>
            <a:ahLst/>
            <a:cxnLst/>
            <a:rect l="l" t="t" r="r" b="b"/>
            <a:pathLst>
              <a:path w="257175" h="513715">
                <a:moveTo>
                  <a:pt x="0" y="0"/>
                </a:moveTo>
                <a:lnTo>
                  <a:pt x="0" y="513714"/>
                </a:lnTo>
                <a:lnTo>
                  <a:pt x="256794" y="256920"/>
                </a:lnTo>
                <a:lnTo>
                  <a:pt x="0" y="0"/>
                </a:lnTo>
                <a:close/>
              </a:path>
            </a:pathLst>
          </a:custGeom>
          <a:solidFill>
            <a:srgbClr val="A0C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0128" y="2886405"/>
            <a:ext cx="2473198" cy="97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5311" y="2952876"/>
            <a:ext cx="2326640" cy="822325"/>
          </a:xfrm>
          <a:custGeom>
            <a:avLst/>
            <a:gdLst/>
            <a:ahLst/>
            <a:cxnLst/>
            <a:rect l="l" t="t" r="r" b="b"/>
            <a:pathLst>
              <a:path w="2326640" h="822325">
                <a:moveTo>
                  <a:pt x="222250" y="0"/>
                </a:moveTo>
                <a:lnTo>
                  <a:pt x="0" y="121285"/>
                </a:lnTo>
                <a:lnTo>
                  <a:pt x="23847" y="163230"/>
                </a:lnTo>
                <a:lnTo>
                  <a:pt x="48964" y="203996"/>
                </a:lnTo>
                <a:lnTo>
                  <a:pt x="75312" y="243571"/>
                </a:lnTo>
                <a:lnTo>
                  <a:pt x="102852" y="281944"/>
                </a:lnTo>
                <a:lnTo>
                  <a:pt x="131547" y="319104"/>
                </a:lnTo>
                <a:lnTo>
                  <a:pt x="161356" y="355039"/>
                </a:lnTo>
                <a:lnTo>
                  <a:pt x="192243" y="389737"/>
                </a:lnTo>
                <a:lnTo>
                  <a:pt x="224167" y="423189"/>
                </a:lnTo>
                <a:lnTo>
                  <a:pt x="257090" y="455381"/>
                </a:lnTo>
                <a:lnTo>
                  <a:pt x="290975" y="486304"/>
                </a:lnTo>
                <a:lnTo>
                  <a:pt x="325782" y="515945"/>
                </a:lnTo>
                <a:lnTo>
                  <a:pt x="361472" y="544293"/>
                </a:lnTo>
                <a:lnTo>
                  <a:pt x="398007" y="571337"/>
                </a:lnTo>
                <a:lnTo>
                  <a:pt x="435349" y="597065"/>
                </a:lnTo>
                <a:lnTo>
                  <a:pt x="473458" y="621466"/>
                </a:lnTo>
                <a:lnTo>
                  <a:pt x="512296" y="644530"/>
                </a:lnTo>
                <a:lnTo>
                  <a:pt x="551825" y="666243"/>
                </a:lnTo>
                <a:lnTo>
                  <a:pt x="592006" y="686596"/>
                </a:lnTo>
                <a:lnTo>
                  <a:pt x="632800" y="705576"/>
                </a:lnTo>
                <a:lnTo>
                  <a:pt x="674169" y="723173"/>
                </a:lnTo>
                <a:lnTo>
                  <a:pt x="716074" y="739375"/>
                </a:lnTo>
                <a:lnTo>
                  <a:pt x="758476" y="754170"/>
                </a:lnTo>
                <a:lnTo>
                  <a:pt x="801338" y="767548"/>
                </a:lnTo>
                <a:lnTo>
                  <a:pt x="844619" y="779497"/>
                </a:lnTo>
                <a:lnTo>
                  <a:pt x="888282" y="790005"/>
                </a:lnTo>
                <a:lnTo>
                  <a:pt x="932289" y="799062"/>
                </a:lnTo>
                <a:lnTo>
                  <a:pt x="976599" y="806655"/>
                </a:lnTo>
                <a:lnTo>
                  <a:pt x="1021176" y="812774"/>
                </a:lnTo>
                <a:lnTo>
                  <a:pt x="1065979" y="817408"/>
                </a:lnTo>
                <a:lnTo>
                  <a:pt x="1110972" y="820544"/>
                </a:lnTo>
                <a:lnTo>
                  <a:pt x="1156114" y="822172"/>
                </a:lnTo>
                <a:lnTo>
                  <a:pt x="1201367" y="822280"/>
                </a:lnTo>
                <a:lnTo>
                  <a:pt x="1246694" y="820857"/>
                </a:lnTo>
                <a:lnTo>
                  <a:pt x="1292054" y="817891"/>
                </a:lnTo>
                <a:lnTo>
                  <a:pt x="1337410" y="813372"/>
                </a:lnTo>
                <a:lnTo>
                  <a:pt x="1382723" y="807287"/>
                </a:lnTo>
                <a:lnTo>
                  <a:pt x="1427955" y="799626"/>
                </a:lnTo>
                <a:lnTo>
                  <a:pt x="1473065" y="790377"/>
                </a:lnTo>
                <a:lnTo>
                  <a:pt x="1518134" y="779497"/>
                </a:lnTo>
                <a:lnTo>
                  <a:pt x="1562772" y="767070"/>
                </a:lnTo>
                <a:lnTo>
                  <a:pt x="1607291" y="752989"/>
                </a:lnTo>
                <a:lnTo>
                  <a:pt x="1651534" y="737275"/>
                </a:lnTo>
                <a:lnTo>
                  <a:pt x="1695465" y="719917"/>
                </a:lnTo>
                <a:lnTo>
                  <a:pt x="1739043" y="700902"/>
                </a:lnTo>
                <a:lnTo>
                  <a:pt x="1782231" y="680220"/>
                </a:lnTo>
                <a:lnTo>
                  <a:pt x="1824989" y="657860"/>
                </a:lnTo>
                <a:lnTo>
                  <a:pt x="1868565" y="633017"/>
                </a:lnTo>
                <a:lnTo>
                  <a:pt x="1911093" y="606627"/>
                </a:lnTo>
                <a:lnTo>
                  <a:pt x="1952536" y="578725"/>
                </a:lnTo>
                <a:lnTo>
                  <a:pt x="1965896" y="568991"/>
                </a:lnTo>
                <a:lnTo>
                  <a:pt x="1186297" y="568991"/>
                </a:lnTo>
                <a:lnTo>
                  <a:pt x="1140722" y="568315"/>
                </a:lnTo>
                <a:lnTo>
                  <a:pt x="1095110" y="565727"/>
                </a:lnTo>
                <a:lnTo>
                  <a:pt x="1049523" y="561212"/>
                </a:lnTo>
                <a:lnTo>
                  <a:pt x="1004023" y="554756"/>
                </a:lnTo>
                <a:lnTo>
                  <a:pt x="958669" y="546345"/>
                </a:lnTo>
                <a:lnTo>
                  <a:pt x="913523" y="535963"/>
                </a:lnTo>
                <a:lnTo>
                  <a:pt x="868647" y="523596"/>
                </a:lnTo>
                <a:lnTo>
                  <a:pt x="824100" y="509231"/>
                </a:lnTo>
                <a:lnTo>
                  <a:pt x="779945" y="492851"/>
                </a:lnTo>
                <a:lnTo>
                  <a:pt x="736242" y="474444"/>
                </a:lnTo>
                <a:lnTo>
                  <a:pt x="693052" y="453994"/>
                </a:lnTo>
                <a:lnTo>
                  <a:pt x="650437" y="431487"/>
                </a:lnTo>
                <a:lnTo>
                  <a:pt x="608457" y="406908"/>
                </a:lnTo>
                <a:lnTo>
                  <a:pt x="565020" y="378721"/>
                </a:lnTo>
                <a:lnTo>
                  <a:pt x="523071" y="348583"/>
                </a:lnTo>
                <a:lnTo>
                  <a:pt x="482671" y="316556"/>
                </a:lnTo>
                <a:lnTo>
                  <a:pt x="443876" y="282706"/>
                </a:lnTo>
                <a:lnTo>
                  <a:pt x="406747" y="247094"/>
                </a:lnTo>
                <a:lnTo>
                  <a:pt x="371343" y="209784"/>
                </a:lnTo>
                <a:lnTo>
                  <a:pt x="337722" y="170841"/>
                </a:lnTo>
                <a:lnTo>
                  <a:pt x="305943" y="130327"/>
                </a:lnTo>
                <a:lnTo>
                  <a:pt x="276065" y="88307"/>
                </a:lnTo>
                <a:lnTo>
                  <a:pt x="248148" y="44843"/>
                </a:lnTo>
                <a:lnTo>
                  <a:pt x="222250" y="0"/>
                </a:lnTo>
                <a:close/>
              </a:path>
              <a:path w="2326640" h="822325">
                <a:moveTo>
                  <a:pt x="2110613" y="49276"/>
                </a:moveTo>
                <a:lnTo>
                  <a:pt x="2084212" y="90141"/>
                </a:lnTo>
                <a:lnTo>
                  <a:pt x="2056310" y="129441"/>
                </a:lnTo>
                <a:lnTo>
                  <a:pt x="2026969" y="167164"/>
                </a:lnTo>
                <a:lnTo>
                  <a:pt x="1996249" y="203293"/>
                </a:lnTo>
                <a:lnTo>
                  <a:pt x="1964211" y="237815"/>
                </a:lnTo>
                <a:lnTo>
                  <a:pt x="1930917" y="270714"/>
                </a:lnTo>
                <a:lnTo>
                  <a:pt x="1896426" y="301977"/>
                </a:lnTo>
                <a:lnTo>
                  <a:pt x="1860802" y="331589"/>
                </a:lnTo>
                <a:lnTo>
                  <a:pt x="1824103" y="359535"/>
                </a:lnTo>
                <a:lnTo>
                  <a:pt x="1786392" y="385801"/>
                </a:lnTo>
                <a:lnTo>
                  <a:pt x="1747730" y="410372"/>
                </a:lnTo>
                <a:lnTo>
                  <a:pt x="1708177" y="433235"/>
                </a:lnTo>
                <a:lnTo>
                  <a:pt x="1667794" y="454373"/>
                </a:lnTo>
                <a:lnTo>
                  <a:pt x="1626643" y="473774"/>
                </a:lnTo>
                <a:lnTo>
                  <a:pt x="1584785" y="491422"/>
                </a:lnTo>
                <a:lnTo>
                  <a:pt x="1542280" y="507302"/>
                </a:lnTo>
                <a:lnTo>
                  <a:pt x="1499190" y="521402"/>
                </a:lnTo>
                <a:lnTo>
                  <a:pt x="1455576" y="533705"/>
                </a:lnTo>
                <a:lnTo>
                  <a:pt x="1411498" y="544197"/>
                </a:lnTo>
                <a:lnTo>
                  <a:pt x="1367019" y="552864"/>
                </a:lnTo>
                <a:lnTo>
                  <a:pt x="1322198" y="559692"/>
                </a:lnTo>
                <a:lnTo>
                  <a:pt x="1277096" y="564665"/>
                </a:lnTo>
                <a:lnTo>
                  <a:pt x="1231776" y="567770"/>
                </a:lnTo>
                <a:lnTo>
                  <a:pt x="1186297" y="568991"/>
                </a:lnTo>
                <a:lnTo>
                  <a:pt x="1965896" y="568991"/>
                </a:lnTo>
                <a:lnTo>
                  <a:pt x="2032021" y="518528"/>
                </a:lnTo>
                <a:lnTo>
                  <a:pt x="2069988" y="486303"/>
                </a:lnTo>
                <a:lnTo>
                  <a:pt x="2106723" y="452707"/>
                </a:lnTo>
                <a:lnTo>
                  <a:pt x="2142189" y="417775"/>
                </a:lnTo>
                <a:lnTo>
                  <a:pt x="2176348" y="381544"/>
                </a:lnTo>
                <a:lnTo>
                  <a:pt x="2209165" y="344047"/>
                </a:lnTo>
                <a:lnTo>
                  <a:pt x="2240601" y="305321"/>
                </a:lnTo>
                <a:lnTo>
                  <a:pt x="2270620" y="265401"/>
                </a:lnTo>
                <a:lnTo>
                  <a:pt x="2299184" y="224321"/>
                </a:lnTo>
                <a:lnTo>
                  <a:pt x="2326259" y="182118"/>
                </a:lnTo>
                <a:lnTo>
                  <a:pt x="2110613" y="49276"/>
                </a:lnTo>
                <a:close/>
              </a:path>
            </a:pathLst>
          </a:custGeom>
          <a:solidFill>
            <a:srgbClr val="2F7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6776" y="2902838"/>
            <a:ext cx="391160" cy="299085"/>
          </a:xfrm>
          <a:custGeom>
            <a:avLst/>
            <a:gdLst/>
            <a:ahLst/>
            <a:cxnLst/>
            <a:rect l="l" t="t" r="r" b="b"/>
            <a:pathLst>
              <a:path w="391160" h="299085">
                <a:moveTo>
                  <a:pt x="0" y="0"/>
                </a:moveTo>
                <a:lnTo>
                  <a:pt x="92075" y="298831"/>
                </a:lnTo>
                <a:lnTo>
                  <a:pt x="390906" y="206629"/>
                </a:lnTo>
                <a:lnTo>
                  <a:pt x="0" y="0"/>
                </a:lnTo>
                <a:close/>
              </a:path>
            </a:pathLst>
          </a:custGeom>
          <a:solidFill>
            <a:srgbClr val="0944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790" y="2804667"/>
            <a:ext cx="450215" cy="349885"/>
          </a:xfrm>
          <a:custGeom>
            <a:avLst/>
            <a:gdLst/>
            <a:ahLst/>
            <a:cxnLst/>
            <a:rect l="l" t="t" r="r" b="b"/>
            <a:pathLst>
              <a:path w="450214" h="349885">
                <a:moveTo>
                  <a:pt x="100202" y="0"/>
                </a:moveTo>
                <a:lnTo>
                  <a:pt x="0" y="349504"/>
                </a:lnTo>
                <a:lnTo>
                  <a:pt x="449707" y="100203"/>
                </a:lnTo>
                <a:lnTo>
                  <a:pt x="100202" y="0"/>
                </a:lnTo>
                <a:close/>
              </a:path>
            </a:pathLst>
          </a:custGeom>
          <a:solidFill>
            <a:srgbClr val="2F7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ED67277-D81D-4CF2-B85F-25205E33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32837" y="2676348"/>
            <a:ext cx="3811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22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210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9225" y="1629918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4668" y="1693545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7200" y="1203325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466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Calibri</vt:lpstr>
      <vt:lpstr>Office Theme</vt:lpstr>
      <vt:lpstr>What are Smart Contracts?</vt:lpstr>
      <vt:lpstr>Smart Contracts</vt:lpstr>
      <vt:lpstr>Smart Contract</vt:lpstr>
      <vt:lpstr>Traditional Vs Smart Contract</vt:lpstr>
      <vt:lpstr>How Smart Contracts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Smart Contracts?</dc:title>
  <cp:lastModifiedBy>hp</cp:lastModifiedBy>
  <cp:revision>2</cp:revision>
  <dcterms:created xsi:type="dcterms:W3CDTF">2020-01-02T16:37:18Z</dcterms:created>
  <dcterms:modified xsi:type="dcterms:W3CDTF">2020-01-04T11:06:07Z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