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3784" y="2561335"/>
            <a:ext cx="44564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570" y="1203485"/>
            <a:ext cx="8350859" cy="1510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02CC-663E-4BA5-BA4B-1E879318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785" y="2287905"/>
            <a:ext cx="445643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Features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Quorum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4C1ECB-C064-4CBB-A879-9608E395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45718"/>
            <a:ext cx="8731248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5400" b="0" dirty="0">
                <a:latin typeface="Arial"/>
                <a:cs typeface="Arial"/>
              </a:rPr>
              <a:t>Features of</a:t>
            </a:r>
            <a:r>
              <a:rPr sz="5400" b="0" spc="-75" dirty="0">
                <a:latin typeface="Arial"/>
                <a:cs typeface="Arial"/>
              </a:rPr>
              <a:t> </a:t>
            </a:r>
            <a:r>
              <a:rPr sz="5400" b="0" dirty="0">
                <a:latin typeface="Arial"/>
                <a:cs typeface="Arial"/>
              </a:rPr>
              <a:t>Quorum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356" y="1969632"/>
            <a:ext cx="7793736" cy="2185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014" y="2932293"/>
            <a:ext cx="15843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COST-EFFECTIVE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291965" y="2931988"/>
            <a:ext cx="8445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VACY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029" y="2932293"/>
            <a:ext cx="13989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PERMISSIONED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374" y="2931988"/>
            <a:ext cx="14287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E4E7DE-910F-4B78-972B-60AAFC6C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6321"/>
            <a:ext cx="28098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Performance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6570" y="1203485"/>
            <a:ext cx="8350859" cy="267252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53390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454025" algn="l"/>
                <a:tab pos="454659" algn="l"/>
              </a:tabLst>
            </a:pPr>
            <a:r>
              <a:rPr sz="1800" spc="-5" dirty="0"/>
              <a:t>The</a:t>
            </a:r>
            <a:r>
              <a:rPr sz="1800" spc="160" dirty="0"/>
              <a:t> </a:t>
            </a:r>
            <a:r>
              <a:rPr sz="1800" spc="-10" dirty="0"/>
              <a:t>number</a:t>
            </a:r>
            <a:r>
              <a:rPr sz="1800" spc="190" dirty="0"/>
              <a:t> </a:t>
            </a:r>
            <a:r>
              <a:rPr sz="1800" spc="-10" dirty="0"/>
              <a:t>of</a:t>
            </a:r>
            <a:r>
              <a:rPr sz="1800" spc="165" dirty="0"/>
              <a:t> </a:t>
            </a:r>
            <a:r>
              <a:rPr sz="1800" spc="-10" dirty="0"/>
              <a:t>transactions</a:t>
            </a:r>
            <a:r>
              <a:rPr sz="1800" spc="200" dirty="0"/>
              <a:t> </a:t>
            </a:r>
            <a:r>
              <a:rPr sz="1800" spc="-5" dirty="0"/>
              <a:t>processed</a:t>
            </a:r>
            <a:r>
              <a:rPr sz="1800" spc="185" dirty="0"/>
              <a:t> </a:t>
            </a:r>
            <a:r>
              <a:rPr sz="1800" spc="-10" dirty="0"/>
              <a:t>can</a:t>
            </a:r>
            <a:r>
              <a:rPr sz="1800" spc="165" dirty="0"/>
              <a:t> </a:t>
            </a:r>
            <a:r>
              <a:rPr sz="1800" dirty="0"/>
              <a:t>be</a:t>
            </a:r>
            <a:r>
              <a:rPr sz="1800" spc="160" dirty="0"/>
              <a:t> </a:t>
            </a:r>
            <a:r>
              <a:rPr sz="1800" spc="-10" dirty="0"/>
              <a:t>enhanced</a:t>
            </a:r>
            <a:r>
              <a:rPr sz="1800" spc="170" dirty="0"/>
              <a:t> </a:t>
            </a:r>
            <a:r>
              <a:rPr sz="1800" spc="-5" dirty="0"/>
              <a:t>significantly.</a:t>
            </a:r>
            <a:r>
              <a:rPr sz="1800" spc="190" dirty="0"/>
              <a:t> </a:t>
            </a:r>
            <a:r>
              <a:rPr sz="1800" spc="-10" dirty="0"/>
              <a:t>A</a:t>
            </a:r>
            <a:r>
              <a:rPr sz="1800" spc="175" dirty="0"/>
              <a:t> </a:t>
            </a:r>
            <a:r>
              <a:rPr sz="1800" spc="-5" dirty="0"/>
              <a:t>hundred</a:t>
            </a:r>
            <a:r>
              <a:rPr sz="1800" spc="155" dirty="0"/>
              <a:t> </a:t>
            </a:r>
            <a:r>
              <a:rPr sz="1800" spc="-5" dirty="0"/>
              <a:t>transactions</a:t>
            </a:r>
            <a:r>
              <a:rPr sz="1800" spc="170" dirty="0"/>
              <a:t> </a:t>
            </a:r>
            <a:r>
              <a:rPr sz="1800" dirty="0"/>
              <a:t>per</a:t>
            </a:r>
          </a:p>
          <a:p>
            <a:pPr marL="453390">
              <a:lnSpc>
                <a:spcPct val="100000"/>
              </a:lnSpc>
              <a:spcBef>
                <a:spcPts val="265"/>
              </a:spcBef>
            </a:pPr>
            <a:r>
              <a:rPr sz="1800" spc="-10" dirty="0"/>
              <a:t>second </a:t>
            </a:r>
            <a:r>
              <a:rPr sz="1800" spc="-5" dirty="0"/>
              <a:t>can </a:t>
            </a:r>
            <a:r>
              <a:rPr sz="1800" spc="-10" dirty="0"/>
              <a:t>be managed</a:t>
            </a:r>
            <a:r>
              <a:rPr sz="1800" spc="80" dirty="0"/>
              <a:t> </a:t>
            </a:r>
            <a:r>
              <a:rPr sz="1800" spc="-15" dirty="0"/>
              <a:t>easily.</a:t>
            </a:r>
          </a:p>
          <a:p>
            <a:pPr marL="45339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54025" algn="l"/>
                <a:tab pos="454659" algn="l"/>
              </a:tabLst>
            </a:pPr>
            <a:r>
              <a:rPr sz="1800" spc="-10" dirty="0"/>
              <a:t>Transaction </a:t>
            </a:r>
            <a:r>
              <a:rPr sz="1800" spc="-15" dirty="0"/>
              <a:t>speed </a:t>
            </a:r>
            <a:r>
              <a:rPr sz="1800" spc="-5" dirty="0"/>
              <a:t>can </a:t>
            </a:r>
            <a:r>
              <a:rPr sz="1800" spc="-10" dirty="0"/>
              <a:t>be designed according to </a:t>
            </a:r>
            <a:r>
              <a:rPr sz="1800" spc="-5" dirty="0"/>
              <a:t>smart </a:t>
            </a:r>
            <a:r>
              <a:rPr sz="1800" spc="-10" dirty="0"/>
              <a:t>contracts </a:t>
            </a:r>
            <a:r>
              <a:rPr sz="1800" spc="-15" dirty="0"/>
              <a:t>and network</a:t>
            </a:r>
            <a:r>
              <a:rPr sz="1800" spc="5" dirty="0"/>
              <a:t> </a:t>
            </a:r>
            <a:r>
              <a:rPr sz="1800" spc="-15" dirty="0"/>
              <a:t>arrangement.</a:t>
            </a:r>
          </a:p>
          <a:p>
            <a:pPr marL="45339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54025" algn="l"/>
                <a:tab pos="454659" algn="l"/>
              </a:tabLst>
            </a:pPr>
            <a:r>
              <a:rPr sz="1800" spc="10" dirty="0"/>
              <a:t>By </a:t>
            </a:r>
            <a:r>
              <a:rPr sz="1800" spc="-5" dirty="0"/>
              <a:t>using </a:t>
            </a:r>
            <a:r>
              <a:rPr sz="1800" spc="-10" dirty="0"/>
              <a:t>vote-based QuorumChain </a:t>
            </a:r>
            <a:r>
              <a:rPr sz="1800" spc="-5" dirty="0"/>
              <a:t>RAFT </a:t>
            </a:r>
            <a:r>
              <a:rPr sz="1800" spc="-15" dirty="0"/>
              <a:t>and </a:t>
            </a:r>
            <a:r>
              <a:rPr sz="1800" spc="-10" dirty="0"/>
              <a:t>Istanbul BFT consensus </a:t>
            </a:r>
            <a:r>
              <a:rPr sz="1800" spc="-5" dirty="0"/>
              <a:t>algorithms, </a:t>
            </a:r>
            <a:r>
              <a:rPr sz="1800" spc="-10" dirty="0"/>
              <a:t>performance</a:t>
            </a:r>
            <a:r>
              <a:rPr sz="1800" spc="10" dirty="0"/>
              <a:t> </a:t>
            </a:r>
            <a:r>
              <a:rPr sz="1800" spc="-10" dirty="0"/>
              <a:t>can</a:t>
            </a:r>
          </a:p>
          <a:p>
            <a:pPr marL="453390">
              <a:lnSpc>
                <a:spcPct val="100000"/>
              </a:lnSpc>
              <a:spcBef>
                <a:spcPts val="265"/>
              </a:spcBef>
            </a:pPr>
            <a:r>
              <a:rPr sz="1800" spc="-10" dirty="0"/>
              <a:t>be</a:t>
            </a:r>
            <a:r>
              <a:rPr sz="1800" spc="5" dirty="0"/>
              <a:t> </a:t>
            </a:r>
            <a:r>
              <a:rPr sz="1800" spc="-10" dirty="0"/>
              <a:t>improved.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A625-12C6-4FEE-A451-39621084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50" y="3219615"/>
            <a:ext cx="2900626" cy="1930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0C7C8AB-882C-4AF4-BFA6-BCE06152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6321"/>
            <a:ext cx="28860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Pri</a:t>
            </a:r>
            <a:r>
              <a:rPr sz="3200" b="0" spc="-35" dirty="0">
                <a:latin typeface="Arial"/>
                <a:cs typeface="Arial"/>
              </a:rPr>
              <a:t>v</a:t>
            </a:r>
            <a:r>
              <a:rPr sz="3200" b="0" spc="5" dirty="0">
                <a:latin typeface="Arial"/>
                <a:cs typeface="Arial"/>
              </a:rPr>
              <a:t>acy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3102" y="1267967"/>
            <a:ext cx="1009015" cy="198120"/>
          </a:xfrm>
          <a:custGeom>
            <a:avLst/>
            <a:gdLst/>
            <a:ahLst/>
            <a:cxnLst/>
            <a:rect l="l" t="t" r="r" b="b"/>
            <a:pathLst>
              <a:path w="1009015" h="198119">
                <a:moveTo>
                  <a:pt x="0" y="198120"/>
                </a:moveTo>
                <a:lnTo>
                  <a:pt x="1008888" y="198120"/>
                </a:lnTo>
                <a:lnTo>
                  <a:pt x="1008888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1004" y="1237868"/>
            <a:ext cx="6575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latin typeface="Arial"/>
                <a:cs typeface="Arial"/>
              </a:rPr>
              <a:t>Quorum </a:t>
            </a:r>
            <a:r>
              <a:rPr sz="1400" spc="-10" dirty="0">
                <a:latin typeface="Arial"/>
                <a:cs typeface="Arial"/>
              </a:rPr>
              <a:t>provides both transaction level privacy </a:t>
            </a:r>
            <a:r>
              <a:rPr sz="1400" spc="-15" dirty="0">
                <a:latin typeface="Arial"/>
                <a:cs typeface="Arial"/>
              </a:rPr>
              <a:t>and network wide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transparency.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1702" y="164287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46061" y="1642872"/>
            <a:ext cx="850900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540"/>
              </a:lnSpc>
            </a:pPr>
            <a:r>
              <a:rPr sz="1400" spc="-15" dirty="0">
                <a:latin typeface="Arial"/>
                <a:cs typeface="Arial"/>
              </a:rPr>
              <a:t>smoothly.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004" y="1613154"/>
            <a:ext cx="6340475" cy="609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Uses </a:t>
            </a:r>
            <a:r>
              <a:rPr sz="1400" spc="-15" dirty="0">
                <a:latin typeface="Arial"/>
                <a:cs typeface="Arial"/>
              </a:rPr>
              <a:t>zero-knowledge </a:t>
            </a:r>
            <a:r>
              <a:rPr sz="1400" spc="-10" dirty="0">
                <a:latin typeface="Arial"/>
                <a:cs typeface="Arial"/>
              </a:rPr>
              <a:t>security </a:t>
            </a:r>
            <a:r>
              <a:rPr sz="1400" spc="-15" dirty="0">
                <a:latin typeface="Arial"/>
                <a:cs typeface="Arial"/>
              </a:rPr>
              <a:t>layer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ensure </a:t>
            </a:r>
            <a:r>
              <a:rPr sz="1400" spc="-10" dirty="0">
                <a:latin typeface="Arial"/>
                <a:cs typeface="Arial"/>
              </a:rPr>
              <a:t>that private settlement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done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latin typeface="Arial"/>
                <a:cs typeface="Arial"/>
              </a:rPr>
              <a:t>Quorum </a:t>
            </a:r>
            <a:r>
              <a:rPr sz="1400" spc="-10" dirty="0">
                <a:latin typeface="Arial"/>
                <a:cs typeface="Arial"/>
              </a:rPr>
              <a:t>manages secure message transfers using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constellation.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0342" y="2630423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004" y="2325779"/>
            <a:ext cx="8224520" cy="513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latin typeface="Arial"/>
                <a:cs typeface="Arial"/>
              </a:rPr>
              <a:t>For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enhancing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level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privacy,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divided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private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public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transactions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15" dirty="0">
                <a:latin typeface="Arial"/>
                <a:cs typeface="Arial"/>
              </a:rPr>
              <a:t>depending </a:t>
            </a:r>
            <a:r>
              <a:rPr sz="1400" spc="-10" dirty="0">
                <a:latin typeface="Arial"/>
                <a:cs typeface="Arial"/>
              </a:rPr>
              <a:t>on the </a:t>
            </a:r>
            <a:r>
              <a:rPr sz="1400" spc="-15" dirty="0">
                <a:latin typeface="Arial"/>
                <a:cs typeface="Arial"/>
              </a:rPr>
              <a:t>nature </a:t>
            </a:r>
            <a:r>
              <a:rPr sz="1400" spc="-10" dirty="0">
                <a:latin typeface="Arial"/>
                <a:cs typeface="Arial"/>
              </a:rPr>
              <a:t>of transaction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217F7-A45A-42D4-A70E-C24C227FA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r="13983" b="4746"/>
          <a:stretch/>
        </p:blipFill>
        <p:spPr>
          <a:xfrm>
            <a:off x="3261663" y="3082903"/>
            <a:ext cx="2743201" cy="1848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9618120-DB4A-44A6-B77F-C7513DD1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5117"/>
            <a:ext cx="46640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Permission </a:t>
            </a:r>
            <a:r>
              <a:rPr sz="2800" b="0" spc="5" dirty="0">
                <a:latin typeface="Arial"/>
                <a:cs typeface="Arial"/>
              </a:rPr>
              <a:t>and</a:t>
            </a:r>
            <a:r>
              <a:rPr sz="2800" b="0" spc="-9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Authorization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004" y="1237868"/>
            <a:ext cx="57886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latin typeface="Arial"/>
                <a:cs typeface="Arial"/>
              </a:rPr>
              <a:t>Network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5" dirty="0">
                <a:latin typeface="Arial"/>
                <a:cs typeface="Arial"/>
              </a:rPr>
              <a:t>not open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all; </a:t>
            </a:r>
            <a:r>
              <a:rPr sz="1400" spc="-10" dirty="0">
                <a:latin typeface="Arial"/>
                <a:cs typeface="Arial"/>
              </a:rPr>
              <a:t>only </a:t>
            </a:r>
            <a:r>
              <a:rPr sz="1400" spc="-15" dirty="0">
                <a:latin typeface="Arial"/>
                <a:cs typeface="Arial"/>
              </a:rPr>
              <a:t>authorized </a:t>
            </a:r>
            <a:r>
              <a:rPr sz="1400" spc="-10" dirty="0">
                <a:latin typeface="Arial"/>
                <a:cs typeface="Arial"/>
              </a:rPr>
              <a:t>users can </a:t>
            </a:r>
            <a:r>
              <a:rPr sz="1400" spc="-5" dirty="0">
                <a:latin typeface="Arial"/>
                <a:cs typeface="Arial"/>
              </a:rPr>
              <a:t>access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5826" y="1639874"/>
            <a:ext cx="1470025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540"/>
              </a:lnSpc>
            </a:pP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Manager,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9854" y="1642872"/>
            <a:ext cx="551815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40"/>
              </a:lnSpc>
            </a:pPr>
            <a:r>
              <a:rPr sz="1400" spc="-10" dirty="0">
                <a:latin typeface="Arial"/>
                <a:cs typeface="Arial"/>
              </a:rPr>
              <a:t>before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04" y="1581454"/>
            <a:ext cx="6146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3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Peers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spc="-1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take the permission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designated </a:t>
            </a:r>
            <a:r>
              <a:rPr sz="1400" spc="-5" dirty="0">
                <a:latin typeface="Arial"/>
                <a:cs typeface="Arial"/>
              </a:rPr>
              <a:t>authority </a:t>
            </a:r>
            <a:r>
              <a:rPr sz="1400" dirty="0">
                <a:latin typeface="Arial"/>
                <a:cs typeface="Arial"/>
              </a:rPr>
              <a:t>such </a:t>
            </a:r>
            <a:r>
              <a:rPr sz="1400" spc="-10" dirty="0">
                <a:latin typeface="Arial"/>
                <a:cs typeface="Arial"/>
              </a:rPr>
              <a:t>as </a:t>
            </a:r>
            <a:r>
              <a:rPr sz="1400" spc="-5" dirty="0">
                <a:latin typeface="Arial"/>
                <a:cs typeface="Arial"/>
              </a:rPr>
              <a:t>a  </a:t>
            </a:r>
            <a:r>
              <a:rPr sz="1400" spc="-10" dirty="0">
                <a:latin typeface="Arial"/>
                <a:cs typeface="Arial"/>
              </a:rPr>
              <a:t>entering into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network.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3370" y="2258567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2585" y="2630423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004" y="2229104"/>
            <a:ext cx="7783195" cy="609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permission </a:t>
            </a:r>
            <a:r>
              <a:rPr sz="1400" spc="-15" dirty="0">
                <a:latin typeface="Arial"/>
                <a:cs typeface="Arial"/>
              </a:rPr>
              <a:t>nature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15" dirty="0">
                <a:latin typeface="Arial"/>
                <a:cs typeface="Arial"/>
              </a:rPr>
              <a:t>Quorum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fundamentally associated with the consensus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mechanism.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Authorization can also be managed </a:t>
            </a:r>
            <a:r>
              <a:rPr sz="1400" spc="-15" dirty="0">
                <a:latin typeface="Arial"/>
                <a:cs typeface="Arial"/>
              </a:rPr>
              <a:t>through </a:t>
            </a:r>
            <a:r>
              <a:rPr sz="1400" spc="-5" dirty="0">
                <a:latin typeface="Arial"/>
                <a:cs typeface="Arial"/>
              </a:rPr>
              <a:t>a smart</a:t>
            </a:r>
            <a:r>
              <a:rPr sz="1400" spc="229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contract.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28C4D-8994-490D-A135-790D318B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65" y="3098342"/>
            <a:ext cx="2733675" cy="167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C3F1A-C977-4622-8AA4-0C4A35BBD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20" b="99670" l="3375" r="51500">
                        <a14:foregroundMark x1="7125" y1="70627" x2="7125" y2="70627"/>
                        <a14:foregroundMark x1="10375" y1="68977" x2="10375" y2="68977"/>
                        <a14:foregroundMark x1="12625" y1="70627" x2="12625" y2="70627"/>
                        <a14:foregroundMark x1="14500" y1="70957" x2="14500" y2="70957"/>
                        <a14:foregroundMark x1="16000" y1="69307" x2="16000" y2="69307"/>
                        <a14:foregroundMark x1="19250" y1="69967" x2="19250" y2="69967"/>
                        <a14:foregroundMark x1="23125" y1="69967" x2="23125" y2="69967"/>
                        <a14:foregroundMark x1="25125" y1="68647" x2="25125" y2="68647"/>
                        <a14:foregroundMark x1="26250" y1="71287" x2="26250" y2="71287"/>
                        <a14:foregroundMark x1="24875" y1="62376" x2="24875" y2="62376"/>
                        <a14:foregroundMark x1="30875" y1="69967" x2="30875" y2="69967"/>
                        <a14:foregroundMark x1="32375" y1="68977" x2="32375" y2="68977"/>
                        <a14:foregroundMark x1="34375" y1="69307" x2="34375" y2="69307"/>
                        <a14:foregroundMark x1="35375" y1="69307" x2="35375" y2="69307"/>
                        <a14:foregroundMark x1="39125" y1="69307" x2="39125" y2="69307"/>
                        <a14:foregroundMark x1="34375" y1="62706" x2="34375" y2="62706"/>
                        <a14:backgroundMark x1="8375" y1="67657" x2="8375" y2="67657"/>
                        <a14:backgroundMark x1="29750" y1="70627" x2="29750" y2="70627"/>
                      </a14:backgroundRemoval>
                    </a14:imgEffect>
                  </a14:imgLayer>
                </a14:imgProps>
              </a:ext>
            </a:extLst>
          </a:blip>
          <a:srcRect r="52000"/>
          <a:stretch/>
        </p:blipFill>
        <p:spPr>
          <a:xfrm>
            <a:off x="4708254" y="2768872"/>
            <a:ext cx="3284434" cy="2591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283F6-4D26-4BB3-83AE-E9F66C21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302" y="455117"/>
            <a:ext cx="285129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Cost-effective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1004" y="1237868"/>
            <a:ext cx="7251396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No concept of adding cost to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transaction using</a:t>
            </a:r>
            <a:r>
              <a:rPr spc="1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gas.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No </a:t>
            </a:r>
            <a:r>
              <a:rPr spc="-15" dirty="0">
                <a:latin typeface="Arial"/>
                <a:cs typeface="Arial"/>
              </a:rPr>
              <a:t>cryptocurrency </a:t>
            </a:r>
            <a:r>
              <a:rPr spc="-5" dirty="0">
                <a:latin typeface="Arial"/>
                <a:cs typeface="Arial"/>
              </a:rPr>
              <a:t>costs </a:t>
            </a:r>
            <a:r>
              <a:rPr spc="-10" dirty="0">
                <a:latin typeface="Arial"/>
                <a:cs typeface="Arial"/>
              </a:rPr>
              <a:t>associated with running</a:t>
            </a:r>
            <a:r>
              <a:rPr spc="2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1BCF-98CD-44D5-A7CE-0CDCB0433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3"/>
          <a:stretch/>
        </p:blipFill>
        <p:spPr>
          <a:xfrm>
            <a:off x="2743200" y="2106495"/>
            <a:ext cx="3657600" cy="2830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29784E-4295-4F98-88BA-AD5458EF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438400" y="2727325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4788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0231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2763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208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Features of Quorum</vt:lpstr>
      <vt:lpstr>Features of Quorum</vt:lpstr>
      <vt:lpstr>Performance</vt:lpstr>
      <vt:lpstr>Privacy</vt:lpstr>
      <vt:lpstr>Permission and Authorization</vt:lpstr>
      <vt:lpstr>Cost-effective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Quorum</dc:title>
  <cp:lastModifiedBy>hp</cp:lastModifiedBy>
  <cp:revision>3</cp:revision>
  <dcterms:created xsi:type="dcterms:W3CDTF">2020-01-02T16:38:28Z</dcterms:created>
  <dcterms:modified xsi:type="dcterms:W3CDTF">2020-01-04T11:20:26Z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