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6081" y="2561335"/>
            <a:ext cx="7831836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780" y="1099853"/>
            <a:ext cx="8438438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AF5FF-4E89-48B3-B4E0-E4F055AD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082" y="2013268"/>
            <a:ext cx="7831836" cy="1123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6180" marR="5080" indent="-11163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dirty="0"/>
              <a:t>Quorum </a:t>
            </a:r>
            <a:r>
              <a:rPr spc="-5" dirty="0"/>
              <a:t>is different from </a:t>
            </a:r>
            <a:r>
              <a:rPr dirty="0"/>
              <a:t>other  </a:t>
            </a:r>
            <a:r>
              <a:rPr spc="-5" dirty="0"/>
              <a:t>Blockchain</a:t>
            </a:r>
            <a:r>
              <a:rPr dirty="0"/>
              <a:t> 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BEDE6C-5725-4211-8F01-C39DA891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794" y="445718"/>
            <a:ext cx="15728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5" dirty="0">
                <a:latin typeface="Arial"/>
                <a:cs typeface="Arial"/>
              </a:rPr>
              <a:t>Ethereum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1042593"/>
            <a:ext cx="8224520" cy="2500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24400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Ethereum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an open </a:t>
            </a:r>
            <a:r>
              <a:rPr sz="1600" spc="-5" dirty="0">
                <a:latin typeface="Arial"/>
                <a:cs typeface="Arial"/>
              </a:rPr>
              <a:t>source software </a:t>
            </a:r>
            <a:r>
              <a:rPr sz="1600" spc="-10" dirty="0">
                <a:latin typeface="Arial"/>
                <a:cs typeface="Arial"/>
              </a:rPr>
              <a:t>platform based on </a:t>
            </a:r>
            <a:r>
              <a:rPr sz="1600" spc="-5" dirty="0">
                <a:latin typeface="Arial"/>
                <a:cs typeface="Arial"/>
              </a:rPr>
              <a:t>the Blockchain </a:t>
            </a:r>
            <a:r>
              <a:rPr sz="1600" dirty="0">
                <a:latin typeface="Arial"/>
                <a:cs typeface="Arial"/>
              </a:rPr>
              <a:t>technique that </a:t>
            </a:r>
            <a:r>
              <a:rPr sz="1600" spc="-5" dirty="0">
                <a:latin typeface="Arial"/>
                <a:cs typeface="Arial"/>
              </a:rPr>
              <a:t>enables  </a:t>
            </a:r>
            <a:r>
              <a:rPr sz="1600" spc="-15" dirty="0">
                <a:latin typeface="Arial"/>
                <a:cs typeface="Arial"/>
              </a:rPr>
              <a:t>developers </a:t>
            </a:r>
            <a:r>
              <a:rPr sz="1600" spc="-10" dirty="0">
                <a:latin typeface="Arial"/>
                <a:cs typeface="Arial"/>
              </a:rPr>
              <a:t>to build </a:t>
            </a:r>
            <a:r>
              <a:rPr sz="1600" spc="-15" dirty="0">
                <a:latin typeface="Arial"/>
                <a:cs typeface="Arial"/>
              </a:rPr>
              <a:t>and </a:t>
            </a:r>
            <a:r>
              <a:rPr sz="1600" spc="-10" dirty="0">
                <a:latin typeface="Arial"/>
                <a:cs typeface="Arial"/>
              </a:rPr>
              <a:t>deploy </a:t>
            </a:r>
            <a:r>
              <a:rPr sz="1600" spc="-15" dirty="0">
                <a:latin typeface="Arial"/>
                <a:cs typeface="Arial"/>
              </a:rPr>
              <a:t>decentralized </a:t>
            </a:r>
            <a:r>
              <a:rPr sz="1600" spc="-10" dirty="0">
                <a:latin typeface="Arial"/>
                <a:cs typeface="Arial"/>
              </a:rPr>
              <a:t>applications </a:t>
            </a:r>
            <a:r>
              <a:rPr sz="1600" dirty="0">
                <a:latin typeface="Arial"/>
                <a:cs typeface="Arial"/>
              </a:rPr>
              <a:t>like </a:t>
            </a:r>
            <a:r>
              <a:rPr sz="1600" spc="-5" dirty="0">
                <a:latin typeface="Arial"/>
                <a:cs typeface="Arial"/>
              </a:rPr>
              <a:t>smart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contracts.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14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600" spc="-20" dirty="0">
                <a:latin typeface="Arial"/>
                <a:cs typeface="Arial"/>
              </a:rPr>
              <a:t>It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offers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Decentralized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Virtual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Machine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aka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Ethereum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Virtual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Machine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which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execute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scripts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using an international </a:t>
            </a:r>
            <a:r>
              <a:rPr sz="1600" spc="-15" dirty="0">
                <a:latin typeface="Arial"/>
                <a:cs typeface="Arial"/>
              </a:rPr>
              <a:t>network </a:t>
            </a:r>
            <a:r>
              <a:rPr sz="1600" spc="-10" dirty="0">
                <a:latin typeface="Arial"/>
                <a:cs typeface="Arial"/>
              </a:rPr>
              <a:t>of public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nodes.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600" spc="-20" dirty="0">
                <a:latin typeface="Arial"/>
                <a:cs typeface="Arial"/>
              </a:rPr>
              <a:t>It was </a:t>
            </a:r>
            <a:r>
              <a:rPr sz="1600" spc="-10" dirty="0">
                <a:latin typeface="Arial"/>
                <a:cs typeface="Arial"/>
              </a:rPr>
              <a:t>initiated by </a:t>
            </a:r>
            <a:r>
              <a:rPr sz="1600" spc="-5" dirty="0">
                <a:latin typeface="Arial"/>
                <a:cs typeface="Arial"/>
              </a:rPr>
              <a:t>Vitalik </a:t>
            </a:r>
            <a:r>
              <a:rPr sz="1600" spc="-10" dirty="0">
                <a:latin typeface="Arial"/>
                <a:cs typeface="Arial"/>
              </a:rPr>
              <a:t>Buterin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late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2013.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14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development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ethereum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was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funded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online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public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crowdsale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during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July-August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2014,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 </a:t>
            </a:r>
            <a:r>
              <a:rPr sz="1600" spc="-20" dirty="0">
                <a:latin typeface="Arial"/>
                <a:cs typeface="Arial"/>
              </a:rPr>
              <a:t>buying </a:t>
            </a:r>
            <a:r>
              <a:rPr sz="1600" spc="-10" dirty="0">
                <a:latin typeface="Arial"/>
                <a:cs typeface="Arial"/>
              </a:rPr>
              <a:t>the Ethereum value </a:t>
            </a:r>
            <a:r>
              <a:rPr sz="1600" spc="-5" dirty="0">
                <a:latin typeface="Arial"/>
                <a:cs typeface="Arial"/>
              </a:rPr>
              <a:t>token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(Ether).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6182" y="3658095"/>
            <a:ext cx="1951635" cy="1374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CBCE06-07A4-430E-8725-B71A22DC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6796"/>
            <a:ext cx="196151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5" dirty="0">
                <a:latin typeface="Arial"/>
                <a:cs typeface="Arial"/>
              </a:rPr>
              <a:t>Hyperledger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7" y="1127125"/>
            <a:ext cx="8225790" cy="2100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29565" marR="5080" indent="-317500" algn="just">
              <a:lnSpc>
                <a:spcPct val="115100"/>
              </a:lnSpc>
              <a:spcBef>
                <a:spcPts val="115"/>
              </a:spcBef>
              <a:buChar char="●"/>
              <a:tabLst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Hyperledger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an open </a:t>
            </a:r>
            <a:r>
              <a:rPr sz="1600" spc="-5" dirty="0">
                <a:latin typeface="Arial"/>
                <a:cs typeface="Arial"/>
              </a:rPr>
              <a:t>source </a:t>
            </a:r>
            <a:r>
              <a:rPr sz="1600" spc="-10" dirty="0">
                <a:latin typeface="Arial"/>
                <a:cs typeface="Arial"/>
              </a:rPr>
              <a:t>platform designed to </a:t>
            </a:r>
            <a:r>
              <a:rPr sz="1600" spc="-5" dirty="0">
                <a:latin typeface="Arial"/>
                <a:cs typeface="Arial"/>
              </a:rPr>
              <a:t>advance cross-industry blockchain  technologies. </a:t>
            </a:r>
            <a:r>
              <a:rPr sz="1600" spc="-2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is a </a:t>
            </a:r>
            <a:r>
              <a:rPr sz="1600" spc="-10" dirty="0">
                <a:latin typeface="Arial"/>
                <a:cs typeface="Arial"/>
              </a:rPr>
              <a:t>global </a:t>
            </a:r>
            <a:r>
              <a:rPr sz="1600" spc="-5" dirty="0">
                <a:latin typeface="Arial"/>
                <a:cs typeface="Arial"/>
              </a:rPr>
              <a:t>association, hosted </a:t>
            </a:r>
            <a:r>
              <a:rPr sz="1600" dirty="0">
                <a:latin typeface="Arial"/>
                <a:cs typeface="Arial"/>
              </a:rPr>
              <a:t>by the Linux </a:t>
            </a:r>
            <a:r>
              <a:rPr sz="1600" spc="-10" dirty="0">
                <a:latin typeface="Arial"/>
                <a:cs typeface="Arial"/>
              </a:rPr>
              <a:t>Foundation, along with </a:t>
            </a:r>
            <a:r>
              <a:rPr sz="1600" spc="-5" dirty="0">
                <a:latin typeface="Arial"/>
                <a:cs typeface="Arial"/>
              </a:rPr>
              <a:t>leaders in  </a:t>
            </a:r>
            <a:r>
              <a:rPr sz="1600" spc="-10" dirty="0">
                <a:latin typeface="Arial"/>
                <a:cs typeface="Arial"/>
              </a:rPr>
              <a:t>finance, </a:t>
            </a:r>
            <a:r>
              <a:rPr sz="1600" spc="-15" dirty="0">
                <a:latin typeface="Arial"/>
                <a:cs typeface="Arial"/>
              </a:rPr>
              <a:t>Internet </a:t>
            </a:r>
            <a:r>
              <a:rPr sz="1600" spc="-10" dirty="0">
                <a:latin typeface="Arial"/>
                <a:cs typeface="Arial"/>
              </a:rPr>
              <a:t>of Things, banking, supply </a:t>
            </a:r>
            <a:r>
              <a:rPr sz="1600" spc="-5" dirty="0">
                <a:latin typeface="Arial"/>
                <a:cs typeface="Arial"/>
              </a:rPr>
              <a:t>chains, </a:t>
            </a:r>
            <a:r>
              <a:rPr sz="1600" spc="-10" dirty="0">
                <a:latin typeface="Arial"/>
                <a:cs typeface="Arial"/>
              </a:rPr>
              <a:t>manufacturing, </a:t>
            </a:r>
            <a:r>
              <a:rPr sz="1600" spc="-15" dirty="0">
                <a:latin typeface="Arial"/>
                <a:cs typeface="Arial"/>
              </a:rPr>
              <a:t>and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technology.</a:t>
            </a:r>
            <a:endParaRPr sz="1600" dirty="0">
              <a:latin typeface="Arial"/>
              <a:cs typeface="Arial"/>
            </a:endParaRPr>
          </a:p>
          <a:p>
            <a:pPr marL="329565" marR="5080" indent="-317500" algn="just">
              <a:lnSpc>
                <a:spcPct val="115100"/>
              </a:lnSpc>
              <a:spcBef>
                <a:spcPts val="1019"/>
              </a:spcBef>
              <a:buChar char="●"/>
              <a:tabLst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Hyperledger </a:t>
            </a:r>
            <a:r>
              <a:rPr sz="1600" spc="-5" dirty="0">
                <a:latin typeface="Arial"/>
                <a:cs typeface="Arial"/>
              </a:rPr>
              <a:t>acts </a:t>
            </a:r>
            <a:r>
              <a:rPr sz="1600" spc="-10" dirty="0">
                <a:latin typeface="Arial"/>
                <a:cs typeface="Arial"/>
              </a:rPr>
              <a:t>as an operating </a:t>
            </a:r>
            <a:r>
              <a:rPr sz="1600" spc="-5" dirty="0">
                <a:latin typeface="Arial"/>
                <a:cs typeface="Arial"/>
              </a:rPr>
              <a:t>system </a:t>
            </a:r>
            <a:r>
              <a:rPr sz="1600" spc="-10" dirty="0">
                <a:latin typeface="Arial"/>
                <a:cs typeface="Arial"/>
              </a:rPr>
              <a:t>for data-sharing </a:t>
            </a:r>
            <a:r>
              <a:rPr sz="1600" spc="-5" dirty="0">
                <a:latin typeface="Arial"/>
                <a:cs typeface="Arial"/>
              </a:rPr>
              <a:t>networks, marketplaces, micro-currencies, 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decentralized </a:t>
            </a:r>
            <a:r>
              <a:rPr sz="1600" spc="-10" dirty="0">
                <a:latin typeface="Arial"/>
                <a:cs typeface="Arial"/>
              </a:rPr>
              <a:t>digital </a:t>
            </a:r>
            <a:r>
              <a:rPr sz="1600" spc="-5" dirty="0">
                <a:latin typeface="Arial"/>
                <a:cs typeface="Arial"/>
              </a:rPr>
              <a:t>communities. </a:t>
            </a:r>
            <a:r>
              <a:rPr sz="1600" spc="-2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has the potential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vastly lessen the </a:t>
            </a:r>
            <a:r>
              <a:rPr sz="1600" spc="-5" dirty="0">
                <a:latin typeface="Arial"/>
                <a:cs typeface="Arial"/>
              </a:rPr>
              <a:t>expense and  </a:t>
            </a:r>
            <a:r>
              <a:rPr sz="1600" spc="-10" dirty="0">
                <a:latin typeface="Arial"/>
                <a:cs typeface="Arial"/>
              </a:rPr>
              <a:t>complications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getting things </a:t>
            </a:r>
            <a:r>
              <a:rPr sz="1600" spc="-15" dirty="0">
                <a:latin typeface="Arial"/>
                <a:cs typeface="Arial"/>
              </a:rPr>
              <a:t>done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the real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world.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7118" y="3390077"/>
            <a:ext cx="5933069" cy="1212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783FE7-9FA5-4867-96D3-65792BD0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5718"/>
            <a:ext cx="9956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10" dirty="0">
                <a:latin typeface="Arial"/>
                <a:cs typeface="Arial"/>
              </a:rPr>
              <a:t>C</a:t>
            </a:r>
            <a:r>
              <a:rPr sz="2800" b="0" dirty="0">
                <a:latin typeface="Arial"/>
                <a:cs typeface="Arial"/>
              </a:rPr>
              <a:t>orda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1070914"/>
            <a:ext cx="8225155" cy="3543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8255" indent="-317500">
              <a:lnSpc>
                <a:spcPct val="115799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Corda </a:t>
            </a:r>
            <a:r>
              <a:rPr sz="1600" spc="-5" dirty="0">
                <a:latin typeface="Arial"/>
                <a:cs typeface="Arial"/>
              </a:rPr>
              <a:t>is a </a:t>
            </a:r>
            <a:r>
              <a:rPr sz="1600" spc="-10" dirty="0">
                <a:latin typeface="Arial"/>
                <a:cs typeface="Arial"/>
              </a:rPr>
              <a:t>distributed ledger open </a:t>
            </a:r>
            <a:r>
              <a:rPr sz="1600" spc="-5" dirty="0">
                <a:latin typeface="Arial"/>
                <a:cs typeface="Arial"/>
              </a:rPr>
              <a:t>source platform. </a:t>
            </a:r>
            <a:r>
              <a:rPr sz="1600" spc="-2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is among the most sophisticated platforms </a:t>
            </a:r>
            <a:r>
              <a:rPr sz="1600" spc="-10" dirty="0">
                <a:latin typeface="Arial"/>
                <a:cs typeface="Arial"/>
              </a:rPr>
              <a:t>to  </a:t>
            </a:r>
            <a:r>
              <a:rPr sz="1600" spc="-15" dirty="0">
                <a:latin typeface="Arial"/>
                <a:cs typeface="Arial"/>
              </a:rPr>
              <a:t>enable </a:t>
            </a:r>
            <a:r>
              <a:rPr sz="1600" spc="-10" dirty="0">
                <a:latin typeface="Arial"/>
                <a:cs typeface="Arial"/>
              </a:rPr>
              <a:t>the implementation of enterprise blockchain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applications.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Corda was </a:t>
            </a:r>
            <a:r>
              <a:rPr sz="1600" spc="-5" dirty="0">
                <a:latin typeface="Arial"/>
                <a:cs typeface="Arial"/>
              </a:rPr>
              <a:t>introduced </a:t>
            </a:r>
            <a:r>
              <a:rPr sz="1600" dirty="0">
                <a:latin typeface="Arial"/>
                <a:cs typeface="Arial"/>
              </a:rPr>
              <a:t>by </a:t>
            </a:r>
            <a:r>
              <a:rPr sz="1600" spc="-5" dirty="0">
                <a:latin typeface="Arial"/>
                <a:cs typeface="Arial"/>
              </a:rPr>
              <a:t>R3 (R3CEV </a:t>
            </a:r>
            <a:r>
              <a:rPr sz="1600" spc="-10" dirty="0">
                <a:latin typeface="Arial"/>
                <a:cs typeface="Arial"/>
              </a:rPr>
              <a:t>LLC) </a:t>
            </a:r>
            <a:r>
              <a:rPr sz="1600" spc="-5" dirty="0">
                <a:latin typeface="Arial"/>
                <a:cs typeface="Arial"/>
              </a:rPr>
              <a:t>consortium. </a:t>
            </a:r>
            <a:r>
              <a:rPr sz="1600" spc="-10" dirty="0">
                <a:latin typeface="Arial"/>
                <a:cs typeface="Arial"/>
              </a:rPr>
              <a:t>Corda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written </a:t>
            </a:r>
            <a:r>
              <a:rPr sz="1600" spc="-5" dirty="0">
                <a:latin typeface="Arial"/>
                <a:cs typeface="Arial"/>
              </a:rPr>
              <a:t>in Kotlin, a </a:t>
            </a:r>
            <a:r>
              <a:rPr sz="1600" spc="-10" dirty="0">
                <a:latin typeface="Arial"/>
                <a:cs typeface="Arial"/>
              </a:rPr>
              <a:t>platform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based</a:t>
            </a:r>
            <a:endParaRPr sz="16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Arial"/>
                <a:cs typeface="Arial"/>
              </a:rPr>
              <a:t>on the Java Virtual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Machine.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2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not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blockchain. </a:t>
            </a:r>
            <a:r>
              <a:rPr sz="1600" spc="-20" dirty="0">
                <a:latin typeface="Arial"/>
                <a:cs typeface="Arial"/>
              </a:rPr>
              <a:t>It </a:t>
            </a:r>
            <a:r>
              <a:rPr sz="1600" spc="-10" dirty="0">
                <a:latin typeface="Arial"/>
                <a:cs typeface="Arial"/>
              </a:rPr>
              <a:t>has no native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cryptocurrency.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Nodes </a:t>
            </a:r>
            <a:r>
              <a:rPr sz="1600" spc="-15" dirty="0">
                <a:latin typeface="Arial"/>
                <a:cs typeface="Arial"/>
              </a:rPr>
              <a:t>are arranged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an authenticated </a:t>
            </a:r>
            <a:r>
              <a:rPr sz="1600" spc="-15" dirty="0">
                <a:latin typeface="Arial"/>
                <a:cs typeface="Arial"/>
              </a:rPr>
              <a:t>peer-to-peer </a:t>
            </a:r>
            <a:r>
              <a:rPr sz="1600" spc="-10" dirty="0">
                <a:latin typeface="Arial"/>
                <a:cs typeface="Arial"/>
              </a:rPr>
              <a:t>network. No </a:t>
            </a:r>
            <a:r>
              <a:rPr sz="1600" spc="-5" dirty="0">
                <a:latin typeface="Arial"/>
                <a:cs typeface="Arial"/>
              </a:rPr>
              <a:t>message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broadcasting.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Corda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dirty="0">
                <a:latin typeface="Arial"/>
                <a:cs typeface="Arial"/>
              </a:rPr>
              <a:t>not </a:t>
            </a:r>
            <a:r>
              <a:rPr sz="1600" spc="-10" dirty="0">
                <a:latin typeface="Arial"/>
                <a:cs typeface="Arial"/>
              </a:rPr>
              <a:t>stuck to </a:t>
            </a:r>
            <a:r>
              <a:rPr sz="1600" spc="-5" dirty="0">
                <a:latin typeface="Arial"/>
                <a:cs typeface="Arial"/>
              </a:rPr>
              <a:t>any </a:t>
            </a:r>
            <a:r>
              <a:rPr sz="1600" spc="-10" dirty="0">
                <a:latin typeface="Arial"/>
                <a:cs typeface="Arial"/>
              </a:rPr>
              <a:t>particular consensus </a:t>
            </a:r>
            <a:r>
              <a:rPr sz="1600" spc="-5" dirty="0">
                <a:latin typeface="Arial"/>
                <a:cs typeface="Arial"/>
              </a:rPr>
              <a:t>algorithm, </a:t>
            </a:r>
            <a:r>
              <a:rPr sz="1600" spc="-10" dirty="0">
                <a:latin typeface="Arial"/>
                <a:cs typeface="Arial"/>
              </a:rPr>
              <a:t>as one </a:t>
            </a:r>
            <a:r>
              <a:rPr sz="1600" spc="-5" dirty="0">
                <a:latin typeface="Arial"/>
                <a:cs typeface="Arial"/>
              </a:rPr>
              <a:t>Corda </a:t>
            </a:r>
            <a:r>
              <a:rPr sz="1600" spc="-15" dirty="0">
                <a:latin typeface="Arial"/>
                <a:cs typeface="Arial"/>
              </a:rPr>
              <a:t>network </a:t>
            </a:r>
            <a:r>
              <a:rPr sz="1600" dirty="0">
                <a:latin typeface="Arial"/>
                <a:cs typeface="Arial"/>
              </a:rPr>
              <a:t>may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contain</a:t>
            </a:r>
            <a:endParaRPr sz="16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Arial"/>
                <a:cs typeface="Arial"/>
              </a:rPr>
              <a:t>multiple </a:t>
            </a:r>
            <a:r>
              <a:rPr sz="1600" spc="-10" dirty="0">
                <a:latin typeface="Arial"/>
                <a:cs typeface="Arial"/>
              </a:rPr>
              <a:t>notaries that provide their </a:t>
            </a:r>
            <a:r>
              <a:rPr sz="1600" spc="-15" dirty="0">
                <a:latin typeface="Arial"/>
                <a:cs typeface="Arial"/>
              </a:rPr>
              <a:t>guarantees </a:t>
            </a:r>
            <a:r>
              <a:rPr sz="1600" spc="-10" dirty="0">
                <a:latin typeface="Arial"/>
                <a:cs typeface="Arial"/>
              </a:rPr>
              <a:t>using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variety of different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algorithms.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6822" y="2056899"/>
            <a:ext cx="2325624" cy="103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25D0F0-8EE6-4B16-B015-75F8A4F0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6796"/>
            <a:ext cx="13131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5" dirty="0">
                <a:latin typeface="Arial"/>
                <a:cs typeface="Arial"/>
              </a:rPr>
              <a:t>Quor</a:t>
            </a:r>
            <a:r>
              <a:rPr sz="2800" b="0" spc="-10" dirty="0">
                <a:latin typeface="Arial"/>
                <a:cs typeface="Arial"/>
              </a:rPr>
              <a:t>u</a:t>
            </a:r>
            <a:r>
              <a:rPr sz="2800" b="0" spc="5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45857" y="1783206"/>
            <a:ext cx="113030" cy="198120"/>
          </a:xfrm>
          <a:custGeom>
            <a:avLst/>
            <a:gdLst/>
            <a:ahLst/>
            <a:cxnLst/>
            <a:rect l="l" t="t" r="r" b="b"/>
            <a:pathLst>
              <a:path w="113029" h="198119">
                <a:moveTo>
                  <a:pt x="0" y="198120"/>
                </a:moveTo>
                <a:lnTo>
                  <a:pt x="112775" y="198120"/>
                </a:lnTo>
                <a:lnTo>
                  <a:pt x="112775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52780" y="1099853"/>
            <a:ext cx="8438438" cy="361009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4335" indent="-320040">
              <a:lnSpc>
                <a:spcPct val="100000"/>
              </a:lnSpc>
              <a:spcBef>
                <a:spcPts val="360"/>
              </a:spcBef>
              <a:buChar char="●"/>
              <a:tabLst>
                <a:tab pos="394335" algn="l"/>
                <a:tab pos="394970" algn="l"/>
              </a:tabLst>
            </a:pPr>
            <a:r>
              <a:rPr sz="1800" spc="-10" dirty="0"/>
              <a:t>Quorum </a:t>
            </a:r>
            <a:r>
              <a:rPr sz="1800" spc="-5" dirty="0"/>
              <a:t>is a private-permissioned blockchain </a:t>
            </a:r>
            <a:r>
              <a:rPr sz="1800" spc="-10" dirty="0"/>
              <a:t>based on </a:t>
            </a:r>
            <a:r>
              <a:rPr sz="1800" spc="-5" dirty="0"/>
              <a:t>the </a:t>
            </a:r>
            <a:r>
              <a:rPr sz="1800" spc="-10" dirty="0"/>
              <a:t>go-implementation of </a:t>
            </a:r>
            <a:r>
              <a:rPr sz="1800" spc="-5" dirty="0"/>
              <a:t>the</a:t>
            </a:r>
            <a:r>
              <a:rPr sz="1800" spc="370" dirty="0"/>
              <a:t> </a:t>
            </a:r>
            <a:r>
              <a:rPr sz="1800" spc="-10" dirty="0"/>
              <a:t>Ethereum</a:t>
            </a:r>
          </a:p>
          <a:p>
            <a:pPr marL="394335">
              <a:lnSpc>
                <a:spcPct val="100000"/>
              </a:lnSpc>
              <a:spcBef>
                <a:spcPts val="265"/>
              </a:spcBef>
            </a:pPr>
            <a:r>
              <a:rPr sz="1800" spc="-5" dirty="0"/>
              <a:t>blockchain.</a:t>
            </a:r>
          </a:p>
          <a:p>
            <a:pPr marL="394335" marR="40005" indent="-320040">
              <a:lnSpc>
                <a:spcPct val="115799"/>
              </a:lnSpc>
              <a:spcBef>
                <a:spcPts val="985"/>
              </a:spcBef>
              <a:buChar char="●"/>
              <a:tabLst>
                <a:tab pos="394335" algn="l"/>
                <a:tab pos="394970" algn="l"/>
              </a:tabLst>
            </a:pPr>
            <a:r>
              <a:rPr sz="1800" spc="-10" dirty="0"/>
              <a:t>Quorum </a:t>
            </a:r>
            <a:r>
              <a:rPr sz="1800" spc="-5" dirty="0"/>
              <a:t>was introduced </a:t>
            </a:r>
            <a:r>
              <a:rPr sz="1800" dirty="0"/>
              <a:t>by J.P. </a:t>
            </a:r>
            <a:r>
              <a:rPr sz="1800" spc="-10" dirty="0"/>
              <a:t>Morgan. </a:t>
            </a:r>
            <a:r>
              <a:rPr sz="1800" spc="-20" dirty="0"/>
              <a:t>It</a:t>
            </a:r>
            <a:r>
              <a:rPr sz="1800" spc="345" dirty="0"/>
              <a:t> </a:t>
            </a:r>
            <a:r>
              <a:rPr sz="1800" spc="-5" dirty="0"/>
              <a:t>is </a:t>
            </a:r>
            <a:r>
              <a:rPr sz="1800" dirty="0"/>
              <a:t>an </a:t>
            </a:r>
            <a:r>
              <a:rPr sz="1800" spc="-5" dirty="0"/>
              <a:t>enterprise-focused </a:t>
            </a:r>
            <a:r>
              <a:rPr sz="1800" dirty="0"/>
              <a:t>version </a:t>
            </a:r>
            <a:r>
              <a:rPr sz="1800" spc="-10" dirty="0"/>
              <a:t>of </a:t>
            </a:r>
            <a:r>
              <a:rPr sz="1800" spc="-5" dirty="0"/>
              <a:t>the Ethereum  Blockchain.</a:t>
            </a:r>
          </a:p>
          <a:p>
            <a:pPr marL="394335" indent="-320040">
              <a:lnSpc>
                <a:spcPct val="100000"/>
              </a:lnSpc>
              <a:spcBef>
                <a:spcPts val="1250"/>
              </a:spcBef>
              <a:buChar char="●"/>
              <a:tabLst>
                <a:tab pos="394335" algn="l"/>
                <a:tab pos="394970" algn="l"/>
              </a:tabLst>
            </a:pPr>
            <a:r>
              <a:rPr sz="1800" spc="-20" dirty="0"/>
              <a:t>It </a:t>
            </a:r>
            <a:r>
              <a:rPr sz="1800" spc="-5" dirty="0"/>
              <a:t>is a </a:t>
            </a:r>
            <a:r>
              <a:rPr sz="1800" spc="-10" dirty="0"/>
              <a:t>distributed ledger </a:t>
            </a:r>
            <a:r>
              <a:rPr sz="1800" spc="-15" dirty="0"/>
              <a:t>open </a:t>
            </a:r>
            <a:r>
              <a:rPr sz="1800" spc="-10" dirty="0"/>
              <a:t>source </a:t>
            </a:r>
            <a:r>
              <a:rPr sz="1800" spc="-5" dirty="0"/>
              <a:t>blockchain </a:t>
            </a:r>
            <a:r>
              <a:rPr sz="1800" spc="-10" dirty="0"/>
              <a:t>with no native</a:t>
            </a:r>
            <a:r>
              <a:rPr sz="1800" spc="305" dirty="0"/>
              <a:t> </a:t>
            </a:r>
            <a:r>
              <a:rPr sz="1800" spc="-15" dirty="0"/>
              <a:t>cryptocurrency.</a:t>
            </a:r>
          </a:p>
          <a:p>
            <a:pPr marL="394335" indent="-320040">
              <a:lnSpc>
                <a:spcPct val="100000"/>
              </a:lnSpc>
              <a:spcBef>
                <a:spcPts val="1250"/>
              </a:spcBef>
              <a:buChar char="●"/>
              <a:tabLst>
                <a:tab pos="394335" algn="l"/>
                <a:tab pos="394970" algn="l"/>
              </a:tabLst>
            </a:pPr>
            <a:r>
              <a:rPr sz="1800" spc="-15" dirty="0"/>
              <a:t>It </a:t>
            </a:r>
            <a:r>
              <a:rPr sz="1800" spc="-10" dirty="0"/>
              <a:t>offers both transaction level privacy </a:t>
            </a:r>
            <a:r>
              <a:rPr sz="1800" spc="-15" dirty="0"/>
              <a:t>and network wide</a:t>
            </a:r>
            <a:r>
              <a:rPr sz="1800" spc="-10" dirty="0"/>
              <a:t> </a:t>
            </a:r>
            <a:r>
              <a:rPr sz="1800" spc="-15" dirty="0"/>
              <a:t>transparency</a:t>
            </a:r>
            <a:r>
              <a:rPr sz="1100" spc="-15" dirty="0">
                <a:solidFill>
                  <a:srgbClr val="5F6469"/>
                </a:solidFill>
              </a:rPr>
              <a:t>.</a:t>
            </a:r>
            <a:endParaRPr sz="1100" dirty="0"/>
          </a:p>
          <a:p>
            <a:pPr marL="394335" indent="-320040">
              <a:lnSpc>
                <a:spcPct val="100000"/>
              </a:lnSpc>
              <a:spcBef>
                <a:spcPts val="1250"/>
              </a:spcBef>
              <a:buChar char="●"/>
              <a:tabLst>
                <a:tab pos="394335" algn="l"/>
                <a:tab pos="394970" algn="l"/>
              </a:tabLst>
            </a:pPr>
            <a:r>
              <a:rPr sz="1800" spc="-10" dirty="0"/>
              <a:t>Quorum </a:t>
            </a:r>
            <a:r>
              <a:rPr sz="1800" spc="-5" dirty="0"/>
              <a:t>has </a:t>
            </a:r>
            <a:r>
              <a:rPr sz="1800" spc="-10" dirty="0"/>
              <a:t>two </a:t>
            </a:r>
            <a:r>
              <a:rPr sz="1800" spc="-5" dirty="0"/>
              <a:t>consensus algorithms namely </a:t>
            </a:r>
            <a:r>
              <a:rPr sz="1800" spc="-10" dirty="0"/>
              <a:t>RAFT </a:t>
            </a:r>
            <a:r>
              <a:rPr sz="1800" spc="-5" dirty="0"/>
              <a:t>and </a:t>
            </a:r>
            <a:r>
              <a:rPr sz="1800" spc="-15" dirty="0"/>
              <a:t>Istanbul </a:t>
            </a:r>
            <a:r>
              <a:rPr sz="1800" spc="-10" dirty="0"/>
              <a:t>BFT </a:t>
            </a:r>
            <a:r>
              <a:rPr sz="1800" spc="-5" dirty="0"/>
              <a:t>that</a:t>
            </a:r>
            <a:r>
              <a:rPr sz="1800" spc="350" dirty="0"/>
              <a:t> </a:t>
            </a:r>
            <a:r>
              <a:rPr sz="1800" spc="-10" dirty="0"/>
              <a:t>follows voting-based</a:t>
            </a:r>
          </a:p>
          <a:p>
            <a:pPr marL="394335">
              <a:lnSpc>
                <a:spcPct val="100000"/>
              </a:lnSpc>
              <a:spcBef>
                <a:spcPts val="265"/>
              </a:spcBef>
            </a:pPr>
            <a:r>
              <a:rPr sz="1800" spc="-5" dirty="0"/>
              <a:t>mechanism.</a:t>
            </a:r>
          </a:p>
        </p:txBody>
      </p:sp>
      <p:sp>
        <p:nvSpPr>
          <p:cNvPr id="5" name="object 5"/>
          <p:cNvSpPr/>
          <p:nvPr/>
        </p:nvSpPr>
        <p:spPr>
          <a:xfrm>
            <a:off x="2056510" y="103881"/>
            <a:ext cx="1102617" cy="1099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7EDD3A-3928-4CE8-8AB9-AA1F6A2B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65" y="242017"/>
            <a:ext cx="844674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Difference </a:t>
            </a:r>
            <a:r>
              <a:rPr b="0" spc="-5" dirty="0">
                <a:latin typeface="Arial"/>
                <a:cs typeface="Arial"/>
              </a:rPr>
              <a:t>Between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Platforms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7870" y="1049083"/>
          <a:ext cx="8192134" cy="353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Ethereum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Hyperledger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Quorum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616585" marR="147320" indent="-4603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y(J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Scr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  Python)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Golang,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Java,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Kotlin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 marR="97790" indent="-4787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Solidity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(JavaScript,C++,  Python)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Administration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administration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Linux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Foundation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R3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Consortium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J.P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Morgan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Smart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Contracts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No legal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binding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No legal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binding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Legally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binded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Legally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binded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Consensus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424815" marR="415290" indent="120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Proof-of-Work  Pr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ke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705" marR="198755" indent="-9779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Practical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Byzantine  Fault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Tolerance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Based on notary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RAFT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Istanbul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BFT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Scalability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Scalability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issue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exists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with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076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transactions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Highly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scalable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Highly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scalable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0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555625" marR="323215" indent="-2228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Issue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privacy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protection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 marR="145415" indent="-3873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Identity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management 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8485" marR="177800" indent="-3873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Identity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management 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6425" marR="203835" indent="-3905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Identity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management 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Currency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Ether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native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cryptocurrency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native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cryptocurrency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native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cryptocurrency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FAB139-04A6-43A8-8582-8A9D09CB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66365" y="2574925"/>
            <a:ext cx="3811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22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210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2753" y="15284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8196" y="15921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0728" y="11019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471</Words>
  <Application>Microsoft Office PowerPoint</Application>
  <PresentationFormat>Custom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Office Theme</vt:lpstr>
      <vt:lpstr>How Quorum is different from other  Blockchain Technologies</vt:lpstr>
      <vt:lpstr>Ethereum</vt:lpstr>
      <vt:lpstr>Hyperledger</vt:lpstr>
      <vt:lpstr>Corda</vt:lpstr>
      <vt:lpstr>Quorum</vt:lpstr>
      <vt:lpstr>Difference Between Platforms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Quorum is different from other  Blockchain Technologies</dc:title>
  <cp:lastModifiedBy>hp</cp:lastModifiedBy>
  <cp:revision>2</cp:revision>
  <dcterms:created xsi:type="dcterms:W3CDTF">2020-01-02T16:40:38Z</dcterms:created>
  <dcterms:modified xsi:type="dcterms:W3CDTF">2020-01-04T11:28:04Z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