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992" y="2561335"/>
            <a:ext cx="62240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526" y="1076993"/>
            <a:ext cx="8438946" cy="1163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308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AEB48-F9EE-4124-9458-65989090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992" y="2287905"/>
            <a:ext cx="6224015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/>
              <a:t>Quorum </a:t>
            </a:r>
            <a:r>
              <a:rPr spc="-15" dirty="0"/>
              <a:t>Private</a:t>
            </a:r>
            <a:r>
              <a:rPr spc="15" dirty="0"/>
              <a:t> </a:t>
            </a:r>
            <a:r>
              <a:rPr spc="-5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77860-2EA6-4D50-85CD-ED2DF0E3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1561"/>
            <a:ext cx="30975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Arial"/>
                <a:cs typeface="Arial"/>
              </a:rPr>
              <a:t>Private </a:t>
            </a:r>
            <a:r>
              <a:rPr sz="2800" b="0" dirty="0">
                <a:latin typeface="Arial"/>
                <a:cs typeface="Arial"/>
              </a:rPr>
              <a:t>Transaction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9" y="1203866"/>
            <a:ext cx="4193642" cy="27622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Private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</a:t>
            </a:r>
            <a:r>
              <a:rPr spc="16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are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facilitated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through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an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API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revealed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to</a:t>
            </a:r>
            <a:r>
              <a:rPr spc="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Dapp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that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originates</a:t>
            </a:r>
            <a:r>
              <a:rPr spc="1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15" dirty="0">
                <a:latin typeface="Arial"/>
                <a:cs typeface="Arial"/>
              </a:rPr>
              <a:t>has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256-bit hash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 data</a:t>
            </a:r>
            <a:r>
              <a:rPr spc="1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field.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Not </a:t>
            </a:r>
            <a:r>
              <a:rPr spc="-15" dirty="0">
                <a:latin typeface="Arial"/>
                <a:cs typeface="Arial"/>
              </a:rPr>
              <a:t>executed </a:t>
            </a:r>
            <a:r>
              <a:rPr spc="-10" dirty="0">
                <a:latin typeface="Arial"/>
                <a:cs typeface="Arial"/>
              </a:rPr>
              <a:t>as </a:t>
            </a:r>
            <a:r>
              <a:rPr spc="-15" dirty="0">
                <a:latin typeface="Arial"/>
                <a:cs typeface="Arial"/>
              </a:rPr>
              <a:t>per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Ethereum</a:t>
            </a:r>
            <a:r>
              <a:rPr spc="18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standard.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EVM </a:t>
            </a:r>
            <a:r>
              <a:rPr spc="-15" dirty="0">
                <a:latin typeface="Arial"/>
                <a:cs typeface="Arial"/>
              </a:rPr>
              <a:t>does </a:t>
            </a:r>
            <a:r>
              <a:rPr spc="-10" dirty="0">
                <a:latin typeface="Arial"/>
                <a:cs typeface="Arial"/>
              </a:rPr>
              <a:t>not support </a:t>
            </a:r>
            <a:r>
              <a:rPr spc="-15" dirty="0">
                <a:latin typeface="Arial"/>
                <a:cs typeface="Arial"/>
              </a:rPr>
              <a:t>encryption </a:t>
            </a:r>
            <a:r>
              <a:rPr spc="-10" dirty="0">
                <a:latin typeface="Arial"/>
                <a:cs typeface="Arial"/>
              </a:rPr>
              <a:t>or </a:t>
            </a:r>
            <a:r>
              <a:rPr spc="-15" dirty="0">
                <a:latin typeface="Arial"/>
                <a:cs typeface="Arial"/>
              </a:rPr>
              <a:t>decryption</a:t>
            </a:r>
            <a:r>
              <a:rPr spc="3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operations.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28DC7-E6FD-4854-BE33-74DD5D0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50925"/>
            <a:ext cx="3431641" cy="34316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9048CB-2500-443C-B5E7-EC020BB7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7464"/>
            <a:ext cx="56114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Components of </a:t>
            </a:r>
            <a:r>
              <a:rPr sz="2800" b="0" spc="-5" dirty="0">
                <a:latin typeface="Arial"/>
                <a:cs typeface="Arial"/>
              </a:rPr>
              <a:t>Private</a:t>
            </a:r>
            <a:r>
              <a:rPr sz="2800" b="0" spc="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Transaction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09878"/>
            <a:ext cx="8225155" cy="3695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Recipient: </a:t>
            </a:r>
            <a:r>
              <a:rPr spc="-15" dirty="0">
                <a:latin typeface="Arial"/>
                <a:cs typeface="Arial"/>
              </a:rPr>
              <a:t>Authorized </a:t>
            </a:r>
            <a:r>
              <a:rPr spc="-10" dirty="0">
                <a:latin typeface="Arial"/>
                <a:cs typeface="Arial"/>
              </a:rPr>
              <a:t>parties involved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 transaction, beneficiary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of the assets.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0" dirty="0">
                <a:latin typeface="Arial"/>
                <a:cs typeface="Arial"/>
              </a:rPr>
              <a:t>Transaction </a:t>
            </a:r>
            <a:r>
              <a:rPr b="1" spc="-5" dirty="0">
                <a:latin typeface="Arial"/>
                <a:cs typeface="Arial"/>
              </a:rPr>
              <a:t>Payload: </a:t>
            </a:r>
            <a:r>
              <a:rPr spc="-10" dirty="0">
                <a:latin typeface="Arial"/>
                <a:cs typeface="Arial"/>
              </a:rPr>
              <a:t>Contains </a:t>
            </a:r>
            <a:r>
              <a:rPr spc="-5" dirty="0">
                <a:latin typeface="Arial"/>
                <a:cs typeface="Arial"/>
              </a:rPr>
              <a:t>the hash </a:t>
            </a:r>
            <a:r>
              <a:rPr spc="-10" dirty="0">
                <a:latin typeface="Arial"/>
                <a:cs typeface="Arial"/>
              </a:rPr>
              <a:t>of the </a:t>
            </a:r>
            <a:r>
              <a:rPr spc="-5" dirty="0">
                <a:latin typeface="Arial"/>
                <a:cs typeface="Arial"/>
              </a:rPr>
              <a:t>transaction data and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encrypted public </a:t>
            </a:r>
            <a:r>
              <a:rPr spc="5" dirty="0">
                <a:latin typeface="Arial"/>
                <a:cs typeface="Arial"/>
              </a:rPr>
              <a:t>key </a:t>
            </a:r>
            <a:r>
              <a:rPr spc="-10" dirty="0">
                <a:latin typeface="Arial"/>
                <a:cs typeface="Arial"/>
              </a:rPr>
              <a:t>of</a:t>
            </a:r>
            <a:r>
              <a:rPr spc="20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parties that </a:t>
            </a:r>
            <a:r>
              <a:rPr spc="-15" dirty="0">
                <a:latin typeface="Arial"/>
                <a:cs typeface="Arial"/>
              </a:rPr>
              <a:t>are </a:t>
            </a:r>
            <a:r>
              <a:rPr spc="-10" dirty="0">
                <a:latin typeface="Arial"/>
                <a:cs typeface="Arial"/>
              </a:rPr>
              <a:t>involved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Signer List: </a:t>
            </a:r>
            <a:r>
              <a:rPr spc="-10" dirty="0">
                <a:latin typeface="Arial"/>
                <a:cs typeface="Arial"/>
              </a:rPr>
              <a:t>Contains the </a:t>
            </a:r>
            <a:r>
              <a:rPr spc="-5" dirty="0">
                <a:latin typeface="Arial"/>
                <a:cs typeface="Arial"/>
              </a:rPr>
              <a:t>sign </a:t>
            </a:r>
            <a:r>
              <a:rPr spc="-10" dirty="0">
                <a:latin typeface="Arial"/>
                <a:cs typeface="Arial"/>
              </a:rPr>
              <a:t>of all the participants of 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3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2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  <a:tab pos="902969" algn="l"/>
                <a:tab pos="1927225" algn="l"/>
                <a:tab pos="2628265" algn="l"/>
                <a:tab pos="3390900" algn="l"/>
                <a:tab pos="3848100" algn="l"/>
                <a:tab pos="4723130" algn="l"/>
                <a:tab pos="5445760" algn="l"/>
                <a:tab pos="5988685" algn="l"/>
                <a:tab pos="6427470" algn="l"/>
                <a:tab pos="7293609" algn="l"/>
              </a:tabLst>
            </a:pPr>
            <a:r>
              <a:rPr b="1" spc="-10" dirty="0">
                <a:latin typeface="Arial"/>
                <a:cs typeface="Arial"/>
              </a:rPr>
              <a:t>An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optional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field: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256-bit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hash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for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private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transaction.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 marL="329565" marR="8255" indent="-317500">
              <a:lnSpc>
                <a:spcPct val="1143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0" dirty="0">
                <a:latin typeface="Arial"/>
                <a:cs typeface="Arial"/>
              </a:rPr>
              <a:t>PrivateFor List: </a:t>
            </a:r>
            <a:r>
              <a:rPr spc="-10"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list </a:t>
            </a:r>
            <a:r>
              <a:rPr spc="-10"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public </a:t>
            </a:r>
            <a:r>
              <a:rPr dirty="0">
                <a:latin typeface="Arial"/>
                <a:cs typeface="Arial"/>
              </a:rPr>
              <a:t>keys </a:t>
            </a:r>
            <a:r>
              <a:rPr spc="-5" dirty="0">
                <a:latin typeface="Arial"/>
                <a:cs typeface="Arial"/>
              </a:rPr>
              <a:t>that identify </a:t>
            </a:r>
            <a:r>
              <a:rPr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parties </a:t>
            </a:r>
            <a:r>
              <a:rPr spc="-5" dirty="0">
                <a:latin typeface="Arial"/>
                <a:cs typeface="Arial"/>
              </a:rPr>
              <a:t>involved in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transaction </a:t>
            </a:r>
            <a:r>
              <a:rPr spc="-15" dirty="0">
                <a:latin typeface="Arial"/>
                <a:cs typeface="Arial"/>
              </a:rPr>
              <a:t>and  </a:t>
            </a:r>
            <a:r>
              <a:rPr spc="-10" dirty="0">
                <a:latin typeface="Arial"/>
                <a:cs typeface="Arial"/>
              </a:rPr>
              <a:t>identifies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transaction as private or</a:t>
            </a:r>
            <a:r>
              <a:rPr spc="1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not.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4AF0845-4566-47B1-B6EF-BA2282C6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91084" y="1738883"/>
            <a:ext cx="8476615" cy="2865120"/>
          </a:xfrm>
          <a:custGeom>
            <a:avLst/>
            <a:gdLst/>
            <a:ahLst/>
            <a:cxnLst/>
            <a:rect l="l" t="t" r="r" b="b"/>
            <a:pathLst>
              <a:path w="8476615" h="2865120">
                <a:moveTo>
                  <a:pt x="0" y="2865120"/>
                </a:moveTo>
                <a:lnTo>
                  <a:pt x="8476488" y="2865120"/>
                </a:lnTo>
                <a:lnTo>
                  <a:pt x="8476488" y="0"/>
                </a:lnTo>
                <a:lnTo>
                  <a:pt x="0" y="0"/>
                </a:lnTo>
                <a:lnTo>
                  <a:pt x="0" y="2865120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667" y="2409444"/>
            <a:ext cx="1956816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2409444"/>
            <a:ext cx="1957070" cy="1042669"/>
          </a:xfrm>
          <a:custGeom>
            <a:avLst/>
            <a:gdLst/>
            <a:ahLst/>
            <a:cxnLst/>
            <a:rect l="l" t="t" r="r" b="b"/>
            <a:pathLst>
              <a:path w="1957070" h="1042670">
                <a:moveTo>
                  <a:pt x="0" y="173736"/>
                </a:moveTo>
                <a:lnTo>
                  <a:pt x="6201" y="127529"/>
                </a:lnTo>
                <a:lnTo>
                  <a:pt x="23706" y="86021"/>
                </a:lnTo>
                <a:lnTo>
                  <a:pt x="50863" y="50863"/>
                </a:lnTo>
                <a:lnTo>
                  <a:pt x="86021" y="23706"/>
                </a:lnTo>
                <a:lnTo>
                  <a:pt x="127529" y="6201"/>
                </a:lnTo>
                <a:lnTo>
                  <a:pt x="173736" y="0"/>
                </a:lnTo>
                <a:lnTo>
                  <a:pt x="1783080" y="0"/>
                </a:lnTo>
                <a:lnTo>
                  <a:pt x="1829286" y="6201"/>
                </a:lnTo>
                <a:lnTo>
                  <a:pt x="1870794" y="23706"/>
                </a:lnTo>
                <a:lnTo>
                  <a:pt x="1905952" y="50863"/>
                </a:lnTo>
                <a:lnTo>
                  <a:pt x="1933109" y="86021"/>
                </a:lnTo>
                <a:lnTo>
                  <a:pt x="1950614" y="127529"/>
                </a:lnTo>
                <a:lnTo>
                  <a:pt x="1956816" y="173736"/>
                </a:lnTo>
                <a:lnTo>
                  <a:pt x="1956816" y="868680"/>
                </a:lnTo>
                <a:lnTo>
                  <a:pt x="1950614" y="914886"/>
                </a:lnTo>
                <a:lnTo>
                  <a:pt x="1933109" y="956394"/>
                </a:lnTo>
                <a:lnTo>
                  <a:pt x="1905952" y="991552"/>
                </a:lnTo>
                <a:lnTo>
                  <a:pt x="1870794" y="1018709"/>
                </a:lnTo>
                <a:lnTo>
                  <a:pt x="1829286" y="1036214"/>
                </a:lnTo>
                <a:lnTo>
                  <a:pt x="1783080" y="1042416"/>
                </a:lnTo>
                <a:lnTo>
                  <a:pt x="173736" y="1042416"/>
                </a:lnTo>
                <a:lnTo>
                  <a:pt x="127529" y="1036214"/>
                </a:lnTo>
                <a:lnTo>
                  <a:pt x="86021" y="1018709"/>
                </a:lnTo>
                <a:lnTo>
                  <a:pt x="50863" y="991552"/>
                </a:lnTo>
                <a:lnTo>
                  <a:pt x="23706" y="956394"/>
                </a:lnTo>
                <a:lnTo>
                  <a:pt x="6201" y="914886"/>
                </a:lnTo>
                <a:lnTo>
                  <a:pt x="0" y="86868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25653"/>
            <a:ext cx="6574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How </a:t>
            </a:r>
            <a:r>
              <a:rPr sz="2800" b="0" spc="5" dirty="0">
                <a:latin typeface="Arial"/>
                <a:cs typeface="Arial"/>
              </a:rPr>
              <a:t>a </a:t>
            </a:r>
            <a:r>
              <a:rPr sz="2800" b="0" spc="-5" dirty="0">
                <a:latin typeface="Arial"/>
                <a:cs typeface="Arial"/>
              </a:rPr>
              <a:t>Private </a:t>
            </a:r>
            <a:r>
              <a:rPr sz="2800" b="0" dirty="0">
                <a:latin typeface="Arial"/>
                <a:cs typeface="Arial"/>
              </a:rPr>
              <a:t>Transaction is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852" y="3921252"/>
            <a:ext cx="1127760" cy="426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852" y="3921252"/>
            <a:ext cx="1127760" cy="426720"/>
          </a:xfrm>
          <a:custGeom>
            <a:avLst/>
            <a:gdLst/>
            <a:ahLst/>
            <a:cxnLst/>
            <a:rect l="l" t="t" r="r" b="b"/>
            <a:pathLst>
              <a:path w="1127760" h="426720">
                <a:moveTo>
                  <a:pt x="0" y="71120"/>
                </a:move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19" y="0"/>
                </a:lnTo>
                <a:lnTo>
                  <a:pt x="1056639" y="0"/>
                </a:lnTo>
                <a:lnTo>
                  <a:pt x="1084308" y="5588"/>
                </a:lnTo>
                <a:lnTo>
                  <a:pt x="1106916" y="20829"/>
                </a:lnTo>
                <a:lnTo>
                  <a:pt x="1122166" y="43435"/>
                </a:lnTo>
                <a:lnTo>
                  <a:pt x="1127760" y="71120"/>
                </a:lnTo>
                <a:lnTo>
                  <a:pt x="1127760" y="355600"/>
                </a:lnTo>
                <a:lnTo>
                  <a:pt x="1122166" y="383284"/>
                </a:lnTo>
                <a:lnTo>
                  <a:pt x="1106916" y="405890"/>
                </a:lnTo>
                <a:lnTo>
                  <a:pt x="1084308" y="421131"/>
                </a:lnTo>
                <a:lnTo>
                  <a:pt x="1056639" y="426720"/>
                </a:lnTo>
                <a:lnTo>
                  <a:pt x="71119" y="426720"/>
                </a:lnTo>
                <a:lnTo>
                  <a:pt x="43435" y="421131"/>
                </a:lnTo>
                <a:lnTo>
                  <a:pt x="20829" y="405890"/>
                </a:lnTo>
                <a:lnTo>
                  <a:pt x="5588" y="383284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265" y="4010050"/>
            <a:ext cx="464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DA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spc="-5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2300" y="2391155"/>
            <a:ext cx="1709927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2300" y="2391155"/>
            <a:ext cx="1710055" cy="923925"/>
          </a:xfrm>
          <a:custGeom>
            <a:avLst/>
            <a:gdLst/>
            <a:ahLst/>
            <a:cxnLst/>
            <a:rect l="l" t="t" r="r" b="b"/>
            <a:pathLst>
              <a:path w="1710054" h="92392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1556003" y="0"/>
                </a:lnTo>
                <a:lnTo>
                  <a:pt x="1604637" y="7851"/>
                </a:lnTo>
                <a:lnTo>
                  <a:pt x="1646889" y="29711"/>
                </a:lnTo>
                <a:lnTo>
                  <a:pt x="1680216" y="63038"/>
                </a:lnTo>
                <a:lnTo>
                  <a:pt x="1702076" y="105290"/>
                </a:lnTo>
                <a:lnTo>
                  <a:pt x="1709927" y="153924"/>
                </a:lnTo>
                <a:lnTo>
                  <a:pt x="1709927" y="769619"/>
                </a:lnTo>
                <a:lnTo>
                  <a:pt x="1702076" y="818253"/>
                </a:lnTo>
                <a:lnTo>
                  <a:pt x="1680216" y="860505"/>
                </a:lnTo>
                <a:lnTo>
                  <a:pt x="1646889" y="893832"/>
                </a:lnTo>
                <a:lnTo>
                  <a:pt x="1604637" y="915692"/>
                </a:lnTo>
                <a:lnTo>
                  <a:pt x="1556003" y="923544"/>
                </a:lnTo>
                <a:lnTo>
                  <a:pt x="153924" y="923544"/>
                </a:lnTo>
                <a:lnTo>
                  <a:pt x="105290" y="915692"/>
                </a:lnTo>
                <a:lnTo>
                  <a:pt x="63038" y="893832"/>
                </a:lnTo>
                <a:lnTo>
                  <a:pt x="29711" y="860505"/>
                </a:lnTo>
                <a:lnTo>
                  <a:pt x="7851" y="818253"/>
                </a:lnTo>
                <a:lnTo>
                  <a:pt x="0" y="769619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56678" y="2742387"/>
            <a:ext cx="755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NC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AV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6672" y="2381250"/>
            <a:ext cx="52514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 marR="5080" indent="-6096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Times New Roman"/>
                <a:cs typeface="Times New Roman"/>
              </a:rPr>
              <a:t>T</a:t>
            </a:r>
            <a:r>
              <a:rPr sz="1000" b="1" spc="-25" dirty="0">
                <a:latin typeface="Times New Roman"/>
                <a:cs typeface="Times New Roman"/>
              </a:rPr>
              <a:t>x</a:t>
            </a: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ay</a:t>
            </a:r>
            <a:r>
              <a:rPr sz="1000" b="1" spc="5" dirty="0">
                <a:latin typeface="Times New Roman"/>
                <a:cs typeface="Times New Roman"/>
              </a:rPr>
              <a:t>l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dirty="0">
                <a:latin typeface="Times New Roman"/>
                <a:cs typeface="Times New Roman"/>
              </a:rPr>
              <a:t>a  d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5078" y="3734511"/>
            <a:ext cx="8972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Resp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7735" y="3051047"/>
            <a:ext cx="637032" cy="32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7855" y="3051047"/>
            <a:ext cx="637032" cy="32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85289" y="2531744"/>
            <a:ext cx="16808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QUORUM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130"/>
              </a:spcBef>
              <a:tabLst>
                <a:tab pos="96202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Public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	</a:t>
            </a:r>
            <a:r>
              <a:rPr sz="1000" b="1" spc="-5" dirty="0">
                <a:latin typeface="Times New Roman"/>
                <a:cs typeface="Times New Roman"/>
              </a:rPr>
              <a:t>Private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05300" y="2409444"/>
            <a:ext cx="1895855" cy="90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5300" y="2409444"/>
            <a:ext cx="1896110" cy="905510"/>
          </a:xfrm>
          <a:custGeom>
            <a:avLst/>
            <a:gdLst/>
            <a:ahLst/>
            <a:cxnLst/>
            <a:rect l="l" t="t" r="r" b="b"/>
            <a:pathLst>
              <a:path w="189611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744979" y="0"/>
                </a:lnTo>
                <a:lnTo>
                  <a:pt x="1792662" y="7693"/>
                </a:lnTo>
                <a:lnTo>
                  <a:pt x="1834079" y="29114"/>
                </a:lnTo>
                <a:lnTo>
                  <a:pt x="1866741" y="61776"/>
                </a:lnTo>
                <a:lnTo>
                  <a:pt x="1888162" y="103193"/>
                </a:lnTo>
                <a:lnTo>
                  <a:pt x="1895855" y="150875"/>
                </a:lnTo>
                <a:lnTo>
                  <a:pt x="1895855" y="754380"/>
                </a:lnTo>
                <a:lnTo>
                  <a:pt x="1888162" y="802062"/>
                </a:lnTo>
                <a:lnTo>
                  <a:pt x="1866741" y="843479"/>
                </a:lnTo>
                <a:lnTo>
                  <a:pt x="1834079" y="876141"/>
                </a:lnTo>
                <a:lnTo>
                  <a:pt x="1792662" y="897562"/>
                </a:lnTo>
                <a:lnTo>
                  <a:pt x="1744979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42409" y="2751531"/>
            <a:ext cx="14331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Transaction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9223" y="3090672"/>
            <a:ext cx="332232" cy="332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02479" y="3218688"/>
            <a:ext cx="332232" cy="329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9780" y="1122044"/>
            <a:ext cx="4147185" cy="10426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90"/>
              </a:spcBef>
              <a:tabLst>
                <a:tab pos="435609" algn="l"/>
              </a:tabLst>
            </a:pPr>
            <a:r>
              <a:rPr sz="1400" spc="-5" dirty="0">
                <a:latin typeface="Arial"/>
                <a:cs typeface="Arial"/>
              </a:rPr>
              <a:t>A.	</a:t>
            </a:r>
            <a:r>
              <a:rPr sz="1400" spc="-10" dirty="0">
                <a:latin typeface="Arial"/>
                <a:cs typeface="Arial"/>
              </a:rPr>
              <a:t>Transaction creation by the </a:t>
            </a:r>
            <a:r>
              <a:rPr sz="1400" spc="-15" dirty="0">
                <a:latin typeface="Arial"/>
                <a:cs typeface="Arial"/>
              </a:rPr>
              <a:t>sender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party.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>
              <a:lnSpc>
                <a:spcPts val="1530"/>
              </a:lnSpc>
            </a:pP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  <a:p>
            <a:pPr marR="5080" algn="r">
              <a:lnSpc>
                <a:spcPts val="1050"/>
              </a:lnSpc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3732" y="2909316"/>
            <a:ext cx="4445" cy="1012825"/>
          </a:xfrm>
          <a:custGeom>
            <a:avLst/>
            <a:gdLst/>
            <a:ahLst/>
            <a:cxnLst/>
            <a:rect l="l" t="t" r="r" b="b"/>
            <a:pathLst>
              <a:path w="4444" h="1012825">
                <a:moveTo>
                  <a:pt x="0" y="1012799"/>
                </a:moveTo>
                <a:lnTo>
                  <a:pt x="389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6729" y="2874898"/>
            <a:ext cx="627380" cy="76200"/>
          </a:xfrm>
          <a:custGeom>
            <a:avLst/>
            <a:gdLst/>
            <a:ahLst/>
            <a:cxnLst/>
            <a:rect l="l" t="t" r="r" b="b"/>
            <a:pathLst>
              <a:path w="627380" h="76200">
                <a:moveTo>
                  <a:pt x="614854" y="31623"/>
                </a:moveTo>
                <a:lnTo>
                  <a:pt x="563168" y="31623"/>
                </a:lnTo>
                <a:lnTo>
                  <a:pt x="563295" y="44323"/>
                </a:lnTo>
                <a:lnTo>
                  <a:pt x="550585" y="44434"/>
                </a:lnTo>
                <a:lnTo>
                  <a:pt x="550849" y="76200"/>
                </a:lnTo>
                <a:lnTo>
                  <a:pt x="626795" y="37464"/>
                </a:lnTo>
                <a:lnTo>
                  <a:pt x="614854" y="31623"/>
                </a:lnTo>
                <a:close/>
              </a:path>
              <a:path w="627380" h="76200">
                <a:moveTo>
                  <a:pt x="550479" y="31734"/>
                </a:moveTo>
                <a:lnTo>
                  <a:pt x="0" y="36575"/>
                </a:lnTo>
                <a:lnTo>
                  <a:pt x="101" y="49275"/>
                </a:lnTo>
                <a:lnTo>
                  <a:pt x="550585" y="44434"/>
                </a:lnTo>
                <a:lnTo>
                  <a:pt x="550479" y="31734"/>
                </a:lnTo>
                <a:close/>
              </a:path>
              <a:path w="627380" h="76200">
                <a:moveTo>
                  <a:pt x="563168" y="31623"/>
                </a:moveTo>
                <a:lnTo>
                  <a:pt x="550479" y="31734"/>
                </a:lnTo>
                <a:lnTo>
                  <a:pt x="550585" y="44434"/>
                </a:lnTo>
                <a:lnTo>
                  <a:pt x="563295" y="44323"/>
                </a:lnTo>
                <a:lnTo>
                  <a:pt x="563168" y="31623"/>
                </a:lnTo>
                <a:close/>
              </a:path>
              <a:path w="627380" h="76200">
                <a:moveTo>
                  <a:pt x="550214" y="0"/>
                </a:moveTo>
                <a:lnTo>
                  <a:pt x="550479" y="31734"/>
                </a:lnTo>
                <a:lnTo>
                  <a:pt x="614854" y="31623"/>
                </a:lnTo>
                <a:lnTo>
                  <a:pt x="550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6726" y="2164969"/>
            <a:ext cx="2785745" cy="245110"/>
          </a:xfrm>
          <a:custGeom>
            <a:avLst/>
            <a:gdLst/>
            <a:ahLst/>
            <a:cxnLst/>
            <a:rect l="l" t="t" r="r" b="b"/>
            <a:pathLst>
              <a:path w="2785745" h="245110">
                <a:moveTo>
                  <a:pt x="2741041" y="168910"/>
                </a:moveTo>
                <a:lnTo>
                  <a:pt x="2709291" y="168910"/>
                </a:lnTo>
                <a:lnTo>
                  <a:pt x="2747391" y="245110"/>
                </a:lnTo>
                <a:lnTo>
                  <a:pt x="2779141" y="181610"/>
                </a:lnTo>
                <a:lnTo>
                  <a:pt x="2741041" y="181610"/>
                </a:lnTo>
                <a:lnTo>
                  <a:pt x="2741041" y="168910"/>
                </a:lnTo>
                <a:close/>
              </a:path>
              <a:path w="2785745" h="245110">
                <a:moveTo>
                  <a:pt x="2750947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244475"/>
                </a:lnTo>
                <a:lnTo>
                  <a:pt x="12700" y="244475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753741" y="6350"/>
                </a:lnTo>
                <a:lnTo>
                  <a:pt x="2753741" y="2793"/>
                </a:lnTo>
                <a:lnTo>
                  <a:pt x="2750947" y="0"/>
                </a:lnTo>
                <a:close/>
              </a:path>
              <a:path w="2785745" h="245110">
                <a:moveTo>
                  <a:pt x="2741041" y="6350"/>
                </a:moveTo>
                <a:lnTo>
                  <a:pt x="2741041" y="181610"/>
                </a:lnTo>
                <a:lnTo>
                  <a:pt x="2753741" y="181610"/>
                </a:lnTo>
                <a:lnTo>
                  <a:pt x="2753741" y="12700"/>
                </a:lnTo>
                <a:lnTo>
                  <a:pt x="2747391" y="12700"/>
                </a:lnTo>
                <a:lnTo>
                  <a:pt x="2741041" y="6350"/>
                </a:lnTo>
                <a:close/>
              </a:path>
              <a:path w="2785745" h="245110">
                <a:moveTo>
                  <a:pt x="2785491" y="168910"/>
                </a:moveTo>
                <a:lnTo>
                  <a:pt x="2753741" y="168910"/>
                </a:lnTo>
                <a:lnTo>
                  <a:pt x="2753741" y="181610"/>
                </a:lnTo>
                <a:lnTo>
                  <a:pt x="2779141" y="181610"/>
                </a:lnTo>
                <a:lnTo>
                  <a:pt x="2785491" y="168910"/>
                </a:lnTo>
                <a:close/>
              </a:path>
              <a:path w="2785745" h="24511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785745" h="245110">
                <a:moveTo>
                  <a:pt x="2741041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741041" y="12700"/>
                </a:lnTo>
                <a:lnTo>
                  <a:pt x="2741041" y="6350"/>
                </a:lnTo>
                <a:close/>
              </a:path>
              <a:path w="2785745" h="245110">
                <a:moveTo>
                  <a:pt x="2753741" y="6350"/>
                </a:moveTo>
                <a:lnTo>
                  <a:pt x="2741041" y="6350"/>
                </a:lnTo>
                <a:lnTo>
                  <a:pt x="2747391" y="12700"/>
                </a:lnTo>
                <a:lnTo>
                  <a:pt x="2753741" y="12700"/>
                </a:lnTo>
                <a:lnTo>
                  <a:pt x="275374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7453" y="2649473"/>
            <a:ext cx="819150" cy="76200"/>
          </a:xfrm>
          <a:custGeom>
            <a:avLst/>
            <a:gdLst/>
            <a:ahLst/>
            <a:cxnLst/>
            <a:rect l="l" t="t" r="r" b="b"/>
            <a:pathLst>
              <a:path w="819150" h="76200">
                <a:moveTo>
                  <a:pt x="807047" y="31623"/>
                </a:moveTo>
                <a:lnTo>
                  <a:pt x="755269" y="31623"/>
                </a:lnTo>
                <a:lnTo>
                  <a:pt x="755396" y="44323"/>
                </a:lnTo>
                <a:lnTo>
                  <a:pt x="742706" y="44453"/>
                </a:lnTo>
                <a:lnTo>
                  <a:pt x="743076" y="76200"/>
                </a:lnTo>
                <a:lnTo>
                  <a:pt x="818769" y="37337"/>
                </a:lnTo>
                <a:lnTo>
                  <a:pt x="807047" y="31623"/>
                </a:lnTo>
                <a:close/>
              </a:path>
              <a:path w="819150" h="76200">
                <a:moveTo>
                  <a:pt x="742558" y="31753"/>
                </a:moveTo>
                <a:lnTo>
                  <a:pt x="0" y="39369"/>
                </a:lnTo>
                <a:lnTo>
                  <a:pt x="254" y="52069"/>
                </a:lnTo>
                <a:lnTo>
                  <a:pt x="742706" y="44453"/>
                </a:lnTo>
                <a:lnTo>
                  <a:pt x="742558" y="31753"/>
                </a:lnTo>
                <a:close/>
              </a:path>
              <a:path w="819150" h="76200">
                <a:moveTo>
                  <a:pt x="755269" y="31623"/>
                </a:moveTo>
                <a:lnTo>
                  <a:pt x="742558" y="31753"/>
                </a:lnTo>
                <a:lnTo>
                  <a:pt x="742706" y="44453"/>
                </a:lnTo>
                <a:lnTo>
                  <a:pt x="755396" y="44323"/>
                </a:lnTo>
                <a:lnTo>
                  <a:pt x="755269" y="31623"/>
                </a:lnTo>
                <a:close/>
              </a:path>
              <a:path w="819150" h="76200">
                <a:moveTo>
                  <a:pt x="742188" y="0"/>
                </a:moveTo>
                <a:lnTo>
                  <a:pt x="742558" y="31753"/>
                </a:lnTo>
                <a:lnTo>
                  <a:pt x="755269" y="31623"/>
                </a:lnTo>
                <a:lnTo>
                  <a:pt x="807047" y="31623"/>
                </a:lnTo>
                <a:lnTo>
                  <a:pt x="74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8435" y="3080003"/>
            <a:ext cx="827405" cy="76200"/>
          </a:xfrm>
          <a:custGeom>
            <a:avLst/>
            <a:gdLst/>
            <a:ahLst/>
            <a:cxnLst/>
            <a:rect l="l" t="t" r="r" b="b"/>
            <a:pathLst>
              <a:path w="827404" h="76200">
                <a:moveTo>
                  <a:pt x="75818" y="0"/>
                </a:moveTo>
                <a:lnTo>
                  <a:pt x="0" y="38862"/>
                </a:lnTo>
                <a:lnTo>
                  <a:pt x="76580" y="76200"/>
                </a:lnTo>
                <a:lnTo>
                  <a:pt x="76264" y="44576"/>
                </a:lnTo>
                <a:lnTo>
                  <a:pt x="63500" y="44576"/>
                </a:lnTo>
                <a:lnTo>
                  <a:pt x="63373" y="31876"/>
                </a:lnTo>
                <a:lnTo>
                  <a:pt x="76136" y="31747"/>
                </a:lnTo>
                <a:lnTo>
                  <a:pt x="75818" y="0"/>
                </a:lnTo>
                <a:close/>
              </a:path>
              <a:path w="827404" h="76200">
                <a:moveTo>
                  <a:pt x="76136" y="31747"/>
                </a:moveTo>
                <a:lnTo>
                  <a:pt x="63373" y="31876"/>
                </a:lnTo>
                <a:lnTo>
                  <a:pt x="63500" y="44576"/>
                </a:lnTo>
                <a:lnTo>
                  <a:pt x="76263" y="44447"/>
                </a:lnTo>
                <a:lnTo>
                  <a:pt x="76136" y="31747"/>
                </a:lnTo>
                <a:close/>
              </a:path>
              <a:path w="827404" h="76200">
                <a:moveTo>
                  <a:pt x="76263" y="44447"/>
                </a:moveTo>
                <a:lnTo>
                  <a:pt x="63500" y="44576"/>
                </a:lnTo>
                <a:lnTo>
                  <a:pt x="76264" y="44576"/>
                </a:lnTo>
                <a:lnTo>
                  <a:pt x="76263" y="44447"/>
                </a:lnTo>
                <a:close/>
              </a:path>
              <a:path w="827404" h="76200">
                <a:moveTo>
                  <a:pt x="826769" y="24130"/>
                </a:moveTo>
                <a:lnTo>
                  <a:pt x="76136" y="31747"/>
                </a:lnTo>
                <a:lnTo>
                  <a:pt x="76263" y="44447"/>
                </a:lnTo>
                <a:lnTo>
                  <a:pt x="826897" y="36830"/>
                </a:lnTo>
                <a:lnTo>
                  <a:pt x="826769" y="24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4077" y="2646933"/>
            <a:ext cx="775970" cy="76200"/>
          </a:xfrm>
          <a:custGeom>
            <a:avLst/>
            <a:gdLst/>
            <a:ahLst/>
            <a:cxnLst/>
            <a:rect l="l" t="t" r="r" b="b"/>
            <a:pathLst>
              <a:path w="775970" h="76200">
                <a:moveTo>
                  <a:pt x="700151" y="0"/>
                </a:moveTo>
                <a:lnTo>
                  <a:pt x="699833" y="31744"/>
                </a:lnTo>
                <a:lnTo>
                  <a:pt x="712470" y="31876"/>
                </a:lnTo>
                <a:lnTo>
                  <a:pt x="712343" y="44576"/>
                </a:lnTo>
                <a:lnTo>
                  <a:pt x="699704" y="44576"/>
                </a:lnTo>
                <a:lnTo>
                  <a:pt x="699389" y="76072"/>
                </a:lnTo>
                <a:lnTo>
                  <a:pt x="764208" y="44576"/>
                </a:lnTo>
                <a:lnTo>
                  <a:pt x="712343" y="44576"/>
                </a:lnTo>
                <a:lnTo>
                  <a:pt x="699705" y="44444"/>
                </a:lnTo>
                <a:lnTo>
                  <a:pt x="764481" y="44444"/>
                </a:lnTo>
                <a:lnTo>
                  <a:pt x="775970" y="38862"/>
                </a:lnTo>
                <a:lnTo>
                  <a:pt x="700151" y="0"/>
                </a:lnTo>
                <a:close/>
              </a:path>
              <a:path w="775970" h="76200">
                <a:moveTo>
                  <a:pt x="699833" y="31744"/>
                </a:moveTo>
                <a:lnTo>
                  <a:pt x="699705" y="44444"/>
                </a:lnTo>
                <a:lnTo>
                  <a:pt x="712343" y="44576"/>
                </a:lnTo>
                <a:lnTo>
                  <a:pt x="712470" y="31876"/>
                </a:lnTo>
                <a:lnTo>
                  <a:pt x="699833" y="31744"/>
                </a:lnTo>
                <a:close/>
              </a:path>
              <a:path w="775970" h="76200">
                <a:moveTo>
                  <a:pt x="253" y="24383"/>
                </a:moveTo>
                <a:lnTo>
                  <a:pt x="0" y="37083"/>
                </a:lnTo>
                <a:lnTo>
                  <a:pt x="699705" y="44444"/>
                </a:lnTo>
                <a:lnTo>
                  <a:pt x="699833" y="31744"/>
                </a:lnTo>
                <a:lnTo>
                  <a:pt x="253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300" y="3072383"/>
            <a:ext cx="760095" cy="76200"/>
          </a:xfrm>
          <a:custGeom>
            <a:avLst/>
            <a:gdLst/>
            <a:ahLst/>
            <a:cxnLst/>
            <a:rect l="l" t="t" r="r" b="b"/>
            <a:pathLst>
              <a:path w="7600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00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0095" h="76200">
                <a:moveTo>
                  <a:pt x="7598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59841" y="44450"/>
                </a:lnTo>
                <a:lnTo>
                  <a:pt x="75984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74976" y="3314700"/>
            <a:ext cx="2785745" cy="371475"/>
          </a:xfrm>
          <a:custGeom>
            <a:avLst/>
            <a:gdLst/>
            <a:ahLst/>
            <a:cxnLst/>
            <a:rect l="l" t="t" r="r" b="b"/>
            <a:pathLst>
              <a:path w="2785745" h="371475">
                <a:moveTo>
                  <a:pt x="44450" y="198500"/>
                </a:moveTo>
                <a:lnTo>
                  <a:pt x="31750" y="198500"/>
                </a:lnTo>
                <a:lnTo>
                  <a:pt x="31750" y="368427"/>
                </a:lnTo>
                <a:lnTo>
                  <a:pt x="34543" y="371348"/>
                </a:lnTo>
                <a:lnTo>
                  <a:pt x="2782697" y="371348"/>
                </a:lnTo>
                <a:lnTo>
                  <a:pt x="2785491" y="368427"/>
                </a:lnTo>
                <a:lnTo>
                  <a:pt x="2785491" y="364998"/>
                </a:lnTo>
                <a:lnTo>
                  <a:pt x="44450" y="364998"/>
                </a:lnTo>
                <a:lnTo>
                  <a:pt x="38100" y="358648"/>
                </a:lnTo>
                <a:lnTo>
                  <a:pt x="44450" y="358648"/>
                </a:lnTo>
                <a:lnTo>
                  <a:pt x="44450" y="198500"/>
                </a:lnTo>
                <a:close/>
              </a:path>
              <a:path w="2785745" h="371475">
                <a:moveTo>
                  <a:pt x="44450" y="358648"/>
                </a:moveTo>
                <a:lnTo>
                  <a:pt x="38100" y="358648"/>
                </a:lnTo>
                <a:lnTo>
                  <a:pt x="44450" y="364998"/>
                </a:lnTo>
                <a:lnTo>
                  <a:pt x="44450" y="358648"/>
                </a:lnTo>
                <a:close/>
              </a:path>
              <a:path w="2785745" h="371475">
                <a:moveTo>
                  <a:pt x="2772791" y="358648"/>
                </a:moveTo>
                <a:lnTo>
                  <a:pt x="44450" y="358648"/>
                </a:lnTo>
                <a:lnTo>
                  <a:pt x="44450" y="364998"/>
                </a:lnTo>
                <a:lnTo>
                  <a:pt x="2772791" y="364998"/>
                </a:lnTo>
                <a:lnTo>
                  <a:pt x="2772791" y="358648"/>
                </a:lnTo>
                <a:close/>
              </a:path>
              <a:path w="2785745" h="371475">
                <a:moveTo>
                  <a:pt x="2785491" y="0"/>
                </a:moveTo>
                <a:lnTo>
                  <a:pt x="2772791" y="0"/>
                </a:lnTo>
                <a:lnTo>
                  <a:pt x="2772791" y="364998"/>
                </a:lnTo>
                <a:lnTo>
                  <a:pt x="2779141" y="358648"/>
                </a:lnTo>
                <a:lnTo>
                  <a:pt x="2785491" y="358648"/>
                </a:lnTo>
                <a:lnTo>
                  <a:pt x="2785491" y="0"/>
                </a:lnTo>
                <a:close/>
              </a:path>
              <a:path w="2785745" h="371475">
                <a:moveTo>
                  <a:pt x="2785491" y="358648"/>
                </a:moveTo>
                <a:lnTo>
                  <a:pt x="2779141" y="358648"/>
                </a:lnTo>
                <a:lnTo>
                  <a:pt x="2772791" y="364998"/>
                </a:lnTo>
                <a:lnTo>
                  <a:pt x="2785491" y="364998"/>
                </a:lnTo>
                <a:lnTo>
                  <a:pt x="2785491" y="358648"/>
                </a:lnTo>
                <a:close/>
              </a:path>
              <a:path w="2785745" h="371475">
                <a:moveTo>
                  <a:pt x="38100" y="135000"/>
                </a:moveTo>
                <a:lnTo>
                  <a:pt x="0" y="211201"/>
                </a:lnTo>
                <a:lnTo>
                  <a:pt x="31750" y="211201"/>
                </a:lnTo>
                <a:lnTo>
                  <a:pt x="31750" y="198500"/>
                </a:lnTo>
                <a:lnTo>
                  <a:pt x="69850" y="198500"/>
                </a:lnTo>
                <a:lnTo>
                  <a:pt x="38100" y="135000"/>
                </a:lnTo>
                <a:close/>
              </a:path>
              <a:path w="2785745" h="371475">
                <a:moveTo>
                  <a:pt x="69850" y="198500"/>
                </a:moveTo>
                <a:lnTo>
                  <a:pt x="44450" y="198500"/>
                </a:lnTo>
                <a:lnTo>
                  <a:pt x="44450" y="211201"/>
                </a:lnTo>
                <a:lnTo>
                  <a:pt x="76200" y="211201"/>
                </a:lnTo>
                <a:lnTo>
                  <a:pt x="69850" y="1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20338" y="2914268"/>
            <a:ext cx="4438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Times New Roman"/>
                <a:cs typeface="Times New Roman"/>
              </a:rPr>
              <a:t>T</a:t>
            </a:r>
            <a:r>
              <a:rPr sz="1000" b="1" spc="-25" dirty="0">
                <a:latin typeface="Times New Roman"/>
                <a:cs typeface="Times New Roman"/>
              </a:rPr>
              <a:t>x</a:t>
            </a:r>
            <a:r>
              <a:rPr sz="1000" b="1" spc="10" dirty="0">
                <a:latin typeface="Times New Roman"/>
                <a:cs typeface="Times New Roman"/>
              </a:rPr>
              <a:t>H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283452" y="2199588"/>
            <a:ext cx="629285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5" dirty="0">
                <a:latin typeface="Times New Roman"/>
                <a:cs typeface="Times New Roman"/>
              </a:rPr>
              <a:t>cry</a:t>
            </a:r>
            <a:r>
              <a:rPr sz="1000" b="1" spc="-1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39370" marR="24765" indent="-21590">
              <a:lnSpc>
                <a:spcPct val="100000"/>
              </a:lnSpc>
            </a:pPr>
            <a:r>
              <a:rPr sz="1000" b="1" spc="5" dirty="0">
                <a:latin typeface="Times New Roman"/>
                <a:cs typeface="Times New Roman"/>
              </a:rPr>
              <a:t>/</a:t>
            </a: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1000" b="1" spc="5" dirty="0">
                <a:latin typeface="Times New Roman"/>
                <a:cs typeface="Times New Roman"/>
              </a:rPr>
              <a:t>ecr</a:t>
            </a:r>
            <a:r>
              <a:rPr sz="1000" b="1" dirty="0">
                <a:latin typeface="Times New Roman"/>
                <a:cs typeface="Times New Roman"/>
              </a:rPr>
              <a:t>y</a:t>
            </a:r>
            <a:r>
              <a:rPr sz="1000" b="1" spc="-1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o  n</a:t>
            </a:r>
            <a:r>
              <a:rPr sz="1000" b="1" spc="-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87389" y="3150184"/>
            <a:ext cx="69723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latin typeface="Times New Roman"/>
                <a:cs typeface="Times New Roman"/>
              </a:rPr>
              <a:t>Tx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Response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668" y="2712847"/>
            <a:ext cx="7956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Private </a:t>
            </a:r>
            <a:r>
              <a:rPr sz="1000" b="1" dirty="0">
                <a:latin typeface="Times New Roman"/>
                <a:cs typeface="Times New Roman"/>
              </a:rPr>
              <a:t>Tx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AB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895C788-20F1-4A79-9629-DA2E2E2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370075" y="1958339"/>
            <a:ext cx="2923540" cy="1892935"/>
          </a:xfrm>
          <a:custGeom>
            <a:avLst/>
            <a:gdLst/>
            <a:ahLst/>
            <a:cxnLst/>
            <a:rect l="l" t="t" r="r" b="b"/>
            <a:pathLst>
              <a:path w="2923540" h="1892935">
                <a:moveTo>
                  <a:pt x="0" y="1892808"/>
                </a:moveTo>
                <a:lnTo>
                  <a:pt x="2923031" y="1892808"/>
                </a:lnTo>
                <a:lnTo>
                  <a:pt x="2923031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9143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7927" y="2030348"/>
            <a:ext cx="8108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5276" y="1958339"/>
            <a:ext cx="2923540" cy="1892935"/>
          </a:xfrm>
          <a:custGeom>
            <a:avLst/>
            <a:gdLst/>
            <a:ahLst/>
            <a:cxnLst/>
            <a:rect l="l" t="t" r="r" b="b"/>
            <a:pathLst>
              <a:path w="2923540" h="1892935">
                <a:moveTo>
                  <a:pt x="0" y="1892808"/>
                </a:moveTo>
                <a:lnTo>
                  <a:pt x="2923031" y="1892808"/>
                </a:lnTo>
                <a:lnTo>
                  <a:pt x="2923031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9143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4270" y="2030348"/>
            <a:ext cx="801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453008"/>
            <a:ext cx="6573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Arial"/>
                <a:cs typeface="Arial"/>
              </a:rPr>
              <a:t>How </a:t>
            </a:r>
            <a:r>
              <a:rPr sz="2800" b="0" dirty="0">
                <a:latin typeface="Arial"/>
                <a:cs typeface="Arial"/>
              </a:rPr>
              <a:t>a </a:t>
            </a:r>
            <a:r>
              <a:rPr sz="2800" b="0" spc="-5" dirty="0">
                <a:latin typeface="Arial"/>
                <a:cs typeface="Arial"/>
              </a:rPr>
              <a:t>Private </a:t>
            </a:r>
            <a:r>
              <a:rPr sz="2800" b="0" dirty="0">
                <a:latin typeface="Arial"/>
                <a:cs typeface="Arial"/>
              </a:rPr>
              <a:t>Transaction is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325" y="1049145"/>
            <a:ext cx="7957820" cy="53860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29565" algn="l"/>
              </a:tabLst>
            </a:pPr>
            <a:r>
              <a:rPr sz="1600" spc="-5" dirty="0">
                <a:latin typeface="Arial"/>
                <a:cs typeface="Arial"/>
              </a:rPr>
              <a:t>B.	</a:t>
            </a:r>
            <a:r>
              <a:rPr sz="1600" spc="-10" dirty="0">
                <a:latin typeface="Arial"/>
                <a:cs typeface="Arial"/>
              </a:rPr>
              <a:t>Transaction </a:t>
            </a:r>
            <a:r>
              <a:rPr sz="1600" spc="-20" dirty="0">
                <a:latin typeface="Arial"/>
                <a:cs typeface="Arial"/>
              </a:rPr>
              <a:t>Manager </a:t>
            </a:r>
            <a:r>
              <a:rPr sz="1600" spc="-10" dirty="0">
                <a:latin typeface="Arial"/>
                <a:cs typeface="Arial"/>
              </a:rPr>
              <a:t>of the </a:t>
            </a:r>
            <a:r>
              <a:rPr sz="1600" spc="-15" dirty="0">
                <a:latin typeface="Arial"/>
                <a:cs typeface="Arial"/>
              </a:rPr>
              <a:t>sender </a:t>
            </a:r>
            <a:r>
              <a:rPr sz="1600" spc="-10" dirty="0">
                <a:latin typeface="Arial"/>
                <a:cs typeface="Arial"/>
              </a:rPr>
              <a:t>party </a:t>
            </a:r>
            <a:r>
              <a:rPr sz="1600" spc="-15" dirty="0">
                <a:latin typeface="Arial"/>
                <a:cs typeface="Arial"/>
              </a:rPr>
              <a:t>sends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20" dirty="0">
                <a:latin typeface="Arial"/>
                <a:cs typeface="Arial"/>
              </a:rPr>
              <a:t>encrypted </a:t>
            </a:r>
            <a:r>
              <a:rPr sz="1600" spc="-10" dirty="0">
                <a:latin typeface="Arial"/>
                <a:cs typeface="Arial"/>
              </a:rPr>
              <a:t>transaction data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Transaction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Manager </a:t>
            </a:r>
            <a:r>
              <a:rPr sz="1600" spc="-10" dirty="0">
                <a:latin typeface="Arial"/>
                <a:cs typeface="Arial"/>
              </a:rPr>
              <a:t>of the receiving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party.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2955" y="2476500"/>
            <a:ext cx="1895855" cy="908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2955" y="2476500"/>
            <a:ext cx="1896110" cy="908685"/>
          </a:xfrm>
          <a:custGeom>
            <a:avLst/>
            <a:gdLst/>
            <a:ahLst/>
            <a:cxnLst/>
            <a:rect l="l" t="t" r="r" b="b"/>
            <a:pathLst>
              <a:path w="1896109" h="908685">
                <a:moveTo>
                  <a:pt x="0" y="151384"/>
                </a:moveTo>
                <a:lnTo>
                  <a:pt x="7721" y="103550"/>
                </a:lnTo>
                <a:lnTo>
                  <a:pt x="29220" y="61996"/>
                </a:lnTo>
                <a:lnTo>
                  <a:pt x="61996" y="29220"/>
                </a:lnTo>
                <a:lnTo>
                  <a:pt x="103550" y="7721"/>
                </a:lnTo>
                <a:lnTo>
                  <a:pt x="151384" y="0"/>
                </a:lnTo>
                <a:lnTo>
                  <a:pt x="1744472" y="0"/>
                </a:lnTo>
                <a:lnTo>
                  <a:pt x="1792305" y="7721"/>
                </a:lnTo>
                <a:lnTo>
                  <a:pt x="1833859" y="29220"/>
                </a:lnTo>
                <a:lnTo>
                  <a:pt x="1866635" y="61996"/>
                </a:lnTo>
                <a:lnTo>
                  <a:pt x="1888134" y="103550"/>
                </a:lnTo>
                <a:lnTo>
                  <a:pt x="1895855" y="151384"/>
                </a:lnTo>
                <a:lnTo>
                  <a:pt x="1895855" y="756919"/>
                </a:lnTo>
                <a:lnTo>
                  <a:pt x="1888134" y="804753"/>
                </a:lnTo>
                <a:lnTo>
                  <a:pt x="1866635" y="846307"/>
                </a:lnTo>
                <a:lnTo>
                  <a:pt x="1833859" y="879083"/>
                </a:lnTo>
                <a:lnTo>
                  <a:pt x="1792305" y="900582"/>
                </a:lnTo>
                <a:lnTo>
                  <a:pt x="1744472" y="908304"/>
                </a:lnTo>
                <a:lnTo>
                  <a:pt x="151384" y="908304"/>
                </a:lnTo>
                <a:lnTo>
                  <a:pt x="103550" y="900582"/>
                </a:lnTo>
                <a:lnTo>
                  <a:pt x="61996" y="879083"/>
                </a:lnTo>
                <a:lnTo>
                  <a:pt x="29220" y="846307"/>
                </a:lnTo>
                <a:lnTo>
                  <a:pt x="7721" y="804753"/>
                </a:lnTo>
                <a:lnTo>
                  <a:pt x="0" y="756919"/>
                </a:lnTo>
                <a:lnTo>
                  <a:pt x="0" y="1513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1334" y="2819780"/>
            <a:ext cx="143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Transaction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6879" y="3157727"/>
            <a:ext cx="332232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135" y="3285744"/>
            <a:ext cx="332232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900" y="2476500"/>
            <a:ext cx="1895855" cy="908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6900" y="2476500"/>
            <a:ext cx="1896110" cy="908685"/>
          </a:xfrm>
          <a:custGeom>
            <a:avLst/>
            <a:gdLst/>
            <a:ahLst/>
            <a:cxnLst/>
            <a:rect l="l" t="t" r="r" b="b"/>
            <a:pathLst>
              <a:path w="1896110" h="908685">
                <a:moveTo>
                  <a:pt x="0" y="151384"/>
                </a:moveTo>
                <a:lnTo>
                  <a:pt x="7721" y="103550"/>
                </a:lnTo>
                <a:lnTo>
                  <a:pt x="29220" y="61996"/>
                </a:lnTo>
                <a:lnTo>
                  <a:pt x="61996" y="29220"/>
                </a:lnTo>
                <a:lnTo>
                  <a:pt x="103550" y="7721"/>
                </a:lnTo>
                <a:lnTo>
                  <a:pt x="151383" y="0"/>
                </a:lnTo>
                <a:lnTo>
                  <a:pt x="1744472" y="0"/>
                </a:lnTo>
                <a:lnTo>
                  <a:pt x="1792305" y="7721"/>
                </a:lnTo>
                <a:lnTo>
                  <a:pt x="1833859" y="29220"/>
                </a:lnTo>
                <a:lnTo>
                  <a:pt x="1866635" y="61996"/>
                </a:lnTo>
                <a:lnTo>
                  <a:pt x="1888134" y="103550"/>
                </a:lnTo>
                <a:lnTo>
                  <a:pt x="1895855" y="151384"/>
                </a:lnTo>
                <a:lnTo>
                  <a:pt x="1895855" y="756919"/>
                </a:lnTo>
                <a:lnTo>
                  <a:pt x="1888134" y="804753"/>
                </a:lnTo>
                <a:lnTo>
                  <a:pt x="1866635" y="846307"/>
                </a:lnTo>
                <a:lnTo>
                  <a:pt x="1833859" y="879083"/>
                </a:lnTo>
                <a:lnTo>
                  <a:pt x="1792305" y="900582"/>
                </a:lnTo>
                <a:lnTo>
                  <a:pt x="1744472" y="908304"/>
                </a:lnTo>
                <a:lnTo>
                  <a:pt x="151383" y="908304"/>
                </a:lnTo>
                <a:lnTo>
                  <a:pt x="103550" y="900582"/>
                </a:lnTo>
                <a:lnTo>
                  <a:pt x="61996" y="879083"/>
                </a:lnTo>
                <a:lnTo>
                  <a:pt x="29220" y="846307"/>
                </a:lnTo>
                <a:lnTo>
                  <a:pt x="7721" y="804753"/>
                </a:lnTo>
                <a:lnTo>
                  <a:pt x="0" y="756919"/>
                </a:lnTo>
                <a:lnTo>
                  <a:pt x="0" y="1513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90420" y="2819526"/>
            <a:ext cx="144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Transaction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0823" y="3133344"/>
            <a:ext cx="332231" cy="329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4079" y="3258311"/>
            <a:ext cx="332231" cy="332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5235" y="2749550"/>
            <a:ext cx="810260" cy="76200"/>
          </a:xfrm>
          <a:custGeom>
            <a:avLst/>
            <a:gdLst/>
            <a:ahLst/>
            <a:cxnLst/>
            <a:rect l="l" t="t" r="r" b="b"/>
            <a:pathLst>
              <a:path w="810260" h="76200">
                <a:moveTo>
                  <a:pt x="797455" y="31623"/>
                </a:moveTo>
                <a:lnTo>
                  <a:pt x="746505" y="31623"/>
                </a:lnTo>
                <a:lnTo>
                  <a:pt x="746505" y="44323"/>
                </a:lnTo>
                <a:lnTo>
                  <a:pt x="733826" y="44361"/>
                </a:lnTo>
                <a:lnTo>
                  <a:pt x="733933" y="76200"/>
                </a:lnTo>
                <a:lnTo>
                  <a:pt x="810005" y="37846"/>
                </a:lnTo>
                <a:lnTo>
                  <a:pt x="797455" y="31623"/>
                </a:lnTo>
                <a:close/>
              </a:path>
              <a:path w="810260" h="76200">
                <a:moveTo>
                  <a:pt x="733784" y="31661"/>
                </a:moveTo>
                <a:lnTo>
                  <a:pt x="0" y="33909"/>
                </a:lnTo>
                <a:lnTo>
                  <a:pt x="0" y="46609"/>
                </a:lnTo>
                <a:lnTo>
                  <a:pt x="733826" y="44361"/>
                </a:lnTo>
                <a:lnTo>
                  <a:pt x="733784" y="31661"/>
                </a:lnTo>
                <a:close/>
              </a:path>
              <a:path w="810260" h="76200">
                <a:moveTo>
                  <a:pt x="746505" y="31623"/>
                </a:moveTo>
                <a:lnTo>
                  <a:pt x="733784" y="31661"/>
                </a:lnTo>
                <a:lnTo>
                  <a:pt x="733826" y="44361"/>
                </a:lnTo>
                <a:lnTo>
                  <a:pt x="746505" y="44323"/>
                </a:lnTo>
                <a:lnTo>
                  <a:pt x="746505" y="31623"/>
                </a:lnTo>
                <a:close/>
              </a:path>
              <a:path w="810260" h="76200">
                <a:moveTo>
                  <a:pt x="733678" y="0"/>
                </a:moveTo>
                <a:lnTo>
                  <a:pt x="733784" y="31661"/>
                </a:lnTo>
                <a:lnTo>
                  <a:pt x="797455" y="31623"/>
                </a:lnTo>
                <a:lnTo>
                  <a:pt x="733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9836" y="2524505"/>
            <a:ext cx="850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TxPayload</a:t>
            </a:r>
            <a:r>
              <a:rPr sz="1200" b="1" spc="-5" dirty="0">
                <a:latin typeface="Times New Roman"/>
                <a:cs typeface="Times New Roman"/>
              </a:rPr>
              <a:t> 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8049" y="2524505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53611" y="2741167"/>
            <a:ext cx="808990" cy="76200"/>
          </a:xfrm>
          <a:custGeom>
            <a:avLst/>
            <a:gdLst/>
            <a:ahLst/>
            <a:cxnLst/>
            <a:rect l="l" t="t" r="r" b="b"/>
            <a:pathLst>
              <a:path w="808989" h="76200">
                <a:moveTo>
                  <a:pt x="76708" y="0"/>
                </a:moveTo>
                <a:lnTo>
                  <a:pt x="0" y="37083"/>
                </a:lnTo>
                <a:lnTo>
                  <a:pt x="75691" y="76200"/>
                </a:lnTo>
                <a:lnTo>
                  <a:pt x="76114" y="44496"/>
                </a:lnTo>
                <a:lnTo>
                  <a:pt x="63373" y="44323"/>
                </a:lnTo>
                <a:lnTo>
                  <a:pt x="63626" y="31623"/>
                </a:lnTo>
                <a:lnTo>
                  <a:pt x="76286" y="31623"/>
                </a:lnTo>
                <a:lnTo>
                  <a:pt x="76708" y="0"/>
                </a:lnTo>
                <a:close/>
              </a:path>
              <a:path w="808989" h="76200">
                <a:moveTo>
                  <a:pt x="76284" y="31795"/>
                </a:moveTo>
                <a:lnTo>
                  <a:pt x="76114" y="44496"/>
                </a:lnTo>
                <a:lnTo>
                  <a:pt x="808354" y="54482"/>
                </a:lnTo>
                <a:lnTo>
                  <a:pt x="808609" y="41782"/>
                </a:lnTo>
                <a:lnTo>
                  <a:pt x="76284" y="31795"/>
                </a:lnTo>
                <a:close/>
              </a:path>
              <a:path w="808989" h="76200">
                <a:moveTo>
                  <a:pt x="63626" y="31623"/>
                </a:moveTo>
                <a:lnTo>
                  <a:pt x="63373" y="44323"/>
                </a:lnTo>
                <a:lnTo>
                  <a:pt x="76114" y="44496"/>
                </a:lnTo>
                <a:lnTo>
                  <a:pt x="76284" y="31795"/>
                </a:lnTo>
                <a:lnTo>
                  <a:pt x="63626" y="31623"/>
                </a:lnTo>
                <a:close/>
              </a:path>
              <a:path w="808989" h="76200">
                <a:moveTo>
                  <a:pt x="76286" y="31623"/>
                </a:moveTo>
                <a:lnTo>
                  <a:pt x="63626" y="31623"/>
                </a:lnTo>
                <a:lnTo>
                  <a:pt x="76284" y="31795"/>
                </a:lnTo>
                <a:lnTo>
                  <a:pt x="76286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8852" y="3072383"/>
            <a:ext cx="1604645" cy="76200"/>
          </a:xfrm>
          <a:custGeom>
            <a:avLst/>
            <a:gdLst/>
            <a:ahLst/>
            <a:cxnLst/>
            <a:rect l="l" t="t" r="r" b="b"/>
            <a:pathLst>
              <a:path w="16046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0464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04645" h="76200">
                <a:moveTo>
                  <a:pt x="160464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04645" y="44450"/>
                </a:lnTo>
                <a:lnTo>
                  <a:pt x="160464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01795" y="3168522"/>
            <a:ext cx="74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25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/Na</a:t>
            </a:r>
            <a:r>
              <a:rPr sz="1200" b="1" spc="-5" dirty="0">
                <a:latin typeface="Times New Roman"/>
                <a:cs typeface="Times New Roman"/>
              </a:rPr>
              <a:t>ck  </a:t>
            </a:r>
            <a:r>
              <a:rPr sz="1200" b="1" spc="-10" dirty="0">
                <a:latin typeface="Times New Roman"/>
                <a:cs typeface="Times New Roman"/>
              </a:rPr>
              <a:t>Response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17548" y="2375916"/>
            <a:ext cx="5767070" cy="1350645"/>
          </a:xfrm>
          <a:custGeom>
            <a:avLst/>
            <a:gdLst/>
            <a:ahLst/>
            <a:cxnLst/>
            <a:rect l="l" t="t" r="r" b="b"/>
            <a:pathLst>
              <a:path w="5767070" h="1350645">
                <a:moveTo>
                  <a:pt x="0" y="1350264"/>
                </a:moveTo>
                <a:lnTo>
                  <a:pt x="5766815" y="1350264"/>
                </a:lnTo>
                <a:lnTo>
                  <a:pt x="5766815" y="0"/>
                </a:lnTo>
                <a:lnTo>
                  <a:pt x="0" y="0"/>
                </a:lnTo>
                <a:lnTo>
                  <a:pt x="0" y="1350264"/>
                </a:lnTo>
                <a:close/>
              </a:path>
            </a:pathLst>
          </a:custGeom>
          <a:ln w="9144">
            <a:solidFill>
              <a:srgbClr val="38761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3617" y="3726179"/>
            <a:ext cx="76200" cy="431165"/>
          </a:xfrm>
          <a:custGeom>
            <a:avLst/>
            <a:gdLst/>
            <a:ahLst/>
            <a:cxnLst/>
            <a:rect l="l" t="t" r="r" b="b"/>
            <a:pathLst>
              <a:path w="76200" h="431164">
                <a:moveTo>
                  <a:pt x="44446" y="76136"/>
                </a:moveTo>
                <a:lnTo>
                  <a:pt x="31746" y="76263"/>
                </a:lnTo>
                <a:lnTo>
                  <a:pt x="35179" y="430860"/>
                </a:lnTo>
                <a:lnTo>
                  <a:pt x="47879" y="430733"/>
                </a:lnTo>
                <a:lnTo>
                  <a:pt x="44446" y="76136"/>
                </a:lnTo>
                <a:close/>
              </a:path>
              <a:path w="76200" h="431164">
                <a:moveTo>
                  <a:pt x="37337" y="0"/>
                </a:moveTo>
                <a:lnTo>
                  <a:pt x="0" y="76581"/>
                </a:lnTo>
                <a:lnTo>
                  <a:pt x="31746" y="76263"/>
                </a:lnTo>
                <a:lnTo>
                  <a:pt x="31623" y="63500"/>
                </a:lnTo>
                <a:lnTo>
                  <a:pt x="44323" y="63373"/>
                </a:lnTo>
                <a:lnTo>
                  <a:pt x="69820" y="63373"/>
                </a:lnTo>
                <a:lnTo>
                  <a:pt x="37337" y="0"/>
                </a:lnTo>
                <a:close/>
              </a:path>
              <a:path w="76200" h="431164">
                <a:moveTo>
                  <a:pt x="44323" y="63373"/>
                </a:moveTo>
                <a:lnTo>
                  <a:pt x="31623" y="63500"/>
                </a:lnTo>
                <a:lnTo>
                  <a:pt x="31746" y="76263"/>
                </a:lnTo>
                <a:lnTo>
                  <a:pt x="44446" y="76136"/>
                </a:lnTo>
                <a:lnTo>
                  <a:pt x="44323" y="63373"/>
                </a:lnTo>
                <a:close/>
              </a:path>
              <a:path w="76200" h="431164">
                <a:moveTo>
                  <a:pt x="69820" y="63373"/>
                </a:moveTo>
                <a:lnTo>
                  <a:pt x="44323" y="63373"/>
                </a:lnTo>
                <a:lnTo>
                  <a:pt x="44446" y="76136"/>
                </a:lnTo>
                <a:lnTo>
                  <a:pt x="76200" y="75819"/>
                </a:lnTo>
                <a:lnTo>
                  <a:pt x="69820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44239" y="4137152"/>
            <a:ext cx="149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Constellation </a:t>
            </a:r>
            <a:r>
              <a:rPr sz="1200" b="1" spc="-1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A553B01-4859-4E37-AA09-68C6B8A6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370075" y="1958339"/>
            <a:ext cx="2923540" cy="1892935"/>
          </a:xfrm>
          <a:custGeom>
            <a:avLst/>
            <a:gdLst/>
            <a:ahLst/>
            <a:cxnLst/>
            <a:rect l="l" t="t" r="r" b="b"/>
            <a:pathLst>
              <a:path w="2923540" h="1892935">
                <a:moveTo>
                  <a:pt x="0" y="1892808"/>
                </a:moveTo>
                <a:lnTo>
                  <a:pt x="2923031" y="1892808"/>
                </a:lnTo>
                <a:lnTo>
                  <a:pt x="2923031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9143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7927" y="2030348"/>
            <a:ext cx="8108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3916" y="2375916"/>
            <a:ext cx="5870575" cy="1350645"/>
          </a:xfrm>
          <a:custGeom>
            <a:avLst/>
            <a:gdLst/>
            <a:ahLst/>
            <a:cxnLst/>
            <a:rect l="l" t="t" r="r" b="b"/>
            <a:pathLst>
              <a:path w="5870575" h="1350645">
                <a:moveTo>
                  <a:pt x="0" y="1350264"/>
                </a:moveTo>
                <a:lnTo>
                  <a:pt x="5870448" y="1350264"/>
                </a:lnTo>
                <a:lnTo>
                  <a:pt x="5870448" y="0"/>
                </a:lnTo>
                <a:lnTo>
                  <a:pt x="0" y="0"/>
                </a:lnTo>
                <a:lnTo>
                  <a:pt x="0" y="1350264"/>
                </a:lnTo>
                <a:close/>
              </a:path>
            </a:pathLst>
          </a:custGeom>
          <a:ln w="9144">
            <a:solidFill>
              <a:srgbClr val="1154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5276" y="1958339"/>
            <a:ext cx="2923540" cy="1892935"/>
          </a:xfrm>
          <a:custGeom>
            <a:avLst/>
            <a:gdLst/>
            <a:ahLst/>
            <a:cxnLst/>
            <a:rect l="l" t="t" r="r" b="b"/>
            <a:pathLst>
              <a:path w="2923540" h="1892935">
                <a:moveTo>
                  <a:pt x="0" y="1892808"/>
                </a:moveTo>
                <a:lnTo>
                  <a:pt x="2923031" y="1892808"/>
                </a:lnTo>
                <a:lnTo>
                  <a:pt x="2923031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ln w="9143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4270" y="2030348"/>
            <a:ext cx="801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453008"/>
            <a:ext cx="6573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Arial"/>
                <a:cs typeface="Arial"/>
              </a:rPr>
              <a:t>How </a:t>
            </a:r>
            <a:r>
              <a:rPr sz="2800" b="0" dirty="0">
                <a:latin typeface="Arial"/>
                <a:cs typeface="Arial"/>
              </a:rPr>
              <a:t>a </a:t>
            </a:r>
            <a:r>
              <a:rPr sz="2800" b="0" spc="-5" dirty="0">
                <a:latin typeface="Arial"/>
                <a:cs typeface="Arial"/>
              </a:rPr>
              <a:t>Private </a:t>
            </a:r>
            <a:r>
              <a:rPr sz="2800" b="0" dirty="0">
                <a:latin typeface="Arial"/>
                <a:cs typeface="Arial"/>
              </a:rPr>
              <a:t>Transaction is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58" y="1238249"/>
            <a:ext cx="58928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565" algn="l"/>
              </a:tabLst>
            </a:pPr>
            <a:r>
              <a:rPr sz="1400" spc="-5" dirty="0">
                <a:latin typeface="Arial"/>
                <a:cs typeface="Arial"/>
              </a:rPr>
              <a:t>C.	</a:t>
            </a:r>
            <a:r>
              <a:rPr sz="1400" spc="-10" dirty="0">
                <a:latin typeface="Arial"/>
                <a:cs typeface="Arial"/>
              </a:rPr>
              <a:t>Transaction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5" dirty="0">
                <a:latin typeface="Arial"/>
                <a:cs typeface="Arial"/>
              </a:rPr>
              <a:t>propagated </a:t>
            </a:r>
            <a:r>
              <a:rPr sz="1400" spc="-10" dirty="0">
                <a:latin typeface="Arial"/>
                <a:cs typeface="Arial"/>
              </a:rPr>
              <a:t>to the rest of the network using the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standard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521" y="1268221"/>
            <a:ext cx="777875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535"/>
              </a:lnSpc>
            </a:pPr>
            <a:r>
              <a:rPr sz="1400" spc="-5" dirty="0">
                <a:latin typeface="Arial"/>
                <a:cs typeface="Arial"/>
              </a:rPr>
              <a:t>Et</a:t>
            </a:r>
            <a:r>
              <a:rPr sz="1400" spc="-15" dirty="0">
                <a:latin typeface="Arial"/>
                <a:cs typeface="Arial"/>
              </a:rPr>
              <a:t>hereu</a:t>
            </a:r>
            <a:r>
              <a:rPr sz="1400" spc="-1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5793" y="1268221"/>
            <a:ext cx="119380" cy="198120"/>
          </a:xfrm>
          <a:custGeom>
            <a:avLst/>
            <a:gdLst/>
            <a:ahLst/>
            <a:cxnLst/>
            <a:rect l="l" t="t" r="r" b="b"/>
            <a:pathLst>
              <a:path w="119379" h="198119">
                <a:moveTo>
                  <a:pt x="0" y="198120"/>
                </a:moveTo>
                <a:lnTo>
                  <a:pt x="118872" y="198120"/>
                </a:lnTo>
                <a:lnTo>
                  <a:pt x="118872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40573" y="1268221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6481" y="1268221"/>
            <a:ext cx="646430" cy="198120"/>
          </a:xfrm>
          <a:custGeom>
            <a:avLst/>
            <a:gdLst/>
            <a:ahLst/>
            <a:cxnLst/>
            <a:rect l="l" t="t" r="r" b="b"/>
            <a:pathLst>
              <a:path w="646429" h="198119">
                <a:moveTo>
                  <a:pt x="0" y="198120"/>
                </a:moveTo>
                <a:lnTo>
                  <a:pt x="646176" y="198120"/>
                </a:lnTo>
                <a:lnTo>
                  <a:pt x="646176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7042" y="1268221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69226" y="1238249"/>
            <a:ext cx="11087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P2P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Protocol.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5235" y="3054350"/>
            <a:ext cx="810260" cy="76200"/>
          </a:xfrm>
          <a:custGeom>
            <a:avLst/>
            <a:gdLst/>
            <a:ahLst/>
            <a:cxnLst/>
            <a:rect l="l" t="t" r="r" b="b"/>
            <a:pathLst>
              <a:path w="810260" h="76200">
                <a:moveTo>
                  <a:pt x="797455" y="31623"/>
                </a:moveTo>
                <a:lnTo>
                  <a:pt x="746505" y="31623"/>
                </a:lnTo>
                <a:lnTo>
                  <a:pt x="746505" y="44323"/>
                </a:lnTo>
                <a:lnTo>
                  <a:pt x="733826" y="44361"/>
                </a:lnTo>
                <a:lnTo>
                  <a:pt x="733933" y="76200"/>
                </a:lnTo>
                <a:lnTo>
                  <a:pt x="810005" y="37846"/>
                </a:lnTo>
                <a:lnTo>
                  <a:pt x="797455" y="31623"/>
                </a:lnTo>
                <a:close/>
              </a:path>
              <a:path w="810260" h="76200">
                <a:moveTo>
                  <a:pt x="733784" y="31661"/>
                </a:moveTo>
                <a:lnTo>
                  <a:pt x="0" y="33909"/>
                </a:lnTo>
                <a:lnTo>
                  <a:pt x="0" y="46609"/>
                </a:lnTo>
                <a:lnTo>
                  <a:pt x="733826" y="44361"/>
                </a:lnTo>
                <a:lnTo>
                  <a:pt x="733784" y="31661"/>
                </a:lnTo>
                <a:close/>
              </a:path>
              <a:path w="810260" h="76200">
                <a:moveTo>
                  <a:pt x="746505" y="31623"/>
                </a:moveTo>
                <a:lnTo>
                  <a:pt x="733784" y="31661"/>
                </a:lnTo>
                <a:lnTo>
                  <a:pt x="733826" y="44361"/>
                </a:lnTo>
                <a:lnTo>
                  <a:pt x="746505" y="44323"/>
                </a:lnTo>
                <a:lnTo>
                  <a:pt x="746505" y="31623"/>
                </a:lnTo>
                <a:close/>
              </a:path>
              <a:path w="810260" h="76200">
                <a:moveTo>
                  <a:pt x="733678" y="0"/>
                </a:moveTo>
                <a:lnTo>
                  <a:pt x="733784" y="31661"/>
                </a:lnTo>
                <a:lnTo>
                  <a:pt x="797455" y="31623"/>
                </a:lnTo>
                <a:lnTo>
                  <a:pt x="733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3611" y="3045967"/>
            <a:ext cx="808990" cy="76200"/>
          </a:xfrm>
          <a:custGeom>
            <a:avLst/>
            <a:gdLst/>
            <a:ahLst/>
            <a:cxnLst/>
            <a:rect l="l" t="t" r="r" b="b"/>
            <a:pathLst>
              <a:path w="808989" h="76200">
                <a:moveTo>
                  <a:pt x="76708" y="0"/>
                </a:moveTo>
                <a:lnTo>
                  <a:pt x="0" y="37083"/>
                </a:lnTo>
                <a:lnTo>
                  <a:pt x="75691" y="76200"/>
                </a:lnTo>
                <a:lnTo>
                  <a:pt x="76114" y="44496"/>
                </a:lnTo>
                <a:lnTo>
                  <a:pt x="63373" y="44323"/>
                </a:lnTo>
                <a:lnTo>
                  <a:pt x="63626" y="31623"/>
                </a:lnTo>
                <a:lnTo>
                  <a:pt x="76286" y="31623"/>
                </a:lnTo>
                <a:lnTo>
                  <a:pt x="76708" y="0"/>
                </a:lnTo>
                <a:close/>
              </a:path>
              <a:path w="808989" h="76200">
                <a:moveTo>
                  <a:pt x="76284" y="31795"/>
                </a:moveTo>
                <a:lnTo>
                  <a:pt x="76114" y="44496"/>
                </a:lnTo>
                <a:lnTo>
                  <a:pt x="808354" y="54482"/>
                </a:lnTo>
                <a:lnTo>
                  <a:pt x="808609" y="41782"/>
                </a:lnTo>
                <a:lnTo>
                  <a:pt x="76284" y="31795"/>
                </a:lnTo>
                <a:close/>
              </a:path>
              <a:path w="808989" h="76200">
                <a:moveTo>
                  <a:pt x="63626" y="31623"/>
                </a:moveTo>
                <a:lnTo>
                  <a:pt x="63373" y="44323"/>
                </a:lnTo>
                <a:lnTo>
                  <a:pt x="76114" y="44496"/>
                </a:lnTo>
                <a:lnTo>
                  <a:pt x="76284" y="31795"/>
                </a:lnTo>
                <a:lnTo>
                  <a:pt x="63626" y="31623"/>
                </a:lnTo>
                <a:close/>
              </a:path>
              <a:path w="808989" h="76200">
                <a:moveTo>
                  <a:pt x="76286" y="31623"/>
                </a:moveTo>
                <a:lnTo>
                  <a:pt x="63626" y="31623"/>
                </a:lnTo>
                <a:lnTo>
                  <a:pt x="76284" y="31795"/>
                </a:lnTo>
                <a:lnTo>
                  <a:pt x="76286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802" y="3726179"/>
            <a:ext cx="76200" cy="431165"/>
          </a:xfrm>
          <a:custGeom>
            <a:avLst/>
            <a:gdLst/>
            <a:ahLst/>
            <a:cxnLst/>
            <a:rect l="l" t="t" r="r" b="b"/>
            <a:pathLst>
              <a:path w="76200" h="431164">
                <a:moveTo>
                  <a:pt x="44446" y="76136"/>
                </a:moveTo>
                <a:lnTo>
                  <a:pt x="31746" y="76263"/>
                </a:lnTo>
                <a:lnTo>
                  <a:pt x="35178" y="430860"/>
                </a:lnTo>
                <a:lnTo>
                  <a:pt x="47878" y="430733"/>
                </a:lnTo>
                <a:lnTo>
                  <a:pt x="44446" y="76136"/>
                </a:lnTo>
                <a:close/>
              </a:path>
              <a:path w="76200" h="431164">
                <a:moveTo>
                  <a:pt x="37337" y="0"/>
                </a:moveTo>
                <a:lnTo>
                  <a:pt x="0" y="76581"/>
                </a:lnTo>
                <a:lnTo>
                  <a:pt x="31746" y="76263"/>
                </a:lnTo>
                <a:lnTo>
                  <a:pt x="31623" y="63500"/>
                </a:lnTo>
                <a:lnTo>
                  <a:pt x="44323" y="63373"/>
                </a:lnTo>
                <a:lnTo>
                  <a:pt x="69820" y="63373"/>
                </a:lnTo>
                <a:lnTo>
                  <a:pt x="37337" y="0"/>
                </a:lnTo>
                <a:close/>
              </a:path>
              <a:path w="76200" h="431164">
                <a:moveTo>
                  <a:pt x="44323" y="63373"/>
                </a:moveTo>
                <a:lnTo>
                  <a:pt x="31623" y="63500"/>
                </a:lnTo>
                <a:lnTo>
                  <a:pt x="31746" y="76263"/>
                </a:lnTo>
                <a:lnTo>
                  <a:pt x="44446" y="76136"/>
                </a:lnTo>
                <a:lnTo>
                  <a:pt x="44323" y="63373"/>
                </a:lnTo>
                <a:close/>
              </a:path>
              <a:path w="76200" h="431164">
                <a:moveTo>
                  <a:pt x="69820" y="63373"/>
                </a:moveTo>
                <a:lnTo>
                  <a:pt x="44323" y="63373"/>
                </a:lnTo>
                <a:lnTo>
                  <a:pt x="44446" y="76136"/>
                </a:lnTo>
                <a:lnTo>
                  <a:pt x="76200" y="75819"/>
                </a:lnTo>
                <a:lnTo>
                  <a:pt x="69820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07663" y="4137152"/>
            <a:ext cx="1563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Ethereum </a:t>
            </a:r>
            <a:r>
              <a:rPr sz="1200" b="1" spc="-5" dirty="0">
                <a:latin typeface="Times New Roman"/>
                <a:cs typeface="Times New Roman"/>
              </a:rPr>
              <a:t>P2P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7651" y="2510027"/>
            <a:ext cx="1956815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7651" y="2510027"/>
            <a:ext cx="1957070" cy="1042669"/>
          </a:xfrm>
          <a:custGeom>
            <a:avLst/>
            <a:gdLst/>
            <a:ahLst/>
            <a:cxnLst/>
            <a:rect l="l" t="t" r="r" b="b"/>
            <a:pathLst>
              <a:path w="1957070" h="1042670">
                <a:moveTo>
                  <a:pt x="0" y="173735"/>
                </a:moveTo>
                <a:lnTo>
                  <a:pt x="6201" y="127529"/>
                </a:lnTo>
                <a:lnTo>
                  <a:pt x="23706" y="86021"/>
                </a:lnTo>
                <a:lnTo>
                  <a:pt x="50863" y="50863"/>
                </a:lnTo>
                <a:lnTo>
                  <a:pt x="86021" y="23706"/>
                </a:lnTo>
                <a:lnTo>
                  <a:pt x="127529" y="6201"/>
                </a:lnTo>
                <a:lnTo>
                  <a:pt x="173736" y="0"/>
                </a:lnTo>
                <a:lnTo>
                  <a:pt x="1783080" y="0"/>
                </a:lnTo>
                <a:lnTo>
                  <a:pt x="1829286" y="6201"/>
                </a:lnTo>
                <a:lnTo>
                  <a:pt x="1870794" y="23706"/>
                </a:lnTo>
                <a:lnTo>
                  <a:pt x="1905952" y="50863"/>
                </a:lnTo>
                <a:lnTo>
                  <a:pt x="1933109" y="86021"/>
                </a:lnTo>
                <a:lnTo>
                  <a:pt x="1950614" y="127529"/>
                </a:lnTo>
                <a:lnTo>
                  <a:pt x="1956815" y="173735"/>
                </a:lnTo>
                <a:lnTo>
                  <a:pt x="1956815" y="868679"/>
                </a:lnTo>
                <a:lnTo>
                  <a:pt x="1950614" y="914886"/>
                </a:lnTo>
                <a:lnTo>
                  <a:pt x="1933109" y="956394"/>
                </a:lnTo>
                <a:lnTo>
                  <a:pt x="1905952" y="991552"/>
                </a:lnTo>
                <a:lnTo>
                  <a:pt x="1870794" y="1018709"/>
                </a:lnTo>
                <a:lnTo>
                  <a:pt x="1829286" y="1036214"/>
                </a:lnTo>
                <a:lnTo>
                  <a:pt x="1783080" y="1042415"/>
                </a:lnTo>
                <a:lnTo>
                  <a:pt x="173736" y="1042415"/>
                </a:lnTo>
                <a:lnTo>
                  <a:pt x="127529" y="1036214"/>
                </a:lnTo>
                <a:lnTo>
                  <a:pt x="86021" y="1018709"/>
                </a:lnTo>
                <a:lnTo>
                  <a:pt x="50863" y="991552"/>
                </a:lnTo>
                <a:lnTo>
                  <a:pt x="23706" y="956394"/>
                </a:lnTo>
                <a:lnTo>
                  <a:pt x="6201" y="914886"/>
                </a:lnTo>
                <a:lnTo>
                  <a:pt x="0" y="868679"/>
                </a:lnTo>
                <a:lnTo>
                  <a:pt x="0" y="1737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0" y="3151631"/>
            <a:ext cx="637032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3888" y="3151631"/>
            <a:ext cx="637032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39417" y="2632659"/>
            <a:ext cx="168021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QUORUM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130"/>
              </a:spcBef>
              <a:tabLst>
                <a:tab pos="961390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Public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	</a:t>
            </a:r>
            <a:r>
              <a:rPr sz="1000" b="1" spc="-5" dirty="0">
                <a:latin typeface="Times New Roman"/>
                <a:cs typeface="Times New Roman"/>
              </a:rPr>
              <a:t>Private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69052" y="2534411"/>
            <a:ext cx="1956816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9052" y="2534411"/>
            <a:ext cx="1957070" cy="1042669"/>
          </a:xfrm>
          <a:custGeom>
            <a:avLst/>
            <a:gdLst/>
            <a:ahLst/>
            <a:cxnLst/>
            <a:rect l="l" t="t" r="r" b="b"/>
            <a:pathLst>
              <a:path w="1957070" h="1042670">
                <a:moveTo>
                  <a:pt x="0" y="173736"/>
                </a:moveTo>
                <a:lnTo>
                  <a:pt x="6201" y="127529"/>
                </a:lnTo>
                <a:lnTo>
                  <a:pt x="23706" y="86021"/>
                </a:lnTo>
                <a:lnTo>
                  <a:pt x="50863" y="50863"/>
                </a:lnTo>
                <a:lnTo>
                  <a:pt x="86021" y="23706"/>
                </a:lnTo>
                <a:lnTo>
                  <a:pt x="127529" y="6201"/>
                </a:lnTo>
                <a:lnTo>
                  <a:pt x="173736" y="0"/>
                </a:lnTo>
                <a:lnTo>
                  <a:pt x="1783079" y="0"/>
                </a:lnTo>
                <a:lnTo>
                  <a:pt x="1829286" y="6201"/>
                </a:lnTo>
                <a:lnTo>
                  <a:pt x="1870794" y="23706"/>
                </a:lnTo>
                <a:lnTo>
                  <a:pt x="1905952" y="50863"/>
                </a:lnTo>
                <a:lnTo>
                  <a:pt x="1933109" y="86021"/>
                </a:lnTo>
                <a:lnTo>
                  <a:pt x="1950614" y="127529"/>
                </a:lnTo>
                <a:lnTo>
                  <a:pt x="1956816" y="173736"/>
                </a:lnTo>
                <a:lnTo>
                  <a:pt x="1956816" y="868680"/>
                </a:lnTo>
                <a:lnTo>
                  <a:pt x="1950614" y="914886"/>
                </a:lnTo>
                <a:lnTo>
                  <a:pt x="1933109" y="956394"/>
                </a:lnTo>
                <a:lnTo>
                  <a:pt x="1905952" y="991552"/>
                </a:lnTo>
                <a:lnTo>
                  <a:pt x="1870794" y="1018709"/>
                </a:lnTo>
                <a:lnTo>
                  <a:pt x="1829286" y="1036214"/>
                </a:lnTo>
                <a:lnTo>
                  <a:pt x="1783079" y="1042416"/>
                </a:lnTo>
                <a:lnTo>
                  <a:pt x="173736" y="1042416"/>
                </a:lnTo>
                <a:lnTo>
                  <a:pt x="127529" y="1036214"/>
                </a:lnTo>
                <a:lnTo>
                  <a:pt x="86021" y="1018709"/>
                </a:lnTo>
                <a:lnTo>
                  <a:pt x="50863" y="991552"/>
                </a:lnTo>
                <a:lnTo>
                  <a:pt x="23706" y="956394"/>
                </a:lnTo>
                <a:lnTo>
                  <a:pt x="6201" y="914886"/>
                </a:lnTo>
                <a:lnTo>
                  <a:pt x="0" y="86868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2120" y="3176016"/>
            <a:ext cx="637031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5288" y="3176016"/>
            <a:ext cx="637032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22086" y="2658313"/>
            <a:ext cx="168021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QUORUM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130"/>
              </a:spcBef>
              <a:tabLst>
                <a:tab pos="961390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Public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	</a:t>
            </a:r>
            <a:r>
              <a:rPr sz="1000" b="1" spc="-5" dirty="0">
                <a:latin typeface="Times New Roman"/>
                <a:cs typeface="Times New Roman"/>
              </a:rPr>
              <a:t>Private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2796" y="2750057"/>
            <a:ext cx="965200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69215">
              <a:lnSpc>
                <a:spcPct val="143500"/>
              </a:lnSpc>
              <a:spcBef>
                <a:spcPts val="100"/>
              </a:spcBef>
              <a:tabLst>
                <a:tab pos="78232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Ethereum </a:t>
            </a:r>
            <a:r>
              <a:rPr sz="1200" b="1" spc="-5" dirty="0">
                <a:latin typeface="Times New Roman"/>
                <a:cs typeface="Times New Roman"/>
              </a:rPr>
              <a:t>Tx  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	2P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2343" y="3091941"/>
            <a:ext cx="657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hereum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6740" y="4015739"/>
            <a:ext cx="1124711" cy="4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740" y="4015739"/>
            <a:ext cx="1125220" cy="424180"/>
          </a:xfrm>
          <a:custGeom>
            <a:avLst/>
            <a:gdLst/>
            <a:ahLst/>
            <a:cxnLst/>
            <a:rect l="l" t="t" r="r" b="b"/>
            <a:pathLst>
              <a:path w="1125220" h="424179">
                <a:moveTo>
                  <a:pt x="0" y="70612"/>
                </a:moveTo>
                <a:lnTo>
                  <a:pt x="5548" y="43125"/>
                </a:lnTo>
                <a:lnTo>
                  <a:pt x="20680" y="20680"/>
                </a:lnTo>
                <a:lnTo>
                  <a:pt x="43125" y="5548"/>
                </a:lnTo>
                <a:lnTo>
                  <a:pt x="70611" y="0"/>
                </a:lnTo>
                <a:lnTo>
                  <a:pt x="1054099" y="0"/>
                </a:lnTo>
                <a:lnTo>
                  <a:pt x="1081581" y="5548"/>
                </a:lnTo>
                <a:lnTo>
                  <a:pt x="1104026" y="20680"/>
                </a:lnTo>
                <a:lnTo>
                  <a:pt x="1119161" y="43125"/>
                </a:lnTo>
                <a:lnTo>
                  <a:pt x="1124711" y="70612"/>
                </a:lnTo>
                <a:lnTo>
                  <a:pt x="1124711" y="353060"/>
                </a:lnTo>
                <a:lnTo>
                  <a:pt x="1119161" y="380546"/>
                </a:lnTo>
                <a:lnTo>
                  <a:pt x="1104026" y="402991"/>
                </a:lnTo>
                <a:lnTo>
                  <a:pt x="1081581" y="418123"/>
                </a:lnTo>
                <a:lnTo>
                  <a:pt x="1054099" y="423672"/>
                </a:lnTo>
                <a:lnTo>
                  <a:pt x="70611" y="423672"/>
                </a:lnTo>
                <a:lnTo>
                  <a:pt x="43125" y="418123"/>
                </a:lnTo>
                <a:lnTo>
                  <a:pt x="20680" y="402991"/>
                </a:lnTo>
                <a:lnTo>
                  <a:pt x="5548" y="380546"/>
                </a:lnTo>
                <a:lnTo>
                  <a:pt x="0" y="353060"/>
                </a:lnTo>
                <a:lnTo>
                  <a:pt x="0" y="706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6297" y="4041749"/>
            <a:ext cx="6807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Block</a:t>
            </a:r>
            <a:r>
              <a:rPr sz="1100" b="1" spc="-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5344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(Tx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50619" y="3003803"/>
            <a:ext cx="4445" cy="1012825"/>
          </a:xfrm>
          <a:custGeom>
            <a:avLst/>
            <a:gdLst/>
            <a:ahLst/>
            <a:cxnLst/>
            <a:rect l="l" t="t" r="r" b="b"/>
            <a:pathLst>
              <a:path w="4444" h="1012825">
                <a:moveTo>
                  <a:pt x="0" y="1012799"/>
                </a:moveTo>
                <a:lnTo>
                  <a:pt x="389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3617" y="2969386"/>
            <a:ext cx="627380" cy="76200"/>
          </a:xfrm>
          <a:custGeom>
            <a:avLst/>
            <a:gdLst/>
            <a:ahLst/>
            <a:cxnLst/>
            <a:rect l="l" t="t" r="r" b="b"/>
            <a:pathLst>
              <a:path w="627380" h="76200">
                <a:moveTo>
                  <a:pt x="614854" y="31623"/>
                </a:moveTo>
                <a:lnTo>
                  <a:pt x="563168" y="31623"/>
                </a:lnTo>
                <a:lnTo>
                  <a:pt x="563295" y="44323"/>
                </a:lnTo>
                <a:lnTo>
                  <a:pt x="550585" y="44434"/>
                </a:lnTo>
                <a:lnTo>
                  <a:pt x="550849" y="76200"/>
                </a:lnTo>
                <a:lnTo>
                  <a:pt x="626795" y="37464"/>
                </a:lnTo>
                <a:lnTo>
                  <a:pt x="614854" y="31623"/>
                </a:lnTo>
                <a:close/>
              </a:path>
              <a:path w="627380" h="76200">
                <a:moveTo>
                  <a:pt x="550479" y="31734"/>
                </a:moveTo>
                <a:lnTo>
                  <a:pt x="0" y="36575"/>
                </a:lnTo>
                <a:lnTo>
                  <a:pt x="101" y="49275"/>
                </a:lnTo>
                <a:lnTo>
                  <a:pt x="550585" y="44434"/>
                </a:lnTo>
                <a:lnTo>
                  <a:pt x="550479" y="31734"/>
                </a:lnTo>
                <a:close/>
              </a:path>
              <a:path w="627380" h="76200">
                <a:moveTo>
                  <a:pt x="563168" y="31623"/>
                </a:moveTo>
                <a:lnTo>
                  <a:pt x="550479" y="31734"/>
                </a:lnTo>
                <a:lnTo>
                  <a:pt x="550585" y="44434"/>
                </a:lnTo>
                <a:lnTo>
                  <a:pt x="563295" y="44323"/>
                </a:lnTo>
                <a:lnTo>
                  <a:pt x="563168" y="31623"/>
                </a:lnTo>
                <a:close/>
              </a:path>
              <a:path w="627380" h="76200">
                <a:moveTo>
                  <a:pt x="550214" y="0"/>
                </a:moveTo>
                <a:lnTo>
                  <a:pt x="550479" y="31734"/>
                </a:lnTo>
                <a:lnTo>
                  <a:pt x="614854" y="31623"/>
                </a:lnTo>
                <a:lnTo>
                  <a:pt x="550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5498" y="2818637"/>
            <a:ext cx="993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Block with Tx</a:t>
            </a:r>
            <a:r>
              <a:rPr sz="1000" b="1" spc="-1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44740" y="4067555"/>
            <a:ext cx="1127759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4740" y="4067555"/>
            <a:ext cx="1127760" cy="424180"/>
          </a:xfrm>
          <a:custGeom>
            <a:avLst/>
            <a:gdLst/>
            <a:ahLst/>
            <a:cxnLst/>
            <a:rect l="l" t="t" r="r" b="b"/>
            <a:pathLst>
              <a:path w="1127759" h="424179">
                <a:moveTo>
                  <a:pt x="0" y="70612"/>
                </a:moveTo>
                <a:lnTo>
                  <a:pt x="5550" y="43125"/>
                </a:lnTo>
                <a:lnTo>
                  <a:pt x="20685" y="20680"/>
                </a:lnTo>
                <a:lnTo>
                  <a:pt x="43130" y="5548"/>
                </a:lnTo>
                <a:lnTo>
                  <a:pt x="70611" y="0"/>
                </a:lnTo>
                <a:lnTo>
                  <a:pt x="1057148" y="0"/>
                </a:lnTo>
                <a:lnTo>
                  <a:pt x="1084629" y="5548"/>
                </a:lnTo>
                <a:lnTo>
                  <a:pt x="1107074" y="20680"/>
                </a:lnTo>
                <a:lnTo>
                  <a:pt x="1122209" y="43125"/>
                </a:lnTo>
                <a:lnTo>
                  <a:pt x="1127759" y="70612"/>
                </a:lnTo>
                <a:lnTo>
                  <a:pt x="1127759" y="353060"/>
                </a:lnTo>
                <a:lnTo>
                  <a:pt x="1122209" y="380546"/>
                </a:lnTo>
                <a:lnTo>
                  <a:pt x="1107074" y="402991"/>
                </a:lnTo>
                <a:lnTo>
                  <a:pt x="1084629" y="418123"/>
                </a:lnTo>
                <a:lnTo>
                  <a:pt x="1057148" y="423672"/>
                </a:lnTo>
                <a:lnTo>
                  <a:pt x="70611" y="423672"/>
                </a:lnTo>
                <a:lnTo>
                  <a:pt x="43130" y="418123"/>
                </a:lnTo>
                <a:lnTo>
                  <a:pt x="20685" y="402991"/>
                </a:lnTo>
                <a:lnTo>
                  <a:pt x="5550" y="380546"/>
                </a:lnTo>
                <a:lnTo>
                  <a:pt x="0" y="353060"/>
                </a:lnTo>
                <a:lnTo>
                  <a:pt x="0" y="706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66735" y="4092650"/>
            <a:ext cx="6832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Block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5344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(Tx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08619" y="3037331"/>
            <a:ext cx="4445" cy="1012825"/>
          </a:xfrm>
          <a:custGeom>
            <a:avLst/>
            <a:gdLst/>
            <a:ahLst/>
            <a:cxnLst/>
            <a:rect l="l" t="t" r="r" b="b"/>
            <a:pathLst>
              <a:path w="4445" h="1012825">
                <a:moveTo>
                  <a:pt x="0" y="1012799"/>
                </a:moveTo>
                <a:lnTo>
                  <a:pt x="3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25868" y="3018154"/>
            <a:ext cx="691515" cy="76200"/>
          </a:xfrm>
          <a:custGeom>
            <a:avLst/>
            <a:gdLst/>
            <a:ahLst/>
            <a:cxnLst/>
            <a:rect l="l" t="t" r="r" b="b"/>
            <a:pathLst>
              <a:path w="691515" h="76200">
                <a:moveTo>
                  <a:pt x="75437" y="0"/>
                </a:moveTo>
                <a:lnTo>
                  <a:pt x="0" y="39624"/>
                </a:lnTo>
                <a:lnTo>
                  <a:pt x="76961" y="76200"/>
                </a:lnTo>
                <a:lnTo>
                  <a:pt x="76332" y="44704"/>
                </a:lnTo>
                <a:lnTo>
                  <a:pt x="63626" y="44704"/>
                </a:lnTo>
                <a:lnTo>
                  <a:pt x="63373" y="32004"/>
                </a:lnTo>
                <a:lnTo>
                  <a:pt x="76072" y="31739"/>
                </a:lnTo>
                <a:lnTo>
                  <a:pt x="75437" y="0"/>
                </a:lnTo>
                <a:close/>
              </a:path>
              <a:path w="691515" h="76200">
                <a:moveTo>
                  <a:pt x="76072" y="31739"/>
                </a:moveTo>
                <a:lnTo>
                  <a:pt x="63373" y="32004"/>
                </a:lnTo>
                <a:lnTo>
                  <a:pt x="63626" y="44704"/>
                </a:lnTo>
                <a:lnTo>
                  <a:pt x="76326" y="44439"/>
                </a:lnTo>
                <a:lnTo>
                  <a:pt x="76072" y="31739"/>
                </a:lnTo>
                <a:close/>
              </a:path>
              <a:path w="691515" h="76200">
                <a:moveTo>
                  <a:pt x="76326" y="44439"/>
                </a:moveTo>
                <a:lnTo>
                  <a:pt x="63626" y="44704"/>
                </a:lnTo>
                <a:lnTo>
                  <a:pt x="76332" y="44704"/>
                </a:lnTo>
                <a:lnTo>
                  <a:pt x="76326" y="44439"/>
                </a:lnTo>
                <a:close/>
              </a:path>
              <a:path w="691515" h="76200">
                <a:moveTo>
                  <a:pt x="691006" y="18923"/>
                </a:moveTo>
                <a:lnTo>
                  <a:pt x="76072" y="31739"/>
                </a:lnTo>
                <a:lnTo>
                  <a:pt x="76326" y="44439"/>
                </a:lnTo>
                <a:lnTo>
                  <a:pt x="691387" y="31623"/>
                </a:lnTo>
                <a:lnTo>
                  <a:pt x="691006" y="1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783194" y="2827147"/>
            <a:ext cx="993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Block with Tx</a:t>
            </a:r>
            <a:r>
              <a:rPr sz="1000" b="1" spc="-1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9D921C3-7E44-40AD-9067-83D7910A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3014"/>
            <a:ext cx="6574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How </a:t>
            </a:r>
            <a:r>
              <a:rPr sz="2800" b="0" spc="5" dirty="0">
                <a:latin typeface="Arial"/>
                <a:cs typeface="Arial"/>
              </a:rPr>
              <a:t>a </a:t>
            </a:r>
            <a:r>
              <a:rPr sz="2800" b="0" spc="-5" dirty="0">
                <a:latin typeface="Arial"/>
                <a:cs typeface="Arial"/>
              </a:rPr>
              <a:t>Private </a:t>
            </a:r>
            <a:r>
              <a:rPr sz="2800" b="0" dirty="0">
                <a:latin typeface="Arial"/>
                <a:cs typeface="Arial"/>
              </a:rPr>
              <a:t>Transaction is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483" y="1818131"/>
            <a:ext cx="8476615" cy="2862580"/>
          </a:xfrm>
          <a:custGeom>
            <a:avLst/>
            <a:gdLst/>
            <a:ahLst/>
            <a:cxnLst/>
            <a:rect l="l" t="t" r="r" b="b"/>
            <a:pathLst>
              <a:path w="8476615" h="2862579">
                <a:moveTo>
                  <a:pt x="0" y="2862072"/>
                </a:moveTo>
                <a:lnTo>
                  <a:pt x="8476488" y="2862072"/>
                </a:lnTo>
                <a:lnTo>
                  <a:pt x="8476488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6211" y="2485644"/>
            <a:ext cx="1953767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6211" y="2485644"/>
            <a:ext cx="1953895" cy="1042669"/>
          </a:xfrm>
          <a:custGeom>
            <a:avLst/>
            <a:gdLst/>
            <a:ahLst/>
            <a:cxnLst/>
            <a:rect l="l" t="t" r="r" b="b"/>
            <a:pathLst>
              <a:path w="1953895" h="1042670">
                <a:moveTo>
                  <a:pt x="0" y="173736"/>
                </a:moveTo>
                <a:lnTo>
                  <a:pt x="6201" y="127529"/>
                </a:lnTo>
                <a:lnTo>
                  <a:pt x="23706" y="86021"/>
                </a:lnTo>
                <a:lnTo>
                  <a:pt x="50863" y="50863"/>
                </a:lnTo>
                <a:lnTo>
                  <a:pt x="86021" y="23706"/>
                </a:lnTo>
                <a:lnTo>
                  <a:pt x="127529" y="6201"/>
                </a:lnTo>
                <a:lnTo>
                  <a:pt x="173736" y="0"/>
                </a:lnTo>
                <a:lnTo>
                  <a:pt x="1780032" y="0"/>
                </a:lnTo>
                <a:lnTo>
                  <a:pt x="1826238" y="6201"/>
                </a:lnTo>
                <a:lnTo>
                  <a:pt x="1867746" y="23706"/>
                </a:lnTo>
                <a:lnTo>
                  <a:pt x="1902904" y="50863"/>
                </a:lnTo>
                <a:lnTo>
                  <a:pt x="1930061" y="86021"/>
                </a:lnTo>
                <a:lnTo>
                  <a:pt x="1947566" y="127529"/>
                </a:lnTo>
                <a:lnTo>
                  <a:pt x="1953767" y="173736"/>
                </a:lnTo>
                <a:lnTo>
                  <a:pt x="1953767" y="868680"/>
                </a:lnTo>
                <a:lnTo>
                  <a:pt x="1947566" y="914886"/>
                </a:lnTo>
                <a:lnTo>
                  <a:pt x="1930061" y="956394"/>
                </a:lnTo>
                <a:lnTo>
                  <a:pt x="1902904" y="991552"/>
                </a:lnTo>
                <a:lnTo>
                  <a:pt x="1867746" y="1018709"/>
                </a:lnTo>
                <a:lnTo>
                  <a:pt x="1826238" y="1036214"/>
                </a:lnTo>
                <a:lnTo>
                  <a:pt x="1780032" y="1042416"/>
                </a:lnTo>
                <a:lnTo>
                  <a:pt x="173736" y="1042416"/>
                </a:lnTo>
                <a:lnTo>
                  <a:pt x="127529" y="1036214"/>
                </a:lnTo>
                <a:lnTo>
                  <a:pt x="86021" y="1018709"/>
                </a:lnTo>
                <a:lnTo>
                  <a:pt x="50863" y="991552"/>
                </a:lnTo>
                <a:lnTo>
                  <a:pt x="23706" y="956394"/>
                </a:lnTo>
                <a:lnTo>
                  <a:pt x="6201" y="914886"/>
                </a:lnTo>
                <a:lnTo>
                  <a:pt x="0" y="86868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395" y="3997452"/>
            <a:ext cx="1127760" cy="426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395" y="3997452"/>
            <a:ext cx="1127760" cy="426720"/>
          </a:xfrm>
          <a:custGeom>
            <a:avLst/>
            <a:gdLst/>
            <a:ahLst/>
            <a:cxnLst/>
            <a:rect l="l" t="t" r="r" b="b"/>
            <a:pathLst>
              <a:path w="1127760" h="426720">
                <a:moveTo>
                  <a:pt x="0" y="71120"/>
                </a:move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20" y="0"/>
                </a:lnTo>
                <a:lnTo>
                  <a:pt x="1056640" y="0"/>
                </a:lnTo>
                <a:lnTo>
                  <a:pt x="1084308" y="5588"/>
                </a:lnTo>
                <a:lnTo>
                  <a:pt x="1106916" y="20829"/>
                </a:lnTo>
                <a:lnTo>
                  <a:pt x="1122166" y="43435"/>
                </a:lnTo>
                <a:lnTo>
                  <a:pt x="1127760" y="71120"/>
                </a:lnTo>
                <a:lnTo>
                  <a:pt x="1127760" y="355600"/>
                </a:lnTo>
                <a:lnTo>
                  <a:pt x="1122166" y="383284"/>
                </a:lnTo>
                <a:lnTo>
                  <a:pt x="1106916" y="405890"/>
                </a:lnTo>
                <a:lnTo>
                  <a:pt x="1084308" y="421131"/>
                </a:lnTo>
                <a:lnTo>
                  <a:pt x="1056640" y="426720"/>
                </a:lnTo>
                <a:lnTo>
                  <a:pt x="71120" y="426720"/>
                </a:lnTo>
                <a:lnTo>
                  <a:pt x="43435" y="421131"/>
                </a:lnTo>
                <a:lnTo>
                  <a:pt x="20829" y="405890"/>
                </a:lnTo>
                <a:lnTo>
                  <a:pt x="5588" y="383284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568" y="4025290"/>
            <a:ext cx="6680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5080" indent="-8572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Block</a:t>
            </a:r>
            <a:r>
              <a:rPr sz="1100" b="1" spc="-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5344  (Tx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30795" y="2467355"/>
            <a:ext cx="1712976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30795" y="2467355"/>
            <a:ext cx="1713230" cy="923925"/>
          </a:xfrm>
          <a:custGeom>
            <a:avLst/>
            <a:gdLst/>
            <a:ahLst/>
            <a:cxnLst/>
            <a:rect l="l" t="t" r="r" b="b"/>
            <a:pathLst>
              <a:path w="1713229" h="92392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1559052" y="0"/>
                </a:lnTo>
                <a:lnTo>
                  <a:pt x="1607685" y="7851"/>
                </a:lnTo>
                <a:lnTo>
                  <a:pt x="1649937" y="29711"/>
                </a:lnTo>
                <a:lnTo>
                  <a:pt x="1683264" y="63038"/>
                </a:lnTo>
                <a:lnTo>
                  <a:pt x="1705124" y="105290"/>
                </a:lnTo>
                <a:lnTo>
                  <a:pt x="1712976" y="153924"/>
                </a:lnTo>
                <a:lnTo>
                  <a:pt x="1712976" y="769619"/>
                </a:lnTo>
                <a:lnTo>
                  <a:pt x="1705124" y="818253"/>
                </a:lnTo>
                <a:lnTo>
                  <a:pt x="1683264" y="860505"/>
                </a:lnTo>
                <a:lnTo>
                  <a:pt x="1649937" y="893832"/>
                </a:lnTo>
                <a:lnTo>
                  <a:pt x="1607685" y="915692"/>
                </a:lnTo>
                <a:lnTo>
                  <a:pt x="1559052" y="923544"/>
                </a:lnTo>
                <a:lnTo>
                  <a:pt x="153924" y="923544"/>
                </a:lnTo>
                <a:lnTo>
                  <a:pt x="105290" y="915692"/>
                </a:lnTo>
                <a:lnTo>
                  <a:pt x="63038" y="893832"/>
                </a:lnTo>
                <a:lnTo>
                  <a:pt x="29711" y="860505"/>
                </a:lnTo>
                <a:lnTo>
                  <a:pt x="7851" y="818253"/>
                </a:lnTo>
                <a:lnTo>
                  <a:pt x="0" y="769619"/>
                </a:lnTo>
                <a:lnTo>
                  <a:pt x="0" y="1539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17206" y="2819145"/>
            <a:ext cx="756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NC</a:t>
            </a:r>
            <a:r>
              <a:rPr sz="1200" b="1" spc="-15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AVE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6114" y="3810711"/>
            <a:ext cx="8972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Resp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9279" y="3127247"/>
            <a:ext cx="637032" cy="32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400" y="3127247"/>
            <a:ext cx="637031" cy="32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6198" y="2607944"/>
            <a:ext cx="16808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QUORUM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130"/>
              </a:spcBef>
              <a:tabLst>
                <a:tab pos="96202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Public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	</a:t>
            </a:r>
            <a:r>
              <a:rPr sz="1000" b="1" spc="-5" dirty="0">
                <a:latin typeface="Times New Roman"/>
                <a:cs typeface="Times New Roman"/>
              </a:rPr>
              <a:t>Private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6844" y="2485644"/>
            <a:ext cx="1895855" cy="90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6844" y="2485644"/>
            <a:ext cx="1896110" cy="905510"/>
          </a:xfrm>
          <a:custGeom>
            <a:avLst/>
            <a:gdLst/>
            <a:ahLst/>
            <a:cxnLst/>
            <a:rect l="l" t="t" r="r" b="b"/>
            <a:pathLst>
              <a:path w="189611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744979" y="0"/>
                </a:lnTo>
                <a:lnTo>
                  <a:pt x="1792662" y="7693"/>
                </a:lnTo>
                <a:lnTo>
                  <a:pt x="1834079" y="29114"/>
                </a:lnTo>
                <a:lnTo>
                  <a:pt x="1866741" y="61776"/>
                </a:lnTo>
                <a:lnTo>
                  <a:pt x="1888162" y="103193"/>
                </a:lnTo>
                <a:lnTo>
                  <a:pt x="1895855" y="150875"/>
                </a:lnTo>
                <a:lnTo>
                  <a:pt x="1895855" y="754380"/>
                </a:lnTo>
                <a:lnTo>
                  <a:pt x="1888162" y="802062"/>
                </a:lnTo>
                <a:lnTo>
                  <a:pt x="1866741" y="843479"/>
                </a:lnTo>
                <a:lnTo>
                  <a:pt x="1834079" y="876141"/>
                </a:lnTo>
                <a:lnTo>
                  <a:pt x="1792662" y="897562"/>
                </a:lnTo>
                <a:lnTo>
                  <a:pt x="1744979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03317" y="2827731"/>
            <a:ext cx="14331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Transaction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17720" y="3166872"/>
            <a:ext cx="335279" cy="332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0976" y="3294888"/>
            <a:ext cx="335279" cy="329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5275" y="2985516"/>
            <a:ext cx="4445" cy="1012825"/>
          </a:xfrm>
          <a:custGeom>
            <a:avLst/>
            <a:gdLst/>
            <a:ahLst/>
            <a:cxnLst/>
            <a:rect l="l" t="t" r="r" b="b"/>
            <a:pathLst>
              <a:path w="4444" h="1012825">
                <a:moveTo>
                  <a:pt x="0" y="1012799"/>
                </a:moveTo>
                <a:lnTo>
                  <a:pt x="389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8273" y="2951098"/>
            <a:ext cx="627380" cy="76200"/>
          </a:xfrm>
          <a:custGeom>
            <a:avLst/>
            <a:gdLst/>
            <a:ahLst/>
            <a:cxnLst/>
            <a:rect l="l" t="t" r="r" b="b"/>
            <a:pathLst>
              <a:path w="627380" h="76200">
                <a:moveTo>
                  <a:pt x="614854" y="31623"/>
                </a:moveTo>
                <a:lnTo>
                  <a:pt x="563168" y="31623"/>
                </a:lnTo>
                <a:lnTo>
                  <a:pt x="563295" y="44323"/>
                </a:lnTo>
                <a:lnTo>
                  <a:pt x="550585" y="44434"/>
                </a:lnTo>
                <a:lnTo>
                  <a:pt x="550849" y="76200"/>
                </a:lnTo>
                <a:lnTo>
                  <a:pt x="626795" y="37464"/>
                </a:lnTo>
                <a:lnTo>
                  <a:pt x="614854" y="31623"/>
                </a:lnTo>
                <a:close/>
              </a:path>
              <a:path w="627380" h="76200">
                <a:moveTo>
                  <a:pt x="550479" y="31734"/>
                </a:moveTo>
                <a:lnTo>
                  <a:pt x="0" y="36575"/>
                </a:lnTo>
                <a:lnTo>
                  <a:pt x="101" y="49275"/>
                </a:lnTo>
                <a:lnTo>
                  <a:pt x="550585" y="44434"/>
                </a:lnTo>
                <a:lnTo>
                  <a:pt x="550479" y="31734"/>
                </a:lnTo>
                <a:close/>
              </a:path>
              <a:path w="627380" h="76200">
                <a:moveTo>
                  <a:pt x="563168" y="31623"/>
                </a:moveTo>
                <a:lnTo>
                  <a:pt x="550479" y="31734"/>
                </a:lnTo>
                <a:lnTo>
                  <a:pt x="550585" y="44434"/>
                </a:lnTo>
                <a:lnTo>
                  <a:pt x="563295" y="44323"/>
                </a:lnTo>
                <a:lnTo>
                  <a:pt x="563168" y="31623"/>
                </a:lnTo>
                <a:close/>
              </a:path>
              <a:path w="627380" h="76200">
                <a:moveTo>
                  <a:pt x="550214" y="0"/>
                </a:moveTo>
                <a:lnTo>
                  <a:pt x="550479" y="31734"/>
                </a:lnTo>
                <a:lnTo>
                  <a:pt x="614854" y="31623"/>
                </a:lnTo>
                <a:lnTo>
                  <a:pt x="550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65222" y="2241169"/>
            <a:ext cx="2785745" cy="245110"/>
          </a:xfrm>
          <a:custGeom>
            <a:avLst/>
            <a:gdLst/>
            <a:ahLst/>
            <a:cxnLst/>
            <a:rect l="l" t="t" r="r" b="b"/>
            <a:pathLst>
              <a:path w="2785745" h="245110">
                <a:moveTo>
                  <a:pt x="2741041" y="168910"/>
                </a:moveTo>
                <a:lnTo>
                  <a:pt x="2709291" y="168910"/>
                </a:lnTo>
                <a:lnTo>
                  <a:pt x="2747391" y="245110"/>
                </a:lnTo>
                <a:lnTo>
                  <a:pt x="2779141" y="181610"/>
                </a:lnTo>
                <a:lnTo>
                  <a:pt x="2741041" y="181610"/>
                </a:lnTo>
                <a:lnTo>
                  <a:pt x="2741041" y="168910"/>
                </a:lnTo>
                <a:close/>
              </a:path>
              <a:path w="2785745" h="245110">
                <a:moveTo>
                  <a:pt x="2750947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244475"/>
                </a:lnTo>
                <a:lnTo>
                  <a:pt x="12700" y="244475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753741" y="6350"/>
                </a:lnTo>
                <a:lnTo>
                  <a:pt x="2753741" y="2793"/>
                </a:lnTo>
                <a:lnTo>
                  <a:pt x="2750947" y="0"/>
                </a:lnTo>
                <a:close/>
              </a:path>
              <a:path w="2785745" h="245110">
                <a:moveTo>
                  <a:pt x="2741041" y="6350"/>
                </a:moveTo>
                <a:lnTo>
                  <a:pt x="2741041" y="181610"/>
                </a:lnTo>
                <a:lnTo>
                  <a:pt x="2753741" y="181610"/>
                </a:lnTo>
                <a:lnTo>
                  <a:pt x="2753741" y="12700"/>
                </a:lnTo>
                <a:lnTo>
                  <a:pt x="2747391" y="12700"/>
                </a:lnTo>
                <a:lnTo>
                  <a:pt x="2741041" y="6350"/>
                </a:lnTo>
                <a:close/>
              </a:path>
              <a:path w="2785745" h="245110">
                <a:moveTo>
                  <a:pt x="2785491" y="168910"/>
                </a:moveTo>
                <a:lnTo>
                  <a:pt x="2753741" y="168910"/>
                </a:lnTo>
                <a:lnTo>
                  <a:pt x="2753741" y="181610"/>
                </a:lnTo>
                <a:lnTo>
                  <a:pt x="2779141" y="181610"/>
                </a:lnTo>
                <a:lnTo>
                  <a:pt x="2785491" y="168910"/>
                </a:lnTo>
                <a:close/>
              </a:path>
              <a:path w="2785745" h="24511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785745" h="245110">
                <a:moveTo>
                  <a:pt x="2741041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741041" y="12700"/>
                </a:lnTo>
                <a:lnTo>
                  <a:pt x="2741041" y="6350"/>
                </a:lnTo>
                <a:close/>
              </a:path>
              <a:path w="2785745" h="245110">
                <a:moveTo>
                  <a:pt x="2753741" y="6350"/>
                </a:moveTo>
                <a:lnTo>
                  <a:pt x="2741041" y="6350"/>
                </a:lnTo>
                <a:lnTo>
                  <a:pt x="2747391" y="12700"/>
                </a:lnTo>
                <a:lnTo>
                  <a:pt x="2753741" y="12700"/>
                </a:lnTo>
                <a:lnTo>
                  <a:pt x="275374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2572" y="2723133"/>
            <a:ext cx="775970" cy="76200"/>
          </a:xfrm>
          <a:custGeom>
            <a:avLst/>
            <a:gdLst/>
            <a:ahLst/>
            <a:cxnLst/>
            <a:rect l="l" t="t" r="r" b="b"/>
            <a:pathLst>
              <a:path w="775970" h="76200">
                <a:moveTo>
                  <a:pt x="700151" y="0"/>
                </a:moveTo>
                <a:lnTo>
                  <a:pt x="699833" y="31744"/>
                </a:lnTo>
                <a:lnTo>
                  <a:pt x="712470" y="31876"/>
                </a:lnTo>
                <a:lnTo>
                  <a:pt x="712343" y="44576"/>
                </a:lnTo>
                <a:lnTo>
                  <a:pt x="699704" y="44576"/>
                </a:lnTo>
                <a:lnTo>
                  <a:pt x="699388" y="76072"/>
                </a:lnTo>
                <a:lnTo>
                  <a:pt x="764208" y="44576"/>
                </a:lnTo>
                <a:lnTo>
                  <a:pt x="712343" y="44576"/>
                </a:lnTo>
                <a:lnTo>
                  <a:pt x="699705" y="44444"/>
                </a:lnTo>
                <a:lnTo>
                  <a:pt x="764481" y="44444"/>
                </a:lnTo>
                <a:lnTo>
                  <a:pt x="775970" y="38862"/>
                </a:lnTo>
                <a:lnTo>
                  <a:pt x="700151" y="0"/>
                </a:lnTo>
                <a:close/>
              </a:path>
              <a:path w="775970" h="76200">
                <a:moveTo>
                  <a:pt x="699833" y="31744"/>
                </a:moveTo>
                <a:lnTo>
                  <a:pt x="699705" y="44444"/>
                </a:lnTo>
                <a:lnTo>
                  <a:pt x="712343" y="44576"/>
                </a:lnTo>
                <a:lnTo>
                  <a:pt x="712470" y="31876"/>
                </a:lnTo>
                <a:lnTo>
                  <a:pt x="699833" y="31744"/>
                </a:lnTo>
                <a:close/>
              </a:path>
              <a:path w="775970" h="76200">
                <a:moveTo>
                  <a:pt x="253" y="24383"/>
                </a:moveTo>
                <a:lnTo>
                  <a:pt x="0" y="37083"/>
                </a:lnTo>
                <a:lnTo>
                  <a:pt x="699705" y="44444"/>
                </a:lnTo>
                <a:lnTo>
                  <a:pt x="699833" y="31744"/>
                </a:lnTo>
                <a:lnTo>
                  <a:pt x="253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1844" y="3148583"/>
            <a:ext cx="760095" cy="76200"/>
          </a:xfrm>
          <a:custGeom>
            <a:avLst/>
            <a:gdLst/>
            <a:ahLst/>
            <a:cxnLst/>
            <a:rect l="l" t="t" r="r" b="b"/>
            <a:pathLst>
              <a:path w="7600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00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0095" h="76200">
                <a:moveTo>
                  <a:pt x="7598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59840" y="44450"/>
                </a:lnTo>
                <a:lnTo>
                  <a:pt x="7598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33472" y="3390900"/>
            <a:ext cx="2785745" cy="379730"/>
          </a:xfrm>
          <a:custGeom>
            <a:avLst/>
            <a:gdLst/>
            <a:ahLst/>
            <a:cxnLst/>
            <a:rect l="l" t="t" r="r" b="b"/>
            <a:pathLst>
              <a:path w="2785745" h="379729">
                <a:moveTo>
                  <a:pt x="44450" y="198501"/>
                </a:moveTo>
                <a:lnTo>
                  <a:pt x="31750" y="198501"/>
                </a:lnTo>
                <a:lnTo>
                  <a:pt x="31750" y="376682"/>
                </a:lnTo>
                <a:lnTo>
                  <a:pt x="34543" y="379476"/>
                </a:lnTo>
                <a:lnTo>
                  <a:pt x="2782697" y="379476"/>
                </a:lnTo>
                <a:lnTo>
                  <a:pt x="2785491" y="376682"/>
                </a:lnTo>
                <a:lnTo>
                  <a:pt x="2785491" y="373126"/>
                </a:lnTo>
                <a:lnTo>
                  <a:pt x="44450" y="373126"/>
                </a:lnTo>
                <a:lnTo>
                  <a:pt x="38100" y="366776"/>
                </a:lnTo>
                <a:lnTo>
                  <a:pt x="44450" y="366776"/>
                </a:lnTo>
                <a:lnTo>
                  <a:pt x="44450" y="198501"/>
                </a:lnTo>
                <a:close/>
              </a:path>
              <a:path w="2785745" h="379729">
                <a:moveTo>
                  <a:pt x="44450" y="366776"/>
                </a:moveTo>
                <a:lnTo>
                  <a:pt x="38100" y="366776"/>
                </a:lnTo>
                <a:lnTo>
                  <a:pt x="44450" y="373126"/>
                </a:lnTo>
                <a:lnTo>
                  <a:pt x="44450" y="366776"/>
                </a:lnTo>
                <a:close/>
              </a:path>
              <a:path w="2785745" h="379729">
                <a:moveTo>
                  <a:pt x="2772791" y="366776"/>
                </a:moveTo>
                <a:lnTo>
                  <a:pt x="44450" y="366776"/>
                </a:lnTo>
                <a:lnTo>
                  <a:pt x="44450" y="373126"/>
                </a:lnTo>
                <a:lnTo>
                  <a:pt x="2772791" y="373126"/>
                </a:lnTo>
                <a:lnTo>
                  <a:pt x="2772791" y="366776"/>
                </a:lnTo>
                <a:close/>
              </a:path>
              <a:path w="2785745" h="379729">
                <a:moveTo>
                  <a:pt x="2785491" y="0"/>
                </a:moveTo>
                <a:lnTo>
                  <a:pt x="2772791" y="0"/>
                </a:lnTo>
                <a:lnTo>
                  <a:pt x="2772791" y="373126"/>
                </a:lnTo>
                <a:lnTo>
                  <a:pt x="2779141" y="366776"/>
                </a:lnTo>
                <a:lnTo>
                  <a:pt x="2785491" y="366776"/>
                </a:lnTo>
                <a:lnTo>
                  <a:pt x="2785491" y="0"/>
                </a:lnTo>
                <a:close/>
              </a:path>
              <a:path w="2785745" h="379729">
                <a:moveTo>
                  <a:pt x="2785491" y="366776"/>
                </a:moveTo>
                <a:lnTo>
                  <a:pt x="2779141" y="366776"/>
                </a:lnTo>
                <a:lnTo>
                  <a:pt x="2772791" y="373126"/>
                </a:lnTo>
                <a:lnTo>
                  <a:pt x="2785491" y="373126"/>
                </a:lnTo>
                <a:lnTo>
                  <a:pt x="2785491" y="366776"/>
                </a:lnTo>
                <a:close/>
              </a:path>
              <a:path w="2785745" h="379729">
                <a:moveTo>
                  <a:pt x="38100" y="135001"/>
                </a:moveTo>
                <a:lnTo>
                  <a:pt x="0" y="211201"/>
                </a:lnTo>
                <a:lnTo>
                  <a:pt x="31750" y="211201"/>
                </a:lnTo>
                <a:lnTo>
                  <a:pt x="31750" y="198501"/>
                </a:lnTo>
                <a:lnTo>
                  <a:pt x="69850" y="198501"/>
                </a:lnTo>
                <a:lnTo>
                  <a:pt x="38100" y="135001"/>
                </a:lnTo>
                <a:close/>
              </a:path>
              <a:path w="2785745" h="379729">
                <a:moveTo>
                  <a:pt x="69850" y="198501"/>
                </a:moveTo>
                <a:lnTo>
                  <a:pt x="44450" y="198501"/>
                </a:lnTo>
                <a:lnTo>
                  <a:pt x="44450" y="211201"/>
                </a:lnTo>
                <a:lnTo>
                  <a:pt x="76200" y="211201"/>
                </a:lnTo>
                <a:lnTo>
                  <a:pt x="69850" y="198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44360" y="2275788"/>
            <a:ext cx="629285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5" dirty="0">
                <a:latin typeface="Times New Roman"/>
                <a:cs typeface="Times New Roman"/>
              </a:rPr>
              <a:t>cry</a:t>
            </a:r>
            <a:r>
              <a:rPr sz="1000" b="1" spc="-1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39370" marR="24765" indent="-21590">
              <a:lnSpc>
                <a:spcPct val="100000"/>
              </a:lnSpc>
            </a:pPr>
            <a:r>
              <a:rPr sz="1000" b="1" spc="5" dirty="0">
                <a:latin typeface="Times New Roman"/>
                <a:cs typeface="Times New Roman"/>
              </a:rPr>
              <a:t>/</a:t>
            </a: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1000" b="1" spc="5" dirty="0">
                <a:latin typeface="Times New Roman"/>
                <a:cs typeface="Times New Roman"/>
              </a:rPr>
              <a:t>ecr</a:t>
            </a:r>
            <a:r>
              <a:rPr sz="1000" b="1" dirty="0">
                <a:latin typeface="Times New Roman"/>
                <a:cs typeface="Times New Roman"/>
              </a:rPr>
              <a:t>y</a:t>
            </a:r>
            <a:r>
              <a:rPr sz="1000" b="1" spc="-1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o  n</a:t>
            </a:r>
            <a:r>
              <a:rPr sz="1000" b="1" spc="-7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6448297" y="3226384"/>
            <a:ext cx="69723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latin typeface="Times New Roman"/>
                <a:cs typeface="Times New Roman"/>
              </a:rPr>
              <a:t>Tx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Response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7116" y="2790825"/>
            <a:ext cx="9810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Block with Tx</a:t>
            </a:r>
            <a:r>
              <a:rPr sz="1000" b="1" spc="-1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60"/>
              </a:spcBef>
              <a:tabLst>
                <a:tab pos="508000" algn="l"/>
              </a:tabLst>
            </a:pPr>
            <a:r>
              <a:rPr spc="-5" dirty="0"/>
              <a:t>D.	The Receiver Node </a:t>
            </a:r>
            <a:r>
              <a:rPr dirty="0"/>
              <a:t>makes </a:t>
            </a:r>
            <a:r>
              <a:rPr spc="-5" dirty="0"/>
              <a:t>a </a:t>
            </a:r>
            <a:r>
              <a:rPr spc="-10" dirty="0"/>
              <a:t>call to </a:t>
            </a:r>
            <a:r>
              <a:rPr spc="-5" dirty="0"/>
              <a:t>their </a:t>
            </a:r>
            <a:r>
              <a:rPr dirty="0"/>
              <a:t>local </a:t>
            </a:r>
            <a:r>
              <a:rPr spc="-5" dirty="0"/>
              <a:t>Transaction </a:t>
            </a:r>
            <a:r>
              <a:rPr spc="-10" dirty="0"/>
              <a:t>Manager to </a:t>
            </a:r>
            <a:r>
              <a:rPr spc="-5" dirty="0"/>
              <a:t>determine if </a:t>
            </a:r>
            <a:r>
              <a:rPr dirty="0"/>
              <a:t>they </a:t>
            </a:r>
            <a:r>
              <a:rPr spc="-10" dirty="0"/>
              <a:t>hold</a:t>
            </a:r>
            <a:r>
              <a:rPr spc="-210" dirty="0"/>
              <a:t> </a:t>
            </a:r>
            <a:r>
              <a:rPr spc="-10" dirty="0"/>
              <a:t>the</a:t>
            </a:r>
          </a:p>
          <a:p>
            <a:pPr marL="507365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transaction.</a:t>
            </a:r>
          </a:p>
          <a:p>
            <a:pPr marL="177800"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79070">
              <a:lnSpc>
                <a:spcPts val="1525"/>
              </a:lnSpc>
            </a:pPr>
            <a:r>
              <a:rPr b="1" spc="-5" dirty="0">
                <a:latin typeface="Times New Roman"/>
                <a:cs typeface="Times New Roman"/>
              </a:rPr>
              <a:t>PARTY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</a:t>
            </a:r>
          </a:p>
          <a:p>
            <a:pPr marL="177800" marR="1015365" algn="ctr">
              <a:lnSpc>
                <a:spcPts val="1045"/>
              </a:lnSpc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2B5EB1F-E312-47E6-8A09-BCD90D6E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3014"/>
            <a:ext cx="6574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How </a:t>
            </a:r>
            <a:r>
              <a:rPr sz="2800" b="0" spc="5" dirty="0">
                <a:latin typeface="Arial"/>
                <a:cs typeface="Arial"/>
              </a:rPr>
              <a:t>a </a:t>
            </a:r>
            <a:r>
              <a:rPr sz="2800" b="0" spc="-5" dirty="0">
                <a:latin typeface="Arial"/>
                <a:cs typeface="Arial"/>
              </a:rPr>
              <a:t>Private </a:t>
            </a:r>
            <a:r>
              <a:rPr sz="2800" b="0" dirty="0">
                <a:latin typeface="Arial"/>
                <a:cs typeface="Arial"/>
              </a:rPr>
              <a:t>Transaction is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80" y="1815083"/>
            <a:ext cx="8479790" cy="2865120"/>
          </a:xfrm>
          <a:custGeom>
            <a:avLst/>
            <a:gdLst/>
            <a:ahLst/>
            <a:cxnLst/>
            <a:rect l="l" t="t" r="r" b="b"/>
            <a:pathLst>
              <a:path w="8479790" h="2865120">
                <a:moveTo>
                  <a:pt x="0" y="2865120"/>
                </a:moveTo>
                <a:lnTo>
                  <a:pt x="8479536" y="2865120"/>
                </a:lnTo>
                <a:lnTo>
                  <a:pt x="8479536" y="0"/>
                </a:lnTo>
                <a:lnTo>
                  <a:pt x="0" y="0"/>
                </a:lnTo>
                <a:lnTo>
                  <a:pt x="0" y="2865120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0410" y="1887727"/>
            <a:ext cx="7994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6211" y="2485644"/>
            <a:ext cx="1953767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6211" y="2485644"/>
            <a:ext cx="1953895" cy="1042669"/>
          </a:xfrm>
          <a:custGeom>
            <a:avLst/>
            <a:gdLst/>
            <a:ahLst/>
            <a:cxnLst/>
            <a:rect l="l" t="t" r="r" b="b"/>
            <a:pathLst>
              <a:path w="1953895" h="1042670">
                <a:moveTo>
                  <a:pt x="0" y="173736"/>
                </a:moveTo>
                <a:lnTo>
                  <a:pt x="6201" y="127529"/>
                </a:lnTo>
                <a:lnTo>
                  <a:pt x="23706" y="86021"/>
                </a:lnTo>
                <a:lnTo>
                  <a:pt x="50863" y="50863"/>
                </a:lnTo>
                <a:lnTo>
                  <a:pt x="86021" y="23706"/>
                </a:lnTo>
                <a:lnTo>
                  <a:pt x="127529" y="6201"/>
                </a:lnTo>
                <a:lnTo>
                  <a:pt x="173736" y="0"/>
                </a:lnTo>
                <a:lnTo>
                  <a:pt x="1780032" y="0"/>
                </a:lnTo>
                <a:lnTo>
                  <a:pt x="1826238" y="6201"/>
                </a:lnTo>
                <a:lnTo>
                  <a:pt x="1867746" y="23706"/>
                </a:lnTo>
                <a:lnTo>
                  <a:pt x="1902904" y="50863"/>
                </a:lnTo>
                <a:lnTo>
                  <a:pt x="1930061" y="86021"/>
                </a:lnTo>
                <a:lnTo>
                  <a:pt x="1947566" y="127529"/>
                </a:lnTo>
                <a:lnTo>
                  <a:pt x="1953767" y="173736"/>
                </a:lnTo>
                <a:lnTo>
                  <a:pt x="1953767" y="868680"/>
                </a:lnTo>
                <a:lnTo>
                  <a:pt x="1947566" y="914886"/>
                </a:lnTo>
                <a:lnTo>
                  <a:pt x="1930061" y="956394"/>
                </a:lnTo>
                <a:lnTo>
                  <a:pt x="1902904" y="991552"/>
                </a:lnTo>
                <a:lnTo>
                  <a:pt x="1867746" y="1018709"/>
                </a:lnTo>
                <a:lnTo>
                  <a:pt x="1826238" y="1036214"/>
                </a:lnTo>
                <a:lnTo>
                  <a:pt x="1780032" y="1042416"/>
                </a:lnTo>
                <a:lnTo>
                  <a:pt x="173736" y="1042416"/>
                </a:lnTo>
                <a:lnTo>
                  <a:pt x="127529" y="1036214"/>
                </a:lnTo>
                <a:lnTo>
                  <a:pt x="86021" y="1018709"/>
                </a:lnTo>
                <a:lnTo>
                  <a:pt x="50863" y="991552"/>
                </a:lnTo>
                <a:lnTo>
                  <a:pt x="23706" y="956394"/>
                </a:lnTo>
                <a:lnTo>
                  <a:pt x="6201" y="914886"/>
                </a:lnTo>
                <a:lnTo>
                  <a:pt x="0" y="868680"/>
                </a:lnTo>
                <a:lnTo>
                  <a:pt x="0" y="173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0795" y="2467355"/>
            <a:ext cx="1712976" cy="923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0795" y="2467355"/>
            <a:ext cx="1713230" cy="923925"/>
          </a:xfrm>
          <a:custGeom>
            <a:avLst/>
            <a:gdLst/>
            <a:ahLst/>
            <a:cxnLst/>
            <a:rect l="l" t="t" r="r" b="b"/>
            <a:pathLst>
              <a:path w="1713229" h="92392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1559052" y="0"/>
                </a:lnTo>
                <a:lnTo>
                  <a:pt x="1607685" y="7851"/>
                </a:lnTo>
                <a:lnTo>
                  <a:pt x="1649937" y="29711"/>
                </a:lnTo>
                <a:lnTo>
                  <a:pt x="1683264" y="63038"/>
                </a:lnTo>
                <a:lnTo>
                  <a:pt x="1705124" y="105290"/>
                </a:lnTo>
                <a:lnTo>
                  <a:pt x="1712976" y="153924"/>
                </a:lnTo>
                <a:lnTo>
                  <a:pt x="1712976" y="769619"/>
                </a:lnTo>
                <a:lnTo>
                  <a:pt x="1705124" y="818253"/>
                </a:lnTo>
                <a:lnTo>
                  <a:pt x="1683264" y="860505"/>
                </a:lnTo>
                <a:lnTo>
                  <a:pt x="1649937" y="893832"/>
                </a:lnTo>
                <a:lnTo>
                  <a:pt x="1607685" y="915692"/>
                </a:lnTo>
                <a:lnTo>
                  <a:pt x="1559052" y="923544"/>
                </a:lnTo>
                <a:lnTo>
                  <a:pt x="153924" y="923544"/>
                </a:lnTo>
                <a:lnTo>
                  <a:pt x="105290" y="915692"/>
                </a:lnTo>
                <a:lnTo>
                  <a:pt x="63038" y="893832"/>
                </a:lnTo>
                <a:lnTo>
                  <a:pt x="29711" y="860505"/>
                </a:lnTo>
                <a:lnTo>
                  <a:pt x="7851" y="818253"/>
                </a:lnTo>
                <a:lnTo>
                  <a:pt x="0" y="769619"/>
                </a:lnTo>
                <a:lnTo>
                  <a:pt x="0" y="1539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7206" y="2819145"/>
            <a:ext cx="756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NC</a:t>
            </a:r>
            <a:r>
              <a:rPr sz="1200" b="1" spc="-15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AVE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3817" y="2061463"/>
            <a:ext cx="1064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9279" y="3127247"/>
            <a:ext cx="637032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9400" y="3127247"/>
            <a:ext cx="637031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46198" y="2607944"/>
            <a:ext cx="16808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QUORUM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130"/>
              </a:spcBef>
              <a:tabLst>
                <a:tab pos="96202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Public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	</a:t>
            </a:r>
            <a:r>
              <a:rPr sz="1000" b="1" spc="-5" dirty="0">
                <a:latin typeface="Times New Roman"/>
                <a:cs typeface="Times New Roman"/>
              </a:rPr>
              <a:t>Private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6844" y="2485644"/>
            <a:ext cx="1895855" cy="905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6844" y="2485644"/>
            <a:ext cx="1896110" cy="905510"/>
          </a:xfrm>
          <a:custGeom>
            <a:avLst/>
            <a:gdLst/>
            <a:ahLst/>
            <a:cxnLst/>
            <a:rect l="l" t="t" r="r" b="b"/>
            <a:pathLst>
              <a:path w="189611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744979" y="0"/>
                </a:lnTo>
                <a:lnTo>
                  <a:pt x="1792662" y="7693"/>
                </a:lnTo>
                <a:lnTo>
                  <a:pt x="1834079" y="29114"/>
                </a:lnTo>
                <a:lnTo>
                  <a:pt x="1866741" y="61776"/>
                </a:lnTo>
                <a:lnTo>
                  <a:pt x="1888162" y="103193"/>
                </a:lnTo>
                <a:lnTo>
                  <a:pt x="1895855" y="150875"/>
                </a:lnTo>
                <a:lnTo>
                  <a:pt x="1895855" y="754380"/>
                </a:lnTo>
                <a:lnTo>
                  <a:pt x="1888162" y="802062"/>
                </a:lnTo>
                <a:lnTo>
                  <a:pt x="1866741" y="843479"/>
                </a:lnTo>
                <a:lnTo>
                  <a:pt x="1834079" y="876141"/>
                </a:lnTo>
                <a:lnTo>
                  <a:pt x="1792662" y="897562"/>
                </a:lnTo>
                <a:lnTo>
                  <a:pt x="1744979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03317" y="2827731"/>
            <a:ext cx="14331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Transaction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17720" y="3166872"/>
            <a:ext cx="335279" cy="332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0976" y="3294888"/>
            <a:ext cx="335279" cy="329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5275" y="2985516"/>
            <a:ext cx="4445" cy="1012825"/>
          </a:xfrm>
          <a:custGeom>
            <a:avLst/>
            <a:gdLst/>
            <a:ahLst/>
            <a:cxnLst/>
            <a:rect l="l" t="t" r="r" b="b"/>
            <a:pathLst>
              <a:path w="4444" h="1012825">
                <a:moveTo>
                  <a:pt x="0" y="1012799"/>
                </a:moveTo>
                <a:lnTo>
                  <a:pt x="389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8273" y="2951098"/>
            <a:ext cx="627380" cy="76200"/>
          </a:xfrm>
          <a:custGeom>
            <a:avLst/>
            <a:gdLst/>
            <a:ahLst/>
            <a:cxnLst/>
            <a:rect l="l" t="t" r="r" b="b"/>
            <a:pathLst>
              <a:path w="627380" h="76200">
                <a:moveTo>
                  <a:pt x="614854" y="31623"/>
                </a:moveTo>
                <a:lnTo>
                  <a:pt x="563168" y="31623"/>
                </a:lnTo>
                <a:lnTo>
                  <a:pt x="563295" y="44323"/>
                </a:lnTo>
                <a:lnTo>
                  <a:pt x="550585" y="44434"/>
                </a:lnTo>
                <a:lnTo>
                  <a:pt x="550849" y="76200"/>
                </a:lnTo>
                <a:lnTo>
                  <a:pt x="626795" y="37464"/>
                </a:lnTo>
                <a:lnTo>
                  <a:pt x="614854" y="31623"/>
                </a:lnTo>
                <a:close/>
              </a:path>
              <a:path w="627380" h="76200">
                <a:moveTo>
                  <a:pt x="550479" y="31734"/>
                </a:moveTo>
                <a:lnTo>
                  <a:pt x="0" y="36575"/>
                </a:lnTo>
                <a:lnTo>
                  <a:pt x="101" y="49275"/>
                </a:lnTo>
                <a:lnTo>
                  <a:pt x="550585" y="44434"/>
                </a:lnTo>
                <a:lnTo>
                  <a:pt x="550479" y="31734"/>
                </a:lnTo>
                <a:close/>
              </a:path>
              <a:path w="627380" h="76200">
                <a:moveTo>
                  <a:pt x="563168" y="31623"/>
                </a:moveTo>
                <a:lnTo>
                  <a:pt x="550479" y="31734"/>
                </a:lnTo>
                <a:lnTo>
                  <a:pt x="550585" y="44434"/>
                </a:lnTo>
                <a:lnTo>
                  <a:pt x="563295" y="44323"/>
                </a:lnTo>
                <a:lnTo>
                  <a:pt x="563168" y="31623"/>
                </a:lnTo>
                <a:close/>
              </a:path>
              <a:path w="627380" h="76200">
                <a:moveTo>
                  <a:pt x="550214" y="0"/>
                </a:moveTo>
                <a:lnTo>
                  <a:pt x="550479" y="31734"/>
                </a:lnTo>
                <a:lnTo>
                  <a:pt x="614854" y="31623"/>
                </a:lnTo>
                <a:lnTo>
                  <a:pt x="550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5222" y="2241169"/>
            <a:ext cx="2785745" cy="245110"/>
          </a:xfrm>
          <a:custGeom>
            <a:avLst/>
            <a:gdLst/>
            <a:ahLst/>
            <a:cxnLst/>
            <a:rect l="l" t="t" r="r" b="b"/>
            <a:pathLst>
              <a:path w="2785745" h="245110">
                <a:moveTo>
                  <a:pt x="2741041" y="168910"/>
                </a:moveTo>
                <a:lnTo>
                  <a:pt x="2709291" y="168910"/>
                </a:lnTo>
                <a:lnTo>
                  <a:pt x="2747391" y="245110"/>
                </a:lnTo>
                <a:lnTo>
                  <a:pt x="2779141" y="181610"/>
                </a:lnTo>
                <a:lnTo>
                  <a:pt x="2741041" y="181610"/>
                </a:lnTo>
                <a:lnTo>
                  <a:pt x="2741041" y="168910"/>
                </a:lnTo>
                <a:close/>
              </a:path>
              <a:path w="2785745" h="245110">
                <a:moveTo>
                  <a:pt x="2750947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244475"/>
                </a:lnTo>
                <a:lnTo>
                  <a:pt x="12700" y="244475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753741" y="6350"/>
                </a:lnTo>
                <a:lnTo>
                  <a:pt x="2753741" y="2793"/>
                </a:lnTo>
                <a:lnTo>
                  <a:pt x="2750947" y="0"/>
                </a:lnTo>
                <a:close/>
              </a:path>
              <a:path w="2785745" h="245110">
                <a:moveTo>
                  <a:pt x="2741041" y="6350"/>
                </a:moveTo>
                <a:lnTo>
                  <a:pt x="2741041" y="181610"/>
                </a:lnTo>
                <a:lnTo>
                  <a:pt x="2753741" y="181610"/>
                </a:lnTo>
                <a:lnTo>
                  <a:pt x="2753741" y="12700"/>
                </a:lnTo>
                <a:lnTo>
                  <a:pt x="2747391" y="12700"/>
                </a:lnTo>
                <a:lnTo>
                  <a:pt x="2741041" y="6350"/>
                </a:lnTo>
                <a:close/>
              </a:path>
              <a:path w="2785745" h="245110">
                <a:moveTo>
                  <a:pt x="2785491" y="168910"/>
                </a:moveTo>
                <a:lnTo>
                  <a:pt x="2753741" y="168910"/>
                </a:lnTo>
                <a:lnTo>
                  <a:pt x="2753741" y="181610"/>
                </a:lnTo>
                <a:lnTo>
                  <a:pt x="2779141" y="181610"/>
                </a:lnTo>
                <a:lnTo>
                  <a:pt x="2785491" y="168910"/>
                </a:lnTo>
                <a:close/>
              </a:path>
              <a:path w="2785745" h="24511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785745" h="245110">
                <a:moveTo>
                  <a:pt x="2741041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741041" y="12700"/>
                </a:lnTo>
                <a:lnTo>
                  <a:pt x="2741041" y="6350"/>
                </a:lnTo>
                <a:close/>
              </a:path>
              <a:path w="2785745" h="245110">
                <a:moveTo>
                  <a:pt x="2753741" y="6350"/>
                </a:moveTo>
                <a:lnTo>
                  <a:pt x="2741041" y="6350"/>
                </a:lnTo>
                <a:lnTo>
                  <a:pt x="2747391" y="12700"/>
                </a:lnTo>
                <a:lnTo>
                  <a:pt x="2753741" y="12700"/>
                </a:lnTo>
                <a:lnTo>
                  <a:pt x="275374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3472" y="3390900"/>
            <a:ext cx="2785745" cy="379730"/>
          </a:xfrm>
          <a:custGeom>
            <a:avLst/>
            <a:gdLst/>
            <a:ahLst/>
            <a:cxnLst/>
            <a:rect l="l" t="t" r="r" b="b"/>
            <a:pathLst>
              <a:path w="2785745" h="379729">
                <a:moveTo>
                  <a:pt x="44450" y="198501"/>
                </a:moveTo>
                <a:lnTo>
                  <a:pt x="31750" y="198501"/>
                </a:lnTo>
                <a:lnTo>
                  <a:pt x="31750" y="376682"/>
                </a:lnTo>
                <a:lnTo>
                  <a:pt x="34543" y="379476"/>
                </a:lnTo>
                <a:lnTo>
                  <a:pt x="2782697" y="379476"/>
                </a:lnTo>
                <a:lnTo>
                  <a:pt x="2785491" y="376682"/>
                </a:lnTo>
                <a:lnTo>
                  <a:pt x="2785491" y="373126"/>
                </a:lnTo>
                <a:lnTo>
                  <a:pt x="44450" y="373126"/>
                </a:lnTo>
                <a:lnTo>
                  <a:pt x="38100" y="366776"/>
                </a:lnTo>
                <a:lnTo>
                  <a:pt x="44450" y="366776"/>
                </a:lnTo>
                <a:lnTo>
                  <a:pt x="44450" y="198501"/>
                </a:lnTo>
                <a:close/>
              </a:path>
              <a:path w="2785745" h="379729">
                <a:moveTo>
                  <a:pt x="44450" y="366776"/>
                </a:moveTo>
                <a:lnTo>
                  <a:pt x="38100" y="366776"/>
                </a:lnTo>
                <a:lnTo>
                  <a:pt x="44450" y="373126"/>
                </a:lnTo>
                <a:lnTo>
                  <a:pt x="44450" y="366776"/>
                </a:lnTo>
                <a:close/>
              </a:path>
              <a:path w="2785745" h="379729">
                <a:moveTo>
                  <a:pt x="2772791" y="366776"/>
                </a:moveTo>
                <a:lnTo>
                  <a:pt x="44450" y="366776"/>
                </a:lnTo>
                <a:lnTo>
                  <a:pt x="44450" y="373126"/>
                </a:lnTo>
                <a:lnTo>
                  <a:pt x="2772791" y="373126"/>
                </a:lnTo>
                <a:lnTo>
                  <a:pt x="2772791" y="366776"/>
                </a:lnTo>
                <a:close/>
              </a:path>
              <a:path w="2785745" h="379729">
                <a:moveTo>
                  <a:pt x="2785491" y="0"/>
                </a:moveTo>
                <a:lnTo>
                  <a:pt x="2772791" y="0"/>
                </a:lnTo>
                <a:lnTo>
                  <a:pt x="2772791" y="373126"/>
                </a:lnTo>
                <a:lnTo>
                  <a:pt x="2779141" y="366776"/>
                </a:lnTo>
                <a:lnTo>
                  <a:pt x="2785491" y="366776"/>
                </a:lnTo>
                <a:lnTo>
                  <a:pt x="2785491" y="0"/>
                </a:lnTo>
                <a:close/>
              </a:path>
              <a:path w="2785745" h="379729">
                <a:moveTo>
                  <a:pt x="2785491" y="366776"/>
                </a:moveTo>
                <a:lnTo>
                  <a:pt x="2779141" y="366776"/>
                </a:lnTo>
                <a:lnTo>
                  <a:pt x="2772791" y="373126"/>
                </a:lnTo>
                <a:lnTo>
                  <a:pt x="2785491" y="373126"/>
                </a:lnTo>
                <a:lnTo>
                  <a:pt x="2785491" y="366776"/>
                </a:lnTo>
                <a:close/>
              </a:path>
              <a:path w="2785745" h="379729">
                <a:moveTo>
                  <a:pt x="38100" y="135001"/>
                </a:moveTo>
                <a:lnTo>
                  <a:pt x="0" y="211201"/>
                </a:lnTo>
                <a:lnTo>
                  <a:pt x="31750" y="211201"/>
                </a:lnTo>
                <a:lnTo>
                  <a:pt x="31750" y="198501"/>
                </a:lnTo>
                <a:lnTo>
                  <a:pt x="69850" y="198501"/>
                </a:lnTo>
                <a:lnTo>
                  <a:pt x="38100" y="135001"/>
                </a:lnTo>
                <a:close/>
              </a:path>
              <a:path w="2785745" h="379729">
                <a:moveTo>
                  <a:pt x="69850" y="198501"/>
                </a:moveTo>
                <a:lnTo>
                  <a:pt x="44450" y="198501"/>
                </a:lnTo>
                <a:lnTo>
                  <a:pt x="44450" y="211201"/>
                </a:lnTo>
                <a:lnTo>
                  <a:pt x="76200" y="211201"/>
                </a:lnTo>
                <a:lnTo>
                  <a:pt x="69850" y="198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5459" y="1102868"/>
            <a:ext cx="69322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565" algn="l"/>
              </a:tabLst>
            </a:pPr>
            <a:r>
              <a:rPr sz="1400" spc="-5" dirty="0">
                <a:latin typeface="Arial"/>
                <a:cs typeface="Arial"/>
              </a:rPr>
              <a:t>E.	Other </a:t>
            </a:r>
            <a:r>
              <a:rPr sz="1400" spc="-15" dirty="0">
                <a:latin typeface="Arial"/>
                <a:cs typeface="Arial"/>
              </a:rPr>
              <a:t>nodes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call to their local Transaction </a:t>
            </a:r>
            <a:r>
              <a:rPr sz="1400" spc="-20" dirty="0">
                <a:latin typeface="Arial"/>
                <a:cs typeface="Arial"/>
              </a:rPr>
              <a:t>Manager </a:t>
            </a:r>
            <a:r>
              <a:rPr sz="1400" spc="-10" dirty="0">
                <a:latin typeface="Arial"/>
                <a:cs typeface="Arial"/>
              </a:rPr>
              <a:t>to determine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they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1753" y="1133093"/>
            <a:ext cx="1265555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535"/>
              </a:lnSpc>
            </a:pP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transaction.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6114" y="3794861"/>
            <a:ext cx="897255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 marR="5080" indent="-24765">
              <a:lnSpc>
                <a:spcPct val="1112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7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Resp  (Tx </a:t>
            </a:r>
            <a:r>
              <a:rPr sz="1000" b="1" spc="-10" dirty="0">
                <a:latin typeface="Times New Roman"/>
                <a:cs typeface="Times New Roman"/>
              </a:rPr>
              <a:t>Not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Found)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1395" y="3997452"/>
            <a:ext cx="1127760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395" y="3997452"/>
            <a:ext cx="1127760" cy="426720"/>
          </a:xfrm>
          <a:custGeom>
            <a:avLst/>
            <a:gdLst/>
            <a:ahLst/>
            <a:cxnLst/>
            <a:rect l="l" t="t" r="r" b="b"/>
            <a:pathLst>
              <a:path w="1127760" h="426720">
                <a:moveTo>
                  <a:pt x="0" y="71120"/>
                </a:move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20" y="0"/>
                </a:lnTo>
                <a:lnTo>
                  <a:pt x="1056640" y="0"/>
                </a:lnTo>
                <a:lnTo>
                  <a:pt x="1084308" y="5588"/>
                </a:lnTo>
                <a:lnTo>
                  <a:pt x="1106916" y="20829"/>
                </a:lnTo>
                <a:lnTo>
                  <a:pt x="1122166" y="43435"/>
                </a:lnTo>
                <a:lnTo>
                  <a:pt x="1127760" y="71120"/>
                </a:lnTo>
                <a:lnTo>
                  <a:pt x="1127760" y="355600"/>
                </a:lnTo>
                <a:lnTo>
                  <a:pt x="1122166" y="383284"/>
                </a:lnTo>
                <a:lnTo>
                  <a:pt x="1106916" y="405890"/>
                </a:lnTo>
                <a:lnTo>
                  <a:pt x="1084308" y="421131"/>
                </a:lnTo>
                <a:lnTo>
                  <a:pt x="1056640" y="426720"/>
                </a:lnTo>
                <a:lnTo>
                  <a:pt x="71120" y="426720"/>
                </a:lnTo>
                <a:lnTo>
                  <a:pt x="43435" y="421131"/>
                </a:lnTo>
                <a:lnTo>
                  <a:pt x="20829" y="405890"/>
                </a:lnTo>
                <a:lnTo>
                  <a:pt x="5588" y="383284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568" y="4025290"/>
            <a:ext cx="6680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5080" indent="-8572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Block</a:t>
            </a:r>
            <a:r>
              <a:rPr sz="1100" b="1" spc="-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5344  (Tx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555650" y="2774060"/>
            <a:ext cx="9810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Block with Tx</a:t>
            </a:r>
            <a:r>
              <a:rPr sz="1000" b="1" spc="-1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AB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3DCBFF-C3AD-4CBC-B32C-9708373D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03817" y="25749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7261" y="15284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704" y="15921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5236" y="11019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446</Words>
  <Application>Microsoft Office PowerPoint</Application>
  <PresentationFormat>Custom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Times New Roman</vt:lpstr>
      <vt:lpstr>Office Theme</vt:lpstr>
      <vt:lpstr>Quorum Private Transaction</vt:lpstr>
      <vt:lpstr>Private Transaction</vt:lpstr>
      <vt:lpstr>Components of Private Transaction</vt:lpstr>
      <vt:lpstr>How a Private Transaction is Committed?</vt:lpstr>
      <vt:lpstr>How a Private Transaction is Committed?</vt:lpstr>
      <vt:lpstr>How a Private Transaction is Committed?</vt:lpstr>
      <vt:lpstr>How a Private Transaction is Committed?</vt:lpstr>
      <vt:lpstr>How a Private Transaction is Committed?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Private Transaction</dc:title>
  <cp:lastModifiedBy>hp</cp:lastModifiedBy>
  <cp:revision>2</cp:revision>
  <dcterms:created xsi:type="dcterms:W3CDTF">2020-01-02T16:45:43Z</dcterms:created>
  <dcterms:modified xsi:type="dcterms:W3CDTF">2020-01-04T11:51:28Z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