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2229" y="2561335"/>
            <a:ext cx="64795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399" y="1080930"/>
            <a:ext cx="8439200" cy="286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A767C6-A29B-4AF3-B49F-7459E7DA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230" y="2287905"/>
            <a:ext cx="647954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Quorum</a:t>
            </a:r>
            <a:r>
              <a:rPr spc="-80" dirty="0"/>
              <a:t> </a:t>
            </a:r>
            <a:r>
              <a:rPr spc="-5" dirty="0"/>
              <a:t>Consensus?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9BC9B0-7D01-4D10-9A39-0A8D956A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6796"/>
            <a:ext cx="18103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Consensus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2399" y="1080930"/>
            <a:ext cx="8439200" cy="384464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08000" indent="-318135">
              <a:lnSpc>
                <a:spcPct val="100000"/>
              </a:lnSpc>
              <a:spcBef>
                <a:spcPts val="360"/>
              </a:spcBef>
              <a:buChar char="●"/>
              <a:tabLst>
                <a:tab pos="508000" algn="l"/>
                <a:tab pos="508634" algn="l"/>
                <a:tab pos="1523365" algn="l"/>
                <a:tab pos="1782445" algn="l"/>
                <a:tab pos="2160270" algn="l"/>
                <a:tab pos="3136265" algn="l"/>
                <a:tab pos="3562985" algn="l"/>
                <a:tab pos="4185285" algn="l"/>
                <a:tab pos="4563110" algn="l"/>
                <a:tab pos="5175885" algn="l"/>
                <a:tab pos="5453380" algn="l"/>
                <a:tab pos="6154420" algn="l"/>
                <a:tab pos="7105650" algn="l"/>
                <a:tab pos="7715884" algn="l"/>
                <a:tab pos="8042275" algn="l"/>
              </a:tabLst>
            </a:pPr>
            <a:r>
              <a:rPr sz="1600" spc="-10" dirty="0"/>
              <a:t>Consensus	</a:t>
            </a:r>
            <a:r>
              <a:rPr sz="1600" spc="-5" dirty="0"/>
              <a:t>is	the	agreement	that	</a:t>
            </a:r>
            <a:r>
              <a:rPr sz="1600" spc="-10" dirty="0"/>
              <a:t>allows	the	nodes	to	choose	</a:t>
            </a:r>
            <a:r>
              <a:rPr sz="1600" spc="-5" dirty="0"/>
              <a:t>algorithms	</a:t>
            </a:r>
            <a:r>
              <a:rPr sz="1600" spc="-15" dirty="0"/>
              <a:t>based	</a:t>
            </a:r>
            <a:r>
              <a:rPr sz="1600" spc="-10" dirty="0"/>
              <a:t>on	</a:t>
            </a:r>
            <a:r>
              <a:rPr sz="1600" spc="-5" dirty="0"/>
              <a:t>their</a:t>
            </a:r>
          </a:p>
          <a:p>
            <a:pPr marL="508000">
              <a:lnSpc>
                <a:spcPct val="100000"/>
              </a:lnSpc>
              <a:spcBef>
                <a:spcPts val="265"/>
              </a:spcBef>
            </a:pPr>
            <a:r>
              <a:rPr sz="1600" spc="-10" dirty="0"/>
              <a:t>requirements </a:t>
            </a:r>
            <a:r>
              <a:rPr sz="1600" spc="-5" dirty="0"/>
              <a:t>in </a:t>
            </a:r>
            <a:r>
              <a:rPr sz="1600" spc="-10" dirty="0"/>
              <a:t>terms of </a:t>
            </a:r>
            <a:r>
              <a:rPr sz="1600" spc="-15" dirty="0"/>
              <a:t>privacy, </a:t>
            </a:r>
            <a:r>
              <a:rPr sz="1600" spc="-10" dirty="0"/>
              <a:t>scalability, </a:t>
            </a:r>
            <a:r>
              <a:rPr sz="1600" spc="-15" dirty="0"/>
              <a:t>legal-system </a:t>
            </a:r>
            <a:r>
              <a:rPr sz="1600" spc="-10" dirty="0"/>
              <a:t>compatibility, and algorithmic</a:t>
            </a:r>
            <a:r>
              <a:rPr sz="1600" spc="215" dirty="0"/>
              <a:t> </a:t>
            </a:r>
            <a:r>
              <a:rPr sz="1600" spc="-15" dirty="0"/>
              <a:t>agility.</a:t>
            </a:r>
          </a:p>
          <a:p>
            <a:pPr marL="508000" indent="-318135">
              <a:lnSpc>
                <a:spcPct val="100000"/>
              </a:lnSpc>
              <a:spcBef>
                <a:spcPts val="1250"/>
              </a:spcBef>
              <a:buChar char="●"/>
              <a:tabLst>
                <a:tab pos="508000" algn="l"/>
                <a:tab pos="508634" algn="l"/>
              </a:tabLst>
            </a:pPr>
            <a:r>
              <a:rPr sz="1600" spc="-10" dirty="0"/>
              <a:t>Updates </a:t>
            </a:r>
            <a:r>
              <a:rPr sz="1600" spc="-5" dirty="0"/>
              <a:t>are applied using transactions, consuming </a:t>
            </a:r>
            <a:r>
              <a:rPr sz="1600" dirty="0"/>
              <a:t>existing </a:t>
            </a:r>
            <a:r>
              <a:rPr sz="1600" spc="-5" dirty="0"/>
              <a:t>state objects, </a:t>
            </a:r>
            <a:r>
              <a:rPr sz="1600" spc="-10" dirty="0"/>
              <a:t>and </a:t>
            </a:r>
            <a:r>
              <a:rPr sz="1600" spc="-5" dirty="0"/>
              <a:t>producing</a:t>
            </a:r>
            <a:r>
              <a:rPr sz="1600" spc="310" dirty="0"/>
              <a:t> </a:t>
            </a:r>
            <a:r>
              <a:rPr sz="1600" spc="-5" dirty="0"/>
              <a:t>new</a:t>
            </a:r>
            <a:r>
              <a:rPr lang="en-US" sz="1600" spc="-5" dirty="0"/>
              <a:t> </a:t>
            </a:r>
            <a:r>
              <a:rPr sz="1600" spc="-10" dirty="0"/>
              <a:t>states.</a:t>
            </a:r>
          </a:p>
          <a:p>
            <a:pPr marL="508000" indent="-318135">
              <a:lnSpc>
                <a:spcPct val="100000"/>
              </a:lnSpc>
              <a:spcBef>
                <a:spcPts val="1250"/>
              </a:spcBef>
              <a:buChar char="●"/>
              <a:tabLst>
                <a:tab pos="508000" algn="l"/>
                <a:tab pos="508634" algn="l"/>
              </a:tabLst>
            </a:pPr>
            <a:r>
              <a:rPr sz="1600" spc="-5" dirty="0"/>
              <a:t>No </a:t>
            </a:r>
            <a:r>
              <a:rPr sz="1600" spc="-15" dirty="0"/>
              <a:t>need </a:t>
            </a:r>
            <a:r>
              <a:rPr sz="1600" spc="-10" dirty="0"/>
              <a:t>of </a:t>
            </a:r>
            <a:r>
              <a:rPr sz="1600" spc="-5" dirty="0"/>
              <a:t>Proof-of-Work </a:t>
            </a:r>
            <a:r>
              <a:rPr sz="1600" spc="-10" dirty="0"/>
              <a:t>or Proof-of-Stake consensus</a:t>
            </a:r>
            <a:r>
              <a:rPr sz="1600" spc="160" dirty="0"/>
              <a:t> </a:t>
            </a:r>
            <a:r>
              <a:rPr sz="1600" spc="-10" dirty="0"/>
              <a:t>algorithms.</a:t>
            </a:r>
          </a:p>
          <a:p>
            <a:pPr marL="50800">
              <a:lnSpc>
                <a:spcPct val="100000"/>
              </a:lnSpc>
              <a:spcBef>
                <a:spcPts val="1250"/>
              </a:spcBef>
            </a:pPr>
            <a:r>
              <a:rPr sz="1600" b="1" spc="-25" dirty="0">
                <a:latin typeface="Arial"/>
                <a:cs typeface="Arial"/>
              </a:rPr>
              <a:t>Types </a:t>
            </a:r>
            <a:r>
              <a:rPr sz="1600" b="1" spc="-15" dirty="0">
                <a:latin typeface="Arial"/>
                <a:cs typeface="Arial"/>
              </a:rPr>
              <a:t>of Consensus</a:t>
            </a:r>
            <a:r>
              <a:rPr sz="1600" b="1" spc="18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Algorithms:</a:t>
            </a:r>
          </a:p>
          <a:p>
            <a:pPr marL="965200" marR="40640" lvl="1" indent="-317500">
              <a:lnSpc>
                <a:spcPts val="1939"/>
              </a:lnSpc>
              <a:spcBef>
                <a:spcPts val="90"/>
              </a:spcBef>
              <a:buFont typeface="Arial"/>
              <a:buChar char="○"/>
              <a:tabLst>
                <a:tab pos="965200" algn="l"/>
                <a:tab pos="965835" algn="l"/>
              </a:tabLst>
            </a:pPr>
            <a:r>
              <a:rPr sz="1600" b="1" spc="-10" dirty="0">
                <a:latin typeface="Arial"/>
                <a:cs typeface="Arial"/>
              </a:rPr>
              <a:t>RAFT Consensus: </a:t>
            </a:r>
            <a:r>
              <a:rPr sz="1600" spc="-5" dirty="0">
                <a:latin typeface="Arial"/>
                <a:cs typeface="Arial"/>
              </a:rPr>
              <a:t>Used </a:t>
            </a:r>
            <a:r>
              <a:rPr sz="1600" spc="-1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faster </a:t>
            </a:r>
            <a:r>
              <a:rPr sz="1600" dirty="0">
                <a:latin typeface="Arial"/>
                <a:cs typeface="Arial"/>
              </a:rPr>
              <a:t>blocktimes, </a:t>
            </a:r>
            <a:r>
              <a:rPr sz="1600" spc="-10" dirty="0">
                <a:latin typeface="Arial"/>
                <a:cs typeface="Arial"/>
              </a:rPr>
              <a:t>on-demand block </a:t>
            </a:r>
            <a:r>
              <a:rPr sz="1600" spc="-5" dirty="0">
                <a:latin typeface="Arial"/>
                <a:cs typeface="Arial"/>
              </a:rPr>
              <a:t>creation, </a:t>
            </a:r>
            <a:r>
              <a:rPr sz="1600" spc="-15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transaction  </a:t>
            </a:r>
            <a:r>
              <a:rPr sz="1600" spc="-15" dirty="0">
                <a:latin typeface="Arial"/>
                <a:cs typeface="Arial"/>
              </a:rPr>
              <a:t>finality.</a:t>
            </a:r>
            <a:endParaRPr sz="1600" dirty="0">
              <a:latin typeface="Arial"/>
              <a:cs typeface="Arial"/>
            </a:endParaRPr>
          </a:p>
          <a:p>
            <a:pPr marL="965200" lvl="1" indent="-317500">
              <a:lnSpc>
                <a:spcPct val="100000"/>
              </a:lnSpc>
              <a:spcBef>
                <a:spcPts val="135"/>
              </a:spcBef>
              <a:buFont typeface="Arial"/>
              <a:buChar char="○"/>
              <a:tabLst>
                <a:tab pos="965200" algn="l"/>
                <a:tab pos="965835" algn="l"/>
              </a:tabLst>
            </a:pPr>
            <a:r>
              <a:rPr sz="1600" b="1" spc="-15" dirty="0">
                <a:latin typeface="Arial"/>
                <a:cs typeface="Arial"/>
              </a:rPr>
              <a:t>Istanbul </a:t>
            </a:r>
            <a:r>
              <a:rPr sz="1600" b="1" spc="-10" dirty="0">
                <a:latin typeface="Arial"/>
                <a:cs typeface="Arial"/>
              </a:rPr>
              <a:t>BFT </a:t>
            </a:r>
            <a:r>
              <a:rPr sz="1600" b="1" spc="-15" dirty="0">
                <a:latin typeface="Arial"/>
                <a:cs typeface="Arial"/>
              </a:rPr>
              <a:t>Consensus: </a:t>
            </a:r>
            <a:r>
              <a:rPr sz="1600" spc="-10" dirty="0">
                <a:latin typeface="Arial"/>
                <a:cs typeface="Arial"/>
              </a:rPr>
              <a:t>PBFT-inspired consensus algorithm with transaction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finality.</a:t>
            </a:r>
            <a:endParaRPr sz="1600" dirty="0">
              <a:latin typeface="Arial"/>
              <a:cs typeface="Arial"/>
            </a:endParaRPr>
          </a:p>
          <a:p>
            <a:pPr marL="965200" lvl="1" indent="-31750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965200" algn="l"/>
                <a:tab pos="965835" algn="l"/>
              </a:tabLst>
            </a:pPr>
            <a:r>
              <a:rPr sz="1600" b="1" spc="-10" dirty="0">
                <a:latin typeface="Arial"/>
                <a:cs typeface="Arial"/>
              </a:rPr>
              <a:t>Clique </a:t>
            </a:r>
            <a:r>
              <a:rPr sz="1600" b="1" spc="-5" dirty="0">
                <a:latin typeface="Arial"/>
                <a:cs typeface="Arial"/>
              </a:rPr>
              <a:t>POA </a:t>
            </a:r>
            <a:r>
              <a:rPr sz="1600" b="1" spc="-15" dirty="0">
                <a:latin typeface="Arial"/>
                <a:cs typeface="Arial"/>
              </a:rPr>
              <a:t>Consensus: </a:t>
            </a:r>
            <a:r>
              <a:rPr sz="1600" spc="-10" dirty="0">
                <a:latin typeface="Arial"/>
                <a:cs typeface="Arial"/>
              </a:rPr>
              <a:t>Default </a:t>
            </a:r>
            <a:r>
              <a:rPr sz="1600" spc="-5" dirty="0">
                <a:latin typeface="Arial"/>
                <a:cs typeface="Arial"/>
              </a:rPr>
              <a:t>POA </a:t>
            </a:r>
            <a:r>
              <a:rPr sz="1600" spc="-10" dirty="0">
                <a:latin typeface="Arial"/>
                <a:cs typeface="Arial"/>
              </a:rPr>
              <a:t>consensus algorithm bundled with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Go Ethereum.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3A061F-7CB6-43F6-8D05-F5D7DE54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7464"/>
            <a:ext cx="28365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" dirty="0">
                <a:latin typeface="Arial"/>
                <a:cs typeface="Arial"/>
              </a:rPr>
              <a:t>RAFT</a:t>
            </a:r>
            <a:r>
              <a:rPr sz="2800" b="0" spc="-5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Consensus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2609" y="1145539"/>
            <a:ext cx="1506220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535"/>
              </a:lnSpc>
            </a:pPr>
            <a:r>
              <a:rPr sz="1400" spc="-10" dirty="0">
                <a:latin typeface="Arial"/>
                <a:cs typeface="Arial"/>
              </a:rPr>
              <a:t>problem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1473" y="1145539"/>
            <a:ext cx="1569720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535"/>
              </a:lnSpc>
            </a:pPr>
            <a:r>
              <a:rPr sz="1400" spc="-5" dirty="0">
                <a:latin typeface="Arial"/>
                <a:cs typeface="Arial"/>
              </a:rPr>
              <a:t>multiple servers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0719" y="1764283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518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0758" y="1080930"/>
            <a:ext cx="5039360" cy="8915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distributed consensus algorithm, </a:t>
            </a:r>
            <a:r>
              <a:rPr sz="1400" spc="-10" dirty="0">
                <a:latin typeface="Arial"/>
                <a:cs typeface="Arial"/>
              </a:rPr>
              <a:t>designed to </a:t>
            </a:r>
            <a:r>
              <a:rPr sz="1400" spc="-5" dirty="0">
                <a:latin typeface="Arial"/>
                <a:cs typeface="Arial"/>
              </a:rPr>
              <a:t>solve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the</a:t>
            </a:r>
            <a:endParaRPr sz="14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65"/>
              </a:spcBef>
            </a:pPr>
            <a:r>
              <a:rPr sz="1400" spc="-15" dirty="0">
                <a:latin typeface="Arial"/>
                <a:cs typeface="Arial"/>
              </a:rPr>
              <a:t>agree </a:t>
            </a:r>
            <a:r>
              <a:rPr sz="1400" spc="-10" dirty="0">
                <a:latin typeface="Arial"/>
                <a:cs typeface="Arial"/>
              </a:rPr>
              <a:t>on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single shared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state.</a:t>
            </a:r>
            <a:endParaRPr sz="1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20" dirty="0">
                <a:latin typeface="Arial"/>
                <a:cs typeface="Arial"/>
              </a:rPr>
              <a:t>It </a:t>
            </a:r>
            <a:r>
              <a:rPr sz="1400" spc="-10" dirty="0">
                <a:latin typeface="Arial"/>
                <a:cs typeface="Arial"/>
              </a:rPr>
              <a:t>works on </a:t>
            </a:r>
            <a:r>
              <a:rPr sz="1400" spc="-15" dirty="0">
                <a:latin typeface="Arial"/>
                <a:cs typeface="Arial"/>
              </a:rPr>
              <a:t>leader-follower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9319" y="2507995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518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0665" y="2507995"/>
            <a:ext cx="1247140" cy="198120"/>
          </a:xfrm>
          <a:custGeom>
            <a:avLst/>
            <a:gdLst/>
            <a:ahLst/>
            <a:cxnLst/>
            <a:rect l="l" t="t" r="r" b="b"/>
            <a:pathLst>
              <a:path w="1247140" h="198119">
                <a:moveTo>
                  <a:pt x="0" y="198119"/>
                </a:moveTo>
                <a:lnTo>
                  <a:pt x="1246632" y="198119"/>
                </a:lnTo>
                <a:lnTo>
                  <a:pt x="1246632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0758" y="2106548"/>
            <a:ext cx="6871334" cy="17202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Data </a:t>
            </a:r>
            <a:r>
              <a:rPr sz="1400" spc="-15" dirty="0">
                <a:latin typeface="Arial"/>
                <a:cs typeface="Arial"/>
              </a:rPr>
              <a:t>flows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5" dirty="0">
                <a:latin typeface="Arial"/>
                <a:cs typeface="Arial"/>
              </a:rPr>
              <a:t>one </a:t>
            </a:r>
            <a:r>
              <a:rPr sz="1400" spc="-10" dirty="0">
                <a:latin typeface="Arial"/>
                <a:cs typeface="Arial"/>
              </a:rPr>
              <a:t>direction, that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5" dirty="0">
                <a:latin typeface="Arial"/>
                <a:cs typeface="Arial"/>
              </a:rPr>
              <a:t>from </a:t>
            </a:r>
            <a:r>
              <a:rPr sz="1400" spc="-10" dirty="0">
                <a:latin typeface="Arial"/>
                <a:cs typeface="Arial"/>
              </a:rPr>
              <a:t>leader to other servers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the network.</a:t>
            </a:r>
            <a:endParaRPr sz="1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Raft uses </a:t>
            </a:r>
            <a:r>
              <a:rPr sz="1400" spc="-15" dirty="0">
                <a:latin typeface="Arial"/>
                <a:cs typeface="Arial"/>
              </a:rPr>
              <a:t>two </a:t>
            </a:r>
            <a:r>
              <a:rPr sz="1400" spc="-10" dirty="0">
                <a:latin typeface="Arial"/>
                <a:cs typeface="Arial"/>
              </a:rPr>
              <a:t>remote </a:t>
            </a:r>
            <a:r>
              <a:rPr sz="1400" spc="-15" dirty="0">
                <a:latin typeface="Arial"/>
                <a:cs typeface="Arial"/>
              </a:rPr>
              <a:t>procedure </a:t>
            </a:r>
            <a:r>
              <a:rPr sz="1400" spc="-10" dirty="0">
                <a:latin typeface="Arial"/>
                <a:cs typeface="Arial"/>
              </a:rPr>
              <a:t>calls (RPCs): </a:t>
            </a:r>
            <a:r>
              <a:rPr sz="1400" b="1" spc="-15" dirty="0">
                <a:latin typeface="Arial"/>
                <a:cs typeface="Arial"/>
              </a:rPr>
              <a:t>RequestVotes </a:t>
            </a:r>
            <a:r>
              <a:rPr sz="1400" spc="-15" dirty="0">
                <a:latin typeface="Arial"/>
                <a:cs typeface="Arial"/>
              </a:rPr>
              <a:t>and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AppendEntries.</a:t>
            </a:r>
            <a:endParaRPr sz="1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"/>
                <a:cs typeface="Arial"/>
              </a:rPr>
              <a:t>Divide </a:t>
            </a:r>
            <a:r>
              <a:rPr sz="1400" spc="-10" dirty="0">
                <a:latin typeface="Arial"/>
                <a:cs typeface="Arial"/>
              </a:rPr>
              <a:t>consensus </a:t>
            </a:r>
            <a:r>
              <a:rPr sz="1400" spc="-5" dirty="0">
                <a:latin typeface="Arial"/>
                <a:cs typeface="Arial"/>
              </a:rPr>
              <a:t>into </a:t>
            </a:r>
            <a:r>
              <a:rPr sz="1400" spc="-10" dirty="0">
                <a:latin typeface="Arial"/>
                <a:cs typeface="Arial"/>
              </a:rPr>
              <a:t>three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sub-problems:</a:t>
            </a:r>
            <a:endParaRPr sz="14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400" b="1" spc="-15" dirty="0">
                <a:latin typeface="Arial"/>
                <a:cs typeface="Arial"/>
              </a:rPr>
              <a:t>Leader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Election</a:t>
            </a:r>
            <a:endParaRPr sz="14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400" b="1" spc="-15" dirty="0">
                <a:latin typeface="Arial"/>
                <a:cs typeface="Arial"/>
              </a:rPr>
              <a:t>Log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Replication</a:t>
            </a:r>
            <a:endParaRPr sz="14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400" b="1" spc="-10" dirty="0">
                <a:latin typeface="Arial"/>
                <a:cs typeface="Arial"/>
              </a:rPr>
              <a:t>Safety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8E1925-1797-4453-AB19-AA5431471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844968"/>
            <a:ext cx="3238499" cy="2158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FFDD97-8E35-4DAE-A3EF-6B0E5BC5F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5991"/>
            <a:ext cx="39236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5" dirty="0">
                <a:latin typeface="Arial"/>
                <a:cs typeface="Arial"/>
              </a:rPr>
              <a:t>Istanbul </a:t>
            </a:r>
            <a:r>
              <a:rPr sz="2800" b="0" dirty="0">
                <a:latin typeface="Arial"/>
                <a:cs typeface="Arial"/>
              </a:rPr>
              <a:t>BFT</a:t>
            </a:r>
            <a:r>
              <a:rPr sz="2800" b="0" spc="-13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Consensus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3105" y="1136395"/>
            <a:ext cx="4916805" cy="198120"/>
          </a:xfrm>
          <a:custGeom>
            <a:avLst/>
            <a:gdLst/>
            <a:ahLst/>
            <a:cxnLst/>
            <a:rect l="l" t="t" r="r" b="b"/>
            <a:pathLst>
              <a:path w="4916805" h="198119">
                <a:moveTo>
                  <a:pt x="0" y="198120"/>
                </a:moveTo>
                <a:lnTo>
                  <a:pt x="4916424" y="198120"/>
                </a:lnTo>
                <a:lnTo>
                  <a:pt x="4916424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3914" y="1136395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7314" y="2837179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0758" y="1106169"/>
            <a:ext cx="8232242" cy="27507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5" dirty="0">
                <a:latin typeface="Arial"/>
                <a:cs typeface="Arial"/>
              </a:rPr>
              <a:t>Istanbul </a:t>
            </a:r>
            <a:r>
              <a:rPr sz="1600" spc="-10" dirty="0">
                <a:latin typeface="Arial"/>
                <a:cs typeface="Arial"/>
              </a:rPr>
              <a:t>BFT </a:t>
            </a:r>
            <a:r>
              <a:rPr sz="1600" spc="-5" dirty="0">
                <a:latin typeface="Arial"/>
                <a:cs typeface="Arial"/>
              </a:rPr>
              <a:t>is a </a:t>
            </a:r>
            <a:r>
              <a:rPr sz="1600" spc="-10" dirty="0">
                <a:latin typeface="Arial"/>
                <a:cs typeface="Arial"/>
              </a:rPr>
              <a:t>PBFT-inspired consensus algorithm, that provides transaction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finality.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99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5" dirty="0">
                <a:latin typeface="Arial"/>
                <a:cs typeface="Arial"/>
              </a:rPr>
              <a:t>Maintains </a:t>
            </a:r>
            <a:r>
              <a:rPr sz="1600" spc="-10" dirty="0">
                <a:latin typeface="Arial"/>
                <a:cs typeface="Arial"/>
              </a:rPr>
              <a:t>the </a:t>
            </a:r>
            <a:r>
              <a:rPr sz="1600" spc="-15" dirty="0">
                <a:latin typeface="Arial"/>
                <a:cs typeface="Arial"/>
              </a:rPr>
              <a:t>order </a:t>
            </a:r>
            <a:r>
              <a:rPr sz="1600" spc="-10" dirty="0">
                <a:latin typeface="Arial"/>
                <a:cs typeface="Arial"/>
              </a:rPr>
              <a:t>of the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transaction.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005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latin typeface="Arial"/>
                <a:cs typeface="Arial"/>
              </a:rPr>
              <a:t>It </a:t>
            </a:r>
            <a:r>
              <a:rPr sz="1600" spc="-10" dirty="0">
                <a:latin typeface="Arial"/>
                <a:cs typeface="Arial"/>
              </a:rPr>
              <a:t>uses </a:t>
            </a:r>
            <a:r>
              <a:rPr sz="1600" spc="-5" dirty="0">
                <a:latin typeface="Arial"/>
                <a:cs typeface="Arial"/>
              </a:rPr>
              <a:t>similar </a:t>
            </a:r>
            <a:r>
              <a:rPr sz="1600" spc="-10" dirty="0">
                <a:latin typeface="Arial"/>
                <a:cs typeface="Arial"/>
              </a:rPr>
              <a:t>validator voting mechanism as Clique POA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mechanism.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01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latin typeface="Arial"/>
                <a:cs typeface="Arial"/>
              </a:rPr>
              <a:t>Uses a </a:t>
            </a:r>
            <a:r>
              <a:rPr sz="1600" spc="-10" dirty="0">
                <a:latin typeface="Arial"/>
                <a:cs typeface="Arial"/>
              </a:rPr>
              <a:t>3-phase consensus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mechanism: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600" b="1" spc="-5" dirty="0">
                <a:latin typeface="Arial"/>
                <a:cs typeface="Arial"/>
              </a:rPr>
              <a:t>PRE-PREPARE: </a:t>
            </a:r>
            <a:r>
              <a:rPr sz="1600" spc="-10" dirty="0">
                <a:latin typeface="Arial"/>
                <a:cs typeface="Arial"/>
              </a:rPr>
              <a:t>A </a:t>
            </a:r>
            <a:r>
              <a:rPr sz="1600" spc="-15" dirty="0">
                <a:latin typeface="Arial"/>
                <a:cs typeface="Arial"/>
              </a:rPr>
              <a:t>new </a:t>
            </a:r>
            <a:r>
              <a:rPr sz="1600" spc="-10" dirty="0">
                <a:latin typeface="Arial"/>
                <a:cs typeface="Arial"/>
              </a:rPr>
              <a:t>block </a:t>
            </a:r>
            <a:r>
              <a:rPr sz="1600" spc="-15" dirty="0">
                <a:latin typeface="Arial"/>
                <a:cs typeface="Arial"/>
              </a:rPr>
              <a:t>proposal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message.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1005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600" b="1" spc="-5" dirty="0">
                <a:latin typeface="Arial"/>
                <a:cs typeface="Arial"/>
              </a:rPr>
              <a:t>PREPARE: </a:t>
            </a:r>
            <a:r>
              <a:rPr sz="1600" spc="-10" dirty="0">
                <a:latin typeface="Arial"/>
                <a:cs typeface="Arial"/>
              </a:rPr>
              <a:t>Check </a:t>
            </a:r>
            <a:r>
              <a:rPr sz="1600" spc="-15" dirty="0">
                <a:latin typeface="Arial"/>
                <a:cs typeface="Arial"/>
              </a:rPr>
              <a:t>whether </a:t>
            </a:r>
            <a:r>
              <a:rPr sz="1600" spc="-10" dirty="0">
                <a:latin typeface="Arial"/>
                <a:cs typeface="Arial"/>
              </a:rPr>
              <a:t>all validators are working on the </a:t>
            </a:r>
            <a:r>
              <a:rPr sz="1600" spc="-5" dirty="0">
                <a:latin typeface="Arial"/>
                <a:cs typeface="Arial"/>
              </a:rPr>
              <a:t>same </a:t>
            </a:r>
            <a:r>
              <a:rPr sz="1600" spc="-10" dirty="0">
                <a:latin typeface="Arial"/>
                <a:cs typeface="Arial"/>
              </a:rPr>
              <a:t>sequence and </a:t>
            </a:r>
            <a:r>
              <a:rPr sz="1600" spc="-15" dirty="0">
                <a:latin typeface="Arial"/>
                <a:cs typeface="Arial"/>
              </a:rPr>
              <a:t>round.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101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600" b="1" spc="-5" dirty="0">
                <a:latin typeface="Arial"/>
                <a:cs typeface="Arial"/>
              </a:rPr>
              <a:t>COMMIT: </a:t>
            </a:r>
            <a:r>
              <a:rPr sz="1600" spc="-10" dirty="0">
                <a:latin typeface="Arial"/>
                <a:cs typeface="Arial"/>
              </a:rPr>
              <a:t>Proposed block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accepted </a:t>
            </a:r>
            <a:r>
              <a:rPr sz="1600" spc="-15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going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be inserted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blockchain.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3035A6-3F9F-4425-8B42-94FF29EA3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236"/>
          <a:stretch/>
        </p:blipFill>
        <p:spPr>
          <a:xfrm>
            <a:off x="1841270" y="3856922"/>
            <a:ext cx="5154754" cy="1189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98313C-CFD7-40CF-9604-2A2E1380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5991"/>
            <a:ext cx="3766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Clique </a:t>
            </a:r>
            <a:r>
              <a:rPr sz="2800" b="0" spc="5" dirty="0">
                <a:latin typeface="Arial"/>
                <a:cs typeface="Arial"/>
              </a:rPr>
              <a:t>POA</a:t>
            </a:r>
            <a:r>
              <a:rPr sz="2800" b="0" spc="-9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Consensus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52081" y="1145539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394" y="1736725"/>
            <a:ext cx="3759923" cy="25609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Default Proof-of-Authority consensus algorithm bundled with Go</a:t>
            </a:r>
            <a:r>
              <a:rPr spc="29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Ethereum.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Only </a:t>
            </a:r>
            <a:r>
              <a:rPr spc="-15" dirty="0">
                <a:latin typeface="Arial"/>
                <a:cs typeface="Arial"/>
              </a:rPr>
              <a:t>authorized </a:t>
            </a:r>
            <a:r>
              <a:rPr spc="-10" dirty="0">
                <a:latin typeface="Arial"/>
                <a:cs typeface="Arial"/>
              </a:rPr>
              <a:t>signers </a:t>
            </a:r>
            <a:r>
              <a:rPr spc="-5" dirty="0">
                <a:latin typeface="Arial"/>
                <a:cs typeface="Arial"/>
              </a:rPr>
              <a:t>mint </a:t>
            </a:r>
            <a:r>
              <a:rPr spc="-15" dirty="0">
                <a:latin typeface="Arial"/>
                <a:cs typeface="Arial"/>
              </a:rPr>
              <a:t>the</a:t>
            </a:r>
            <a:r>
              <a:rPr spc="1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blocks.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Clique involved voting protocol and block verification during</a:t>
            </a:r>
            <a:r>
              <a:rPr spc="3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synchronization.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B42CB-D3E5-4F73-BA23-FD74D3D8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67" y="1431925"/>
            <a:ext cx="4345077" cy="32588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893B41-8638-448C-8098-E7D014A6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03817" y="27273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7261" y="16808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2704" y="17445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5236" y="12543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306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Calibri</vt:lpstr>
      <vt:lpstr>Office Theme</vt:lpstr>
      <vt:lpstr>What is Quorum Consensus?</vt:lpstr>
      <vt:lpstr>Consensus</vt:lpstr>
      <vt:lpstr>RAFT Consensus</vt:lpstr>
      <vt:lpstr>Istanbul BFT Consensus</vt:lpstr>
      <vt:lpstr>Clique POA Consensus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Quorum Consensus?</dc:title>
  <cp:lastModifiedBy>hp</cp:lastModifiedBy>
  <cp:revision>2</cp:revision>
  <dcterms:created xsi:type="dcterms:W3CDTF">2020-01-02T16:49:39Z</dcterms:created>
  <dcterms:modified xsi:type="dcterms:W3CDTF">2020-01-04T12:03:47Z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