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9271" y="414527"/>
            <a:ext cx="1487424" cy="47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4511" y="1597151"/>
            <a:ext cx="2474976" cy="792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0306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2003" y="2561335"/>
            <a:ext cx="553999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C85C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758" y="1063802"/>
            <a:ext cx="8391525" cy="150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244" y="4876901"/>
            <a:ext cx="197358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10" dirty="0"/>
              <a:t>Blockchain</a:t>
            </a:r>
            <a:r>
              <a:rPr spc="25" dirty="0"/>
              <a:t> </a:t>
            </a:r>
            <a:r>
              <a:rPr spc="-10" dirty="0"/>
              <a:t>Council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7294" y="4833859"/>
            <a:ext cx="122554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961C29-B034-47B0-AF74-B0D4310C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003" y="2287905"/>
            <a:ext cx="5539993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RAFT- </a:t>
            </a:r>
            <a:r>
              <a:rPr spc="-10" dirty="0"/>
              <a:t>Based</a:t>
            </a:r>
            <a:r>
              <a:rPr spc="75" dirty="0"/>
              <a:t> </a:t>
            </a:r>
            <a:r>
              <a:rPr spc="-5" dirty="0"/>
              <a:t>Consensus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994" y="482203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2886A8-6575-4D1F-845C-6CFBAD0D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7464"/>
            <a:ext cx="40697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0" spc="-5" dirty="0">
                <a:latin typeface="Arial"/>
                <a:cs typeface="Arial"/>
              </a:rPr>
              <a:t>RAFT- </a:t>
            </a:r>
            <a:r>
              <a:rPr sz="2800" b="0" spc="5" dirty="0">
                <a:latin typeface="Arial"/>
                <a:cs typeface="Arial"/>
              </a:rPr>
              <a:t>Based</a:t>
            </a:r>
            <a:r>
              <a:rPr sz="2800" b="0" spc="-65" dirty="0">
                <a:latin typeface="Arial"/>
                <a:cs typeface="Arial"/>
              </a:rPr>
              <a:t> </a:t>
            </a:r>
            <a:r>
              <a:rPr sz="2800" b="0" spc="5" dirty="0">
                <a:latin typeface="Arial"/>
                <a:cs typeface="Arial"/>
              </a:rPr>
              <a:t>Consensus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892" y="1140409"/>
            <a:ext cx="57651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Arial"/>
                <a:cs typeface="Arial"/>
              </a:rPr>
              <a:t>A distributed consensus algorithm, designed to </a:t>
            </a:r>
            <a:r>
              <a:rPr sz="1400" dirty="0">
                <a:latin typeface="Arial"/>
                <a:cs typeface="Arial"/>
              </a:rPr>
              <a:t>solve </a:t>
            </a:r>
            <a:r>
              <a:rPr sz="1400" spc="-10" dirty="0">
                <a:latin typeface="Arial"/>
                <a:cs typeface="Arial"/>
              </a:rPr>
              <a:t>the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8798" y="1170939"/>
            <a:ext cx="866140" cy="198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ts val="1535"/>
              </a:lnSpc>
            </a:pPr>
            <a:r>
              <a:rPr sz="1400" spc="5" dirty="0">
                <a:latin typeface="Arial"/>
                <a:cs typeface="Arial"/>
              </a:rPr>
              <a:t>of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7582" y="1170939"/>
            <a:ext cx="1530985" cy="198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535"/>
              </a:lnSpc>
            </a:pPr>
            <a:r>
              <a:rPr sz="1400" spc="-5" dirty="0">
                <a:latin typeface="Arial"/>
                <a:cs typeface="Arial"/>
              </a:rPr>
              <a:t>multiple servers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4242" y="2161539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518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6892" y="1387855"/>
            <a:ext cx="6870700" cy="2464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"/>
                <a:cs typeface="Arial"/>
              </a:rPr>
              <a:t>agree </a:t>
            </a:r>
            <a:r>
              <a:rPr sz="1400" spc="-10" dirty="0">
                <a:latin typeface="Arial"/>
                <a:cs typeface="Arial"/>
              </a:rPr>
              <a:t>on </a:t>
            </a:r>
            <a:r>
              <a:rPr sz="1400" spc="-5" dirty="0">
                <a:latin typeface="Arial"/>
                <a:cs typeface="Arial"/>
              </a:rPr>
              <a:t>a </a:t>
            </a:r>
            <a:r>
              <a:rPr sz="1400" spc="-10" dirty="0">
                <a:latin typeface="Arial"/>
                <a:cs typeface="Arial"/>
              </a:rPr>
              <a:t>single </a:t>
            </a:r>
            <a:r>
              <a:rPr sz="1400" spc="-15" dirty="0">
                <a:latin typeface="Arial"/>
                <a:cs typeface="Arial"/>
              </a:rPr>
              <a:t>shared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state.</a:t>
            </a:r>
            <a:endParaRPr sz="1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20" dirty="0">
                <a:latin typeface="Arial"/>
                <a:cs typeface="Arial"/>
              </a:rPr>
              <a:t>It </a:t>
            </a:r>
            <a:r>
              <a:rPr sz="1400" spc="-10" dirty="0">
                <a:latin typeface="Arial"/>
                <a:cs typeface="Arial"/>
              </a:rPr>
              <a:t>works on the </a:t>
            </a:r>
            <a:r>
              <a:rPr sz="1400" spc="-15" dirty="0">
                <a:latin typeface="Arial"/>
                <a:cs typeface="Arial"/>
              </a:rPr>
              <a:t>leader-follower</a:t>
            </a:r>
            <a:r>
              <a:rPr sz="1400" spc="2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model.</a:t>
            </a:r>
            <a:endParaRPr sz="1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Arial"/>
                <a:cs typeface="Arial"/>
              </a:rPr>
              <a:t>Data </a:t>
            </a:r>
            <a:r>
              <a:rPr sz="1400" spc="-15" dirty="0">
                <a:latin typeface="Arial"/>
                <a:cs typeface="Arial"/>
              </a:rPr>
              <a:t>flows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5" dirty="0">
                <a:latin typeface="Arial"/>
                <a:cs typeface="Arial"/>
              </a:rPr>
              <a:t>one </a:t>
            </a:r>
            <a:r>
              <a:rPr sz="1400" spc="-10" dirty="0">
                <a:latin typeface="Arial"/>
                <a:cs typeface="Arial"/>
              </a:rPr>
              <a:t>direction, that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5" dirty="0">
                <a:latin typeface="Arial"/>
                <a:cs typeface="Arial"/>
              </a:rPr>
              <a:t>from </a:t>
            </a:r>
            <a:r>
              <a:rPr sz="1400" spc="-10" dirty="0">
                <a:latin typeface="Arial"/>
                <a:cs typeface="Arial"/>
              </a:rPr>
              <a:t>leader to other servers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the network.</a:t>
            </a:r>
            <a:endParaRPr sz="1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Arial"/>
                <a:cs typeface="Arial"/>
              </a:rPr>
              <a:t>Raft uses </a:t>
            </a:r>
            <a:r>
              <a:rPr sz="1400" spc="-15" dirty="0">
                <a:latin typeface="Arial"/>
                <a:cs typeface="Arial"/>
              </a:rPr>
              <a:t>two </a:t>
            </a:r>
            <a:r>
              <a:rPr sz="1400" spc="-10" dirty="0">
                <a:latin typeface="Arial"/>
                <a:cs typeface="Arial"/>
              </a:rPr>
              <a:t>remote </a:t>
            </a:r>
            <a:r>
              <a:rPr sz="1400" spc="-15" dirty="0">
                <a:latin typeface="Arial"/>
                <a:cs typeface="Arial"/>
              </a:rPr>
              <a:t>procedure </a:t>
            </a:r>
            <a:r>
              <a:rPr sz="1400" spc="-10" dirty="0">
                <a:latin typeface="Arial"/>
                <a:cs typeface="Arial"/>
              </a:rPr>
              <a:t>calls (RPCs): </a:t>
            </a:r>
            <a:r>
              <a:rPr sz="1400" b="1" spc="-15" dirty="0">
                <a:latin typeface="Arial"/>
                <a:cs typeface="Arial"/>
              </a:rPr>
              <a:t>RequestVotes </a:t>
            </a:r>
            <a:r>
              <a:rPr sz="1400" spc="-15" dirty="0">
                <a:latin typeface="Arial"/>
                <a:cs typeface="Arial"/>
              </a:rPr>
              <a:t>and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AppendEntries.</a:t>
            </a:r>
            <a:endParaRPr sz="14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7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latin typeface="Arial"/>
                <a:cs typeface="Arial"/>
              </a:rPr>
              <a:t>Divides consensus into three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sub-problems:</a:t>
            </a:r>
            <a:endParaRPr sz="14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sz="1400" b="1" spc="-15" dirty="0">
                <a:latin typeface="Arial"/>
                <a:cs typeface="Arial"/>
              </a:rPr>
              <a:t>Leader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Election.</a:t>
            </a:r>
            <a:endParaRPr sz="14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65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sz="1400" b="1" spc="-15" dirty="0">
                <a:latin typeface="Arial"/>
                <a:cs typeface="Arial"/>
              </a:rPr>
              <a:t>Log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Replication.</a:t>
            </a:r>
            <a:endParaRPr sz="1400" dirty="0">
              <a:latin typeface="Arial"/>
              <a:cs typeface="Arial"/>
            </a:endParaRPr>
          </a:p>
          <a:p>
            <a:pPr marL="786765" lvl="1" indent="-317500">
              <a:lnSpc>
                <a:spcPct val="100000"/>
              </a:lnSpc>
              <a:spcBef>
                <a:spcPts val="240"/>
              </a:spcBef>
              <a:buFont typeface="Arial"/>
              <a:buChar char="○"/>
              <a:tabLst>
                <a:tab pos="786765" algn="l"/>
                <a:tab pos="787400" algn="l"/>
              </a:tabLst>
            </a:pPr>
            <a:r>
              <a:rPr sz="1400" b="1" spc="-20" dirty="0">
                <a:latin typeface="Arial"/>
                <a:cs typeface="Arial"/>
              </a:rPr>
              <a:t>Safety.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E2969AB-22F0-481C-8787-7F9BA451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144"/>
            <a:ext cx="60420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Stages of </a:t>
            </a:r>
            <a:r>
              <a:rPr sz="2800" b="0" spc="-5" dirty="0">
                <a:latin typeface="Arial"/>
                <a:cs typeface="Arial"/>
              </a:rPr>
              <a:t>RAFT </a:t>
            </a:r>
            <a:r>
              <a:rPr sz="2800" b="0" dirty="0">
                <a:latin typeface="Arial"/>
                <a:cs typeface="Arial"/>
              </a:rPr>
              <a:t>Consensus</a:t>
            </a:r>
            <a:r>
              <a:rPr sz="2800" b="0" spc="-5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68845" y="1128648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822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8178" y="1866264"/>
            <a:ext cx="624840" cy="198120"/>
          </a:xfrm>
          <a:custGeom>
            <a:avLst/>
            <a:gdLst/>
            <a:ahLst/>
            <a:cxnLst/>
            <a:rect l="l" t="t" r="r" b="b"/>
            <a:pathLst>
              <a:path w="624840" h="198119">
                <a:moveTo>
                  <a:pt x="0" y="198120"/>
                </a:moveTo>
                <a:lnTo>
                  <a:pt x="624840" y="198120"/>
                </a:lnTo>
                <a:lnTo>
                  <a:pt x="624840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6106" y="1866264"/>
            <a:ext cx="624840" cy="198120"/>
          </a:xfrm>
          <a:custGeom>
            <a:avLst/>
            <a:gdLst/>
            <a:ahLst/>
            <a:cxnLst/>
            <a:rect l="l" t="t" r="r" b="b"/>
            <a:pathLst>
              <a:path w="624840" h="198119">
                <a:moveTo>
                  <a:pt x="0" y="198120"/>
                </a:moveTo>
                <a:lnTo>
                  <a:pt x="624840" y="198120"/>
                </a:lnTo>
                <a:lnTo>
                  <a:pt x="624840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30758" y="1063802"/>
            <a:ext cx="8391525" cy="1528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40640" indent="-317500">
              <a:lnSpc>
                <a:spcPct val="115700"/>
              </a:lnSpc>
              <a:spcBef>
                <a:spcPts val="100"/>
              </a:spcBef>
              <a:buFont typeface="Arial"/>
              <a:buChar char="●"/>
              <a:tabLst>
                <a:tab pos="329565" algn="l"/>
                <a:tab pos="330200" algn="l"/>
                <a:tab pos="4302125" algn="l"/>
                <a:tab pos="7714615" algn="l"/>
              </a:tabLst>
            </a:pPr>
            <a:r>
              <a:rPr b="1" spc="-10" dirty="0">
                <a:latin typeface="Arial"/>
                <a:cs typeface="Arial"/>
              </a:rPr>
              <a:t>Follower: </a:t>
            </a:r>
            <a:r>
              <a:rPr spc="-5" dirty="0"/>
              <a:t>They are </a:t>
            </a:r>
            <a:r>
              <a:rPr dirty="0"/>
              <a:t>passive, </a:t>
            </a:r>
            <a:r>
              <a:rPr spc="-5" dirty="0"/>
              <a:t>issue </a:t>
            </a:r>
            <a:r>
              <a:rPr spc="-10" dirty="0"/>
              <a:t>no requests on </a:t>
            </a:r>
            <a:r>
              <a:rPr spc="-5" dirty="0"/>
              <a:t>their </a:t>
            </a:r>
            <a:r>
              <a:rPr spc="-10" dirty="0"/>
              <a:t>own </a:t>
            </a:r>
            <a:r>
              <a:rPr spc="-15" dirty="0"/>
              <a:t>but </a:t>
            </a:r>
            <a:r>
              <a:rPr dirty="0"/>
              <a:t>simply </a:t>
            </a:r>
            <a:r>
              <a:rPr spc="-10" dirty="0"/>
              <a:t>respond to </a:t>
            </a:r>
            <a:r>
              <a:rPr spc="-5" dirty="0"/>
              <a:t>requests </a:t>
            </a:r>
            <a:r>
              <a:rPr spc="-10" dirty="0"/>
              <a:t>from  </a:t>
            </a:r>
            <a:r>
              <a:rPr spc="-5" dirty="0"/>
              <a:t>c</a:t>
            </a:r>
            <a:r>
              <a:rPr spc="-15" dirty="0"/>
              <a:t>and</a:t>
            </a:r>
            <a:r>
              <a:rPr spc="-5" dirty="0"/>
              <a:t>i</a:t>
            </a:r>
            <a:r>
              <a:rPr spc="10" dirty="0"/>
              <a:t>d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15" dirty="0"/>
              <a:t>e</a:t>
            </a:r>
            <a:r>
              <a:rPr spc="-5" dirty="0"/>
              <a:t>s</a:t>
            </a:r>
            <a:r>
              <a:rPr lang="en-US" spc="-5" dirty="0"/>
              <a:t> </a:t>
            </a:r>
            <a:r>
              <a:rPr spc="-15" dirty="0"/>
              <a:t>an</a:t>
            </a:r>
            <a:r>
              <a:rPr spc="-5" dirty="0"/>
              <a:t>d</a:t>
            </a:r>
            <a:r>
              <a:rPr lang="en-US" spc="-5" dirty="0"/>
              <a:t> </a:t>
            </a:r>
            <a:r>
              <a:rPr spc="-5" dirty="0"/>
              <a:t>le</a:t>
            </a:r>
            <a:r>
              <a:rPr spc="-15" dirty="0"/>
              <a:t>ade</a:t>
            </a:r>
            <a:r>
              <a:rPr spc="10" dirty="0"/>
              <a:t>r</a:t>
            </a:r>
            <a:r>
              <a:rPr spc="-5" dirty="0"/>
              <a:t>s.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sz="19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29565" algn="l"/>
                <a:tab pos="330200" algn="l"/>
                <a:tab pos="1869439" algn="l"/>
                <a:tab pos="2588895" algn="l"/>
                <a:tab pos="3345179" algn="l"/>
                <a:tab pos="4354195" algn="l"/>
                <a:tab pos="5128895" algn="l"/>
                <a:tab pos="6129020" algn="l"/>
                <a:tab pos="6854190" algn="l"/>
                <a:tab pos="7802880" algn="l"/>
              </a:tabLst>
            </a:pPr>
            <a:r>
              <a:rPr b="1" spc="-10" dirty="0">
                <a:latin typeface="Arial"/>
                <a:cs typeface="Arial"/>
              </a:rPr>
              <a:t>Candidate: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spc="-20" dirty="0"/>
              <a:t>It</a:t>
            </a:r>
            <a:r>
              <a:rPr lang="en-US" spc="-20" dirty="0"/>
              <a:t> </a:t>
            </a:r>
            <a:r>
              <a:rPr spc="5" dirty="0"/>
              <a:t>is</a:t>
            </a:r>
            <a:r>
              <a:rPr lang="en-US" spc="5" dirty="0"/>
              <a:t> </a:t>
            </a:r>
            <a:r>
              <a:rPr spc="-5" dirty="0"/>
              <a:t>used</a:t>
            </a:r>
            <a:r>
              <a:rPr lang="en-US" spc="-5" dirty="0"/>
              <a:t> </a:t>
            </a:r>
            <a:r>
              <a:rPr spc="-10" dirty="0"/>
              <a:t>to</a:t>
            </a:r>
            <a:r>
              <a:rPr lang="en-US" spc="-10" dirty="0"/>
              <a:t> </a:t>
            </a:r>
            <a:r>
              <a:rPr spc="-10" dirty="0"/>
              <a:t>elect</a:t>
            </a:r>
            <a:r>
              <a:rPr lang="en-US" spc="-10" dirty="0"/>
              <a:t> </a:t>
            </a:r>
            <a:r>
              <a:rPr spc="-5" dirty="0"/>
              <a:t>a</a:t>
            </a:r>
            <a:r>
              <a:rPr lang="en-US" spc="-5" dirty="0"/>
              <a:t> </a:t>
            </a:r>
            <a:r>
              <a:rPr spc="-5" dirty="0"/>
              <a:t>new</a:t>
            </a:r>
            <a:r>
              <a:rPr lang="en-US" spc="-5" dirty="0"/>
              <a:t> </a:t>
            </a:r>
            <a:r>
              <a:rPr spc="-5" dirty="0"/>
              <a:t>leader.</a:t>
            </a:r>
          </a:p>
          <a:p>
            <a:pPr>
              <a:lnSpc>
                <a:spcPct val="100000"/>
              </a:lnSpc>
              <a:buFont typeface="Arial"/>
              <a:buChar char="●"/>
            </a:pPr>
            <a:endParaRPr sz="1900" dirty="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b="1" spc="-15" dirty="0">
                <a:latin typeface="Arial"/>
                <a:cs typeface="Arial"/>
              </a:rPr>
              <a:t>Leader: </a:t>
            </a:r>
            <a:r>
              <a:rPr spc="-20" dirty="0"/>
              <a:t>It </a:t>
            </a:r>
            <a:r>
              <a:rPr spc="-10" dirty="0"/>
              <a:t>handles all client</a:t>
            </a:r>
            <a:r>
              <a:rPr spc="175" dirty="0"/>
              <a:t> </a:t>
            </a:r>
            <a:r>
              <a:rPr spc="-10" dirty="0"/>
              <a:t>requests.</a:t>
            </a:r>
          </a:p>
        </p:txBody>
      </p:sp>
      <p:sp>
        <p:nvSpPr>
          <p:cNvPr id="7" name="object 7"/>
          <p:cNvSpPr/>
          <p:nvPr/>
        </p:nvSpPr>
        <p:spPr>
          <a:xfrm>
            <a:off x="3419855" y="3962400"/>
            <a:ext cx="1054608" cy="795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5552" y="3883152"/>
            <a:ext cx="1054607" cy="795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3455" y="2993135"/>
            <a:ext cx="1057655" cy="798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7840" y="4120388"/>
            <a:ext cx="50292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-10" dirty="0">
                <a:latin typeface="Times New Roman"/>
                <a:cs typeface="Times New Roman"/>
              </a:rPr>
              <a:t>LE</a:t>
            </a:r>
            <a:r>
              <a:rPr sz="900" b="1" spc="-5" dirty="0">
                <a:latin typeface="Times New Roman"/>
                <a:cs typeface="Times New Roman"/>
              </a:rPr>
              <a:t>AD</a:t>
            </a:r>
            <a:r>
              <a:rPr sz="900" b="1" spc="-10" dirty="0">
                <a:latin typeface="Times New Roman"/>
                <a:cs typeface="Times New Roman"/>
              </a:rPr>
              <a:t>E</a:t>
            </a:r>
            <a:r>
              <a:rPr sz="900" b="1" spc="10" dirty="0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7953" y="3200780"/>
            <a:ext cx="718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latin typeface="Times New Roman"/>
                <a:cs typeface="Times New Roman"/>
              </a:rPr>
              <a:t>CAND</a:t>
            </a:r>
            <a:r>
              <a:rPr sz="900" b="1" dirty="0">
                <a:latin typeface="Times New Roman"/>
                <a:cs typeface="Times New Roman"/>
              </a:rPr>
              <a:t>I</a:t>
            </a:r>
            <a:r>
              <a:rPr sz="900" b="1" spc="-5" dirty="0">
                <a:latin typeface="Times New Roman"/>
                <a:cs typeface="Times New Roman"/>
              </a:rPr>
              <a:t>DAT</a:t>
            </a:r>
            <a:r>
              <a:rPr sz="900" b="1" spc="5" dirty="0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4608" y="4191406"/>
            <a:ext cx="70929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FOLLOWER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78251" y="3515867"/>
            <a:ext cx="455930" cy="845819"/>
          </a:xfrm>
          <a:custGeom>
            <a:avLst/>
            <a:gdLst/>
            <a:ahLst/>
            <a:cxnLst/>
            <a:rect l="l" t="t" r="r" b="b"/>
            <a:pathLst>
              <a:path w="455930" h="845820">
                <a:moveTo>
                  <a:pt x="0" y="0"/>
                </a:moveTo>
                <a:lnTo>
                  <a:pt x="0" y="839977"/>
                </a:lnTo>
                <a:lnTo>
                  <a:pt x="455675" y="839977"/>
                </a:lnTo>
                <a:lnTo>
                  <a:pt x="455675" y="84570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1067" y="4316183"/>
            <a:ext cx="210311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58028" y="3246881"/>
            <a:ext cx="498475" cy="76200"/>
          </a:xfrm>
          <a:custGeom>
            <a:avLst/>
            <a:gdLst/>
            <a:ahLst/>
            <a:cxnLst/>
            <a:rect l="l" t="t" r="r" b="b"/>
            <a:pathLst>
              <a:path w="498475" h="76200">
                <a:moveTo>
                  <a:pt x="486372" y="31623"/>
                </a:moveTo>
                <a:lnTo>
                  <a:pt x="434594" y="31623"/>
                </a:lnTo>
                <a:lnTo>
                  <a:pt x="434721" y="44323"/>
                </a:lnTo>
                <a:lnTo>
                  <a:pt x="421957" y="44453"/>
                </a:lnTo>
                <a:lnTo>
                  <a:pt x="422275" y="76200"/>
                </a:lnTo>
                <a:lnTo>
                  <a:pt x="498094" y="37337"/>
                </a:lnTo>
                <a:lnTo>
                  <a:pt x="486372" y="31623"/>
                </a:lnTo>
                <a:close/>
              </a:path>
              <a:path w="498475" h="76200">
                <a:moveTo>
                  <a:pt x="421830" y="31753"/>
                </a:moveTo>
                <a:lnTo>
                  <a:pt x="0" y="36068"/>
                </a:lnTo>
                <a:lnTo>
                  <a:pt x="254" y="48768"/>
                </a:lnTo>
                <a:lnTo>
                  <a:pt x="421957" y="44453"/>
                </a:lnTo>
                <a:lnTo>
                  <a:pt x="421830" y="31753"/>
                </a:lnTo>
                <a:close/>
              </a:path>
              <a:path w="498475" h="76200">
                <a:moveTo>
                  <a:pt x="434594" y="31623"/>
                </a:moveTo>
                <a:lnTo>
                  <a:pt x="421830" y="31753"/>
                </a:lnTo>
                <a:lnTo>
                  <a:pt x="421957" y="44453"/>
                </a:lnTo>
                <a:lnTo>
                  <a:pt x="434721" y="44323"/>
                </a:lnTo>
                <a:lnTo>
                  <a:pt x="434594" y="31623"/>
                </a:lnTo>
                <a:close/>
              </a:path>
              <a:path w="498475" h="76200">
                <a:moveTo>
                  <a:pt x="421513" y="0"/>
                </a:moveTo>
                <a:lnTo>
                  <a:pt x="421830" y="31753"/>
                </a:lnTo>
                <a:lnTo>
                  <a:pt x="434594" y="31623"/>
                </a:lnTo>
                <a:lnTo>
                  <a:pt x="486372" y="31623"/>
                </a:lnTo>
                <a:lnTo>
                  <a:pt x="421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2635" y="3277870"/>
            <a:ext cx="1234440" cy="932180"/>
          </a:xfrm>
          <a:custGeom>
            <a:avLst/>
            <a:gdLst/>
            <a:ahLst/>
            <a:cxnLst/>
            <a:rect l="l" t="t" r="r" b="b"/>
            <a:pathLst>
              <a:path w="1234440" h="932179">
                <a:moveTo>
                  <a:pt x="1158240" y="855649"/>
                </a:moveTo>
                <a:lnTo>
                  <a:pt x="1158240" y="931849"/>
                </a:lnTo>
                <a:lnTo>
                  <a:pt x="1221740" y="900099"/>
                </a:lnTo>
                <a:lnTo>
                  <a:pt x="1170940" y="900099"/>
                </a:lnTo>
                <a:lnTo>
                  <a:pt x="1170940" y="887399"/>
                </a:lnTo>
                <a:lnTo>
                  <a:pt x="1221740" y="887399"/>
                </a:lnTo>
                <a:lnTo>
                  <a:pt x="1158240" y="855649"/>
                </a:lnTo>
                <a:close/>
              </a:path>
              <a:path w="1234440" h="932179">
                <a:moveTo>
                  <a:pt x="610870" y="6349"/>
                </a:moveTo>
                <a:lnTo>
                  <a:pt x="610870" y="897254"/>
                </a:lnTo>
                <a:lnTo>
                  <a:pt x="613791" y="900099"/>
                </a:lnTo>
                <a:lnTo>
                  <a:pt x="1158240" y="900099"/>
                </a:lnTo>
                <a:lnTo>
                  <a:pt x="1158240" y="893749"/>
                </a:lnTo>
                <a:lnTo>
                  <a:pt x="623570" y="893749"/>
                </a:lnTo>
                <a:lnTo>
                  <a:pt x="617220" y="887399"/>
                </a:lnTo>
                <a:lnTo>
                  <a:pt x="623570" y="887399"/>
                </a:lnTo>
                <a:lnTo>
                  <a:pt x="623570" y="12699"/>
                </a:lnTo>
                <a:lnTo>
                  <a:pt x="617220" y="12699"/>
                </a:lnTo>
                <a:lnTo>
                  <a:pt x="610870" y="6349"/>
                </a:lnTo>
                <a:close/>
              </a:path>
              <a:path w="1234440" h="932179">
                <a:moveTo>
                  <a:pt x="1221740" y="887399"/>
                </a:moveTo>
                <a:lnTo>
                  <a:pt x="1170940" y="887399"/>
                </a:lnTo>
                <a:lnTo>
                  <a:pt x="1170940" y="900099"/>
                </a:lnTo>
                <a:lnTo>
                  <a:pt x="1221740" y="900099"/>
                </a:lnTo>
                <a:lnTo>
                  <a:pt x="1234440" y="893749"/>
                </a:lnTo>
                <a:lnTo>
                  <a:pt x="1221740" y="887399"/>
                </a:lnTo>
                <a:close/>
              </a:path>
              <a:path w="1234440" h="932179">
                <a:moveTo>
                  <a:pt x="623570" y="887399"/>
                </a:moveTo>
                <a:lnTo>
                  <a:pt x="617220" y="887399"/>
                </a:lnTo>
                <a:lnTo>
                  <a:pt x="623570" y="893749"/>
                </a:lnTo>
                <a:lnTo>
                  <a:pt x="623570" y="887399"/>
                </a:lnTo>
                <a:close/>
              </a:path>
              <a:path w="1234440" h="932179">
                <a:moveTo>
                  <a:pt x="1158240" y="887399"/>
                </a:moveTo>
                <a:lnTo>
                  <a:pt x="623570" y="887399"/>
                </a:lnTo>
                <a:lnTo>
                  <a:pt x="623570" y="893749"/>
                </a:lnTo>
                <a:lnTo>
                  <a:pt x="1158240" y="893749"/>
                </a:lnTo>
                <a:lnTo>
                  <a:pt x="1158240" y="887399"/>
                </a:lnTo>
                <a:close/>
              </a:path>
              <a:path w="1234440" h="932179">
                <a:moveTo>
                  <a:pt x="620776" y="0"/>
                </a:moveTo>
                <a:lnTo>
                  <a:pt x="0" y="0"/>
                </a:lnTo>
                <a:lnTo>
                  <a:pt x="0" y="12699"/>
                </a:lnTo>
                <a:lnTo>
                  <a:pt x="610870" y="12699"/>
                </a:lnTo>
                <a:lnTo>
                  <a:pt x="610870" y="6349"/>
                </a:lnTo>
                <a:lnTo>
                  <a:pt x="623570" y="6349"/>
                </a:lnTo>
                <a:lnTo>
                  <a:pt x="623570" y="2793"/>
                </a:lnTo>
                <a:lnTo>
                  <a:pt x="620776" y="0"/>
                </a:lnTo>
                <a:close/>
              </a:path>
              <a:path w="1234440" h="932179">
                <a:moveTo>
                  <a:pt x="623570" y="6349"/>
                </a:moveTo>
                <a:lnTo>
                  <a:pt x="610870" y="6349"/>
                </a:lnTo>
                <a:lnTo>
                  <a:pt x="617220" y="12699"/>
                </a:lnTo>
                <a:lnTo>
                  <a:pt x="623570" y="12699"/>
                </a:lnTo>
                <a:lnTo>
                  <a:pt x="623570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2500" y="3768852"/>
            <a:ext cx="1270000" cy="437515"/>
          </a:xfrm>
          <a:custGeom>
            <a:avLst/>
            <a:gdLst/>
            <a:ahLst/>
            <a:cxnLst/>
            <a:rect l="l" t="t" r="r" b="b"/>
            <a:pathLst>
              <a:path w="1270000" h="437514">
                <a:moveTo>
                  <a:pt x="1263014" y="0"/>
                </a:moveTo>
                <a:lnTo>
                  <a:pt x="1270000" y="0"/>
                </a:lnTo>
                <a:lnTo>
                  <a:pt x="1270000" y="437400"/>
                </a:lnTo>
                <a:lnTo>
                  <a:pt x="0" y="437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2940" y="4169664"/>
            <a:ext cx="297180" cy="76200"/>
          </a:xfrm>
          <a:custGeom>
            <a:avLst/>
            <a:gdLst/>
            <a:ahLst/>
            <a:cxnLst/>
            <a:rect l="l" t="t" r="r" b="b"/>
            <a:pathLst>
              <a:path w="2971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9717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97179" h="76200">
                <a:moveTo>
                  <a:pt x="296672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96672" y="44450"/>
                </a:lnTo>
                <a:lnTo>
                  <a:pt x="2966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3383" y="3290315"/>
            <a:ext cx="1104900" cy="673100"/>
          </a:xfrm>
          <a:custGeom>
            <a:avLst/>
            <a:gdLst/>
            <a:ahLst/>
            <a:cxnLst/>
            <a:rect l="l" t="t" r="r" b="b"/>
            <a:pathLst>
              <a:path w="1104900" h="673100">
                <a:moveTo>
                  <a:pt x="1396" y="672896"/>
                </a:moveTo>
                <a:lnTo>
                  <a:pt x="0" y="672896"/>
                </a:lnTo>
                <a:lnTo>
                  <a:pt x="0" y="0"/>
                </a:lnTo>
                <a:lnTo>
                  <a:pt x="110451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47" y="4321898"/>
            <a:ext cx="3420110" cy="76200"/>
          </a:xfrm>
          <a:custGeom>
            <a:avLst/>
            <a:gdLst/>
            <a:ahLst/>
            <a:cxnLst/>
            <a:rect l="l" t="t" r="r" b="b"/>
            <a:pathLst>
              <a:path w="3420109" h="76200">
                <a:moveTo>
                  <a:pt x="3419729" y="19723"/>
                </a:moveTo>
                <a:lnTo>
                  <a:pt x="3407029" y="19761"/>
                </a:lnTo>
                <a:lnTo>
                  <a:pt x="3407029" y="32461"/>
                </a:lnTo>
                <a:lnTo>
                  <a:pt x="3419729" y="32423"/>
                </a:lnTo>
                <a:lnTo>
                  <a:pt x="3419729" y="19723"/>
                </a:lnTo>
                <a:close/>
              </a:path>
              <a:path w="3420109" h="76200">
                <a:moveTo>
                  <a:pt x="3368929" y="19900"/>
                </a:moveTo>
                <a:lnTo>
                  <a:pt x="3356229" y="19951"/>
                </a:lnTo>
                <a:lnTo>
                  <a:pt x="3356229" y="32651"/>
                </a:lnTo>
                <a:lnTo>
                  <a:pt x="3368929" y="32600"/>
                </a:lnTo>
                <a:lnTo>
                  <a:pt x="3368929" y="19900"/>
                </a:lnTo>
                <a:close/>
              </a:path>
              <a:path w="3420109" h="76200">
                <a:moveTo>
                  <a:pt x="3318129" y="20091"/>
                </a:moveTo>
                <a:lnTo>
                  <a:pt x="3305429" y="20129"/>
                </a:lnTo>
                <a:lnTo>
                  <a:pt x="3305429" y="32829"/>
                </a:lnTo>
                <a:lnTo>
                  <a:pt x="3318129" y="32791"/>
                </a:lnTo>
                <a:lnTo>
                  <a:pt x="3318129" y="20091"/>
                </a:lnTo>
                <a:close/>
              </a:path>
              <a:path w="3420109" h="76200">
                <a:moveTo>
                  <a:pt x="3267329" y="20269"/>
                </a:moveTo>
                <a:lnTo>
                  <a:pt x="3254629" y="20319"/>
                </a:lnTo>
                <a:lnTo>
                  <a:pt x="3254629" y="33019"/>
                </a:lnTo>
                <a:lnTo>
                  <a:pt x="3267329" y="32969"/>
                </a:lnTo>
                <a:lnTo>
                  <a:pt x="3267329" y="20269"/>
                </a:lnTo>
                <a:close/>
              </a:path>
              <a:path w="3420109" h="76200">
                <a:moveTo>
                  <a:pt x="3216529" y="20446"/>
                </a:moveTo>
                <a:lnTo>
                  <a:pt x="3203829" y="20497"/>
                </a:lnTo>
                <a:lnTo>
                  <a:pt x="3203829" y="33197"/>
                </a:lnTo>
                <a:lnTo>
                  <a:pt x="3216529" y="33146"/>
                </a:lnTo>
                <a:lnTo>
                  <a:pt x="3216529" y="20446"/>
                </a:lnTo>
                <a:close/>
              </a:path>
              <a:path w="3420109" h="76200">
                <a:moveTo>
                  <a:pt x="3165729" y="20637"/>
                </a:moveTo>
                <a:lnTo>
                  <a:pt x="3153029" y="20675"/>
                </a:lnTo>
                <a:lnTo>
                  <a:pt x="3153029" y="33375"/>
                </a:lnTo>
                <a:lnTo>
                  <a:pt x="3165729" y="33337"/>
                </a:lnTo>
                <a:lnTo>
                  <a:pt x="3165729" y="20637"/>
                </a:lnTo>
                <a:close/>
              </a:path>
              <a:path w="3420109" h="76200">
                <a:moveTo>
                  <a:pt x="3114929" y="20815"/>
                </a:moveTo>
                <a:lnTo>
                  <a:pt x="3102229" y="20866"/>
                </a:lnTo>
                <a:lnTo>
                  <a:pt x="3102229" y="33566"/>
                </a:lnTo>
                <a:lnTo>
                  <a:pt x="3114929" y="33515"/>
                </a:lnTo>
                <a:lnTo>
                  <a:pt x="3114929" y="20815"/>
                </a:lnTo>
                <a:close/>
              </a:path>
              <a:path w="3420109" h="76200">
                <a:moveTo>
                  <a:pt x="3064129" y="21005"/>
                </a:moveTo>
                <a:lnTo>
                  <a:pt x="3051429" y="21043"/>
                </a:lnTo>
                <a:lnTo>
                  <a:pt x="3051429" y="33743"/>
                </a:lnTo>
                <a:lnTo>
                  <a:pt x="3064129" y="33705"/>
                </a:lnTo>
                <a:lnTo>
                  <a:pt x="3064129" y="21005"/>
                </a:lnTo>
                <a:close/>
              </a:path>
              <a:path w="3420109" h="76200">
                <a:moveTo>
                  <a:pt x="3013329" y="21183"/>
                </a:moveTo>
                <a:lnTo>
                  <a:pt x="3000629" y="21234"/>
                </a:lnTo>
                <a:lnTo>
                  <a:pt x="3000629" y="33921"/>
                </a:lnTo>
                <a:lnTo>
                  <a:pt x="3013329" y="33883"/>
                </a:lnTo>
                <a:lnTo>
                  <a:pt x="3013329" y="21183"/>
                </a:lnTo>
                <a:close/>
              </a:path>
              <a:path w="3420109" h="76200">
                <a:moveTo>
                  <a:pt x="2962529" y="21361"/>
                </a:moveTo>
                <a:lnTo>
                  <a:pt x="2949829" y="21412"/>
                </a:lnTo>
                <a:lnTo>
                  <a:pt x="2949829" y="34112"/>
                </a:lnTo>
                <a:lnTo>
                  <a:pt x="2962529" y="34061"/>
                </a:lnTo>
                <a:lnTo>
                  <a:pt x="2962529" y="21361"/>
                </a:lnTo>
                <a:close/>
              </a:path>
              <a:path w="3420109" h="76200">
                <a:moveTo>
                  <a:pt x="2911729" y="21551"/>
                </a:moveTo>
                <a:lnTo>
                  <a:pt x="2899029" y="21589"/>
                </a:lnTo>
                <a:lnTo>
                  <a:pt x="2899029" y="34289"/>
                </a:lnTo>
                <a:lnTo>
                  <a:pt x="2911729" y="34251"/>
                </a:lnTo>
                <a:lnTo>
                  <a:pt x="2911729" y="21551"/>
                </a:lnTo>
                <a:close/>
              </a:path>
              <a:path w="3420109" h="76200">
                <a:moveTo>
                  <a:pt x="2860929" y="21729"/>
                </a:moveTo>
                <a:lnTo>
                  <a:pt x="2848229" y="21780"/>
                </a:lnTo>
                <a:lnTo>
                  <a:pt x="2848229" y="34480"/>
                </a:lnTo>
                <a:lnTo>
                  <a:pt x="2860929" y="34429"/>
                </a:lnTo>
                <a:lnTo>
                  <a:pt x="2860929" y="21729"/>
                </a:lnTo>
                <a:close/>
              </a:path>
              <a:path w="3420109" h="76200">
                <a:moveTo>
                  <a:pt x="2810129" y="21907"/>
                </a:moveTo>
                <a:lnTo>
                  <a:pt x="2797429" y="21958"/>
                </a:lnTo>
                <a:lnTo>
                  <a:pt x="2797429" y="34658"/>
                </a:lnTo>
                <a:lnTo>
                  <a:pt x="2810129" y="34607"/>
                </a:lnTo>
                <a:lnTo>
                  <a:pt x="2810129" y="21907"/>
                </a:lnTo>
                <a:close/>
              </a:path>
              <a:path w="3420109" h="76200">
                <a:moveTo>
                  <a:pt x="2759329" y="22097"/>
                </a:moveTo>
                <a:lnTo>
                  <a:pt x="2746629" y="22136"/>
                </a:lnTo>
                <a:lnTo>
                  <a:pt x="2746629" y="34836"/>
                </a:lnTo>
                <a:lnTo>
                  <a:pt x="2759329" y="34797"/>
                </a:lnTo>
                <a:lnTo>
                  <a:pt x="2759329" y="22097"/>
                </a:lnTo>
                <a:close/>
              </a:path>
              <a:path w="3420109" h="76200">
                <a:moveTo>
                  <a:pt x="2708529" y="22275"/>
                </a:moveTo>
                <a:lnTo>
                  <a:pt x="2695829" y="22326"/>
                </a:lnTo>
                <a:lnTo>
                  <a:pt x="2695829" y="35026"/>
                </a:lnTo>
                <a:lnTo>
                  <a:pt x="2708529" y="34975"/>
                </a:lnTo>
                <a:lnTo>
                  <a:pt x="2708529" y="22275"/>
                </a:lnTo>
                <a:close/>
              </a:path>
              <a:path w="3420109" h="76200">
                <a:moveTo>
                  <a:pt x="2657729" y="22466"/>
                </a:moveTo>
                <a:lnTo>
                  <a:pt x="2645029" y="22504"/>
                </a:lnTo>
                <a:lnTo>
                  <a:pt x="2645029" y="35204"/>
                </a:lnTo>
                <a:lnTo>
                  <a:pt x="2657729" y="35166"/>
                </a:lnTo>
                <a:lnTo>
                  <a:pt x="2657729" y="22466"/>
                </a:lnTo>
                <a:close/>
              </a:path>
              <a:path w="3420109" h="76200">
                <a:moveTo>
                  <a:pt x="2606929" y="22644"/>
                </a:moveTo>
                <a:lnTo>
                  <a:pt x="2594229" y="22694"/>
                </a:lnTo>
                <a:lnTo>
                  <a:pt x="2594229" y="35394"/>
                </a:lnTo>
                <a:lnTo>
                  <a:pt x="2606929" y="35344"/>
                </a:lnTo>
                <a:lnTo>
                  <a:pt x="2606929" y="22644"/>
                </a:lnTo>
                <a:close/>
              </a:path>
              <a:path w="3420109" h="76200">
                <a:moveTo>
                  <a:pt x="2556129" y="22821"/>
                </a:moveTo>
                <a:lnTo>
                  <a:pt x="2543429" y="22872"/>
                </a:lnTo>
                <a:lnTo>
                  <a:pt x="2543429" y="35572"/>
                </a:lnTo>
                <a:lnTo>
                  <a:pt x="2556129" y="35521"/>
                </a:lnTo>
                <a:lnTo>
                  <a:pt x="2556129" y="22821"/>
                </a:lnTo>
                <a:close/>
              </a:path>
              <a:path w="3420109" h="76200">
                <a:moveTo>
                  <a:pt x="2505329" y="23012"/>
                </a:moveTo>
                <a:lnTo>
                  <a:pt x="2492629" y="23050"/>
                </a:lnTo>
                <a:lnTo>
                  <a:pt x="2492629" y="35750"/>
                </a:lnTo>
                <a:lnTo>
                  <a:pt x="2505329" y="35712"/>
                </a:lnTo>
                <a:lnTo>
                  <a:pt x="2505329" y="23012"/>
                </a:lnTo>
                <a:close/>
              </a:path>
              <a:path w="3420109" h="76200">
                <a:moveTo>
                  <a:pt x="2454529" y="23190"/>
                </a:moveTo>
                <a:lnTo>
                  <a:pt x="2441829" y="23240"/>
                </a:lnTo>
                <a:lnTo>
                  <a:pt x="2441829" y="35940"/>
                </a:lnTo>
                <a:lnTo>
                  <a:pt x="2454529" y="35890"/>
                </a:lnTo>
                <a:lnTo>
                  <a:pt x="2454529" y="23190"/>
                </a:lnTo>
                <a:close/>
              </a:path>
              <a:path w="3420109" h="76200">
                <a:moveTo>
                  <a:pt x="2403729" y="23380"/>
                </a:moveTo>
                <a:lnTo>
                  <a:pt x="2391029" y="23418"/>
                </a:lnTo>
                <a:lnTo>
                  <a:pt x="2391029" y="36118"/>
                </a:lnTo>
                <a:lnTo>
                  <a:pt x="2403729" y="36080"/>
                </a:lnTo>
                <a:lnTo>
                  <a:pt x="2403729" y="23380"/>
                </a:lnTo>
                <a:close/>
              </a:path>
              <a:path w="3420109" h="76200">
                <a:moveTo>
                  <a:pt x="2352929" y="23558"/>
                </a:moveTo>
                <a:lnTo>
                  <a:pt x="2340229" y="23609"/>
                </a:lnTo>
                <a:lnTo>
                  <a:pt x="2340229" y="36309"/>
                </a:lnTo>
                <a:lnTo>
                  <a:pt x="2352929" y="36258"/>
                </a:lnTo>
                <a:lnTo>
                  <a:pt x="2352929" y="23558"/>
                </a:lnTo>
                <a:close/>
              </a:path>
              <a:path w="3420109" h="76200">
                <a:moveTo>
                  <a:pt x="2302129" y="23736"/>
                </a:moveTo>
                <a:lnTo>
                  <a:pt x="2289429" y="23787"/>
                </a:lnTo>
                <a:lnTo>
                  <a:pt x="2289429" y="36487"/>
                </a:lnTo>
                <a:lnTo>
                  <a:pt x="2302129" y="36436"/>
                </a:lnTo>
                <a:lnTo>
                  <a:pt x="2302129" y="23736"/>
                </a:lnTo>
                <a:close/>
              </a:path>
              <a:path w="3420109" h="76200">
                <a:moveTo>
                  <a:pt x="2251329" y="23926"/>
                </a:moveTo>
                <a:lnTo>
                  <a:pt x="2238629" y="23964"/>
                </a:lnTo>
                <a:lnTo>
                  <a:pt x="2238629" y="36664"/>
                </a:lnTo>
                <a:lnTo>
                  <a:pt x="2251329" y="36626"/>
                </a:lnTo>
                <a:lnTo>
                  <a:pt x="2251329" y="23926"/>
                </a:lnTo>
                <a:close/>
              </a:path>
              <a:path w="3420109" h="76200">
                <a:moveTo>
                  <a:pt x="2200529" y="24104"/>
                </a:moveTo>
                <a:lnTo>
                  <a:pt x="2187829" y="24155"/>
                </a:lnTo>
                <a:lnTo>
                  <a:pt x="2187829" y="36855"/>
                </a:lnTo>
                <a:lnTo>
                  <a:pt x="2200529" y="36804"/>
                </a:lnTo>
                <a:lnTo>
                  <a:pt x="2200529" y="24104"/>
                </a:lnTo>
                <a:close/>
              </a:path>
              <a:path w="3420109" h="76200">
                <a:moveTo>
                  <a:pt x="2149729" y="24282"/>
                </a:moveTo>
                <a:lnTo>
                  <a:pt x="2137029" y="24333"/>
                </a:lnTo>
                <a:lnTo>
                  <a:pt x="2137029" y="37033"/>
                </a:lnTo>
                <a:lnTo>
                  <a:pt x="2149729" y="36982"/>
                </a:lnTo>
                <a:lnTo>
                  <a:pt x="2149729" y="24282"/>
                </a:lnTo>
                <a:close/>
              </a:path>
              <a:path w="3420109" h="76200">
                <a:moveTo>
                  <a:pt x="2098929" y="24472"/>
                </a:moveTo>
                <a:lnTo>
                  <a:pt x="2086228" y="24510"/>
                </a:lnTo>
                <a:lnTo>
                  <a:pt x="2086228" y="37210"/>
                </a:lnTo>
                <a:lnTo>
                  <a:pt x="2098929" y="37172"/>
                </a:lnTo>
                <a:lnTo>
                  <a:pt x="2098929" y="24472"/>
                </a:lnTo>
                <a:close/>
              </a:path>
              <a:path w="3420109" h="76200">
                <a:moveTo>
                  <a:pt x="2048128" y="24650"/>
                </a:moveTo>
                <a:lnTo>
                  <a:pt x="2035428" y="24701"/>
                </a:lnTo>
                <a:lnTo>
                  <a:pt x="2035428" y="37401"/>
                </a:lnTo>
                <a:lnTo>
                  <a:pt x="2048128" y="37350"/>
                </a:lnTo>
                <a:lnTo>
                  <a:pt x="2048128" y="24650"/>
                </a:lnTo>
                <a:close/>
              </a:path>
              <a:path w="3420109" h="76200">
                <a:moveTo>
                  <a:pt x="1997328" y="24841"/>
                </a:moveTo>
                <a:lnTo>
                  <a:pt x="1984628" y="24879"/>
                </a:lnTo>
                <a:lnTo>
                  <a:pt x="1984628" y="37579"/>
                </a:lnTo>
                <a:lnTo>
                  <a:pt x="1997328" y="37541"/>
                </a:lnTo>
                <a:lnTo>
                  <a:pt x="1997328" y="24841"/>
                </a:lnTo>
                <a:close/>
              </a:path>
              <a:path w="3420109" h="76200">
                <a:moveTo>
                  <a:pt x="1946528" y="25018"/>
                </a:moveTo>
                <a:lnTo>
                  <a:pt x="1933828" y="25069"/>
                </a:lnTo>
                <a:lnTo>
                  <a:pt x="1933828" y="37769"/>
                </a:lnTo>
                <a:lnTo>
                  <a:pt x="1946528" y="37718"/>
                </a:lnTo>
                <a:lnTo>
                  <a:pt x="1946528" y="25018"/>
                </a:lnTo>
                <a:close/>
              </a:path>
              <a:path w="3420109" h="76200">
                <a:moveTo>
                  <a:pt x="1895728" y="25196"/>
                </a:moveTo>
                <a:lnTo>
                  <a:pt x="1883028" y="25247"/>
                </a:lnTo>
                <a:lnTo>
                  <a:pt x="1883028" y="37947"/>
                </a:lnTo>
                <a:lnTo>
                  <a:pt x="1895728" y="37896"/>
                </a:lnTo>
                <a:lnTo>
                  <a:pt x="1895728" y="25196"/>
                </a:lnTo>
                <a:close/>
              </a:path>
              <a:path w="3420109" h="76200">
                <a:moveTo>
                  <a:pt x="1844928" y="25387"/>
                </a:moveTo>
                <a:lnTo>
                  <a:pt x="1832228" y="25425"/>
                </a:lnTo>
                <a:lnTo>
                  <a:pt x="1832228" y="38125"/>
                </a:lnTo>
                <a:lnTo>
                  <a:pt x="1844928" y="38087"/>
                </a:lnTo>
                <a:lnTo>
                  <a:pt x="1844928" y="25387"/>
                </a:lnTo>
                <a:close/>
              </a:path>
              <a:path w="3420109" h="76200">
                <a:moveTo>
                  <a:pt x="1794128" y="25565"/>
                </a:moveTo>
                <a:lnTo>
                  <a:pt x="1781428" y="25615"/>
                </a:lnTo>
                <a:lnTo>
                  <a:pt x="1781428" y="38315"/>
                </a:lnTo>
                <a:lnTo>
                  <a:pt x="1794128" y="38265"/>
                </a:lnTo>
                <a:lnTo>
                  <a:pt x="1794128" y="25565"/>
                </a:lnTo>
                <a:close/>
              </a:path>
              <a:path w="3420109" h="76200">
                <a:moveTo>
                  <a:pt x="1743328" y="25755"/>
                </a:moveTo>
                <a:lnTo>
                  <a:pt x="1730628" y="25793"/>
                </a:lnTo>
                <a:lnTo>
                  <a:pt x="1730628" y="38493"/>
                </a:lnTo>
                <a:lnTo>
                  <a:pt x="1743328" y="38455"/>
                </a:lnTo>
                <a:lnTo>
                  <a:pt x="1743328" y="25755"/>
                </a:lnTo>
                <a:close/>
              </a:path>
              <a:path w="3420109" h="76200">
                <a:moveTo>
                  <a:pt x="1692528" y="25933"/>
                </a:moveTo>
                <a:lnTo>
                  <a:pt x="1679828" y="25984"/>
                </a:lnTo>
                <a:lnTo>
                  <a:pt x="1679828" y="38684"/>
                </a:lnTo>
                <a:lnTo>
                  <a:pt x="1692528" y="38633"/>
                </a:lnTo>
                <a:lnTo>
                  <a:pt x="1692528" y="25933"/>
                </a:lnTo>
                <a:close/>
              </a:path>
              <a:path w="3420109" h="76200">
                <a:moveTo>
                  <a:pt x="1641728" y="26111"/>
                </a:moveTo>
                <a:lnTo>
                  <a:pt x="1629028" y="26161"/>
                </a:lnTo>
                <a:lnTo>
                  <a:pt x="1629028" y="38861"/>
                </a:lnTo>
                <a:lnTo>
                  <a:pt x="1641728" y="38811"/>
                </a:lnTo>
                <a:lnTo>
                  <a:pt x="1641728" y="26111"/>
                </a:lnTo>
                <a:close/>
              </a:path>
              <a:path w="3420109" h="76200">
                <a:moveTo>
                  <a:pt x="1590928" y="26301"/>
                </a:moveTo>
                <a:lnTo>
                  <a:pt x="1578228" y="26339"/>
                </a:lnTo>
                <a:lnTo>
                  <a:pt x="1578228" y="39039"/>
                </a:lnTo>
                <a:lnTo>
                  <a:pt x="1590928" y="39001"/>
                </a:lnTo>
                <a:lnTo>
                  <a:pt x="1590928" y="26301"/>
                </a:lnTo>
                <a:close/>
              </a:path>
              <a:path w="3420109" h="76200">
                <a:moveTo>
                  <a:pt x="1540128" y="26479"/>
                </a:moveTo>
                <a:lnTo>
                  <a:pt x="1527428" y="26530"/>
                </a:lnTo>
                <a:lnTo>
                  <a:pt x="1527428" y="39230"/>
                </a:lnTo>
                <a:lnTo>
                  <a:pt x="1540128" y="39179"/>
                </a:lnTo>
                <a:lnTo>
                  <a:pt x="1540128" y="26479"/>
                </a:lnTo>
                <a:close/>
              </a:path>
              <a:path w="3420109" h="76200">
                <a:moveTo>
                  <a:pt x="1489328" y="26657"/>
                </a:moveTo>
                <a:lnTo>
                  <a:pt x="1476628" y="26708"/>
                </a:lnTo>
                <a:lnTo>
                  <a:pt x="1476628" y="39408"/>
                </a:lnTo>
                <a:lnTo>
                  <a:pt x="1489328" y="39369"/>
                </a:lnTo>
                <a:lnTo>
                  <a:pt x="1489328" y="26657"/>
                </a:lnTo>
                <a:close/>
              </a:path>
              <a:path w="3420109" h="76200">
                <a:moveTo>
                  <a:pt x="1438528" y="26847"/>
                </a:moveTo>
                <a:lnTo>
                  <a:pt x="1425828" y="26898"/>
                </a:lnTo>
                <a:lnTo>
                  <a:pt x="1425828" y="39598"/>
                </a:lnTo>
                <a:lnTo>
                  <a:pt x="1438528" y="39547"/>
                </a:lnTo>
                <a:lnTo>
                  <a:pt x="1438528" y="26847"/>
                </a:lnTo>
                <a:close/>
              </a:path>
              <a:path w="3420109" h="76200">
                <a:moveTo>
                  <a:pt x="1387728" y="27025"/>
                </a:moveTo>
                <a:lnTo>
                  <a:pt x="1375028" y="27076"/>
                </a:lnTo>
                <a:lnTo>
                  <a:pt x="1375028" y="39776"/>
                </a:lnTo>
                <a:lnTo>
                  <a:pt x="1387728" y="39725"/>
                </a:lnTo>
                <a:lnTo>
                  <a:pt x="1387728" y="27025"/>
                </a:lnTo>
                <a:close/>
              </a:path>
              <a:path w="3420109" h="76200">
                <a:moveTo>
                  <a:pt x="1336928" y="27216"/>
                </a:moveTo>
                <a:lnTo>
                  <a:pt x="1324228" y="27254"/>
                </a:lnTo>
                <a:lnTo>
                  <a:pt x="1324228" y="39954"/>
                </a:lnTo>
                <a:lnTo>
                  <a:pt x="1336928" y="39916"/>
                </a:lnTo>
                <a:lnTo>
                  <a:pt x="1336928" y="27216"/>
                </a:lnTo>
                <a:close/>
              </a:path>
              <a:path w="3420109" h="76200">
                <a:moveTo>
                  <a:pt x="1286128" y="27393"/>
                </a:moveTo>
                <a:lnTo>
                  <a:pt x="1273428" y="27444"/>
                </a:lnTo>
                <a:lnTo>
                  <a:pt x="1273428" y="40144"/>
                </a:lnTo>
                <a:lnTo>
                  <a:pt x="1286128" y="40093"/>
                </a:lnTo>
                <a:lnTo>
                  <a:pt x="1286128" y="27393"/>
                </a:lnTo>
                <a:close/>
              </a:path>
              <a:path w="3420109" h="76200">
                <a:moveTo>
                  <a:pt x="1235328" y="27571"/>
                </a:moveTo>
                <a:lnTo>
                  <a:pt x="1222628" y="27622"/>
                </a:lnTo>
                <a:lnTo>
                  <a:pt x="1222628" y="40322"/>
                </a:lnTo>
                <a:lnTo>
                  <a:pt x="1235328" y="40271"/>
                </a:lnTo>
                <a:lnTo>
                  <a:pt x="1235328" y="27571"/>
                </a:lnTo>
                <a:close/>
              </a:path>
              <a:path w="3420109" h="76200">
                <a:moveTo>
                  <a:pt x="1184528" y="27762"/>
                </a:moveTo>
                <a:lnTo>
                  <a:pt x="1171828" y="27800"/>
                </a:lnTo>
                <a:lnTo>
                  <a:pt x="1171828" y="40500"/>
                </a:lnTo>
                <a:lnTo>
                  <a:pt x="1184528" y="40462"/>
                </a:lnTo>
                <a:lnTo>
                  <a:pt x="1184528" y="27762"/>
                </a:lnTo>
                <a:close/>
              </a:path>
              <a:path w="3420109" h="76200">
                <a:moveTo>
                  <a:pt x="1133728" y="27939"/>
                </a:moveTo>
                <a:lnTo>
                  <a:pt x="1121028" y="27990"/>
                </a:lnTo>
                <a:lnTo>
                  <a:pt x="1121028" y="40690"/>
                </a:lnTo>
                <a:lnTo>
                  <a:pt x="1133728" y="40639"/>
                </a:lnTo>
                <a:lnTo>
                  <a:pt x="1133728" y="27939"/>
                </a:lnTo>
                <a:close/>
              </a:path>
              <a:path w="3420109" h="76200">
                <a:moveTo>
                  <a:pt x="1082928" y="28130"/>
                </a:moveTo>
                <a:lnTo>
                  <a:pt x="1070228" y="28168"/>
                </a:lnTo>
                <a:lnTo>
                  <a:pt x="1070228" y="40868"/>
                </a:lnTo>
                <a:lnTo>
                  <a:pt x="1082928" y="40830"/>
                </a:lnTo>
                <a:lnTo>
                  <a:pt x="1082928" y="28130"/>
                </a:lnTo>
                <a:close/>
              </a:path>
              <a:path w="3420109" h="76200">
                <a:moveTo>
                  <a:pt x="1032128" y="28308"/>
                </a:moveTo>
                <a:lnTo>
                  <a:pt x="1019428" y="28359"/>
                </a:lnTo>
                <a:lnTo>
                  <a:pt x="1019428" y="41059"/>
                </a:lnTo>
                <a:lnTo>
                  <a:pt x="1032128" y="41008"/>
                </a:lnTo>
                <a:lnTo>
                  <a:pt x="1032128" y="28308"/>
                </a:lnTo>
                <a:close/>
              </a:path>
              <a:path w="3420109" h="76200">
                <a:moveTo>
                  <a:pt x="981328" y="28486"/>
                </a:moveTo>
                <a:lnTo>
                  <a:pt x="968628" y="28536"/>
                </a:lnTo>
                <a:lnTo>
                  <a:pt x="968628" y="41236"/>
                </a:lnTo>
                <a:lnTo>
                  <a:pt x="981328" y="41186"/>
                </a:lnTo>
                <a:lnTo>
                  <a:pt x="981328" y="28486"/>
                </a:lnTo>
                <a:close/>
              </a:path>
              <a:path w="3420109" h="76200">
                <a:moveTo>
                  <a:pt x="930528" y="28676"/>
                </a:moveTo>
                <a:lnTo>
                  <a:pt x="917828" y="28714"/>
                </a:lnTo>
                <a:lnTo>
                  <a:pt x="917828" y="41414"/>
                </a:lnTo>
                <a:lnTo>
                  <a:pt x="930528" y="41376"/>
                </a:lnTo>
                <a:lnTo>
                  <a:pt x="930528" y="28676"/>
                </a:lnTo>
                <a:close/>
              </a:path>
              <a:path w="3420109" h="76200">
                <a:moveTo>
                  <a:pt x="879728" y="28854"/>
                </a:moveTo>
                <a:lnTo>
                  <a:pt x="867028" y="28905"/>
                </a:lnTo>
                <a:lnTo>
                  <a:pt x="867028" y="41605"/>
                </a:lnTo>
                <a:lnTo>
                  <a:pt x="879728" y="41554"/>
                </a:lnTo>
                <a:lnTo>
                  <a:pt x="879728" y="28854"/>
                </a:lnTo>
                <a:close/>
              </a:path>
              <a:path w="3420109" h="76200">
                <a:moveTo>
                  <a:pt x="828928" y="29044"/>
                </a:moveTo>
                <a:lnTo>
                  <a:pt x="816228" y="29082"/>
                </a:lnTo>
                <a:lnTo>
                  <a:pt x="816228" y="41782"/>
                </a:lnTo>
                <a:lnTo>
                  <a:pt x="828928" y="41744"/>
                </a:lnTo>
                <a:lnTo>
                  <a:pt x="828928" y="29044"/>
                </a:lnTo>
                <a:close/>
              </a:path>
              <a:path w="3420109" h="76200">
                <a:moveTo>
                  <a:pt x="778128" y="29222"/>
                </a:moveTo>
                <a:lnTo>
                  <a:pt x="765428" y="29273"/>
                </a:lnTo>
                <a:lnTo>
                  <a:pt x="765428" y="41973"/>
                </a:lnTo>
                <a:lnTo>
                  <a:pt x="778128" y="41922"/>
                </a:lnTo>
                <a:lnTo>
                  <a:pt x="778128" y="29222"/>
                </a:lnTo>
                <a:close/>
              </a:path>
              <a:path w="3420109" h="76200">
                <a:moveTo>
                  <a:pt x="727328" y="29400"/>
                </a:moveTo>
                <a:lnTo>
                  <a:pt x="714628" y="29451"/>
                </a:lnTo>
                <a:lnTo>
                  <a:pt x="714628" y="42151"/>
                </a:lnTo>
                <a:lnTo>
                  <a:pt x="727328" y="42100"/>
                </a:lnTo>
                <a:lnTo>
                  <a:pt x="727328" y="29400"/>
                </a:lnTo>
                <a:close/>
              </a:path>
              <a:path w="3420109" h="76200">
                <a:moveTo>
                  <a:pt x="676528" y="29590"/>
                </a:moveTo>
                <a:lnTo>
                  <a:pt x="663828" y="29629"/>
                </a:lnTo>
                <a:lnTo>
                  <a:pt x="663828" y="42329"/>
                </a:lnTo>
                <a:lnTo>
                  <a:pt x="676528" y="42290"/>
                </a:lnTo>
                <a:lnTo>
                  <a:pt x="676528" y="29590"/>
                </a:lnTo>
                <a:close/>
              </a:path>
              <a:path w="3420109" h="76200">
                <a:moveTo>
                  <a:pt x="625728" y="29768"/>
                </a:moveTo>
                <a:lnTo>
                  <a:pt x="613028" y="29819"/>
                </a:lnTo>
                <a:lnTo>
                  <a:pt x="613028" y="42519"/>
                </a:lnTo>
                <a:lnTo>
                  <a:pt x="625728" y="42468"/>
                </a:lnTo>
                <a:lnTo>
                  <a:pt x="625728" y="29768"/>
                </a:lnTo>
                <a:close/>
              </a:path>
              <a:path w="3420109" h="76200">
                <a:moveTo>
                  <a:pt x="574928" y="29959"/>
                </a:moveTo>
                <a:lnTo>
                  <a:pt x="562228" y="29997"/>
                </a:lnTo>
                <a:lnTo>
                  <a:pt x="562228" y="42697"/>
                </a:lnTo>
                <a:lnTo>
                  <a:pt x="574928" y="42659"/>
                </a:lnTo>
                <a:lnTo>
                  <a:pt x="574928" y="29959"/>
                </a:lnTo>
                <a:close/>
              </a:path>
              <a:path w="3420109" h="76200">
                <a:moveTo>
                  <a:pt x="524128" y="30137"/>
                </a:moveTo>
                <a:lnTo>
                  <a:pt x="511428" y="30175"/>
                </a:lnTo>
                <a:lnTo>
                  <a:pt x="511428" y="42875"/>
                </a:lnTo>
                <a:lnTo>
                  <a:pt x="524128" y="42837"/>
                </a:lnTo>
                <a:lnTo>
                  <a:pt x="524128" y="30137"/>
                </a:lnTo>
                <a:close/>
              </a:path>
              <a:path w="3420109" h="76200">
                <a:moveTo>
                  <a:pt x="473328" y="30314"/>
                </a:moveTo>
                <a:lnTo>
                  <a:pt x="460628" y="30365"/>
                </a:lnTo>
                <a:lnTo>
                  <a:pt x="460628" y="43065"/>
                </a:lnTo>
                <a:lnTo>
                  <a:pt x="473328" y="43014"/>
                </a:lnTo>
                <a:lnTo>
                  <a:pt x="473328" y="30314"/>
                </a:lnTo>
                <a:close/>
              </a:path>
              <a:path w="3420109" h="76200">
                <a:moveTo>
                  <a:pt x="422528" y="30505"/>
                </a:moveTo>
                <a:lnTo>
                  <a:pt x="409828" y="30543"/>
                </a:lnTo>
                <a:lnTo>
                  <a:pt x="409828" y="43243"/>
                </a:lnTo>
                <a:lnTo>
                  <a:pt x="422528" y="43205"/>
                </a:lnTo>
                <a:lnTo>
                  <a:pt x="422528" y="30505"/>
                </a:lnTo>
                <a:close/>
              </a:path>
              <a:path w="3420109" h="76200">
                <a:moveTo>
                  <a:pt x="371728" y="30683"/>
                </a:moveTo>
                <a:lnTo>
                  <a:pt x="359028" y="30733"/>
                </a:lnTo>
                <a:lnTo>
                  <a:pt x="359028" y="43433"/>
                </a:lnTo>
                <a:lnTo>
                  <a:pt x="371728" y="43383"/>
                </a:lnTo>
                <a:lnTo>
                  <a:pt x="371728" y="30683"/>
                </a:lnTo>
                <a:close/>
              </a:path>
              <a:path w="3420109" h="76200">
                <a:moveTo>
                  <a:pt x="320928" y="30860"/>
                </a:moveTo>
                <a:lnTo>
                  <a:pt x="308228" y="30911"/>
                </a:lnTo>
                <a:lnTo>
                  <a:pt x="308228" y="43611"/>
                </a:lnTo>
                <a:lnTo>
                  <a:pt x="320928" y="43560"/>
                </a:lnTo>
                <a:lnTo>
                  <a:pt x="320928" y="30860"/>
                </a:lnTo>
                <a:close/>
              </a:path>
              <a:path w="3420109" h="76200">
                <a:moveTo>
                  <a:pt x="270128" y="31051"/>
                </a:moveTo>
                <a:lnTo>
                  <a:pt x="257428" y="31089"/>
                </a:lnTo>
                <a:lnTo>
                  <a:pt x="257428" y="43789"/>
                </a:lnTo>
                <a:lnTo>
                  <a:pt x="270128" y="43751"/>
                </a:lnTo>
                <a:lnTo>
                  <a:pt x="270128" y="31051"/>
                </a:lnTo>
                <a:close/>
              </a:path>
              <a:path w="3420109" h="76200">
                <a:moveTo>
                  <a:pt x="219328" y="31229"/>
                </a:moveTo>
                <a:lnTo>
                  <a:pt x="206628" y="31280"/>
                </a:lnTo>
                <a:lnTo>
                  <a:pt x="206628" y="43980"/>
                </a:lnTo>
                <a:lnTo>
                  <a:pt x="219328" y="43929"/>
                </a:lnTo>
                <a:lnTo>
                  <a:pt x="219328" y="31229"/>
                </a:lnTo>
                <a:close/>
              </a:path>
              <a:path w="3420109" h="76200">
                <a:moveTo>
                  <a:pt x="168528" y="31419"/>
                </a:moveTo>
                <a:lnTo>
                  <a:pt x="155828" y="31457"/>
                </a:lnTo>
                <a:lnTo>
                  <a:pt x="155828" y="44157"/>
                </a:lnTo>
                <a:lnTo>
                  <a:pt x="168528" y="44119"/>
                </a:lnTo>
                <a:lnTo>
                  <a:pt x="168528" y="31419"/>
                </a:lnTo>
                <a:close/>
              </a:path>
              <a:path w="3420109" h="76200">
                <a:moveTo>
                  <a:pt x="117728" y="31597"/>
                </a:moveTo>
                <a:lnTo>
                  <a:pt x="105028" y="31648"/>
                </a:lnTo>
                <a:lnTo>
                  <a:pt x="105028" y="44348"/>
                </a:lnTo>
                <a:lnTo>
                  <a:pt x="117728" y="44297"/>
                </a:lnTo>
                <a:lnTo>
                  <a:pt x="117728" y="31597"/>
                </a:lnTo>
                <a:close/>
              </a:path>
              <a:path w="3420109" h="76200">
                <a:moveTo>
                  <a:pt x="76073" y="0"/>
                </a:moveTo>
                <a:lnTo>
                  <a:pt x="0" y="38366"/>
                </a:lnTo>
                <a:lnTo>
                  <a:pt x="76326" y="76199"/>
                </a:lnTo>
                <a:lnTo>
                  <a:pt x="76221" y="44488"/>
                </a:lnTo>
                <a:lnTo>
                  <a:pt x="63500" y="44488"/>
                </a:lnTo>
                <a:lnTo>
                  <a:pt x="63500" y="31788"/>
                </a:lnTo>
                <a:lnTo>
                  <a:pt x="76178" y="31775"/>
                </a:lnTo>
                <a:lnTo>
                  <a:pt x="76073" y="0"/>
                </a:lnTo>
                <a:close/>
              </a:path>
              <a:path w="3420109" h="76200">
                <a:moveTo>
                  <a:pt x="66928" y="31775"/>
                </a:moveTo>
                <a:lnTo>
                  <a:pt x="63500" y="31788"/>
                </a:lnTo>
                <a:lnTo>
                  <a:pt x="63500" y="44488"/>
                </a:lnTo>
                <a:lnTo>
                  <a:pt x="66928" y="44475"/>
                </a:lnTo>
                <a:lnTo>
                  <a:pt x="66928" y="31775"/>
                </a:lnTo>
                <a:close/>
              </a:path>
              <a:path w="3420109" h="76200">
                <a:moveTo>
                  <a:pt x="76178" y="31775"/>
                </a:moveTo>
                <a:lnTo>
                  <a:pt x="66928" y="31775"/>
                </a:lnTo>
                <a:lnTo>
                  <a:pt x="66928" y="44475"/>
                </a:lnTo>
                <a:lnTo>
                  <a:pt x="63500" y="44488"/>
                </a:lnTo>
                <a:lnTo>
                  <a:pt x="76221" y="44488"/>
                </a:lnTo>
                <a:lnTo>
                  <a:pt x="76178" y="31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53684" y="2595372"/>
            <a:ext cx="0" cy="387985"/>
          </a:xfrm>
          <a:custGeom>
            <a:avLst/>
            <a:gdLst/>
            <a:ahLst/>
            <a:cxnLst/>
            <a:rect l="l" t="t" r="r" b="b"/>
            <a:pathLst>
              <a:path h="387985">
                <a:moveTo>
                  <a:pt x="0" y="38760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3684" y="2595372"/>
            <a:ext cx="325120" cy="0"/>
          </a:xfrm>
          <a:custGeom>
            <a:avLst/>
            <a:gdLst/>
            <a:ahLst/>
            <a:cxnLst/>
            <a:rect l="l" t="t" r="r" b="b"/>
            <a:pathLst>
              <a:path w="325120">
                <a:moveTo>
                  <a:pt x="0" y="0"/>
                </a:moveTo>
                <a:lnTo>
                  <a:pt x="32486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38671" y="2595372"/>
            <a:ext cx="76200" cy="382270"/>
          </a:xfrm>
          <a:custGeom>
            <a:avLst/>
            <a:gdLst/>
            <a:ahLst/>
            <a:cxnLst/>
            <a:rect l="l" t="t" r="r" b="b"/>
            <a:pathLst>
              <a:path w="76200" h="382269">
                <a:moveTo>
                  <a:pt x="31760" y="305688"/>
                </a:moveTo>
                <a:lnTo>
                  <a:pt x="0" y="305688"/>
                </a:lnTo>
                <a:lnTo>
                  <a:pt x="38100" y="381888"/>
                </a:lnTo>
                <a:lnTo>
                  <a:pt x="69850" y="318388"/>
                </a:lnTo>
                <a:lnTo>
                  <a:pt x="31750" y="318388"/>
                </a:lnTo>
                <a:lnTo>
                  <a:pt x="31760" y="305688"/>
                </a:lnTo>
                <a:close/>
              </a:path>
              <a:path w="76200" h="382269">
                <a:moveTo>
                  <a:pt x="44703" y="0"/>
                </a:moveTo>
                <a:lnTo>
                  <a:pt x="32003" y="0"/>
                </a:lnTo>
                <a:lnTo>
                  <a:pt x="31750" y="318388"/>
                </a:lnTo>
                <a:lnTo>
                  <a:pt x="44450" y="318388"/>
                </a:lnTo>
                <a:lnTo>
                  <a:pt x="44703" y="0"/>
                </a:lnTo>
                <a:close/>
              </a:path>
              <a:path w="76200" h="382269">
                <a:moveTo>
                  <a:pt x="76200" y="305688"/>
                </a:moveTo>
                <a:lnTo>
                  <a:pt x="44460" y="305688"/>
                </a:lnTo>
                <a:lnTo>
                  <a:pt x="44450" y="318388"/>
                </a:lnTo>
                <a:lnTo>
                  <a:pt x="69850" y="318388"/>
                </a:lnTo>
                <a:lnTo>
                  <a:pt x="76200" y="30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39636" y="2530855"/>
            <a:ext cx="103822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5715" algn="ctr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Times Out, Get  minimum Votes,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New  Election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2297048" y="3113608"/>
            <a:ext cx="103822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-5080" algn="ctr">
              <a:lnSpc>
                <a:spcPct val="100000"/>
              </a:lnSpc>
              <a:spcBef>
                <a:spcPts val="115"/>
              </a:spcBef>
            </a:pPr>
            <a:r>
              <a:rPr sz="900" dirty="0">
                <a:latin typeface="Times New Roman"/>
                <a:cs typeface="Times New Roman"/>
              </a:rPr>
              <a:t>Times Out, Get  minimum Votes,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New  </a:t>
            </a:r>
            <a:r>
              <a:rPr sz="900" spc="-5" dirty="0">
                <a:latin typeface="Times New Roman"/>
                <a:cs typeface="Times New Roman"/>
              </a:rPr>
              <a:t>Election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46116" y="3898188"/>
            <a:ext cx="104775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Learns New Leader</a:t>
            </a:r>
            <a:r>
              <a:rPr sz="900" spc="-1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or  </a:t>
            </a:r>
            <a:r>
              <a:rPr sz="900" dirty="0">
                <a:latin typeface="Times New Roman"/>
                <a:cs typeface="Times New Roman"/>
              </a:rPr>
              <a:t>Team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87114" y="3054223"/>
            <a:ext cx="12395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Times Out, </a:t>
            </a:r>
            <a:r>
              <a:rPr sz="900" spc="5" dirty="0">
                <a:latin typeface="Times New Roman"/>
                <a:cs typeface="Times New Roman"/>
              </a:rPr>
              <a:t>Starts</a:t>
            </a:r>
            <a:r>
              <a:rPr sz="900" spc="-13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Election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29296" y="3557727"/>
            <a:ext cx="688975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900" dirty="0">
                <a:latin typeface="Times New Roman"/>
                <a:cs typeface="Times New Roman"/>
              </a:rPr>
              <a:t>Get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maximum</a:t>
            </a:r>
            <a:endParaRPr sz="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Votes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82844" y="4433112"/>
            <a:ext cx="16014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Times New Roman"/>
                <a:cs typeface="Times New Roman"/>
              </a:rPr>
              <a:t>Discover </a:t>
            </a:r>
            <a:r>
              <a:rPr sz="900" dirty="0">
                <a:latin typeface="Times New Roman"/>
                <a:cs typeface="Times New Roman"/>
              </a:rPr>
              <a:t>Server </a:t>
            </a:r>
            <a:r>
              <a:rPr sz="900" spc="5" dirty="0">
                <a:latin typeface="Times New Roman"/>
                <a:cs typeface="Times New Roman"/>
              </a:rPr>
              <a:t>with </a:t>
            </a:r>
            <a:r>
              <a:rPr sz="900" dirty="0">
                <a:latin typeface="Times New Roman"/>
                <a:cs typeface="Times New Roman"/>
              </a:rPr>
              <a:t>higher</a:t>
            </a:r>
            <a:r>
              <a:rPr sz="900" spc="-1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terms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4AD48380-F9CD-405C-996F-44D22C16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756" y="419226"/>
            <a:ext cx="41852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dirty="0">
                <a:latin typeface="Arial"/>
                <a:cs typeface="Arial"/>
              </a:rPr>
              <a:t>RAFT-Based</a:t>
            </a:r>
            <a:r>
              <a:rPr sz="2800" b="0" spc="-50" dirty="0">
                <a:latin typeface="Arial"/>
                <a:cs typeface="Arial"/>
              </a:rPr>
              <a:t> </a:t>
            </a:r>
            <a:r>
              <a:rPr sz="2800" b="0" dirty="0">
                <a:latin typeface="Arial"/>
                <a:cs typeface="Arial"/>
              </a:rPr>
              <a:t>Visualization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295" y="2304288"/>
            <a:ext cx="1234440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4496" y="1313687"/>
            <a:ext cx="1234440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4095" y="2304288"/>
            <a:ext cx="1234440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54496" y="3371088"/>
            <a:ext cx="1234440" cy="1042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8404" y="2481072"/>
            <a:ext cx="1350010" cy="76200"/>
          </a:xfrm>
          <a:custGeom>
            <a:avLst/>
            <a:gdLst/>
            <a:ahLst/>
            <a:cxnLst/>
            <a:rect l="l" t="t" r="r" b="b"/>
            <a:pathLst>
              <a:path w="1350010" h="76200">
                <a:moveTo>
                  <a:pt x="1273556" y="0"/>
                </a:moveTo>
                <a:lnTo>
                  <a:pt x="1273556" y="76200"/>
                </a:lnTo>
                <a:lnTo>
                  <a:pt x="1337056" y="44450"/>
                </a:lnTo>
                <a:lnTo>
                  <a:pt x="1286256" y="44450"/>
                </a:lnTo>
                <a:lnTo>
                  <a:pt x="1286256" y="31750"/>
                </a:lnTo>
                <a:lnTo>
                  <a:pt x="1337056" y="31750"/>
                </a:lnTo>
                <a:lnTo>
                  <a:pt x="1273556" y="0"/>
                </a:lnTo>
                <a:close/>
              </a:path>
              <a:path w="1350010" h="76200">
                <a:moveTo>
                  <a:pt x="127355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273556" y="44450"/>
                </a:lnTo>
                <a:lnTo>
                  <a:pt x="1273556" y="31750"/>
                </a:lnTo>
                <a:close/>
              </a:path>
              <a:path w="1350010" h="76200">
                <a:moveTo>
                  <a:pt x="1337056" y="31750"/>
                </a:moveTo>
                <a:lnTo>
                  <a:pt x="1286256" y="31750"/>
                </a:lnTo>
                <a:lnTo>
                  <a:pt x="1286256" y="44450"/>
                </a:lnTo>
                <a:lnTo>
                  <a:pt x="1337056" y="44450"/>
                </a:lnTo>
                <a:lnTo>
                  <a:pt x="1349756" y="38100"/>
                </a:lnTo>
                <a:lnTo>
                  <a:pt x="133705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99260" y="2788919"/>
            <a:ext cx="1356360" cy="76200"/>
          </a:xfrm>
          <a:custGeom>
            <a:avLst/>
            <a:gdLst/>
            <a:ahLst/>
            <a:cxnLst/>
            <a:rect l="l" t="t" r="r" b="b"/>
            <a:pathLst>
              <a:path w="135636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35636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356360" h="76200">
                <a:moveTo>
                  <a:pt x="135635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356359" y="44450"/>
                </a:lnTo>
                <a:lnTo>
                  <a:pt x="135635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3547" y="1833372"/>
            <a:ext cx="1680845" cy="481965"/>
          </a:xfrm>
          <a:custGeom>
            <a:avLst/>
            <a:gdLst/>
            <a:ahLst/>
            <a:cxnLst/>
            <a:rect l="l" t="t" r="r" b="b"/>
            <a:pathLst>
              <a:path w="1680845" h="481964">
                <a:moveTo>
                  <a:pt x="0" y="481456"/>
                </a:moveTo>
                <a:lnTo>
                  <a:pt x="8381" y="481456"/>
                </a:lnTo>
                <a:lnTo>
                  <a:pt x="8381" y="0"/>
                </a:lnTo>
                <a:lnTo>
                  <a:pt x="168059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86044" y="1796795"/>
            <a:ext cx="571500" cy="76200"/>
          </a:xfrm>
          <a:custGeom>
            <a:avLst/>
            <a:gdLst/>
            <a:ahLst/>
            <a:cxnLst/>
            <a:rect l="l" t="t" r="r" b="b"/>
            <a:pathLst>
              <a:path w="571500" h="76200">
                <a:moveTo>
                  <a:pt x="495024" y="44536"/>
                </a:moveTo>
                <a:lnTo>
                  <a:pt x="494918" y="76200"/>
                </a:lnTo>
                <a:lnTo>
                  <a:pt x="558695" y="44576"/>
                </a:lnTo>
                <a:lnTo>
                  <a:pt x="507618" y="44576"/>
                </a:lnTo>
                <a:lnTo>
                  <a:pt x="495024" y="44536"/>
                </a:lnTo>
                <a:close/>
              </a:path>
              <a:path w="571500" h="76200">
                <a:moveTo>
                  <a:pt x="495066" y="31835"/>
                </a:moveTo>
                <a:lnTo>
                  <a:pt x="495024" y="44536"/>
                </a:lnTo>
                <a:lnTo>
                  <a:pt x="507618" y="44576"/>
                </a:lnTo>
                <a:lnTo>
                  <a:pt x="507745" y="31876"/>
                </a:lnTo>
                <a:lnTo>
                  <a:pt x="495066" y="31835"/>
                </a:lnTo>
                <a:close/>
              </a:path>
              <a:path w="571500" h="76200">
                <a:moveTo>
                  <a:pt x="495172" y="0"/>
                </a:moveTo>
                <a:lnTo>
                  <a:pt x="495066" y="31835"/>
                </a:lnTo>
                <a:lnTo>
                  <a:pt x="507745" y="31876"/>
                </a:lnTo>
                <a:lnTo>
                  <a:pt x="507618" y="44576"/>
                </a:lnTo>
                <a:lnTo>
                  <a:pt x="558695" y="44576"/>
                </a:lnTo>
                <a:lnTo>
                  <a:pt x="571245" y="38353"/>
                </a:lnTo>
                <a:lnTo>
                  <a:pt x="495172" y="0"/>
                </a:lnTo>
                <a:close/>
              </a:path>
              <a:path w="571500" h="76200">
                <a:moveTo>
                  <a:pt x="0" y="30225"/>
                </a:moveTo>
                <a:lnTo>
                  <a:pt x="0" y="42925"/>
                </a:lnTo>
                <a:lnTo>
                  <a:pt x="495024" y="44536"/>
                </a:lnTo>
                <a:lnTo>
                  <a:pt x="495066" y="31835"/>
                </a:lnTo>
                <a:lnTo>
                  <a:pt x="0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6220" y="3168395"/>
            <a:ext cx="1478280" cy="481965"/>
          </a:xfrm>
          <a:custGeom>
            <a:avLst/>
            <a:gdLst/>
            <a:ahLst/>
            <a:cxnLst/>
            <a:rect l="l" t="t" r="r" b="b"/>
            <a:pathLst>
              <a:path w="1478279" h="481964">
                <a:moveTo>
                  <a:pt x="0" y="0"/>
                </a:moveTo>
                <a:lnTo>
                  <a:pt x="8508" y="0"/>
                </a:lnTo>
                <a:lnTo>
                  <a:pt x="8508" y="481456"/>
                </a:lnTo>
                <a:lnTo>
                  <a:pt x="1478152" y="4814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09259" y="3611879"/>
            <a:ext cx="760730" cy="76200"/>
          </a:xfrm>
          <a:custGeom>
            <a:avLst/>
            <a:gdLst/>
            <a:ahLst/>
            <a:cxnLst/>
            <a:rect l="l" t="t" r="r" b="b"/>
            <a:pathLst>
              <a:path w="760729" h="76200">
                <a:moveTo>
                  <a:pt x="684022" y="0"/>
                </a:moveTo>
                <a:lnTo>
                  <a:pt x="684022" y="76200"/>
                </a:lnTo>
                <a:lnTo>
                  <a:pt x="747522" y="44450"/>
                </a:lnTo>
                <a:lnTo>
                  <a:pt x="696722" y="44450"/>
                </a:lnTo>
                <a:lnTo>
                  <a:pt x="696722" y="31750"/>
                </a:lnTo>
                <a:lnTo>
                  <a:pt x="747522" y="31750"/>
                </a:lnTo>
                <a:lnTo>
                  <a:pt x="684022" y="0"/>
                </a:lnTo>
                <a:close/>
              </a:path>
              <a:path w="760729" h="76200">
                <a:moveTo>
                  <a:pt x="68402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4022" y="44450"/>
                </a:lnTo>
                <a:lnTo>
                  <a:pt x="684022" y="31750"/>
                </a:lnTo>
                <a:close/>
              </a:path>
              <a:path w="760729" h="76200">
                <a:moveTo>
                  <a:pt x="747522" y="31750"/>
                </a:moveTo>
                <a:lnTo>
                  <a:pt x="696722" y="31750"/>
                </a:lnTo>
                <a:lnTo>
                  <a:pt x="696722" y="44450"/>
                </a:lnTo>
                <a:lnTo>
                  <a:pt x="747522" y="44450"/>
                </a:lnTo>
                <a:lnTo>
                  <a:pt x="760222" y="38100"/>
                </a:lnTo>
                <a:lnTo>
                  <a:pt x="74752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4323" y="1818131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729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4323" y="1818131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4">
                <a:moveTo>
                  <a:pt x="0" y="0"/>
                </a:moveTo>
                <a:lnTo>
                  <a:pt x="38011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97223" y="1818131"/>
            <a:ext cx="76200" cy="499745"/>
          </a:xfrm>
          <a:custGeom>
            <a:avLst/>
            <a:gdLst/>
            <a:ahLst/>
            <a:cxnLst/>
            <a:rect l="l" t="t" r="r" b="b"/>
            <a:pathLst>
              <a:path w="76200" h="499744">
                <a:moveTo>
                  <a:pt x="31757" y="423036"/>
                </a:moveTo>
                <a:lnTo>
                  <a:pt x="0" y="423036"/>
                </a:lnTo>
                <a:lnTo>
                  <a:pt x="38100" y="499236"/>
                </a:lnTo>
                <a:lnTo>
                  <a:pt x="69850" y="435736"/>
                </a:lnTo>
                <a:lnTo>
                  <a:pt x="31750" y="435736"/>
                </a:lnTo>
                <a:lnTo>
                  <a:pt x="31757" y="423036"/>
                </a:lnTo>
                <a:close/>
              </a:path>
              <a:path w="76200" h="499744">
                <a:moveTo>
                  <a:pt x="44703" y="0"/>
                </a:moveTo>
                <a:lnTo>
                  <a:pt x="32003" y="0"/>
                </a:lnTo>
                <a:lnTo>
                  <a:pt x="31750" y="435736"/>
                </a:lnTo>
                <a:lnTo>
                  <a:pt x="44450" y="435736"/>
                </a:lnTo>
                <a:lnTo>
                  <a:pt x="44703" y="0"/>
                </a:lnTo>
                <a:close/>
              </a:path>
              <a:path w="76200" h="499744">
                <a:moveTo>
                  <a:pt x="76200" y="423036"/>
                </a:moveTo>
                <a:lnTo>
                  <a:pt x="44457" y="423036"/>
                </a:lnTo>
                <a:lnTo>
                  <a:pt x="44450" y="435736"/>
                </a:lnTo>
                <a:lnTo>
                  <a:pt x="69850" y="435736"/>
                </a:lnTo>
                <a:lnTo>
                  <a:pt x="76200" y="423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4300" y="1187195"/>
            <a:ext cx="0" cy="506730"/>
          </a:xfrm>
          <a:custGeom>
            <a:avLst/>
            <a:gdLst/>
            <a:ahLst/>
            <a:cxnLst/>
            <a:rect l="l" t="t" r="r" b="b"/>
            <a:pathLst>
              <a:path h="506730">
                <a:moveTo>
                  <a:pt x="0" y="506729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87283" y="1440179"/>
            <a:ext cx="0" cy="380365"/>
          </a:xfrm>
          <a:custGeom>
            <a:avLst/>
            <a:gdLst/>
            <a:ahLst/>
            <a:cxnLst/>
            <a:rect l="l" t="t" r="r" b="b"/>
            <a:pathLst>
              <a:path h="380364">
                <a:moveTo>
                  <a:pt x="0" y="0"/>
                </a:moveTo>
                <a:lnTo>
                  <a:pt x="0" y="3801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90459" y="1783079"/>
            <a:ext cx="499745" cy="76200"/>
          </a:xfrm>
          <a:custGeom>
            <a:avLst/>
            <a:gdLst/>
            <a:ahLst/>
            <a:cxnLst/>
            <a:rect l="l" t="t" r="r" b="b"/>
            <a:pathLst>
              <a:path w="49974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7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99745" h="76200">
                <a:moveTo>
                  <a:pt x="76200" y="31757"/>
                </a:moveTo>
                <a:lnTo>
                  <a:pt x="76200" y="44457"/>
                </a:lnTo>
                <a:lnTo>
                  <a:pt x="499237" y="44704"/>
                </a:lnTo>
                <a:lnTo>
                  <a:pt x="499237" y="32004"/>
                </a:lnTo>
                <a:lnTo>
                  <a:pt x="76200" y="31757"/>
                </a:lnTo>
                <a:close/>
              </a:path>
              <a:path w="499745" h="76200">
                <a:moveTo>
                  <a:pt x="63500" y="31750"/>
                </a:moveTo>
                <a:lnTo>
                  <a:pt x="63500" y="44450"/>
                </a:lnTo>
                <a:lnTo>
                  <a:pt x="76200" y="44457"/>
                </a:lnTo>
                <a:lnTo>
                  <a:pt x="76200" y="31757"/>
                </a:lnTo>
                <a:lnTo>
                  <a:pt x="63500" y="31750"/>
                </a:lnTo>
                <a:close/>
              </a:path>
              <a:path w="499745" h="76200">
                <a:moveTo>
                  <a:pt x="76200" y="31750"/>
                </a:moveTo>
                <a:lnTo>
                  <a:pt x="63500" y="31750"/>
                </a:lnTo>
                <a:lnTo>
                  <a:pt x="76200" y="31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43443" y="3302508"/>
            <a:ext cx="0" cy="506730"/>
          </a:xfrm>
          <a:custGeom>
            <a:avLst/>
            <a:gdLst/>
            <a:ahLst/>
            <a:cxnLst/>
            <a:rect l="l" t="t" r="r" b="b"/>
            <a:pathLst>
              <a:path h="506729">
                <a:moveTo>
                  <a:pt x="0" y="50673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96428" y="3558539"/>
            <a:ext cx="0" cy="380365"/>
          </a:xfrm>
          <a:custGeom>
            <a:avLst/>
            <a:gdLst/>
            <a:ahLst/>
            <a:cxnLst/>
            <a:rect l="l" t="t" r="r" b="b"/>
            <a:pathLst>
              <a:path h="380364">
                <a:moveTo>
                  <a:pt x="0" y="0"/>
                </a:moveTo>
                <a:lnTo>
                  <a:pt x="0" y="38009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99604" y="3898442"/>
            <a:ext cx="499745" cy="76200"/>
          </a:xfrm>
          <a:custGeom>
            <a:avLst/>
            <a:gdLst/>
            <a:ahLst/>
            <a:cxnLst/>
            <a:rect l="l" t="t" r="r" b="b"/>
            <a:pathLst>
              <a:path w="499745" h="76200">
                <a:moveTo>
                  <a:pt x="76200" y="0"/>
                </a:moveTo>
                <a:lnTo>
                  <a:pt x="0" y="38049"/>
                </a:lnTo>
                <a:lnTo>
                  <a:pt x="76200" y="76200"/>
                </a:lnTo>
                <a:lnTo>
                  <a:pt x="76200" y="44445"/>
                </a:lnTo>
                <a:lnTo>
                  <a:pt x="63500" y="44437"/>
                </a:lnTo>
                <a:lnTo>
                  <a:pt x="63500" y="31737"/>
                </a:lnTo>
                <a:lnTo>
                  <a:pt x="76200" y="31737"/>
                </a:lnTo>
                <a:lnTo>
                  <a:pt x="76200" y="0"/>
                </a:lnTo>
                <a:close/>
              </a:path>
              <a:path w="499745" h="76200">
                <a:moveTo>
                  <a:pt x="76200" y="31745"/>
                </a:moveTo>
                <a:lnTo>
                  <a:pt x="76200" y="44445"/>
                </a:lnTo>
                <a:lnTo>
                  <a:pt x="499237" y="44704"/>
                </a:lnTo>
                <a:lnTo>
                  <a:pt x="499237" y="32004"/>
                </a:lnTo>
                <a:lnTo>
                  <a:pt x="76200" y="31745"/>
                </a:lnTo>
                <a:close/>
              </a:path>
              <a:path w="499745" h="76200">
                <a:moveTo>
                  <a:pt x="63500" y="31737"/>
                </a:moveTo>
                <a:lnTo>
                  <a:pt x="63500" y="44437"/>
                </a:lnTo>
                <a:lnTo>
                  <a:pt x="76200" y="44445"/>
                </a:lnTo>
                <a:lnTo>
                  <a:pt x="76200" y="31745"/>
                </a:lnTo>
                <a:lnTo>
                  <a:pt x="63500" y="31737"/>
                </a:lnTo>
                <a:close/>
              </a:path>
              <a:path w="499745" h="76200">
                <a:moveTo>
                  <a:pt x="76200" y="31737"/>
                </a:moveTo>
                <a:lnTo>
                  <a:pt x="63500" y="31737"/>
                </a:lnTo>
                <a:lnTo>
                  <a:pt x="76200" y="31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5323" y="3342132"/>
            <a:ext cx="0" cy="506730"/>
          </a:xfrm>
          <a:custGeom>
            <a:avLst/>
            <a:gdLst/>
            <a:ahLst/>
            <a:cxnLst/>
            <a:rect l="l" t="t" r="r" b="b"/>
            <a:pathLst>
              <a:path h="506729">
                <a:moveTo>
                  <a:pt x="0" y="0"/>
                </a:moveTo>
                <a:lnTo>
                  <a:pt x="0" y="50673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4323" y="3848100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4">
                <a:moveTo>
                  <a:pt x="38011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16223" y="3168395"/>
            <a:ext cx="76200" cy="679450"/>
          </a:xfrm>
          <a:custGeom>
            <a:avLst/>
            <a:gdLst/>
            <a:ahLst/>
            <a:cxnLst/>
            <a:rect l="l" t="t" r="r" b="b"/>
            <a:pathLst>
              <a:path w="76200" h="679450">
                <a:moveTo>
                  <a:pt x="44450" y="63500"/>
                </a:moveTo>
                <a:lnTo>
                  <a:pt x="31750" y="63500"/>
                </a:lnTo>
                <a:lnTo>
                  <a:pt x="31750" y="679449"/>
                </a:lnTo>
                <a:lnTo>
                  <a:pt x="44450" y="679449"/>
                </a:lnTo>
                <a:lnTo>
                  <a:pt x="44450" y="63500"/>
                </a:lnTo>
                <a:close/>
              </a:path>
              <a:path w="76200" h="6794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7945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47844" y="2080259"/>
            <a:ext cx="1680845" cy="481965"/>
          </a:xfrm>
          <a:custGeom>
            <a:avLst/>
            <a:gdLst/>
            <a:ahLst/>
            <a:cxnLst/>
            <a:rect l="l" t="t" r="r" b="b"/>
            <a:pathLst>
              <a:path w="1680845" h="481964">
                <a:moveTo>
                  <a:pt x="1680590" y="0"/>
                </a:moveTo>
                <a:lnTo>
                  <a:pt x="1672208" y="0"/>
                </a:lnTo>
                <a:lnTo>
                  <a:pt x="1672208" y="481456"/>
                </a:lnTo>
                <a:lnTo>
                  <a:pt x="0" y="4814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4820" y="2520950"/>
            <a:ext cx="571500" cy="76200"/>
          </a:xfrm>
          <a:custGeom>
            <a:avLst/>
            <a:gdLst/>
            <a:ahLst/>
            <a:cxnLst/>
            <a:rect l="l" t="t" r="r" b="b"/>
            <a:pathLst>
              <a:path w="571500" h="76200">
                <a:moveTo>
                  <a:pt x="76326" y="0"/>
                </a:moveTo>
                <a:lnTo>
                  <a:pt x="0" y="37846"/>
                </a:lnTo>
                <a:lnTo>
                  <a:pt x="76072" y="76200"/>
                </a:lnTo>
                <a:lnTo>
                  <a:pt x="76178" y="44488"/>
                </a:lnTo>
                <a:lnTo>
                  <a:pt x="63500" y="44450"/>
                </a:lnTo>
                <a:lnTo>
                  <a:pt x="63500" y="31750"/>
                </a:lnTo>
                <a:lnTo>
                  <a:pt x="76221" y="31750"/>
                </a:lnTo>
                <a:lnTo>
                  <a:pt x="76326" y="0"/>
                </a:lnTo>
                <a:close/>
              </a:path>
              <a:path w="571500" h="76200">
                <a:moveTo>
                  <a:pt x="76221" y="31788"/>
                </a:moveTo>
                <a:lnTo>
                  <a:pt x="76178" y="44488"/>
                </a:lnTo>
                <a:lnTo>
                  <a:pt x="571118" y="45974"/>
                </a:lnTo>
                <a:lnTo>
                  <a:pt x="571245" y="33274"/>
                </a:lnTo>
                <a:lnTo>
                  <a:pt x="76221" y="31788"/>
                </a:lnTo>
                <a:close/>
              </a:path>
              <a:path w="571500" h="76200">
                <a:moveTo>
                  <a:pt x="63500" y="31750"/>
                </a:moveTo>
                <a:lnTo>
                  <a:pt x="63500" y="44450"/>
                </a:lnTo>
                <a:lnTo>
                  <a:pt x="76178" y="44488"/>
                </a:lnTo>
                <a:lnTo>
                  <a:pt x="76221" y="31788"/>
                </a:lnTo>
                <a:lnTo>
                  <a:pt x="63500" y="31750"/>
                </a:lnTo>
                <a:close/>
              </a:path>
              <a:path w="571500" h="76200">
                <a:moveTo>
                  <a:pt x="76221" y="31750"/>
                </a:moveTo>
                <a:lnTo>
                  <a:pt x="63500" y="31750"/>
                </a:lnTo>
                <a:lnTo>
                  <a:pt x="76221" y="31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56988" y="2909316"/>
            <a:ext cx="1680845" cy="481965"/>
          </a:xfrm>
          <a:custGeom>
            <a:avLst/>
            <a:gdLst/>
            <a:ahLst/>
            <a:cxnLst/>
            <a:rect l="l" t="t" r="r" b="b"/>
            <a:pathLst>
              <a:path w="1680845" h="481964">
                <a:moveTo>
                  <a:pt x="1680590" y="481456"/>
                </a:moveTo>
                <a:lnTo>
                  <a:pt x="1672209" y="481456"/>
                </a:lnTo>
                <a:lnTo>
                  <a:pt x="1672209" y="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83964" y="2872739"/>
            <a:ext cx="571500" cy="76200"/>
          </a:xfrm>
          <a:custGeom>
            <a:avLst/>
            <a:gdLst/>
            <a:ahLst/>
            <a:cxnLst/>
            <a:rect l="l" t="t" r="r" b="b"/>
            <a:pathLst>
              <a:path w="571500" h="76200">
                <a:moveTo>
                  <a:pt x="76073" y="0"/>
                </a:moveTo>
                <a:lnTo>
                  <a:pt x="0" y="38353"/>
                </a:lnTo>
                <a:lnTo>
                  <a:pt x="76326" y="76200"/>
                </a:lnTo>
                <a:lnTo>
                  <a:pt x="76221" y="44576"/>
                </a:lnTo>
                <a:lnTo>
                  <a:pt x="63500" y="44576"/>
                </a:lnTo>
                <a:lnTo>
                  <a:pt x="63500" y="31876"/>
                </a:lnTo>
                <a:lnTo>
                  <a:pt x="76179" y="31835"/>
                </a:lnTo>
                <a:lnTo>
                  <a:pt x="76073" y="0"/>
                </a:lnTo>
                <a:close/>
              </a:path>
              <a:path w="571500" h="76200">
                <a:moveTo>
                  <a:pt x="76179" y="31835"/>
                </a:moveTo>
                <a:lnTo>
                  <a:pt x="63500" y="31876"/>
                </a:lnTo>
                <a:lnTo>
                  <a:pt x="63500" y="44576"/>
                </a:lnTo>
                <a:lnTo>
                  <a:pt x="76221" y="44535"/>
                </a:lnTo>
                <a:lnTo>
                  <a:pt x="76179" y="31835"/>
                </a:lnTo>
                <a:close/>
              </a:path>
              <a:path w="571500" h="76200">
                <a:moveTo>
                  <a:pt x="76221" y="44535"/>
                </a:moveTo>
                <a:lnTo>
                  <a:pt x="63500" y="44576"/>
                </a:lnTo>
                <a:lnTo>
                  <a:pt x="76221" y="44576"/>
                </a:lnTo>
                <a:close/>
              </a:path>
              <a:path w="571500" h="76200">
                <a:moveTo>
                  <a:pt x="571119" y="30225"/>
                </a:moveTo>
                <a:lnTo>
                  <a:pt x="76179" y="31835"/>
                </a:lnTo>
                <a:lnTo>
                  <a:pt x="76221" y="44535"/>
                </a:lnTo>
                <a:lnTo>
                  <a:pt x="571246" y="42925"/>
                </a:lnTo>
                <a:lnTo>
                  <a:pt x="571119" y="3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51147" y="1440179"/>
            <a:ext cx="1794510" cy="875665"/>
          </a:xfrm>
          <a:custGeom>
            <a:avLst/>
            <a:gdLst/>
            <a:ahLst/>
            <a:cxnLst/>
            <a:rect l="l" t="t" r="r" b="b"/>
            <a:pathLst>
              <a:path w="1794510" h="875664">
                <a:moveTo>
                  <a:pt x="0" y="875157"/>
                </a:moveTo>
                <a:lnTo>
                  <a:pt x="9016" y="875157"/>
                </a:lnTo>
                <a:lnTo>
                  <a:pt x="9016" y="0"/>
                </a:lnTo>
                <a:lnTo>
                  <a:pt x="1794255" y="0"/>
                </a:lnTo>
              </a:path>
            </a:pathLst>
          </a:custGeom>
          <a:ln w="914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46420" y="1405000"/>
            <a:ext cx="610235" cy="76200"/>
          </a:xfrm>
          <a:custGeom>
            <a:avLst/>
            <a:gdLst/>
            <a:ahLst/>
            <a:cxnLst/>
            <a:rect l="l" t="t" r="r" b="b"/>
            <a:pathLst>
              <a:path w="610235" h="76200">
                <a:moveTo>
                  <a:pt x="0" y="28828"/>
                </a:moveTo>
                <a:lnTo>
                  <a:pt x="0" y="41528"/>
                </a:lnTo>
                <a:lnTo>
                  <a:pt x="12700" y="41656"/>
                </a:lnTo>
                <a:lnTo>
                  <a:pt x="12700" y="28956"/>
                </a:lnTo>
                <a:lnTo>
                  <a:pt x="0" y="28828"/>
                </a:lnTo>
                <a:close/>
              </a:path>
              <a:path w="610235" h="76200">
                <a:moveTo>
                  <a:pt x="50800" y="29083"/>
                </a:moveTo>
                <a:lnTo>
                  <a:pt x="50800" y="41783"/>
                </a:lnTo>
                <a:lnTo>
                  <a:pt x="63500" y="41910"/>
                </a:lnTo>
                <a:lnTo>
                  <a:pt x="63500" y="29210"/>
                </a:lnTo>
                <a:lnTo>
                  <a:pt x="50800" y="29083"/>
                </a:lnTo>
                <a:close/>
              </a:path>
              <a:path w="610235" h="76200">
                <a:moveTo>
                  <a:pt x="101600" y="29337"/>
                </a:moveTo>
                <a:lnTo>
                  <a:pt x="101600" y="42037"/>
                </a:lnTo>
                <a:lnTo>
                  <a:pt x="114300" y="42163"/>
                </a:lnTo>
                <a:lnTo>
                  <a:pt x="114300" y="29463"/>
                </a:lnTo>
                <a:lnTo>
                  <a:pt x="101600" y="29337"/>
                </a:lnTo>
                <a:close/>
              </a:path>
              <a:path w="610235" h="76200">
                <a:moveTo>
                  <a:pt x="152400" y="29590"/>
                </a:moveTo>
                <a:lnTo>
                  <a:pt x="152400" y="42290"/>
                </a:lnTo>
                <a:lnTo>
                  <a:pt x="165100" y="42418"/>
                </a:lnTo>
                <a:lnTo>
                  <a:pt x="165100" y="29718"/>
                </a:lnTo>
                <a:lnTo>
                  <a:pt x="152400" y="29590"/>
                </a:lnTo>
                <a:close/>
              </a:path>
              <a:path w="610235" h="76200">
                <a:moveTo>
                  <a:pt x="215900" y="29972"/>
                </a:moveTo>
                <a:lnTo>
                  <a:pt x="203200" y="29972"/>
                </a:lnTo>
                <a:lnTo>
                  <a:pt x="203200" y="42672"/>
                </a:lnTo>
                <a:lnTo>
                  <a:pt x="215900" y="42672"/>
                </a:lnTo>
                <a:lnTo>
                  <a:pt x="215900" y="29972"/>
                </a:lnTo>
                <a:close/>
              </a:path>
              <a:path w="610235" h="76200">
                <a:moveTo>
                  <a:pt x="266700" y="30225"/>
                </a:moveTo>
                <a:lnTo>
                  <a:pt x="254000" y="30225"/>
                </a:lnTo>
                <a:lnTo>
                  <a:pt x="254000" y="42925"/>
                </a:lnTo>
                <a:lnTo>
                  <a:pt x="266700" y="42925"/>
                </a:lnTo>
                <a:lnTo>
                  <a:pt x="266700" y="30225"/>
                </a:lnTo>
                <a:close/>
              </a:path>
              <a:path w="610235" h="76200">
                <a:moveTo>
                  <a:pt x="304800" y="30480"/>
                </a:moveTo>
                <a:lnTo>
                  <a:pt x="304800" y="43180"/>
                </a:lnTo>
                <a:lnTo>
                  <a:pt x="317500" y="43307"/>
                </a:lnTo>
                <a:lnTo>
                  <a:pt x="317500" y="30607"/>
                </a:lnTo>
                <a:lnTo>
                  <a:pt x="304800" y="30480"/>
                </a:lnTo>
                <a:close/>
              </a:path>
              <a:path w="610235" h="76200">
                <a:moveTo>
                  <a:pt x="355600" y="30734"/>
                </a:moveTo>
                <a:lnTo>
                  <a:pt x="355600" y="43434"/>
                </a:lnTo>
                <a:lnTo>
                  <a:pt x="368300" y="43561"/>
                </a:lnTo>
                <a:lnTo>
                  <a:pt x="368300" y="30861"/>
                </a:lnTo>
                <a:lnTo>
                  <a:pt x="355600" y="30734"/>
                </a:lnTo>
                <a:close/>
              </a:path>
              <a:path w="610235" h="76200">
                <a:moveTo>
                  <a:pt x="406400" y="30987"/>
                </a:moveTo>
                <a:lnTo>
                  <a:pt x="406400" y="43687"/>
                </a:lnTo>
                <a:lnTo>
                  <a:pt x="419100" y="43814"/>
                </a:lnTo>
                <a:lnTo>
                  <a:pt x="419100" y="31114"/>
                </a:lnTo>
                <a:lnTo>
                  <a:pt x="406400" y="30987"/>
                </a:lnTo>
                <a:close/>
              </a:path>
              <a:path w="610235" h="76200">
                <a:moveTo>
                  <a:pt x="457200" y="31242"/>
                </a:moveTo>
                <a:lnTo>
                  <a:pt x="457200" y="43942"/>
                </a:lnTo>
                <a:lnTo>
                  <a:pt x="469900" y="44069"/>
                </a:lnTo>
                <a:lnTo>
                  <a:pt x="469900" y="31369"/>
                </a:lnTo>
                <a:lnTo>
                  <a:pt x="457200" y="31242"/>
                </a:lnTo>
                <a:close/>
              </a:path>
              <a:path w="610235" h="76200">
                <a:moveTo>
                  <a:pt x="520700" y="31623"/>
                </a:moveTo>
                <a:lnTo>
                  <a:pt x="508000" y="31623"/>
                </a:lnTo>
                <a:lnTo>
                  <a:pt x="508000" y="44323"/>
                </a:lnTo>
                <a:lnTo>
                  <a:pt x="520700" y="44323"/>
                </a:lnTo>
                <a:lnTo>
                  <a:pt x="520700" y="31623"/>
                </a:lnTo>
                <a:close/>
              </a:path>
              <a:path w="610235" h="76200">
                <a:moveTo>
                  <a:pt x="533907" y="0"/>
                </a:moveTo>
                <a:lnTo>
                  <a:pt x="533526" y="76200"/>
                </a:lnTo>
                <a:lnTo>
                  <a:pt x="609853" y="38481"/>
                </a:lnTo>
                <a:lnTo>
                  <a:pt x="533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7723" y="3192779"/>
            <a:ext cx="1794510" cy="875665"/>
          </a:xfrm>
          <a:custGeom>
            <a:avLst/>
            <a:gdLst/>
            <a:ahLst/>
            <a:cxnLst/>
            <a:rect l="l" t="t" r="r" b="b"/>
            <a:pathLst>
              <a:path w="1794510" h="875664">
                <a:moveTo>
                  <a:pt x="0" y="0"/>
                </a:moveTo>
                <a:lnTo>
                  <a:pt x="9016" y="0"/>
                </a:lnTo>
                <a:lnTo>
                  <a:pt x="9016" y="875106"/>
                </a:lnTo>
                <a:lnTo>
                  <a:pt x="1794255" y="875106"/>
                </a:lnTo>
              </a:path>
            </a:pathLst>
          </a:custGeom>
          <a:ln w="9143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79947" y="4026814"/>
            <a:ext cx="610235" cy="76200"/>
          </a:xfrm>
          <a:custGeom>
            <a:avLst/>
            <a:gdLst/>
            <a:ahLst/>
            <a:cxnLst/>
            <a:rect l="l" t="t" r="r" b="b"/>
            <a:pathLst>
              <a:path w="610235" h="76200">
                <a:moveTo>
                  <a:pt x="12700" y="34569"/>
                </a:moveTo>
                <a:lnTo>
                  <a:pt x="0" y="34645"/>
                </a:lnTo>
                <a:lnTo>
                  <a:pt x="0" y="47345"/>
                </a:lnTo>
                <a:lnTo>
                  <a:pt x="12700" y="47269"/>
                </a:lnTo>
                <a:lnTo>
                  <a:pt x="12700" y="34569"/>
                </a:lnTo>
                <a:close/>
              </a:path>
              <a:path w="610235" h="76200">
                <a:moveTo>
                  <a:pt x="63500" y="34302"/>
                </a:moveTo>
                <a:lnTo>
                  <a:pt x="50800" y="34366"/>
                </a:lnTo>
                <a:lnTo>
                  <a:pt x="50800" y="47066"/>
                </a:lnTo>
                <a:lnTo>
                  <a:pt x="63500" y="47002"/>
                </a:lnTo>
                <a:lnTo>
                  <a:pt x="63500" y="34302"/>
                </a:lnTo>
                <a:close/>
              </a:path>
              <a:path w="610235" h="76200">
                <a:moveTo>
                  <a:pt x="114300" y="34023"/>
                </a:moveTo>
                <a:lnTo>
                  <a:pt x="101600" y="34099"/>
                </a:lnTo>
                <a:lnTo>
                  <a:pt x="101600" y="46799"/>
                </a:lnTo>
                <a:lnTo>
                  <a:pt x="114300" y="46723"/>
                </a:lnTo>
                <a:lnTo>
                  <a:pt x="114300" y="34023"/>
                </a:lnTo>
                <a:close/>
              </a:path>
              <a:path w="610235" h="76200">
                <a:moveTo>
                  <a:pt x="165100" y="33743"/>
                </a:moveTo>
                <a:lnTo>
                  <a:pt x="152400" y="33820"/>
                </a:lnTo>
                <a:lnTo>
                  <a:pt x="152400" y="46520"/>
                </a:lnTo>
                <a:lnTo>
                  <a:pt x="165100" y="46443"/>
                </a:lnTo>
                <a:lnTo>
                  <a:pt x="165100" y="33743"/>
                </a:lnTo>
                <a:close/>
              </a:path>
              <a:path w="610235" h="76200">
                <a:moveTo>
                  <a:pt x="215900" y="33477"/>
                </a:moveTo>
                <a:lnTo>
                  <a:pt x="203200" y="33540"/>
                </a:lnTo>
                <a:lnTo>
                  <a:pt x="203200" y="46240"/>
                </a:lnTo>
                <a:lnTo>
                  <a:pt x="215900" y="46177"/>
                </a:lnTo>
                <a:lnTo>
                  <a:pt x="215900" y="33477"/>
                </a:lnTo>
                <a:close/>
              </a:path>
              <a:path w="610235" h="76200">
                <a:moveTo>
                  <a:pt x="266700" y="33197"/>
                </a:moveTo>
                <a:lnTo>
                  <a:pt x="254000" y="33274"/>
                </a:lnTo>
                <a:lnTo>
                  <a:pt x="254000" y="45974"/>
                </a:lnTo>
                <a:lnTo>
                  <a:pt x="266700" y="45897"/>
                </a:lnTo>
                <a:lnTo>
                  <a:pt x="266700" y="33197"/>
                </a:lnTo>
                <a:close/>
              </a:path>
              <a:path w="610235" h="76200">
                <a:moveTo>
                  <a:pt x="317500" y="32931"/>
                </a:moveTo>
                <a:lnTo>
                  <a:pt x="304800" y="32994"/>
                </a:lnTo>
                <a:lnTo>
                  <a:pt x="304800" y="45694"/>
                </a:lnTo>
                <a:lnTo>
                  <a:pt x="317500" y="45618"/>
                </a:lnTo>
                <a:lnTo>
                  <a:pt x="317500" y="32931"/>
                </a:lnTo>
                <a:close/>
              </a:path>
              <a:path w="610235" h="76200">
                <a:moveTo>
                  <a:pt x="368300" y="32651"/>
                </a:moveTo>
                <a:lnTo>
                  <a:pt x="355600" y="32715"/>
                </a:lnTo>
                <a:lnTo>
                  <a:pt x="355600" y="45415"/>
                </a:lnTo>
                <a:lnTo>
                  <a:pt x="368300" y="45351"/>
                </a:lnTo>
                <a:lnTo>
                  <a:pt x="368300" y="32651"/>
                </a:lnTo>
                <a:close/>
              </a:path>
              <a:path w="610235" h="76200">
                <a:moveTo>
                  <a:pt x="419100" y="32372"/>
                </a:moveTo>
                <a:lnTo>
                  <a:pt x="406400" y="32448"/>
                </a:lnTo>
                <a:lnTo>
                  <a:pt x="406400" y="45148"/>
                </a:lnTo>
                <a:lnTo>
                  <a:pt x="419100" y="45072"/>
                </a:lnTo>
                <a:lnTo>
                  <a:pt x="419100" y="32372"/>
                </a:lnTo>
                <a:close/>
              </a:path>
              <a:path w="610235" h="76200">
                <a:moveTo>
                  <a:pt x="469900" y="32105"/>
                </a:moveTo>
                <a:lnTo>
                  <a:pt x="457200" y="32169"/>
                </a:lnTo>
                <a:lnTo>
                  <a:pt x="457200" y="44869"/>
                </a:lnTo>
                <a:lnTo>
                  <a:pt x="469900" y="44805"/>
                </a:lnTo>
                <a:lnTo>
                  <a:pt x="469900" y="32105"/>
                </a:lnTo>
                <a:close/>
              </a:path>
              <a:path w="610235" h="76200">
                <a:moveTo>
                  <a:pt x="520700" y="31826"/>
                </a:moveTo>
                <a:lnTo>
                  <a:pt x="508000" y="31889"/>
                </a:lnTo>
                <a:lnTo>
                  <a:pt x="508000" y="44589"/>
                </a:lnTo>
                <a:lnTo>
                  <a:pt x="520700" y="44526"/>
                </a:lnTo>
                <a:lnTo>
                  <a:pt x="520700" y="31826"/>
                </a:lnTo>
                <a:close/>
              </a:path>
              <a:path w="610235" h="76200">
                <a:moveTo>
                  <a:pt x="533526" y="0"/>
                </a:moveTo>
                <a:lnTo>
                  <a:pt x="533907" y="76200"/>
                </a:lnTo>
                <a:lnTo>
                  <a:pt x="609853" y="37693"/>
                </a:lnTo>
                <a:lnTo>
                  <a:pt x="533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861566" y="2305050"/>
            <a:ext cx="7315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Sends</a:t>
            </a:r>
            <a:r>
              <a:rPr sz="900" spc="-7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Message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2090166" y="2898139"/>
            <a:ext cx="7683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Sends</a:t>
            </a:r>
            <a:r>
              <a:rPr sz="900" spc="-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Response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03672" y="2330018"/>
            <a:ext cx="88646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-5" dirty="0">
                <a:latin typeface="Times New Roman"/>
                <a:cs typeface="Times New Roman"/>
              </a:rPr>
              <a:t>Acknowledgement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05654" y="1618868"/>
            <a:ext cx="8890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Replicate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Message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63723" y="1601546"/>
            <a:ext cx="90043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dirty="0">
                <a:latin typeface="Times New Roman"/>
                <a:cs typeface="Times New Roman"/>
              </a:rPr>
              <a:t>Sequence</a:t>
            </a:r>
            <a:r>
              <a:rPr sz="900" spc="-7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Message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39183" y="3423284"/>
            <a:ext cx="8890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Replicate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Message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63214" y="2584450"/>
            <a:ext cx="610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5" dirty="0">
                <a:latin typeface="Times New Roman"/>
                <a:cs typeface="Times New Roman"/>
              </a:rPr>
              <a:t>LE</a:t>
            </a:r>
            <a:r>
              <a:rPr sz="1100" b="1" spc="-10" dirty="0">
                <a:latin typeface="Times New Roman"/>
                <a:cs typeface="Times New Roman"/>
              </a:rPr>
              <a:t>AD</a:t>
            </a:r>
            <a:r>
              <a:rPr sz="1100" b="1" spc="5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7400" y="2592781"/>
            <a:ext cx="5638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C</a:t>
            </a:r>
            <a:r>
              <a:rPr sz="1100" b="1" dirty="0">
                <a:latin typeface="Times New Roman"/>
                <a:cs typeface="Times New Roman"/>
              </a:rPr>
              <a:t>LI</a:t>
            </a:r>
            <a:r>
              <a:rPr sz="1100" b="1" spc="5" dirty="0">
                <a:latin typeface="Times New Roman"/>
                <a:cs typeface="Times New Roman"/>
              </a:rPr>
              <a:t>E</a:t>
            </a:r>
            <a:r>
              <a:rPr sz="1100" b="1" spc="-10" dirty="0">
                <a:latin typeface="Times New Roman"/>
                <a:cs typeface="Times New Roman"/>
              </a:rPr>
              <a:t>N</a:t>
            </a:r>
            <a:r>
              <a:rPr sz="1100" b="1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45758" y="3651884"/>
            <a:ext cx="8515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30" dirty="0">
                <a:latin typeface="Times New Roman"/>
                <a:cs typeface="Times New Roman"/>
              </a:rPr>
              <a:t>F</a:t>
            </a:r>
            <a:r>
              <a:rPr sz="1100" b="1" dirty="0">
                <a:latin typeface="Times New Roman"/>
                <a:cs typeface="Times New Roman"/>
              </a:rPr>
              <a:t>O</a:t>
            </a:r>
            <a:r>
              <a:rPr sz="1100" b="1" spc="5" dirty="0">
                <a:latin typeface="Times New Roman"/>
                <a:cs typeface="Times New Roman"/>
              </a:rPr>
              <a:t>LL</a:t>
            </a:r>
            <a:r>
              <a:rPr sz="1100" b="1" dirty="0">
                <a:latin typeface="Times New Roman"/>
                <a:cs typeface="Times New Roman"/>
              </a:rPr>
              <a:t>OW</a:t>
            </a:r>
            <a:r>
              <a:rPr sz="1100" b="1" spc="5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54266" y="1593341"/>
            <a:ext cx="8515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30" dirty="0">
                <a:latin typeface="Times New Roman"/>
                <a:cs typeface="Times New Roman"/>
              </a:rPr>
              <a:t>F</a:t>
            </a:r>
            <a:r>
              <a:rPr sz="1100" b="1" dirty="0">
                <a:latin typeface="Times New Roman"/>
                <a:cs typeface="Times New Roman"/>
              </a:rPr>
              <a:t>O</a:t>
            </a:r>
            <a:r>
              <a:rPr sz="1100" b="1" spc="5" dirty="0">
                <a:latin typeface="Times New Roman"/>
                <a:cs typeface="Times New Roman"/>
              </a:rPr>
              <a:t>LL</a:t>
            </a:r>
            <a:r>
              <a:rPr sz="1100" b="1" dirty="0">
                <a:latin typeface="Times New Roman"/>
                <a:cs typeface="Times New Roman"/>
              </a:rPr>
              <a:t>OW</a:t>
            </a:r>
            <a:r>
              <a:rPr sz="1100" b="1" spc="5" dirty="0">
                <a:latin typeface="Times New Roman"/>
                <a:cs typeface="Times New Roman"/>
              </a:rPr>
              <a:t>E</a:t>
            </a:r>
            <a:r>
              <a:rPr sz="1100" b="1" dirty="0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03672" y="2694813"/>
            <a:ext cx="8864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Times New Roman"/>
                <a:cs typeface="Times New Roman"/>
              </a:rPr>
              <a:t>Acknowledgement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50819" y="3931106"/>
            <a:ext cx="54292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15"/>
              </a:spcBef>
            </a:pPr>
            <a:r>
              <a:rPr sz="900" spc="-5" dirty="0">
                <a:latin typeface="Times New Roman"/>
                <a:cs typeface="Times New Roman"/>
              </a:rPr>
              <a:t>Process  C</a:t>
            </a:r>
            <a:r>
              <a:rPr sz="900" spc="-20" dirty="0">
                <a:latin typeface="Times New Roman"/>
                <a:cs typeface="Times New Roman"/>
              </a:rPr>
              <a:t>o</a:t>
            </a:r>
            <a:r>
              <a:rPr sz="900" spc="-10" dirty="0">
                <a:latin typeface="Times New Roman"/>
                <a:cs typeface="Times New Roman"/>
              </a:rPr>
              <a:t>mm</a:t>
            </a:r>
            <a:r>
              <a:rPr sz="900" spc="5" dirty="0">
                <a:latin typeface="Times New Roman"/>
                <a:cs typeface="Times New Roman"/>
              </a:rPr>
              <a:t>itt</a:t>
            </a:r>
            <a:r>
              <a:rPr sz="900" dirty="0">
                <a:latin typeface="Times New Roman"/>
                <a:cs typeface="Times New Roman"/>
              </a:rPr>
              <a:t>ed  Message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53196" y="3533394"/>
            <a:ext cx="543560" cy="43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Times New Roman"/>
                <a:cs typeface="Times New Roman"/>
              </a:rPr>
              <a:t>Process  </a:t>
            </a:r>
            <a:r>
              <a:rPr sz="900" spc="-10" dirty="0">
                <a:latin typeface="Times New Roman"/>
                <a:cs typeface="Times New Roman"/>
              </a:rPr>
              <a:t>C</a:t>
            </a:r>
            <a:r>
              <a:rPr sz="900" spc="-25" dirty="0">
                <a:latin typeface="Times New Roman"/>
                <a:cs typeface="Times New Roman"/>
              </a:rPr>
              <a:t>o</a:t>
            </a:r>
            <a:r>
              <a:rPr sz="900" spc="-10" dirty="0">
                <a:latin typeface="Times New Roman"/>
                <a:cs typeface="Times New Roman"/>
              </a:rPr>
              <a:t>mm</a:t>
            </a:r>
            <a:r>
              <a:rPr sz="900" spc="5" dirty="0">
                <a:latin typeface="Times New Roman"/>
                <a:cs typeface="Times New Roman"/>
              </a:rPr>
              <a:t>itted  </a:t>
            </a:r>
            <a:r>
              <a:rPr sz="900" dirty="0">
                <a:latin typeface="Times New Roman"/>
                <a:cs typeface="Times New Roman"/>
              </a:rPr>
              <a:t>Message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053196" y="1415541"/>
            <a:ext cx="54292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Times New Roman"/>
                <a:cs typeface="Times New Roman"/>
              </a:rPr>
              <a:t>Process  C</a:t>
            </a:r>
            <a:r>
              <a:rPr sz="900" spc="-20" dirty="0">
                <a:latin typeface="Times New Roman"/>
                <a:cs typeface="Times New Roman"/>
              </a:rPr>
              <a:t>o</a:t>
            </a:r>
            <a:r>
              <a:rPr sz="900" spc="-10" dirty="0">
                <a:latin typeface="Times New Roman"/>
                <a:cs typeface="Times New Roman"/>
              </a:rPr>
              <a:t>mm</a:t>
            </a:r>
            <a:r>
              <a:rPr sz="900" spc="5" dirty="0">
                <a:latin typeface="Times New Roman"/>
                <a:cs typeface="Times New Roman"/>
              </a:rPr>
              <a:t>itt</a:t>
            </a:r>
            <a:r>
              <a:rPr sz="900" dirty="0">
                <a:latin typeface="Times New Roman"/>
                <a:cs typeface="Times New Roman"/>
              </a:rPr>
              <a:t>ed  Message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46219" y="3855211"/>
            <a:ext cx="127444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Sends Committed</a:t>
            </a:r>
            <a:r>
              <a:rPr sz="900" spc="-10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Message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29454" y="1228801"/>
            <a:ext cx="127444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spc="5" dirty="0">
                <a:latin typeface="Times New Roman"/>
                <a:cs typeface="Times New Roman"/>
              </a:rPr>
              <a:t>Sends </a:t>
            </a:r>
            <a:r>
              <a:rPr sz="900" spc="-5" dirty="0">
                <a:latin typeface="Times New Roman"/>
                <a:cs typeface="Times New Roman"/>
              </a:rPr>
              <a:t>Committed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Message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50566" y="2325370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70778" y="1639315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31566" y="3316604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03801" y="2325370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03801" y="2935351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12946" y="3087446"/>
            <a:ext cx="8382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65346" y="3240404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628890" y="1867916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628890" y="4002735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42457" y="3459607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07766" y="2020011"/>
            <a:ext cx="8382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5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42457" y="4069181"/>
            <a:ext cx="83820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b="1" spc="5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42457" y="1248536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35911" y="2859151"/>
            <a:ext cx="838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5" dirty="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4207A4-2E49-44DB-9AD5-E5167300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"/>
            <a:ext cx="9144000" cy="51450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603817" y="2651125"/>
            <a:ext cx="39363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60" dirty="0">
                <a:solidFill>
                  <a:srgbClr val="FF9700"/>
                </a:solidFill>
                <a:latin typeface="Arial Narrow"/>
                <a:cs typeface="Arial Narrow"/>
              </a:rPr>
              <a:t>THANK</a:t>
            </a:r>
            <a:r>
              <a:rPr sz="6000" b="1" spc="-30" dirty="0">
                <a:solidFill>
                  <a:srgbClr val="FF9700"/>
                </a:solidFill>
                <a:latin typeface="Arial Narrow"/>
                <a:cs typeface="Arial Narrow"/>
              </a:rPr>
              <a:t> </a:t>
            </a:r>
            <a:r>
              <a:rPr sz="6000" b="1" spc="-114" dirty="0">
                <a:solidFill>
                  <a:srgbClr val="FF9700"/>
                </a:solidFill>
                <a:latin typeface="Arial Narrow"/>
                <a:cs typeface="Arial Narrow"/>
              </a:rPr>
              <a:t>YOU!</a:t>
            </a:r>
            <a:endParaRPr sz="60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7261" y="1604695"/>
            <a:ext cx="286385" cy="640080"/>
          </a:xfrm>
          <a:custGeom>
            <a:avLst/>
            <a:gdLst/>
            <a:ahLst/>
            <a:cxnLst/>
            <a:rect l="l" t="t" r="r" b="b"/>
            <a:pathLst>
              <a:path w="286385" h="640080">
                <a:moveTo>
                  <a:pt x="0" y="0"/>
                </a:moveTo>
                <a:lnTo>
                  <a:pt x="0" y="639952"/>
                </a:lnTo>
                <a:lnTo>
                  <a:pt x="286385" y="639952"/>
                </a:lnTo>
                <a:lnTo>
                  <a:pt x="286385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2704" y="1668322"/>
            <a:ext cx="121539" cy="12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5236" y="1178102"/>
            <a:ext cx="890269" cy="1127760"/>
          </a:xfrm>
          <a:custGeom>
            <a:avLst/>
            <a:gdLst/>
            <a:ahLst/>
            <a:cxnLst/>
            <a:rect l="l" t="t" r="r" b="b"/>
            <a:pathLst>
              <a:path w="890270" h="1127760">
                <a:moveTo>
                  <a:pt x="0" y="975105"/>
                </a:moveTo>
                <a:lnTo>
                  <a:pt x="109600" y="975105"/>
                </a:lnTo>
                <a:lnTo>
                  <a:pt x="145034" y="992758"/>
                </a:lnTo>
                <a:lnTo>
                  <a:pt x="194563" y="1014094"/>
                </a:lnTo>
                <a:lnTo>
                  <a:pt x="258190" y="1038986"/>
                </a:lnTo>
                <a:lnTo>
                  <a:pt x="329057" y="1065529"/>
                </a:lnTo>
                <a:lnTo>
                  <a:pt x="405130" y="1088643"/>
                </a:lnTo>
                <a:lnTo>
                  <a:pt x="443991" y="1099184"/>
                </a:lnTo>
                <a:lnTo>
                  <a:pt x="482981" y="1108074"/>
                </a:lnTo>
                <a:lnTo>
                  <a:pt x="520064" y="1116964"/>
                </a:lnTo>
                <a:lnTo>
                  <a:pt x="557149" y="1122298"/>
                </a:lnTo>
                <a:lnTo>
                  <a:pt x="590803" y="1125854"/>
                </a:lnTo>
                <a:lnTo>
                  <a:pt x="624459" y="1127505"/>
                </a:lnTo>
                <a:lnTo>
                  <a:pt x="681101" y="1127505"/>
                </a:lnTo>
                <a:lnTo>
                  <a:pt x="711073" y="1125854"/>
                </a:lnTo>
                <a:lnTo>
                  <a:pt x="739394" y="1122298"/>
                </a:lnTo>
                <a:lnTo>
                  <a:pt x="764159" y="1115186"/>
                </a:lnTo>
                <a:lnTo>
                  <a:pt x="776605" y="1111630"/>
                </a:lnTo>
                <a:lnTo>
                  <a:pt x="808482" y="1079753"/>
                </a:lnTo>
                <a:lnTo>
                  <a:pt x="813815" y="1028318"/>
                </a:lnTo>
                <a:lnTo>
                  <a:pt x="812038" y="1015872"/>
                </a:lnTo>
                <a:lnTo>
                  <a:pt x="808482" y="1005204"/>
                </a:lnTo>
                <a:lnTo>
                  <a:pt x="801370" y="994663"/>
                </a:lnTo>
                <a:lnTo>
                  <a:pt x="790701" y="985773"/>
                </a:lnTo>
                <a:lnTo>
                  <a:pt x="829690" y="962659"/>
                </a:lnTo>
                <a:lnTo>
                  <a:pt x="845565" y="870457"/>
                </a:lnTo>
                <a:lnTo>
                  <a:pt x="845565" y="861567"/>
                </a:lnTo>
                <a:lnTo>
                  <a:pt x="845565" y="854582"/>
                </a:lnTo>
                <a:lnTo>
                  <a:pt x="843788" y="845692"/>
                </a:lnTo>
                <a:lnTo>
                  <a:pt x="840232" y="838580"/>
                </a:lnTo>
                <a:lnTo>
                  <a:pt x="831469" y="826134"/>
                </a:lnTo>
                <a:lnTo>
                  <a:pt x="826135" y="820801"/>
                </a:lnTo>
                <a:lnTo>
                  <a:pt x="820801" y="815593"/>
                </a:lnTo>
                <a:lnTo>
                  <a:pt x="856234" y="790701"/>
                </a:lnTo>
                <a:lnTo>
                  <a:pt x="870331" y="702055"/>
                </a:lnTo>
                <a:lnTo>
                  <a:pt x="870331" y="693165"/>
                </a:lnTo>
                <a:lnTo>
                  <a:pt x="870331" y="684402"/>
                </a:lnTo>
                <a:lnTo>
                  <a:pt x="868552" y="675513"/>
                </a:lnTo>
                <a:lnTo>
                  <a:pt x="843788" y="645286"/>
                </a:lnTo>
                <a:lnTo>
                  <a:pt x="875664" y="620521"/>
                </a:lnTo>
                <a:lnTo>
                  <a:pt x="880999" y="604519"/>
                </a:lnTo>
                <a:lnTo>
                  <a:pt x="882776" y="595629"/>
                </a:lnTo>
                <a:lnTo>
                  <a:pt x="889762" y="531876"/>
                </a:lnTo>
                <a:lnTo>
                  <a:pt x="888111" y="522985"/>
                </a:lnTo>
                <a:lnTo>
                  <a:pt x="886206" y="514095"/>
                </a:lnTo>
                <a:lnTo>
                  <a:pt x="850900" y="476884"/>
                </a:lnTo>
                <a:lnTo>
                  <a:pt x="812038" y="460882"/>
                </a:lnTo>
                <a:lnTo>
                  <a:pt x="765937" y="451992"/>
                </a:lnTo>
                <a:lnTo>
                  <a:pt x="716407" y="445007"/>
                </a:lnTo>
                <a:lnTo>
                  <a:pt x="640334" y="437895"/>
                </a:lnTo>
                <a:lnTo>
                  <a:pt x="550163" y="432561"/>
                </a:lnTo>
                <a:lnTo>
                  <a:pt x="458215" y="427227"/>
                </a:lnTo>
                <a:lnTo>
                  <a:pt x="481075" y="381126"/>
                </a:lnTo>
                <a:lnTo>
                  <a:pt x="498856" y="326135"/>
                </a:lnTo>
                <a:lnTo>
                  <a:pt x="513080" y="267588"/>
                </a:lnTo>
                <a:lnTo>
                  <a:pt x="520064" y="209168"/>
                </a:lnTo>
                <a:lnTo>
                  <a:pt x="525399" y="155955"/>
                </a:lnTo>
                <a:lnTo>
                  <a:pt x="528955" y="111632"/>
                </a:lnTo>
                <a:lnTo>
                  <a:pt x="528955" y="70865"/>
                </a:lnTo>
                <a:lnTo>
                  <a:pt x="528955" y="58419"/>
                </a:lnTo>
                <a:lnTo>
                  <a:pt x="523621" y="44195"/>
                </a:lnTo>
                <a:lnTo>
                  <a:pt x="498856" y="12318"/>
                </a:lnTo>
                <a:lnTo>
                  <a:pt x="458215" y="0"/>
                </a:lnTo>
                <a:lnTo>
                  <a:pt x="431546" y="1650"/>
                </a:lnTo>
                <a:lnTo>
                  <a:pt x="413893" y="5206"/>
                </a:lnTo>
                <a:lnTo>
                  <a:pt x="399796" y="10540"/>
                </a:lnTo>
                <a:lnTo>
                  <a:pt x="389127" y="15875"/>
                </a:lnTo>
                <a:lnTo>
                  <a:pt x="360807" y="106298"/>
                </a:lnTo>
                <a:lnTo>
                  <a:pt x="346710" y="147065"/>
                </a:lnTo>
                <a:lnTo>
                  <a:pt x="332486" y="184403"/>
                </a:lnTo>
                <a:lnTo>
                  <a:pt x="304291" y="246379"/>
                </a:lnTo>
                <a:lnTo>
                  <a:pt x="281177" y="285368"/>
                </a:lnTo>
                <a:lnTo>
                  <a:pt x="265302" y="301370"/>
                </a:lnTo>
                <a:lnTo>
                  <a:pt x="240537" y="326135"/>
                </a:lnTo>
                <a:lnTo>
                  <a:pt x="182118" y="381126"/>
                </a:lnTo>
                <a:lnTo>
                  <a:pt x="104394" y="451992"/>
                </a:lnTo>
                <a:lnTo>
                  <a:pt x="0" y="451992"/>
                </a:lnTo>
              </a:path>
            </a:pathLst>
          </a:custGeom>
          <a:ln w="18288">
            <a:solidFill>
              <a:srgbClr val="3E52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219</Words>
  <Application>Microsoft Office PowerPoint</Application>
  <PresentationFormat>Custom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Times New Roman</vt:lpstr>
      <vt:lpstr>Office Theme</vt:lpstr>
      <vt:lpstr>RAFT- Based Consensus</vt:lpstr>
      <vt:lpstr>RAFT- Based Consensus</vt:lpstr>
      <vt:lpstr>Stages of RAFT Consensus Algorithm</vt:lpstr>
      <vt:lpstr>RAFT-Based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RAFT- Based Consensus</dc:title>
  <cp:lastModifiedBy>hp</cp:lastModifiedBy>
  <cp:revision>2</cp:revision>
  <dcterms:created xsi:type="dcterms:W3CDTF">2020-01-02T16:51:35Z</dcterms:created>
  <dcterms:modified xsi:type="dcterms:W3CDTF">2020-01-04T12:05:17Z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2020-01-02T00:00:00Z</vt:filetime>
  </property>
</Properties>
</file>