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4768" y="2561335"/>
            <a:ext cx="547446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8871" y="1099261"/>
            <a:ext cx="8106257" cy="283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260CE0-A71F-4A0E-9EB8-64C1F774E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4769" y="2117725"/>
            <a:ext cx="5474462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/>
              <a:t>Istanbul-BFT</a:t>
            </a:r>
            <a:r>
              <a:rPr spc="-65" dirty="0"/>
              <a:t> </a:t>
            </a:r>
            <a:r>
              <a:rPr spc="-5" dirty="0"/>
              <a:t>Consensus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82BCCA-7BD5-4447-8DC1-9030B9E2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5991"/>
            <a:ext cx="39236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5" dirty="0">
                <a:latin typeface="Arial"/>
                <a:cs typeface="Arial"/>
              </a:rPr>
              <a:t>Istanbul </a:t>
            </a:r>
            <a:r>
              <a:rPr sz="2800" b="0" dirty="0">
                <a:latin typeface="Arial"/>
                <a:cs typeface="Arial"/>
              </a:rPr>
              <a:t>BFT</a:t>
            </a:r>
            <a:r>
              <a:rPr sz="2800" b="0" spc="-13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Consensus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1167" y="1120774"/>
            <a:ext cx="4867910" cy="198120"/>
          </a:xfrm>
          <a:custGeom>
            <a:avLst/>
            <a:gdLst/>
            <a:ahLst/>
            <a:cxnLst/>
            <a:rect l="l" t="t" r="r" b="b"/>
            <a:pathLst>
              <a:path w="4867909" h="198119">
                <a:moveTo>
                  <a:pt x="0" y="198120"/>
                </a:moveTo>
                <a:lnTo>
                  <a:pt x="4867656" y="198120"/>
                </a:lnTo>
                <a:lnTo>
                  <a:pt x="4867656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33207" y="1120774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0" y="1162246"/>
            <a:ext cx="7761605" cy="35516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Char char="●"/>
              <a:tabLst>
                <a:tab pos="329565" algn="l"/>
                <a:tab pos="330200" algn="l"/>
              </a:tabLst>
            </a:pPr>
            <a:r>
              <a:rPr spc="-15" dirty="0">
                <a:latin typeface="Arial"/>
                <a:cs typeface="Arial"/>
              </a:rPr>
              <a:t>Istanbul </a:t>
            </a:r>
            <a:r>
              <a:rPr spc="-10" dirty="0">
                <a:latin typeface="Arial"/>
                <a:cs typeface="Arial"/>
              </a:rPr>
              <a:t>BFT </a:t>
            </a:r>
            <a:r>
              <a:rPr spc="-5" dirty="0">
                <a:latin typeface="Arial"/>
                <a:cs typeface="Arial"/>
              </a:rPr>
              <a:t>is a </a:t>
            </a:r>
            <a:r>
              <a:rPr spc="-10" dirty="0">
                <a:latin typeface="Arial"/>
                <a:cs typeface="Arial"/>
              </a:rPr>
              <a:t>PBFT-inspired consensus algorithm that provides transaction</a:t>
            </a:r>
            <a:r>
              <a:rPr spc="2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finality.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985"/>
              </a:spcBef>
              <a:buChar char="●"/>
              <a:tabLst>
                <a:tab pos="329565" algn="l"/>
                <a:tab pos="330200" algn="l"/>
              </a:tabLst>
            </a:pPr>
            <a:r>
              <a:rPr spc="-15" dirty="0">
                <a:latin typeface="Arial"/>
                <a:cs typeface="Arial"/>
              </a:rPr>
              <a:t>Maintains </a:t>
            </a:r>
            <a:r>
              <a:rPr spc="-10" dirty="0">
                <a:latin typeface="Arial"/>
                <a:cs typeface="Arial"/>
              </a:rPr>
              <a:t>the </a:t>
            </a:r>
            <a:r>
              <a:rPr spc="-15" dirty="0">
                <a:latin typeface="Arial"/>
                <a:cs typeface="Arial"/>
              </a:rPr>
              <a:t>order </a:t>
            </a:r>
            <a:r>
              <a:rPr spc="-10" dirty="0">
                <a:latin typeface="Arial"/>
                <a:cs typeface="Arial"/>
              </a:rPr>
              <a:t>of the</a:t>
            </a:r>
            <a:r>
              <a:rPr spc="14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transaction.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010"/>
              </a:spcBef>
              <a:buChar char="●"/>
              <a:tabLst>
                <a:tab pos="329565" algn="l"/>
                <a:tab pos="330200" algn="l"/>
              </a:tabLst>
            </a:pPr>
            <a:r>
              <a:rPr spc="-20" dirty="0">
                <a:latin typeface="Arial"/>
                <a:cs typeface="Arial"/>
              </a:rPr>
              <a:t>It </a:t>
            </a:r>
            <a:r>
              <a:rPr spc="-10" dirty="0">
                <a:latin typeface="Arial"/>
                <a:cs typeface="Arial"/>
              </a:rPr>
              <a:t>uses </a:t>
            </a:r>
            <a:r>
              <a:rPr spc="-5" dirty="0">
                <a:latin typeface="Arial"/>
                <a:cs typeface="Arial"/>
              </a:rPr>
              <a:t>similar </a:t>
            </a:r>
            <a:r>
              <a:rPr spc="-10" dirty="0">
                <a:latin typeface="Arial"/>
                <a:cs typeface="Arial"/>
              </a:rPr>
              <a:t>validator voting mechanism as Clique </a:t>
            </a:r>
            <a:r>
              <a:rPr spc="-5" dirty="0">
                <a:latin typeface="Arial"/>
                <a:cs typeface="Arial"/>
              </a:rPr>
              <a:t>POA</a:t>
            </a:r>
            <a:r>
              <a:rPr spc="24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mechanism.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005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Uses </a:t>
            </a:r>
            <a:r>
              <a:rPr spc="-5" dirty="0">
                <a:latin typeface="Arial"/>
                <a:cs typeface="Arial"/>
              </a:rPr>
              <a:t>a </a:t>
            </a:r>
            <a:r>
              <a:rPr spc="-15" dirty="0">
                <a:latin typeface="Arial"/>
                <a:cs typeface="Arial"/>
              </a:rPr>
              <a:t>3-phase </a:t>
            </a:r>
            <a:r>
              <a:rPr spc="-10" dirty="0">
                <a:latin typeface="Arial"/>
                <a:cs typeface="Arial"/>
              </a:rPr>
              <a:t>consensus</a:t>
            </a:r>
            <a:r>
              <a:rPr spc="1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mechanism: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b="1" spc="-5" dirty="0">
                <a:latin typeface="Arial"/>
                <a:cs typeface="Arial"/>
              </a:rPr>
              <a:t>PRE-PREPARE: </a:t>
            </a:r>
            <a:r>
              <a:rPr spc="-10" dirty="0">
                <a:latin typeface="Arial"/>
                <a:cs typeface="Arial"/>
              </a:rPr>
              <a:t>A new </a:t>
            </a:r>
            <a:r>
              <a:rPr spc="-5" dirty="0">
                <a:latin typeface="Arial"/>
                <a:cs typeface="Arial"/>
              </a:rPr>
              <a:t>block </a:t>
            </a:r>
            <a:r>
              <a:rPr spc="-10" dirty="0">
                <a:latin typeface="Arial"/>
                <a:cs typeface="Arial"/>
              </a:rPr>
              <a:t>proposal</a:t>
            </a:r>
            <a:r>
              <a:rPr spc="17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message.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1010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b="1" spc="-5" dirty="0">
                <a:latin typeface="Arial"/>
                <a:cs typeface="Arial"/>
              </a:rPr>
              <a:t>PREPARE: </a:t>
            </a:r>
            <a:r>
              <a:rPr spc="-5" dirty="0">
                <a:latin typeface="Arial"/>
                <a:cs typeface="Arial"/>
              </a:rPr>
              <a:t>Checks </a:t>
            </a:r>
            <a:r>
              <a:rPr spc="-15" dirty="0">
                <a:latin typeface="Arial"/>
                <a:cs typeface="Arial"/>
              </a:rPr>
              <a:t>whether </a:t>
            </a:r>
            <a:r>
              <a:rPr spc="-10" dirty="0">
                <a:latin typeface="Arial"/>
                <a:cs typeface="Arial"/>
              </a:rPr>
              <a:t>all validators </a:t>
            </a:r>
            <a:r>
              <a:rPr spc="-15" dirty="0">
                <a:latin typeface="Arial"/>
                <a:cs typeface="Arial"/>
              </a:rPr>
              <a:t>are </a:t>
            </a:r>
            <a:r>
              <a:rPr spc="-10" dirty="0">
                <a:latin typeface="Arial"/>
                <a:cs typeface="Arial"/>
              </a:rPr>
              <a:t>working on the </a:t>
            </a:r>
            <a:r>
              <a:rPr spc="-5" dirty="0">
                <a:latin typeface="Arial"/>
                <a:cs typeface="Arial"/>
              </a:rPr>
              <a:t>same </a:t>
            </a:r>
            <a:r>
              <a:rPr spc="-15" dirty="0">
                <a:latin typeface="Arial"/>
                <a:cs typeface="Arial"/>
              </a:rPr>
              <a:t>sequence and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round.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1005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b="1" spc="-5" dirty="0">
                <a:latin typeface="Arial"/>
                <a:cs typeface="Arial"/>
              </a:rPr>
              <a:t>COMMIT: </a:t>
            </a:r>
            <a:r>
              <a:rPr spc="-10" dirty="0">
                <a:latin typeface="Arial"/>
                <a:cs typeface="Arial"/>
              </a:rPr>
              <a:t>Proposed block </a:t>
            </a:r>
            <a:r>
              <a:rPr spc="-5" dirty="0">
                <a:latin typeface="Arial"/>
                <a:cs typeface="Arial"/>
              </a:rPr>
              <a:t>is </a:t>
            </a:r>
            <a:r>
              <a:rPr spc="-10" dirty="0">
                <a:latin typeface="Arial"/>
                <a:cs typeface="Arial"/>
              </a:rPr>
              <a:t>accepted and </a:t>
            </a:r>
            <a:r>
              <a:rPr spc="-5" dirty="0">
                <a:latin typeface="Arial"/>
                <a:cs typeface="Arial"/>
              </a:rPr>
              <a:t>is </a:t>
            </a:r>
            <a:r>
              <a:rPr spc="-10" dirty="0">
                <a:latin typeface="Arial"/>
                <a:cs typeface="Arial"/>
              </a:rPr>
              <a:t>going </a:t>
            </a:r>
            <a:r>
              <a:rPr spc="-5" dirty="0">
                <a:latin typeface="Arial"/>
                <a:cs typeface="Arial"/>
              </a:rPr>
              <a:t>to </a:t>
            </a:r>
            <a:r>
              <a:rPr spc="-15" dirty="0">
                <a:latin typeface="Arial"/>
                <a:cs typeface="Arial"/>
              </a:rPr>
              <a:t>be </a:t>
            </a:r>
            <a:r>
              <a:rPr spc="-10" dirty="0">
                <a:latin typeface="Arial"/>
                <a:cs typeface="Arial"/>
              </a:rPr>
              <a:t>inserted </a:t>
            </a:r>
            <a:r>
              <a:rPr spc="-5" dirty="0">
                <a:latin typeface="Arial"/>
                <a:cs typeface="Arial"/>
              </a:rPr>
              <a:t>to </a:t>
            </a:r>
            <a:r>
              <a:rPr spc="-10" dirty="0">
                <a:latin typeface="Arial"/>
                <a:cs typeface="Arial"/>
              </a:rPr>
              <a:t>the</a:t>
            </a:r>
            <a:r>
              <a:rPr spc="2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blockchain.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216E57-0935-4DE6-B895-8AB33A27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5991"/>
            <a:ext cx="5032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5" dirty="0">
                <a:latin typeface="Arial"/>
                <a:cs typeface="Arial"/>
              </a:rPr>
              <a:t>Istanbul </a:t>
            </a:r>
            <a:r>
              <a:rPr sz="2800" b="0" dirty="0">
                <a:latin typeface="Arial"/>
                <a:cs typeface="Arial"/>
              </a:rPr>
              <a:t>BFT Consensus</a:t>
            </a:r>
            <a:r>
              <a:rPr sz="2800" b="0" spc="-155" dirty="0">
                <a:latin typeface="Arial"/>
                <a:cs typeface="Arial"/>
              </a:rPr>
              <a:t> </a:t>
            </a:r>
            <a:r>
              <a:rPr sz="2800" b="0" spc="5" dirty="0">
                <a:latin typeface="Arial"/>
                <a:cs typeface="Arial"/>
              </a:rPr>
              <a:t>States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8871" y="1099261"/>
            <a:ext cx="8093709" cy="36377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5" dirty="0">
                <a:latin typeface="Arial"/>
                <a:cs typeface="Arial"/>
              </a:rPr>
              <a:t>NEW ROUND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0" dirty="0">
                <a:latin typeface="Arial"/>
                <a:cs typeface="Arial"/>
              </a:rPr>
              <a:t>Proposer sends </a:t>
            </a: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-15" dirty="0">
                <a:latin typeface="Arial"/>
                <a:cs typeface="Arial"/>
              </a:rPr>
              <a:t>new </a:t>
            </a:r>
            <a:r>
              <a:rPr sz="1600" spc="-10" dirty="0">
                <a:latin typeface="Arial"/>
                <a:cs typeface="Arial"/>
              </a:rPr>
              <a:t>block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proposal.</a:t>
            </a:r>
            <a:endParaRPr sz="1600" dirty="0">
              <a:latin typeface="Arial"/>
              <a:cs typeface="Arial"/>
            </a:endParaRPr>
          </a:p>
          <a:p>
            <a:pPr marL="329565" marR="10795" indent="-317500">
              <a:lnSpc>
                <a:spcPct val="114399"/>
              </a:lnSpc>
              <a:spcBef>
                <a:spcPts val="1030"/>
              </a:spcBef>
              <a:buFont typeface="Arial"/>
              <a:buChar char="●"/>
              <a:tabLst>
                <a:tab pos="329565" algn="l"/>
                <a:tab pos="330200" algn="l"/>
                <a:tab pos="3451860" algn="l"/>
              </a:tabLst>
            </a:pPr>
            <a:r>
              <a:rPr sz="1600" b="1" spc="-5" dirty="0">
                <a:latin typeface="Arial"/>
                <a:cs typeface="Arial"/>
              </a:rPr>
              <a:t>PRE-PREPARED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Validator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receives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PRE-PREPARE message and broadcasts </a:t>
            </a:r>
            <a:r>
              <a:rPr sz="1600" dirty="0">
                <a:latin typeface="Arial"/>
                <a:cs typeface="Arial"/>
              </a:rPr>
              <a:t>PREPARE  </a:t>
            </a:r>
            <a:r>
              <a:rPr sz="1600" spc="-10" dirty="0">
                <a:latin typeface="Arial"/>
                <a:cs typeface="Arial"/>
              </a:rPr>
              <a:t>message.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5" dirty="0">
                <a:latin typeface="Arial"/>
                <a:cs typeface="Arial"/>
              </a:rPr>
              <a:t>PREPARED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0" dirty="0">
                <a:latin typeface="Arial"/>
                <a:cs typeface="Arial"/>
              </a:rPr>
              <a:t>Validator receives </a:t>
            </a:r>
            <a:r>
              <a:rPr sz="1600" spc="-5" dirty="0">
                <a:latin typeface="Arial"/>
                <a:cs typeface="Arial"/>
              </a:rPr>
              <a:t>PREPARE </a:t>
            </a:r>
            <a:r>
              <a:rPr sz="1600" spc="-10" dirty="0">
                <a:latin typeface="Arial"/>
                <a:cs typeface="Arial"/>
              </a:rPr>
              <a:t>messages and broadcasts </a:t>
            </a:r>
            <a:r>
              <a:rPr sz="1600" spc="-25" dirty="0">
                <a:latin typeface="Arial"/>
                <a:cs typeface="Arial"/>
              </a:rPr>
              <a:t>COMMIT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messages.</a:t>
            </a:r>
            <a:endParaRPr sz="1600" dirty="0">
              <a:latin typeface="Arial"/>
              <a:cs typeface="Arial"/>
            </a:endParaRPr>
          </a:p>
          <a:p>
            <a:pPr marL="329565" marR="7620" indent="-317500">
              <a:lnSpc>
                <a:spcPct val="115799"/>
              </a:lnSpc>
              <a:spcBef>
                <a:spcPts val="98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5" dirty="0">
                <a:latin typeface="Arial"/>
                <a:cs typeface="Arial"/>
              </a:rPr>
              <a:t>COMMITTED</a:t>
            </a:r>
            <a:r>
              <a:rPr sz="1600" spc="-5" dirty="0">
                <a:latin typeface="Arial"/>
                <a:cs typeface="Arial"/>
              </a:rPr>
              <a:t>: Validator </a:t>
            </a:r>
            <a:r>
              <a:rPr sz="1600" spc="-10" dirty="0">
                <a:latin typeface="Arial"/>
                <a:cs typeface="Arial"/>
              </a:rPr>
              <a:t>receives </a:t>
            </a:r>
            <a:r>
              <a:rPr sz="1600" spc="-15" dirty="0">
                <a:latin typeface="Arial"/>
                <a:cs typeface="Arial"/>
              </a:rPr>
              <a:t>COMMIT </a:t>
            </a:r>
            <a:r>
              <a:rPr sz="1600" spc="-5" dirty="0">
                <a:latin typeface="Arial"/>
                <a:cs typeface="Arial"/>
              </a:rPr>
              <a:t>messages </a:t>
            </a:r>
            <a:r>
              <a:rPr sz="1600" spc="-1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inserts </a:t>
            </a:r>
            <a:r>
              <a:rPr sz="1600" spc="-10" dirty="0">
                <a:latin typeface="Arial"/>
                <a:cs typeface="Arial"/>
              </a:rPr>
              <a:t>the proposed </a:t>
            </a:r>
            <a:r>
              <a:rPr sz="1600" spc="-5" dirty="0">
                <a:latin typeface="Arial"/>
                <a:cs typeface="Arial"/>
              </a:rPr>
              <a:t>block into the  </a:t>
            </a:r>
            <a:r>
              <a:rPr sz="1600" spc="-10" dirty="0">
                <a:latin typeface="Arial"/>
                <a:cs typeface="Arial"/>
              </a:rPr>
              <a:t>blockchain.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4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0" dirty="0">
                <a:latin typeface="Arial"/>
                <a:cs typeface="Arial"/>
              </a:rPr>
              <a:t>FINAL</a:t>
            </a:r>
            <a:r>
              <a:rPr sz="1600" b="1" spc="2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COMMITTED</a:t>
            </a:r>
            <a:r>
              <a:rPr sz="1600" spc="-10" dirty="0">
                <a:latin typeface="Arial"/>
                <a:cs typeface="Arial"/>
              </a:rPr>
              <a:t>: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block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successfully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inserted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into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blockchain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validator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is</a:t>
            </a:r>
            <a:endParaRPr sz="1600" dirty="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latin typeface="Arial"/>
                <a:cs typeface="Arial"/>
              </a:rPr>
              <a:t>free for the </a:t>
            </a:r>
            <a:r>
              <a:rPr sz="1600" spc="-15" dirty="0">
                <a:latin typeface="Arial"/>
                <a:cs typeface="Arial"/>
              </a:rPr>
              <a:t>next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round.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4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5" dirty="0">
                <a:latin typeface="Arial"/>
                <a:cs typeface="Arial"/>
              </a:rPr>
              <a:t>ROUND </a:t>
            </a:r>
            <a:r>
              <a:rPr sz="1600" b="1" spc="-10" dirty="0">
                <a:latin typeface="Arial"/>
                <a:cs typeface="Arial"/>
              </a:rPr>
              <a:t>CHANGE</a:t>
            </a:r>
            <a:r>
              <a:rPr sz="1600" spc="-10" dirty="0">
                <a:latin typeface="Arial"/>
                <a:cs typeface="Arial"/>
              </a:rPr>
              <a:t>: Validator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0" dirty="0">
                <a:latin typeface="Arial"/>
                <a:cs typeface="Arial"/>
              </a:rPr>
              <a:t>waiting for </a:t>
            </a:r>
            <a:r>
              <a:rPr sz="1600" spc="-5" dirty="0">
                <a:latin typeface="Arial"/>
                <a:cs typeface="Arial"/>
              </a:rPr>
              <a:t>ROUND CHANGE</a:t>
            </a:r>
            <a:r>
              <a:rPr sz="1600" spc="2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messages.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E5BB7C6F-68CB-436E-8BCF-45CC0BD6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5991"/>
            <a:ext cx="5032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5" dirty="0">
                <a:latin typeface="Arial"/>
                <a:cs typeface="Arial"/>
              </a:rPr>
              <a:t>Istanbul </a:t>
            </a:r>
            <a:r>
              <a:rPr sz="2800" b="0" dirty="0">
                <a:latin typeface="Arial"/>
                <a:cs typeface="Arial"/>
              </a:rPr>
              <a:t>BFT Consensus</a:t>
            </a:r>
            <a:r>
              <a:rPr sz="2800" b="0" spc="-155" dirty="0">
                <a:latin typeface="Arial"/>
                <a:cs typeface="Arial"/>
              </a:rPr>
              <a:t> </a:t>
            </a:r>
            <a:r>
              <a:rPr sz="2800" b="0" spc="5" dirty="0">
                <a:latin typeface="Arial"/>
                <a:cs typeface="Arial"/>
              </a:rPr>
              <a:t>States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3691" y="4210811"/>
            <a:ext cx="1642871" cy="441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3691" y="4210811"/>
            <a:ext cx="1643380" cy="441959"/>
          </a:xfrm>
          <a:custGeom>
            <a:avLst/>
            <a:gdLst/>
            <a:ahLst/>
            <a:cxnLst/>
            <a:rect l="l" t="t" r="r" b="b"/>
            <a:pathLst>
              <a:path w="1643380" h="441960">
                <a:moveTo>
                  <a:pt x="0" y="73659"/>
                </a:moveTo>
                <a:lnTo>
                  <a:pt x="5789" y="44989"/>
                </a:lnTo>
                <a:lnTo>
                  <a:pt x="21575" y="21575"/>
                </a:lnTo>
                <a:lnTo>
                  <a:pt x="44989" y="5789"/>
                </a:lnTo>
                <a:lnTo>
                  <a:pt x="73659" y="0"/>
                </a:lnTo>
                <a:lnTo>
                  <a:pt x="1569212" y="0"/>
                </a:lnTo>
                <a:lnTo>
                  <a:pt x="1597866" y="5789"/>
                </a:lnTo>
                <a:lnTo>
                  <a:pt x="1621282" y="21575"/>
                </a:lnTo>
                <a:lnTo>
                  <a:pt x="1637077" y="44989"/>
                </a:lnTo>
                <a:lnTo>
                  <a:pt x="1642871" y="73659"/>
                </a:lnTo>
                <a:lnTo>
                  <a:pt x="1642871" y="368300"/>
                </a:lnTo>
                <a:lnTo>
                  <a:pt x="1637077" y="396970"/>
                </a:lnTo>
                <a:lnTo>
                  <a:pt x="1621281" y="420384"/>
                </a:lnTo>
                <a:lnTo>
                  <a:pt x="1597866" y="436170"/>
                </a:lnTo>
                <a:lnTo>
                  <a:pt x="1569212" y="441960"/>
                </a:lnTo>
                <a:lnTo>
                  <a:pt x="73659" y="441960"/>
                </a:lnTo>
                <a:lnTo>
                  <a:pt x="44989" y="436170"/>
                </a:lnTo>
                <a:lnTo>
                  <a:pt x="21575" y="420384"/>
                </a:lnTo>
                <a:lnTo>
                  <a:pt x="5789" y="396970"/>
                </a:lnTo>
                <a:lnTo>
                  <a:pt x="0" y="368300"/>
                </a:lnTo>
                <a:lnTo>
                  <a:pt x="0" y="736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944" y="4330394"/>
            <a:ext cx="9067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NEW</a:t>
            </a:r>
            <a:r>
              <a:rPr sz="1100" b="1" spc="-7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ROUND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77811" y="1171955"/>
            <a:ext cx="1530096" cy="445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7811" y="1171955"/>
            <a:ext cx="1530350" cy="445134"/>
          </a:xfrm>
          <a:custGeom>
            <a:avLst/>
            <a:gdLst/>
            <a:ahLst/>
            <a:cxnLst/>
            <a:rect l="l" t="t" r="r" b="b"/>
            <a:pathLst>
              <a:path w="1530350" h="445134">
                <a:moveTo>
                  <a:pt x="0" y="74167"/>
                </a:moveTo>
                <a:lnTo>
                  <a:pt x="5820" y="45273"/>
                </a:lnTo>
                <a:lnTo>
                  <a:pt x="21701" y="21701"/>
                </a:lnTo>
                <a:lnTo>
                  <a:pt x="45273" y="5820"/>
                </a:lnTo>
                <a:lnTo>
                  <a:pt x="74168" y="0"/>
                </a:lnTo>
                <a:lnTo>
                  <a:pt x="1455928" y="0"/>
                </a:lnTo>
                <a:lnTo>
                  <a:pt x="1484822" y="5820"/>
                </a:lnTo>
                <a:lnTo>
                  <a:pt x="1508394" y="21701"/>
                </a:lnTo>
                <a:lnTo>
                  <a:pt x="1524275" y="45273"/>
                </a:lnTo>
                <a:lnTo>
                  <a:pt x="1530096" y="74167"/>
                </a:lnTo>
                <a:lnTo>
                  <a:pt x="1530096" y="370839"/>
                </a:lnTo>
                <a:lnTo>
                  <a:pt x="1524275" y="399734"/>
                </a:lnTo>
                <a:lnTo>
                  <a:pt x="1508394" y="423306"/>
                </a:lnTo>
                <a:lnTo>
                  <a:pt x="1484822" y="439187"/>
                </a:lnTo>
                <a:lnTo>
                  <a:pt x="1455928" y="445007"/>
                </a:lnTo>
                <a:lnTo>
                  <a:pt x="74168" y="445007"/>
                </a:lnTo>
                <a:lnTo>
                  <a:pt x="45273" y="439187"/>
                </a:lnTo>
                <a:lnTo>
                  <a:pt x="21701" y="423306"/>
                </a:lnTo>
                <a:lnTo>
                  <a:pt x="5820" y="399734"/>
                </a:lnTo>
                <a:lnTo>
                  <a:pt x="0" y="370839"/>
                </a:lnTo>
                <a:lnTo>
                  <a:pt x="0" y="741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73848" y="1290269"/>
            <a:ext cx="9372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C</a:t>
            </a:r>
            <a:r>
              <a:rPr sz="1100" b="1" spc="5" dirty="0">
                <a:latin typeface="Times New Roman"/>
                <a:cs typeface="Times New Roman"/>
              </a:rPr>
              <a:t>O</a:t>
            </a:r>
            <a:r>
              <a:rPr sz="1100" b="1" spc="-5" dirty="0">
                <a:latin typeface="Times New Roman"/>
                <a:cs typeface="Times New Roman"/>
              </a:rPr>
              <a:t>M</a:t>
            </a:r>
            <a:r>
              <a:rPr sz="1100" b="1" spc="-10" dirty="0">
                <a:latin typeface="Times New Roman"/>
                <a:cs typeface="Times New Roman"/>
              </a:rPr>
              <a:t>M</a:t>
            </a:r>
            <a:r>
              <a:rPr sz="1100" b="1" dirty="0">
                <a:latin typeface="Times New Roman"/>
                <a:cs typeface="Times New Roman"/>
              </a:rPr>
              <a:t>I</a:t>
            </a:r>
            <a:r>
              <a:rPr sz="1100" b="1" spc="5" dirty="0">
                <a:latin typeface="Times New Roman"/>
                <a:cs typeface="Times New Roman"/>
              </a:rPr>
              <a:t>T</a:t>
            </a:r>
            <a:r>
              <a:rPr sz="1100" b="1" dirty="0">
                <a:latin typeface="Times New Roman"/>
                <a:cs typeface="Times New Roman"/>
              </a:rPr>
              <a:t>TED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5404" y="1171955"/>
            <a:ext cx="1642871" cy="4450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404" y="1171955"/>
            <a:ext cx="1643380" cy="445134"/>
          </a:xfrm>
          <a:custGeom>
            <a:avLst/>
            <a:gdLst/>
            <a:ahLst/>
            <a:cxnLst/>
            <a:rect l="l" t="t" r="r" b="b"/>
            <a:pathLst>
              <a:path w="1643380" h="445134">
                <a:moveTo>
                  <a:pt x="0" y="74167"/>
                </a:moveTo>
                <a:lnTo>
                  <a:pt x="5829" y="45273"/>
                </a:lnTo>
                <a:lnTo>
                  <a:pt x="21724" y="21701"/>
                </a:lnTo>
                <a:lnTo>
                  <a:pt x="45300" y="5820"/>
                </a:lnTo>
                <a:lnTo>
                  <a:pt x="74167" y="0"/>
                </a:lnTo>
                <a:lnTo>
                  <a:pt x="1568703" y="0"/>
                </a:lnTo>
                <a:lnTo>
                  <a:pt x="1597598" y="5820"/>
                </a:lnTo>
                <a:lnTo>
                  <a:pt x="1621170" y="21701"/>
                </a:lnTo>
                <a:lnTo>
                  <a:pt x="1637051" y="45273"/>
                </a:lnTo>
                <a:lnTo>
                  <a:pt x="1642871" y="74167"/>
                </a:lnTo>
                <a:lnTo>
                  <a:pt x="1642871" y="370839"/>
                </a:lnTo>
                <a:lnTo>
                  <a:pt x="1637051" y="399734"/>
                </a:lnTo>
                <a:lnTo>
                  <a:pt x="1621170" y="423306"/>
                </a:lnTo>
                <a:lnTo>
                  <a:pt x="1597598" y="439187"/>
                </a:lnTo>
                <a:lnTo>
                  <a:pt x="1568703" y="445007"/>
                </a:lnTo>
                <a:lnTo>
                  <a:pt x="74167" y="445007"/>
                </a:lnTo>
                <a:lnTo>
                  <a:pt x="45300" y="439187"/>
                </a:lnTo>
                <a:lnTo>
                  <a:pt x="21724" y="423306"/>
                </a:lnTo>
                <a:lnTo>
                  <a:pt x="5829" y="399734"/>
                </a:lnTo>
                <a:lnTo>
                  <a:pt x="0" y="370839"/>
                </a:lnTo>
                <a:lnTo>
                  <a:pt x="0" y="7416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2510" y="1290269"/>
            <a:ext cx="11055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PRE-PREPARED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13804" y="4219955"/>
            <a:ext cx="1642872" cy="4450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13804" y="4219955"/>
            <a:ext cx="1643380" cy="445134"/>
          </a:xfrm>
          <a:custGeom>
            <a:avLst/>
            <a:gdLst/>
            <a:ahLst/>
            <a:cxnLst/>
            <a:rect l="l" t="t" r="r" b="b"/>
            <a:pathLst>
              <a:path w="1643379" h="445135">
                <a:moveTo>
                  <a:pt x="0" y="74168"/>
                </a:moveTo>
                <a:lnTo>
                  <a:pt x="5820" y="45300"/>
                </a:lnTo>
                <a:lnTo>
                  <a:pt x="21701" y="21724"/>
                </a:lnTo>
                <a:lnTo>
                  <a:pt x="45273" y="5829"/>
                </a:lnTo>
                <a:lnTo>
                  <a:pt x="74168" y="0"/>
                </a:lnTo>
                <a:lnTo>
                  <a:pt x="1568703" y="0"/>
                </a:lnTo>
                <a:lnTo>
                  <a:pt x="1597598" y="5829"/>
                </a:lnTo>
                <a:lnTo>
                  <a:pt x="1621170" y="21724"/>
                </a:lnTo>
                <a:lnTo>
                  <a:pt x="1637051" y="45300"/>
                </a:lnTo>
                <a:lnTo>
                  <a:pt x="1642872" y="74168"/>
                </a:lnTo>
                <a:lnTo>
                  <a:pt x="1642872" y="370840"/>
                </a:lnTo>
                <a:lnTo>
                  <a:pt x="1637051" y="399707"/>
                </a:lnTo>
                <a:lnTo>
                  <a:pt x="1621170" y="423283"/>
                </a:lnTo>
                <a:lnTo>
                  <a:pt x="1597598" y="439178"/>
                </a:lnTo>
                <a:lnTo>
                  <a:pt x="1568703" y="445008"/>
                </a:lnTo>
                <a:lnTo>
                  <a:pt x="74168" y="445008"/>
                </a:lnTo>
                <a:lnTo>
                  <a:pt x="45273" y="439178"/>
                </a:lnTo>
                <a:lnTo>
                  <a:pt x="21701" y="423283"/>
                </a:lnTo>
                <a:lnTo>
                  <a:pt x="5820" y="399707"/>
                </a:lnTo>
                <a:lnTo>
                  <a:pt x="0" y="370840"/>
                </a:lnTo>
                <a:lnTo>
                  <a:pt x="0" y="741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30643" y="4340453"/>
            <a:ext cx="14090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FINAL </a:t>
            </a:r>
            <a:r>
              <a:rPr sz="1100" b="1" dirty="0">
                <a:latin typeface="Times New Roman"/>
                <a:cs typeface="Times New Roman"/>
              </a:rPr>
              <a:t>COMMITTED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07891" y="1171955"/>
            <a:ext cx="1642872" cy="4450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7891" y="1171955"/>
            <a:ext cx="1643380" cy="445134"/>
          </a:xfrm>
          <a:custGeom>
            <a:avLst/>
            <a:gdLst/>
            <a:ahLst/>
            <a:cxnLst/>
            <a:rect l="l" t="t" r="r" b="b"/>
            <a:pathLst>
              <a:path w="1643379" h="445134">
                <a:moveTo>
                  <a:pt x="0" y="74167"/>
                </a:moveTo>
                <a:lnTo>
                  <a:pt x="5820" y="45273"/>
                </a:lnTo>
                <a:lnTo>
                  <a:pt x="21701" y="21701"/>
                </a:lnTo>
                <a:lnTo>
                  <a:pt x="45273" y="5820"/>
                </a:lnTo>
                <a:lnTo>
                  <a:pt x="74168" y="0"/>
                </a:lnTo>
                <a:lnTo>
                  <a:pt x="1568704" y="0"/>
                </a:lnTo>
                <a:lnTo>
                  <a:pt x="1597598" y="5820"/>
                </a:lnTo>
                <a:lnTo>
                  <a:pt x="1621170" y="21701"/>
                </a:lnTo>
                <a:lnTo>
                  <a:pt x="1637051" y="45273"/>
                </a:lnTo>
                <a:lnTo>
                  <a:pt x="1642872" y="74167"/>
                </a:lnTo>
                <a:lnTo>
                  <a:pt x="1642872" y="370839"/>
                </a:lnTo>
                <a:lnTo>
                  <a:pt x="1637051" y="399734"/>
                </a:lnTo>
                <a:lnTo>
                  <a:pt x="1621170" y="423306"/>
                </a:lnTo>
                <a:lnTo>
                  <a:pt x="1597598" y="439187"/>
                </a:lnTo>
                <a:lnTo>
                  <a:pt x="1568704" y="445007"/>
                </a:lnTo>
                <a:lnTo>
                  <a:pt x="74168" y="445007"/>
                </a:lnTo>
                <a:lnTo>
                  <a:pt x="45273" y="439187"/>
                </a:lnTo>
                <a:lnTo>
                  <a:pt x="21701" y="423306"/>
                </a:lnTo>
                <a:lnTo>
                  <a:pt x="5820" y="399734"/>
                </a:lnTo>
                <a:lnTo>
                  <a:pt x="0" y="370839"/>
                </a:lnTo>
                <a:lnTo>
                  <a:pt x="0" y="741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38421" y="1290269"/>
            <a:ext cx="7823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PREPARED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71524" y="1616963"/>
            <a:ext cx="76200" cy="2594610"/>
          </a:xfrm>
          <a:custGeom>
            <a:avLst/>
            <a:gdLst/>
            <a:ahLst/>
            <a:cxnLst/>
            <a:rect l="l" t="t" r="r" b="b"/>
            <a:pathLst>
              <a:path w="76200" h="2594610">
                <a:moveTo>
                  <a:pt x="44542" y="76157"/>
                </a:moveTo>
                <a:lnTo>
                  <a:pt x="31842" y="76241"/>
                </a:lnTo>
                <a:lnTo>
                  <a:pt x="50164" y="2594140"/>
                </a:lnTo>
                <a:lnTo>
                  <a:pt x="62864" y="2594051"/>
                </a:lnTo>
                <a:lnTo>
                  <a:pt x="44542" y="76157"/>
                </a:lnTo>
                <a:close/>
              </a:path>
              <a:path w="76200" h="2594610">
                <a:moveTo>
                  <a:pt x="37591" y="0"/>
                </a:moveTo>
                <a:lnTo>
                  <a:pt x="0" y="76454"/>
                </a:lnTo>
                <a:lnTo>
                  <a:pt x="31842" y="76241"/>
                </a:lnTo>
                <a:lnTo>
                  <a:pt x="31750" y="63500"/>
                </a:lnTo>
                <a:lnTo>
                  <a:pt x="69872" y="63500"/>
                </a:lnTo>
                <a:lnTo>
                  <a:pt x="37591" y="0"/>
                </a:lnTo>
                <a:close/>
              </a:path>
              <a:path w="76200" h="2594610">
                <a:moveTo>
                  <a:pt x="44450" y="63500"/>
                </a:moveTo>
                <a:lnTo>
                  <a:pt x="31750" y="63500"/>
                </a:lnTo>
                <a:lnTo>
                  <a:pt x="31842" y="76241"/>
                </a:lnTo>
                <a:lnTo>
                  <a:pt x="44542" y="76157"/>
                </a:lnTo>
                <a:lnTo>
                  <a:pt x="44450" y="63500"/>
                </a:lnTo>
                <a:close/>
              </a:path>
              <a:path w="76200" h="2594610">
                <a:moveTo>
                  <a:pt x="69872" y="63500"/>
                </a:moveTo>
                <a:lnTo>
                  <a:pt x="44450" y="63500"/>
                </a:lnTo>
                <a:lnTo>
                  <a:pt x="44542" y="76157"/>
                </a:lnTo>
                <a:lnTo>
                  <a:pt x="76200" y="75946"/>
                </a:lnTo>
                <a:lnTo>
                  <a:pt x="69872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08276" y="1356359"/>
            <a:ext cx="1501140" cy="76200"/>
          </a:xfrm>
          <a:custGeom>
            <a:avLst/>
            <a:gdLst/>
            <a:ahLst/>
            <a:cxnLst/>
            <a:rect l="l" t="t" r="r" b="b"/>
            <a:pathLst>
              <a:path w="1501139" h="76200">
                <a:moveTo>
                  <a:pt x="1424686" y="0"/>
                </a:moveTo>
                <a:lnTo>
                  <a:pt x="1424686" y="76200"/>
                </a:lnTo>
                <a:lnTo>
                  <a:pt x="1488186" y="44450"/>
                </a:lnTo>
                <a:lnTo>
                  <a:pt x="1437386" y="44450"/>
                </a:lnTo>
                <a:lnTo>
                  <a:pt x="1437386" y="31750"/>
                </a:lnTo>
                <a:lnTo>
                  <a:pt x="1488186" y="31750"/>
                </a:lnTo>
                <a:lnTo>
                  <a:pt x="1424686" y="0"/>
                </a:lnTo>
                <a:close/>
              </a:path>
              <a:path w="1501139" h="76200">
                <a:moveTo>
                  <a:pt x="142468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424686" y="44450"/>
                </a:lnTo>
                <a:lnTo>
                  <a:pt x="1424686" y="31750"/>
                </a:lnTo>
                <a:close/>
              </a:path>
              <a:path w="1501139" h="76200">
                <a:moveTo>
                  <a:pt x="1488186" y="31750"/>
                </a:moveTo>
                <a:lnTo>
                  <a:pt x="1437386" y="31750"/>
                </a:lnTo>
                <a:lnTo>
                  <a:pt x="1437386" y="44450"/>
                </a:lnTo>
                <a:lnTo>
                  <a:pt x="1488186" y="44450"/>
                </a:lnTo>
                <a:lnTo>
                  <a:pt x="1500886" y="38100"/>
                </a:lnTo>
                <a:lnTo>
                  <a:pt x="148818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0764" y="1356359"/>
            <a:ext cx="1463040" cy="76200"/>
          </a:xfrm>
          <a:custGeom>
            <a:avLst/>
            <a:gdLst/>
            <a:ahLst/>
            <a:cxnLst/>
            <a:rect l="l" t="t" r="r" b="b"/>
            <a:pathLst>
              <a:path w="1463040" h="76200">
                <a:moveTo>
                  <a:pt x="1386839" y="0"/>
                </a:moveTo>
                <a:lnTo>
                  <a:pt x="1386839" y="76200"/>
                </a:lnTo>
                <a:lnTo>
                  <a:pt x="1450339" y="44450"/>
                </a:lnTo>
                <a:lnTo>
                  <a:pt x="1399539" y="44450"/>
                </a:lnTo>
                <a:lnTo>
                  <a:pt x="1399539" y="31750"/>
                </a:lnTo>
                <a:lnTo>
                  <a:pt x="1450339" y="31750"/>
                </a:lnTo>
                <a:lnTo>
                  <a:pt x="1386839" y="0"/>
                </a:lnTo>
                <a:close/>
              </a:path>
              <a:path w="1463040" h="76200">
                <a:moveTo>
                  <a:pt x="138683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386839" y="44450"/>
                </a:lnTo>
                <a:lnTo>
                  <a:pt x="1386839" y="31750"/>
                </a:lnTo>
                <a:close/>
              </a:path>
              <a:path w="1463040" h="76200">
                <a:moveTo>
                  <a:pt x="1450339" y="31750"/>
                </a:moveTo>
                <a:lnTo>
                  <a:pt x="1399539" y="31750"/>
                </a:lnTo>
                <a:lnTo>
                  <a:pt x="1399539" y="44450"/>
                </a:lnTo>
                <a:lnTo>
                  <a:pt x="1450339" y="44450"/>
                </a:lnTo>
                <a:lnTo>
                  <a:pt x="1463039" y="38100"/>
                </a:lnTo>
                <a:lnTo>
                  <a:pt x="145033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96251" y="1616963"/>
            <a:ext cx="76200" cy="934719"/>
          </a:xfrm>
          <a:custGeom>
            <a:avLst/>
            <a:gdLst/>
            <a:ahLst/>
            <a:cxnLst/>
            <a:rect l="l" t="t" r="r" b="b"/>
            <a:pathLst>
              <a:path w="76200" h="934719">
                <a:moveTo>
                  <a:pt x="0" y="858012"/>
                </a:moveTo>
                <a:lnTo>
                  <a:pt x="37465" y="934466"/>
                </a:lnTo>
                <a:lnTo>
                  <a:pt x="69841" y="871093"/>
                </a:lnTo>
                <a:lnTo>
                  <a:pt x="44323" y="871093"/>
                </a:lnTo>
                <a:lnTo>
                  <a:pt x="31623" y="870966"/>
                </a:lnTo>
                <a:lnTo>
                  <a:pt x="31737" y="858276"/>
                </a:lnTo>
                <a:lnTo>
                  <a:pt x="0" y="858012"/>
                </a:lnTo>
                <a:close/>
              </a:path>
              <a:path w="76200" h="934719">
                <a:moveTo>
                  <a:pt x="31737" y="858276"/>
                </a:moveTo>
                <a:lnTo>
                  <a:pt x="31623" y="870966"/>
                </a:lnTo>
                <a:lnTo>
                  <a:pt x="44323" y="871093"/>
                </a:lnTo>
                <a:lnTo>
                  <a:pt x="44437" y="858382"/>
                </a:lnTo>
                <a:lnTo>
                  <a:pt x="31737" y="858276"/>
                </a:lnTo>
                <a:close/>
              </a:path>
              <a:path w="76200" h="934719">
                <a:moveTo>
                  <a:pt x="44437" y="858382"/>
                </a:moveTo>
                <a:lnTo>
                  <a:pt x="44323" y="871093"/>
                </a:lnTo>
                <a:lnTo>
                  <a:pt x="69841" y="871093"/>
                </a:lnTo>
                <a:lnTo>
                  <a:pt x="76200" y="858647"/>
                </a:lnTo>
                <a:lnTo>
                  <a:pt x="44437" y="858382"/>
                </a:lnTo>
                <a:close/>
              </a:path>
              <a:path w="76200" h="934719">
                <a:moveTo>
                  <a:pt x="52197" y="0"/>
                </a:moveTo>
                <a:lnTo>
                  <a:pt x="39497" y="0"/>
                </a:lnTo>
                <a:lnTo>
                  <a:pt x="31737" y="858276"/>
                </a:lnTo>
                <a:lnTo>
                  <a:pt x="44437" y="858382"/>
                </a:lnTo>
                <a:lnTo>
                  <a:pt x="52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47515" y="2695955"/>
            <a:ext cx="1639824" cy="4450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22819" y="2549651"/>
            <a:ext cx="624839" cy="7376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22819" y="2549651"/>
            <a:ext cx="624840" cy="737870"/>
          </a:xfrm>
          <a:custGeom>
            <a:avLst/>
            <a:gdLst/>
            <a:ahLst/>
            <a:cxnLst/>
            <a:rect l="l" t="t" r="r" b="b"/>
            <a:pathLst>
              <a:path w="624840" h="737870">
                <a:moveTo>
                  <a:pt x="0" y="368808"/>
                </a:moveTo>
                <a:lnTo>
                  <a:pt x="312420" y="0"/>
                </a:lnTo>
                <a:lnTo>
                  <a:pt x="624839" y="368808"/>
                </a:lnTo>
                <a:lnTo>
                  <a:pt x="312420" y="737616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58531" y="2823209"/>
            <a:ext cx="1517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latin typeface="Times New Roman"/>
                <a:cs typeface="Times New Roman"/>
              </a:rPr>
              <a:t>IF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87340" y="2880359"/>
            <a:ext cx="1933575" cy="76200"/>
          </a:xfrm>
          <a:custGeom>
            <a:avLst/>
            <a:gdLst/>
            <a:ahLst/>
            <a:cxnLst/>
            <a:rect l="l" t="t" r="r" b="b"/>
            <a:pathLst>
              <a:path w="19335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93357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933575" h="76200">
                <a:moveTo>
                  <a:pt x="193319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933193" y="44450"/>
                </a:lnTo>
                <a:lnTo>
                  <a:pt x="193319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9582" y="1604771"/>
            <a:ext cx="76200" cy="1090295"/>
          </a:xfrm>
          <a:custGeom>
            <a:avLst/>
            <a:gdLst/>
            <a:ahLst/>
            <a:cxnLst/>
            <a:rect l="l" t="t" r="r" b="b"/>
            <a:pathLst>
              <a:path w="76200" h="1090295">
                <a:moveTo>
                  <a:pt x="41147" y="0"/>
                </a:moveTo>
                <a:lnTo>
                  <a:pt x="28447" y="0"/>
                </a:lnTo>
                <a:lnTo>
                  <a:pt x="28447" y="12700"/>
                </a:lnTo>
                <a:lnTo>
                  <a:pt x="41147" y="12700"/>
                </a:lnTo>
                <a:lnTo>
                  <a:pt x="41147" y="0"/>
                </a:lnTo>
                <a:close/>
              </a:path>
              <a:path w="76200" h="1090295">
                <a:moveTo>
                  <a:pt x="41275" y="50800"/>
                </a:moveTo>
                <a:lnTo>
                  <a:pt x="28575" y="50800"/>
                </a:lnTo>
                <a:lnTo>
                  <a:pt x="28701" y="63500"/>
                </a:lnTo>
                <a:lnTo>
                  <a:pt x="41401" y="63500"/>
                </a:lnTo>
                <a:lnTo>
                  <a:pt x="41275" y="50800"/>
                </a:lnTo>
                <a:close/>
              </a:path>
              <a:path w="76200" h="1090295">
                <a:moveTo>
                  <a:pt x="41528" y="101600"/>
                </a:moveTo>
                <a:lnTo>
                  <a:pt x="28828" y="101600"/>
                </a:lnTo>
                <a:lnTo>
                  <a:pt x="28828" y="114300"/>
                </a:lnTo>
                <a:lnTo>
                  <a:pt x="41528" y="114300"/>
                </a:lnTo>
                <a:lnTo>
                  <a:pt x="41528" y="101600"/>
                </a:lnTo>
                <a:close/>
              </a:path>
              <a:path w="76200" h="1090295">
                <a:moveTo>
                  <a:pt x="41655" y="152400"/>
                </a:moveTo>
                <a:lnTo>
                  <a:pt x="28955" y="152400"/>
                </a:lnTo>
                <a:lnTo>
                  <a:pt x="28955" y="165100"/>
                </a:lnTo>
                <a:lnTo>
                  <a:pt x="41655" y="165100"/>
                </a:lnTo>
                <a:lnTo>
                  <a:pt x="41655" y="152400"/>
                </a:lnTo>
                <a:close/>
              </a:path>
              <a:path w="76200" h="1090295">
                <a:moveTo>
                  <a:pt x="41782" y="203200"/>
                </a:moveTo>
                <a:lnTo>
                  <a:pt x="29082" y="203200"/>
                </a:lnTo>
                <a:lnTo>
                  <a:pt x="29209" y="215900"/>
                </a:lnTo>
                <a:lnTo>
                  <a:pt x="41909" y="215900"/>
                </a:lnTo>
                <a:lnTo>
                  <a:pt x="41782" y="203200"/>
                </a:lnTo>
                <a:close/>
              </a:path>
              <a:path w="76200" h="1090295">
                <a:moveTo>
                  <a:pt x="42037" y="254000"/>
                </a:moveTo>
                <a:lnTo>
                  <a:pt x="29337" y="254000"/>
                </a:lnTo>
                <a:lnTo>
                  <a:pt x="29337" y="266700"/>
                </a:lnTo>
                <a:lnTo>
                  <a:pt x="42037" y="266700"/>
                </a:lnTo>
                <a:lnTo>
                  <a:pt x="42037" y="254000"/>
                </a:lnTo>
                <a:close/>
              </a:path>
              <a:path w="76200" h="1090295">
                <a:moveTo>
                  <a:pt x="42163" y="304800"/>
                </a:moveTo>
                <a:lnTo>
                  <a:pt x="29463" y="304800"/>
                </a:lnTo>
                <a:lnTo>
                  <a:pt x="29463" y="317500"/>
                </a:lnTo>
                <a:lnTo>
                  <a:pt x="42163" y="317500"/>
                </a:lnTo>
                <a:lnTo>
                  <a:pt x="42163" y="304800"/>
                </a:lnTo>
                <a:close/>
              </a:path>
              <a:path w="76200" h="1090295">
                <a:moveTo>
                  <a:pt x="42290" y="355600"/>
                </a:moveTo>
                <a:lnTo>
                  <a:pt x="29590" y="355600"/>
                </a:lnTo>
                <a:lnTo>
                  <a:pt x="29717" y="368300"/>
                </a:lnTo>
                <a:lnTo>
                  <a:pt x="42417" y="368300"/>
                </a:lnTo>
                <a:lnTo>
                  <a:pt x="42290" y="355600"/>
                </a:lnTo>
                <a:close/>
              </a:path>
              <a:path w="76200" h="1090295">
                <a:moveTo>
                  <a:pt x="42544" y="406400"/>
                </a:moveTo>
                <a:lnTo>
                  <a:pt x="29844" y="406400"/>
                </a:lnTo>
                <a:lnTo>
                  <a:pt x="29844" y="419100"/>
                </a:lnTo>
                <a:lnTo>
                  <a:pt x="42544" y="419100"/>
                </a:lnTo>
                <a:lnTo>
                  <a:pt x="42544" y="406400"/>
                </a:lnTo>
                <a:close/>
              </a:path>
              <a:path w="76200" h="1090295">
                <a:moveTo>
                  <a:pt x="42671" y="457200"/>
                </a:moveTo>
                <a:lnTo>
                  <a:pt x="29971" y="457200"/>
                </a:lnTo>
                <a:lnTo>
                  <a:pt x="29971" y="469900"/>
                </a:lnTo>
                <a:lnTo>
                  <a:pt x="42671" y="469900"/>
                </a:lnTo>
                <a:lnTo>
                  <a:pt x="42671" y="457200"/>
                </a:lnTo>
                <a:close/>
              </a:path>
              <a:path w="76200" h="1090295">
                <a:moveTo>
                  <a:pt x="42798" y="508000"/>
                </a:moveTo>
                <a:lnTo>
                  <a:pt x="30098" y="508000"/>
                </a:lnTo>
                <a:lnTo>
                  <a:pt x="30225" y="520700"/>
                </a:lnTo>
                <a:lnTo>
                  <a:pt x="42925" y="520700"/>
                </a:lnTo>
                <a:lnTo>
                  <a:pt x="42798" y="508000"/>
                </a:lnTo>
                <a:close/>
              </a:path>
              <a:path w="76200" h="1090295">
                <a:moveTo>
                  <a:pt x="43052" y="558800"/>
                </a:moveTo>
                <a:lnTo>
                  <a:pt x="30352" y="558800"/>
                </a:lnTo>
                <a:lnTo>
                  <a:pt x="30352" y="571500"/>
                </a:lnTo>
                <a:lnTo>
                  <a:pt x="43052" y="571500"/>
                </a:lnTo>
                <a:lnTo>
                  <a:pt x="43052" y="558800"/>
                </a:lnTo>
                <a:close/>
              </a:path>
              <a:path w="76200" h="1090295">
                <a:moveTo>
                  <a:pt x="43179" y="609600"/>
                </a:moveTo>
                <a:lnTo>
                  <a:pt x="30479" y="609600"/>
                </a:lnTo>
                <a:lnTo>
                  <a:pt x="30479" y="622300"/>
                </a:lnTo>
                <a:lnTo>
                  <a:pt x="43179" y="622300"/>
                </a:lnTo>
                <a:lnTo>
                  <a:pt x="43179" y="609600"/>
                </a:lnTo>
                <a:close/>
              </a:path>
              <a:path w="76200" h="1090295">
                <a:moveTo>
                  <a:pt x="43306" y="660400"/>
                </a:moveTo>
                <a:lnTo>
                  <a:pt x="30606" y="660400"/>
                </a:lnTo>
                <a:lnTo>
                  <a:pt x="30606" y="673100"/>
                </a:lnTo>
                <a:lnTo>
                  <a:pt x="43306" y="673100"/>
                </a:lnTo>
                <a:lnTo>
                  <a:pt x="43306" y="660400"/>
                </a:lnTo>
                <a:close/>
              </a:path>
              <a:path w="76200" h="1090295">
                <a:moveTo>
                  <a:pt x="43433" y="711200"/>
                </a:moveTo>
                <a:lnTo>
                  <a:pt x="30733" y="711200"/>
                </a:lnTo>
                <a:lnTo>
                  <a:pt x="30860" y="723900"/>
                </a:lnTo>
                <a:lnTo>
                  <a:pt x="43560" y="723900"/>
                </a:lnTo>
                <a:lnTo>
                  <a:pt x="43433" y="711200"/>
                </a:lnTo>
                <a:close/>
              </a:path>
              <a:path w="76200" h="1090295">
                <a:moveTo>
                  <a:pt x="43687" y="762000"/>
                </a:moveTo>
                <a:lnTo>
                  <a:pt x="30987" y="762000"/>
                </a:lnTo>
                <a:lnTo>
                  <a:pt x="30987" y="774700"/>
                </a:lnTo>
                <a:lnTo>
                  <a:pt x="43687" y="774700"/>
                </a:lnTo>
                <a:lnTo>
                  <a:pt x="43687" y="762000"/>
                </a:lnTo>
                <a:close/>
              </a:path>
              <a:path w="76200" h="1090295">
                <a:moveTo>
                  <a:pt x="43814" y="812800"/>
                </a:moveTo>
                <a:lnTo>
                  <a:pt x="31114" y="812800"/>
                </a:lnTo>
                <a:lnTo>
                  <a:pt x="31114" y="825500"/>
                </a:lnTo>
                <a:lnTo>
                  <a:pt x="43814" y="825500"/>
                </a:lnTo>
                <a:lnTo>
                  <a:pt x="43814" y="812800"/>
                </a:lnTo>
                <a:close/>
              </a:path>
              <a:path w="76200" h="1090295">
                <a:moveTo>
                  <a:pt x="43941" y="863600"/>
                </a:moveTo>
                <a:lnTo>
                  <a:pt x="31241" y="863600"/>
                </a:lnTo>
                <a:lnTo>
                  <a:pt x="31368" y="876300"/>
                </a:lnTo>
                <a:lnTo>
                  <a:pt x="44068" y="876300"/>
                </a:lnTo>
                <a:lnTo>
                  <a:pt x="43941" y="863600"/>
                </a:lnTo>
                <a:close/>
              </a:path>
              <a:path w="76200" h="1090295">
                <a:moveTo>
                  <a:pt x="44195" y="914400"/>
                </a:moveTo>
                <a:lnTo>
                  <a:pt x="31495" y="914400"/>
                </a:lnTo>
                <a:lnTo>
                  <a:pt x="31495" y="927100"/>
                </a:lnTo>
                <a:lnTo>
                  <a:pt x="44195" y="927100"/>
                </a:lnTo>
                <a:lnTo>
                  <a:pt x="44195" y="914400"/>
                </a:lnTo>
                <a:close/>
              </a:path>
              <a:path w="76200" h="1090295">
                <a:moveTo>
                  <a:pt x="44322" y="965200"/>
                </a:moveTo>
                <a:lnTo>
                  <a:pt x="31622" y="965200"/>
                </a:lnTo>
                <a:lnTo>
                  <a:pt x="31622" y="977900"/>
                </a:lnTo>
                <a:lnTo>
                  <a:pt x="44322" y="977900"/>
                </a:lnTo>
                <a:lnTo>
                  <a:pt x="44322" y="965200"/>
                </a:lnTo>
                <a:close/>
              </a:path>
              <a:path w="76200" h="1090295">
                <a:moveTo>
                  <a:pt x="76200" y="1013840"/>
                </a:moveTo>
                <a:lnTo>
                  <a:pt x="0" y="1014094"/>
                </a:lnTo>
                <a:lnTo>
                  <a:pt x="38353" y="1090168"/>
                </a:lnTo>
                <a:lnTo>
                  <a:pt x="69839" y="1026668"/>
                </a:lnTo>
                <a:lnTo>
                  <a:pt x="31876" y="1026668"/>
                </a:lnTo>
                <a:lnTo>
                  <a:pt x="31750" y="1016000"/>
                </a:lnTo>
                <a:lnTo>
                  <a:pt x="75129" y="1016000"/>
                </a:lnTo>
                <a:lnTo>
                  <a:pt x="76200" y="1013840"/>
                </a:lnTo>
                <a:close/>
              </a:path>
              <a:path w="76200" h="1090295">
                <a:moveTo>
                  <a:pt x="44450" y="1016000"/>
                </a:moveTo>
                <a:lnTo>
                  <a:pt x="31750" y="1016000"/>
                </a:lnTo>
                <a:lnTo>
                  <a:pt x="31876" y="1026668"/>
                </a:lnTo>
                <a:lnTo>
                  <a:pt x="44576" y="1026668"/>
                </a:lnTo>
                <a:lnTo>
                  <a:pt x="44450" y="1016000"/>
                </a:lnTo>
                <a:close/>
              </a:path>
              <a:path w="76200" h="1090295">
                <a:moveTo>
                  <a:pt x="75129" y="1016000"/>
                </a:moveTo>
                <a:lnTo>
                  <a:pt x="44450" y="1016000"/>
                </a:lnTo>
                <a:lnTo>
                  <a:pt x="44576" y="1026668"/>
                </a:lnTo>
                <a:lnTo>
                  <a:pt x="69839" y="1026668"/>
                </a:lnTo>
                <a:lnTo>
                  <a:pt x="75129" y="1016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95616" y="3293364"/>
            <a:ext cx="76200" cy="934719"/>
          </a:xfrm>
          <a:custGeom>
            <a:avLst/>
            <a:gdLst/>
            <a:ahLst/>
            <a:cxnLst/>
            <a:rect l="l" t="t" r="r" b="b"/>
            <a:pathLst>
              <a:path w="76200" h="934720">
                <a:moveTo>
                  <a:pt x="31750" y="858304"/>
                </a:moveTo>
                <a:lnTo>
                  <a:pt x="0" y="858304"/>
                </a:lnTo>
                <a:lnTo>
                  <a:pt x="38100" y="934504"/>
                </a:lnTo>
                <a:lnTo>
                  <a:pt x="69850" y="871004"/>
                </a:lnTo>
                <a:lnTo>
                  <a:pt x="31750" y="871004"/>
                </a:lnTo>
                <a:lnTo>
                  <a:pt x="31750" y="858304"/>
                </a:lnTo>
                <a:close/>
              </a:path>
              <a:path w="76200" h="934720">
                <a:moveTo>
                  <a:pt x="44450" y="0"/>
                </a:moveTo>
                <a:lnTo>
                  <a:pt x="31750" y="0"/>
                </a:lnTo>
                <a:lnTo>
                  <a:pt x="31750" y="871004"/>
                </a:lnTo>
                <a:lnTo>
                  <a:pt x="44450" y="871004"/>
                </a:lnTo>
                <a:lnTo>
                  <a:pt x="44450" y="0"/>
                </a:lnTo>
                <a:close/>
              </a:path>
              <a:path w="76200" h="934720">
                <a:moveTo>
                  <a:pt x="76200" y="858304"/>
                </a:moveTo>
                <a:lnTo>
                  <a:pt x="44450" y="858304"/>
                </a:lnTo>
                <a:lnTo>
                  <a:pt x="44450" y="871004"/>
                </a:lnTo>
                <a:lnTo>
                  <a:pt x="69850" y="871004"/>
                </a:lnTo>
                <a:lnTo>
                  <a:pt x="76200" y="858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26564" y="4425860"/>
            <a:ext cx="4587875" cy="76200"/>
          </a:xfrm>
          <a:custGeom>
            <a:avLst/>
            <a:gdLst/>
            <a:ahLst/>
            <a:cxnLst/>
            <a:rect l="l" t="t" r="r" b="b"/>
            <a:pathLst>
              <a:path w="4587875" h="76200">
                <a:moveTo>
                  <a:pt x="76327" y="0"/>
                </a:moveTo>
                <a:lnTo>
                  <a:pt x="0" y="37934"/>
                </a:lnTo>
                <a:lnTo>
                  <a:pt x="76073" y="76200"/>
                </a:lnTo>
                <a:lnTo>
                  <a:pt x="76178" y="44452"/>
                </a:lnTo>
                <a:lnTo>
                  <a:pt x="63500" y="44424"/>
                </a:lnTo>
                <a:lnTo>
                  <a:pt x="63500" y="31724"/>
                </a:lnTo>
                <a:lnTo>
                  <a:pt x="76221" y="31724"/>
                </a:lnTo>
                <a:lnTo>
                  <a:pt x="76327" y="0"/>
                </a:lnTo>
                <a:close/>
              </a:path>
              <a:path w="4587875" h="76200">
                <a:moveTo>
                  <a:pt x="76221" y="31752"/>
                </a:moveTo>
                <a:lnTo>
                  <a:pt x="76178" y="44452"/>
                </a:lnTo>
                <a:lnTo>
                  <a:pt x="4587240" y="54483"/>
                </a:lnTo>
                <a:lnTo>
                  <a:pt x="4587367" y="41783"/>
                </a:lnTo>
                <a:lnTo>
                  <a:pt x="76221" y="31752"/>
                </a:lnTo>
                <a:close/>
              </a:path>
              <a:path w="4587875" h="76200">
                <a:moveTo>
                  <a:pt x="63500" y="31724"/>
                </a:moveTo>
                <a:lnTo>
                  <a:pt x="63500" y="44424"/>
                </a:lnTo>
                <a:lnTo>
                  <a:pt x="76178" y="44452"/>
                </a:lnTo>
                <a:lnTo>
                  <a:pt x="76221" y="31752"/>
                </a:lnTo>
                <a:lnTo>
                  <a:pt x="63500" y="31724"/>
                </a:lnTo>
                <a:close/>
              </a:path>
              <a:path w="4587875" h="76200">
                <a:moveTo>
                  <a:pt x="76221" y="31724"/>
                </a:moveTo>
                <a:lnTo>
                  <a:pt x="63500" y="31724"/>
                </a:lnTo>
                <a:lnTo>
                  <a:pt x="76221" y="31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90444" y="2774695"/>
            <a:ext cx="950594" cy="76200"/>
          </a:xfrm>
          <a:custGeom>
            <a:avLst/>
            <a:gdLst/>
            <a:ahLst/>
            <a:cxnLst/>
            <a:rect l="l" t="t" r="r" b="b"/>
            <a:pathLst>
              <a:path w="950595" h="76200">
                <a:moveTo>
                  <a:pt x="0" y="24637"/>
                </a:moveTo>
                <a:lnTo>
                  <a:pt x="0" y="37337"/>
                </a:lnTo>
                <a:lnTo>
                  <a:pt x="12700" y="37464"/>
                </a:lnTo>
                <a:lnTo>
                  <a:pt x="12700" y="24764"/>
                </a:lnTo>
                <a:lnTo>
                  <a:pt x="0" y="24637"/>
                </a:lnTo>
                <a:close/>
              </a:path>
              <a:path w="950595" h="76200">
                <a:moveTo>
                  <a:pt x="50800" y="25018"/>
                </a:moveTo>
                <a:lnTo>
                  <a:pt x="50800" y="37718"/>
                </a:lnTo>
                <a:lnTo>
                  <a:pt x="63500" y="37845"/>
                </a:lnTo>
                <a:lnTo>
                  <a:pt x="63500" y="25145"/>
                </a:lnTo>
                <a:lnTo>
                  <a:pt x="50800" y="25018"/>
                </a:lnTo>
                <a:close/>
              </a:path>
              <a:path w="950595" h="76200">
                <a:moveTo>
                  <a:pt x="114300" y="25526"/>
                </a:moveTo>
                <a:lnTo>
                  <a:pt x="101600" y="25526"/>
                </a:lnTo>
                <a:lnTo>
                  <a:pt x="101600" y="38226"/>
                </a:lnTo>
                <a:lnTo>
                  <a:pt x="114300" y="38226"/>
                </a:lnTo>
                <a:lnTo>
                  <a:pt x="114300" y="25526"/>
                </a:lnTo>
                <a:close/>
              </a:path>
              <a:path w="950595" h="76200">
                <a:moveTo>
                  <a:pt x="152400" y="25907"/>
                </a:moveTo>
                <a:lnTo>
                  <a:pt x="152400" y="38607"/>
                </a:lnTo>
                <a:lnTo>
                  <a:pt x="165100" y="38734"/>
                </a:lnTo>
                <a:lnTo>
                  <a:pt x="165100" y="26034"/>
                </a:lnTo>
                <a:lnTo>
                  <a:pt x="152400" y="25907"/>
                </a:lnTo>
                <a:close/>
              </a:path>
              <a:path w="950595" h="76200">
                <a:moveTo>
                  <a:pt x="203200" y="26288"/>
                </a:moveTo>
                <a:lnTo>
                  <a:pt x="203200" y="38988"/>
                </a:lnTo>
                <a:lnTo>
                  <a:pt x="215900" y="39115"/>
                </a:lnTo>
                <a:lnTo>
                  <a:pt x="215900" y="26415"/>
                </a:lnTo>
                <a:lnTo>
                  <a:pt x="203200" y="26288"/>
                </a:lnTo>
                <a:close/>
              </a:path>
              <a:path w="950595" h="76200">
                <a:moveTo>
                  <a:pt x="254000" y="26669"/>
                </a:moveTo>
                <a:lnTo>
                  <a:pt x="254000" y="39369"/>
                </a:lnTo>
                <a:lnTo>
                  <a:pt x="266700" y="39496"/>
                </a:lnTo>
                <a:lnTo>
                  <a:pt x="266700" y="26796"/>
                </a:lnTo>
                <a:lnTo>
                  <a:pt x="254000" y="26669"/>
                </a:lnTo>
                <a:close/>
              </a:path>
              <a:path w="950595" h="76200">
                <a:moveTo>
                  <a:pt x="304800" y="27177"/>
                </a:moveTo>
                <a:lnTo>
                  <a:pt x="304673" y="39877"/>
                </a:lnTo>
                <a:lnTo>
                  <a:pt x="317373" y="40004"/>
                </a:lnTo>
                <a:lnTo>
                  <a:pt x="317500" y="27304"/>
                </a:lnTo>
                <a:lnTo>
                  <a:pt x="304800" y="27177"/>
                </a:lnTo>
                <a:close/>
              </a:path>
              <a:path w="950595" h="76200">
                <a:moveTo>
                  <a:pt x="355600" y="27558"/>
                </a:moveTo>
                <a:lnTo>
                  <a:pt x="355473" y="40258"/>
                </a:lnTo>
                <a:lnTo>
                  <a:pt x="368173" y="40385"/>
                </a:lnTo>
                <a:lnTo>
                  <a:pt x="368300" y="27685"/>
                </a:lnTo>
                <a:lnTo>
                  <a:pt x="355600" y="27558"/>
                </a:lnTo>
                <a:close/>
              </a:path>
              <a:path w="950595" h="76200">
                <a:moveTo>
                  <a:pt x="406400" y="27939"/>
                </a:moveTo>
                <a:lnTo>
                  <a:pt x="406273" y="40639"/>
                </a:lnTo>
                <a:lnTo>
                  <a:pt x="418973" y="40766"/>
                </a:lnTo>
                <a:lnTo>
                  <a:pt x="419100" y="28066"/>
                </a:lnTo>
                <a:lnTo>
                  <a:pt x="406400" y="27939"/>
                </a:lnTo>
                <a:close/>
              </a:path>
              <a:path w="950595" h="76200">
                <a:moveTo>
                  <a:pt x="469900" y="28447"/>
                </a:moveTo>
                <a:lnTo>
                  <a:pt x="457200" y="28447"/>
                </a:lnTo>
                <a:lnTo>
                  <a:pt x="457073" y="41147"/>
                </a:lnTo>
                <a:lnTo>
                  <a:pt x="469772" y="41147"/>
                </a:lnTo>
                <a:lnTo>
                  <a:pt x="469900" y="28447"/>
                </a:lnTo>
                <a:close/>
              </a:path>
              <a:path w="950595" h="76200">
                <a:moveTo>
                  <a:pt x="508000" y="28828"/>
                </a:moveTo>
                <a:lnTo>
                  <a:pt x="507872" y="41528"/>
                </a:lnTo>
                <a:lnTo>
                  <a:pt x="520572" y="41655"/>
                </a:lnTo>
                <a:lnTo>
                  <a:pt x="520700" y="28955"/>
                </a:lnTo>
                <a:lnTo>
                  <a:pt x="508000" y="28828"/>
                </a:lnTo>
                <a:close/>
              </a:path>
              <a:path w="950595" h="76200">
                <a:moveTo>
                  <a:pt x="558800" y="29209"/>
                </a:moveTo>
                <a:lnTo>
                  <a:pt x="558672" y="41909"/>
                </a:lnTo>
                <a:lnTo>
                  <a:pt x="571372" y="42036"/>
                </a:lnTo>
                <a:lnTo>
                  <a:pt x="571500" y="29336"/>
                </a:lnTo>
                <a:lnTo>
                  <a:pt x="558800" y="29209"/>
                </a:lnTo>
                <a:close/>
              </a:path>
              <a:path w="950595" h="76200">
                <a:moveTo>
                  <a:pt x="609600" y="29590"/>
                </a:moveTo>
                <a:lnTo>
                  <a:pt x="609472" y="42290"/>
                </a:lnTo>
                <a:lnTo>
                  <a:pt x="622172" y="42417"/>
                </a:lnTo>
                <a:lnTo>
                  <a:pt x="622300" y="29717"/>
                </a:lnTo>
                <a:lnTo>
                  <a:pt x="609600" y="29590"/>
                </a:lnTo>
                <a:close/>
              </a:path>
              <a:path w="950595" h="76200">
                <a:moveTo>
                  <a:pt x="660400" y="30098"/>
                </a:moveTo>
                <a:lnTo>
                  <a:pt x="660272" y="42798"/>
                </a:lnTo>
                <a:lnTo>
                  <a:pt x="672972" y="42798"/>
                </a:lnTo>
                <a:lnTo>
                  <a:pt x="673100" y="30225"/>
                </a:lnTo>
                <a:lnTo>
                  <a:pt x="660400" y="30098"/>
                </a:lnTo>
                <a:close/>
              </a:path>
              <a:path w="950595" h="76200">
                <a:moveTo>
                  <a:pt x="711200" y="30479"/>
                </a:moveTo>
                <a:lnTo>
                  <a:pt x="711072" y="43179"/>
                </a:lnTo>
                <a:lnTo>
                  <a:pt x="723772" y="43306"/>
                </a:lnTo>
                <a:lnTo>
                  <a:pt x="723900" y="30606"/>
                </a:lnTo>
                <a:lnTo>
                  <a:pt x="711200" y="30479"/>
                </a:lnTo>
                <a:close/>
              </a:path>
              <a:path w="950595" h="76200">
                <a:moveTo>
                  <a:pt x="762000" y="30860"/>
                </a:moveTo>
                <a:lnTo>
                  <a:pt x="761872" y="43560"/>
                </a:lnTo>
                <a:lnTo>
                  <a:pt x="774572" y="43687"/>
                </a:lnTo>
                <a:lnTo>
                  <a:pt x="774700" y="30987"/>
                </a:lnTo>
                <a:lnTo>
                  <a:pt x="762000" y="30860"/>
                </a:lnTo>
                <a:close/>
              </a:path>
              <a:path w="950595" h="76200">
                <a:moveTo>
                  <a:pt x="825500" y="31368"/>
                </a:moveTo>
                <a:lnTo>
                  <a:pt x="812800" y="31368"/>
                </a:lnTo>
                <a:lnTo>
                  <a:pt x="812672" y="44068"/>
                </a:lnTo>
                <a:lnTo>
                  <a:pt x="825372" y="44068"/>
                </a:lnTo>
                <a:lnTo>
                  <a:pt x="825500" y="31368"/>
                </a:lnTo>
                <a:close/>
              </a:path>
              <a:path w="950595" h="76200">
                <a:moveTo>
                  <a:pt x="874268" y="0"/>
                </a:moveTo>
                <a:lnTo>
                  <a:pt x="874002" y="31854"/>
                </a:lnTo>
                <a:lnTo>
                  <a:pt x="876300" y="31876"/>
                </a:lnTo>
                <a:lnTo>
                  <a:pt x="876172" y="44576"/>
                </a:lnTo>
                <a:lnTo>
                  <a:pt x="873896" y="44576"/>
                </a:lnTo>
                <a:lnTo>
                  <a:pt x="873632" y="76200"/>
                </a:lnTo>
                <a:lnTo>
                  <a:pt x="938165" y="44576"/>
                </a:lnTo>
                <a:lnTo>
                  <a:pt x="876172" y="44576"/>
                </a:lnTo>
                <a:lnTo>
                  <a:pt x="873896" y="44554"/>
                </a:lnTo>
                <a:lnTo>
                  <a:pt x="938211" y="44554"/>
                </a:lnTo>
                <a:lnTo>
                  <a:pt x="950086" y="38734"/>
                </a:lnTo>
                <a:lnTo>
                  <a:pt x="874268" y="0"/>
                </a:lnTo>
                <a:close/>
              </a:path>
              <a:path w="950595" h="76200">
                <a:moveTo>
                  <a:pt x="874002" y="31854"/>
                </a:moveTo>
                <a:lnTo>
                  <a:pt x="873896" y="44554"/>
                </a:lnTo>
                <a:lnTo>
                  <a:pt x="876172" y="44576"/>
                </a:lnTo>
                <a:lnTo>
                  <a:pt x="876300" y="31876"/>
                </a:lnTo>
                <a:lnTo>
                  <a:pt x="874002" y="31854"/>
                </a:lnTo>
                <a:close/>
              </a:path>
              <a:path w="950595" h="76200">
                <a:moveTo>
                  <a:pt x="863600" y="31750"/>
                </a:moveTo>
                <a:lnTo>
                  <a:pt x="863472" y="44450"/>
                </a:lnTo>
                <a:lnTo>
                  <a:pt x="873896" y="44554"/>
                </a:lnTo>
                <a:lnTo>
                  <a:pt x="874002" y="31854"/>
                </a:lnTo>
                <a:lnTo>
                  <a:pt x="863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84020" y="1626107"/>
            <a:ext cx="1116330" cy="1189355"/>
          </a:xfrm>
          <a:custGeom>
            <a:avLst/>
            <a:gdLst/>
            <a:ahLst/>
            <a:cxnLst/>
            <a:rect l="l" t="t" r="r" b="b"/>
            <a:pathLst>
              <a:path w="1116330" h="1189355">
                <a:moveTo>
                  <a:pt x="0" y="0"/>
                </a:moveTo>
                <a:lnTo>
                  <a:pt x="0" y="1180210"/>
                </a:lnTo>
                <a:lnTo>
                  <a:pt x="1116330" y="1180210"/>
                </a:lnTo>
                <a:lnTo>
                  <a:pt x="1116330" y="1188846"/>
                </a:lnTo>
              </a:path>
            </a:pathLst>
          </a:custGeom>
          <a:ln w="914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30011" y="2697606"/>
            <a:ext cx="780415" cy="76200"/>
          </a:xfrm>
          <a:custGeom>
            <a:avLst/>
            <a:gdLst/>
            <a:ahLst/>
            <a:cxnLst/>
            <a:rect l="l" t="t" r="r" b="b"/>
            <a:pathLst>
              <a:path w="780414" h="76200">
                <a:moveTo>
                  <a:pt x="779907" y="25527"/>
                </a:moveTo>
                <a:lnTo>
                  <a:pt x="767207" y="25654"/>
                </a:lnTo>
                <a:lnTo>
                  <a:pt x="767334" y="38354"/>
                </a:lnTo>
                <a:lnTo>
                  <a:pt x="780034" y="38227"/>
                </a:lnTo>
                <a:lnTo>
                  <a:pt x="779907" y="25527"/>
                </a:lnTo>
                <a:close/>
              </a:path>
              <a:path w="780414" h="76200">
                <a:moveTo>
                  <a:pt x="729107" y="26035"/>
                </a:moveTo>
                <a:lnTo>
                  <a:pt x="716407" y="26035"/>
                </a:lnTo>
                <a:lnTo>
                  <a:pt x="716534" y="38735"/>
                </a:lnTo>
                <a:lnTo>
                  <a:pt x="729234" y="38735"/>
                </a:lnTo>
                <a:lnTo>
                  <a:pt x="729107" y="26035"/>
                </a:lnTo>
                <a:close/>
              </a:path>
              <a:path w="780414" h="76200">
                <a:moveTo>
                  <a:pt x="678307" y="26416"/>
                </a:moveTo>
                <a:lnTo>
                  <a:pt x="665607" y="26543"/>
                </a:lnTo>
                <a:lnTo>
                  <a:pt x="665734" y="39243"/>
                </a:lnTo>
                <a:lnTo>
                  <a:pt x="678434" y="39116"/>
                </a:lnTo>
                <a:lnTo>
                  <a:pt x="678307" y="26416"/>
                </a:lnTo>
                <a:close/>
              </a:path>
              <a:path w="780414" h="76200">
                <a:moveTo>
                  <a:pt x="627507" y="26924"/>
                </a:moveTo>
                <a:lnTo>
                  <a:pt x="614807" y="26924"/>
                </a:lnTo>
                <a:lnTo>
                  <a:pt x="614934" y="39624"/>
                </a:lnTo>
                <a:lnTo>
                  <a:pt x="627634" y="39624"/>
                </a:lnTo>
                <a:lnTo>
                  <a:pt x="627507" y="26924"/>
                </a:lnTo>
                <a:close/>
              </a:path>
              <a:path w="780414" h="76200">
                <a:moveTo>
                  <a:pt x="576707" y="27305"/>
                </a:moveTo>
                <a:lnTo>
                  <a:pt x="564007" y="27431"/>
                </a:lnTo>
                <a:lnTo>
                  <a:pt x="564134" y="40131"/>
                </a:lnTo>
                <a:lnTo>
                  <a:pt x="576834" y="40005"/>
                </a:lnTo>
                <a:lnTo>
                  <a:pt x="576707" y="27305"/>
                </a:lnTo>
                <a:close/>
              </a:path>
              <a:path w="780414" h="76200">
                <a:moveTo>
                  <a:pt x="525907" y="27812"/>
                </a:moveTo>
                <a:lnTo>
                  <a:pt x="513207" y="27940"/>
                </a:lnTo>
                <a:lnTo>
                  <a:pt x="513334" y="40640"/>
                </a:lnTo>
                <a:lnTo>
                  <a:pt x="526034" y="40512"/>
                </a:lnTo>
                <a:lnTo>
                  <a:pt x="525907" y="27812"/>
                </a:lnTo>
                <a:close/>
              </a:path>
              <a:path w="780414" h="76200">
                <a:moveTo>
                  <a:pt x="475107" y="28193"/>
                </a:moveTo>
                <a:lnTo>
                  <a:pt x="462407" y="28321"/>
                </a:lnTo>
                <a:lnTo>
                  <a:pt x="462534" y="41021"/>
                </a:lnTo>
                <a:lnTo>
                  <a:pt x="475234" y="40893"/>
                </a:lnTo>
                <a:lnTo>
                  <a:pt x="475107" y="28193"/>
                </a:lnTo>
                <a:close/>
              </a:path>
              <a:path w="780414" h="76200">
                <a:moveTo>
                  <a:pt x="424307" y="28702"/>
                </a:moveTo>
                <a:lnTo>
                  <a:pt x="411607" y="28829"/>
                </a:lnTo>
                <a:lnTo>
                  <a:pt x="411734" y="41529"/>
                </a:lnTo>
                <a:lnTo>
                  <a:pt x="424434" y="41402"/>
                </a:lnTo>
                <a:lnTo>
                  <a:pt x="424307" y="28702"/>
                </a:lnTo>
                <a:close/>
              </a:path>
              <a:path w="780414" h="76200">
                <a:moveTo>
                  <a:pt x="373507" y="29083"/>
                </a:moveTo>
                <a:lnTo>
                  <a:pt x="360807" y="29210"/>
                </a:lnTo>
                <a:lnTo>
                  <a:pt x="360934" y="41910"/>
                </a:lnTo>
                <a:lnTo>
                  <a:pt x="373634" y="41783"/>
                </a:lnTo>
                <a:lnTo>
                  <a:pt x="373507" y="29083"/>
                </a:lnTo>
                <a:close/>
              </a:path>
              <a:path w="780414" h="76200">
                <a:moveTo>
                  <a:pt x="322707" y="29591"/>
                </a:moveTo>
                <a:lnTo>
                  <a:pt x="310007" y="29718"/>
                </a:lnTo>
                <a:lnTo>
                  <a:pt x="310134" y="42418"/>
                </a:lnTo>
                <a:lnTo>
                  <a:pt x="322834" y="42291"/>
                </a:lnTo>
                <a:lnTo>
                  <a:pt x="322707" y="29591"/>
                </a:lnTo>
                <a:close/>
              </a:path>
              <a:path w="780414" h="76200">
                <a:moveTo>
                  <a:pt x="271907" y="29972"/>
                </a:moveTo>
                <a:lnTo>
                  <a:pt x="259207" y="30099"/>
                </a:lnTo>
                <a:lnTo>
                  <a:pt x="259334" y="42799"/>
                </a:lnTo>
                <a:lnTo>
                  <a:pt x="272034" y="42672"/>
                </a:lnTo>
                <a:lnTo>
                  <a:pt x="271907" y="29972"/>
                </a:lnTo>
                <a:close/>
              </a:path>
              <a:path w="780414" h="76200">
                <a:moveTo>
                  <a:pt x="221107" y="30480"/>
                </a:moveTo>
                <a:lnTo>
                  <a:pt x="208407" y="30606"/>
                </a:lnTo>
                <a:lnTo>
                  <a:pt x="208534" y="43306"/>
                </a:lnTo>
                <a:lnTo>
                  <a:pt x="221234" y="43180"/>
                </a:lnTo>
                <a:lnTo>
                  <a:pt x="221107" y="30480"/>
                </a:lnTo>
                <a:close/>
              </a:path>
              <a:path w="780414" h="76200">
                <a:moveTo>
                  <a:pt x="170307" y="30861"/>
                </a:moveTo>
                <a:lnTo>
                  <a:pt x="157607" y="30987"/>
                </a:lnTo>
                <a:lnTo>
                  <a:pt x="157734" y="43687"/>
                </a:lnTo>
                <a:lnTo>
                  <a:pt x="170434" y="43561"/>
                </a:lnTo>
                <a:lnTo>
                  <a:pt x="170307" y="30861"/>
                </a:lnTo>
                <a:close/>
              </a:path>
              <a:path w="780414" h="76200">
                <a:moveTo>
                  <a:pt x="119634" y="31368"/>
                </a:moveTo>
                <a:lnTo>
                  <a:pt x="106934" y="31496"/>
                </a:lnTo>
                <a:lnTo>
                  <a:pt x="106934" y="44196"/>
                </a:lnTo>
                <a:lnTo>
                  <a:pt x="119634" y="44068"/>
                </a:lnTo>
                <a:lnTo>
                  <a:pt x="119634" y="31368"/>
                </a:lnTo>
                <a:close/>
              </a:path>
              <a:path w="780414" h="76200">
                <a:moveTo>
                  <a:pt x="75818" y="0"/>
                </a:moveTo>
                <a:lnTo>
                  <a:pt x="0" y="38735"/>
                </a:lnTo>
                <a:lnTo>
                  <a:pt x="76580" y="76200"/>
                </a:lnTo>
                <a:lnTo>
                  <a:pt x="76264" y="44577"/>
                </a:lnTo>
                <a:lnTo>
                  <a:pt x="63500" y="44577"/>
                </a:lnTo>
                <a:lnTo>
                  <a:pt x="63500" y="31877"/>
                </a:lnTo>
                <a:lnTo>
                  <a:pt x="76137" y="31877"/>
                </a:lnTo>
                <a:lnTo>
                  <a:pt x="75818" y="0"/>
                </a:lnTo>
                <a:close/>
              </a:path>
              <a:path w="780414" h="76200">
                <a:moveTo>
                  <a:pt x="68834" y="31877"/>
                </a:moveTo>
                <a:lnTo>
                  <a:pt x="63500" y="31877"/>
                </a:lnTo>
                <a:lnTo>
                  <a:pt x="63500" y="44577"/>
                </a:lnTo>
                <a:lnTo>
                  <a:pt x="68834" y="44577"/>
                </a:lnTo>
                <a:lnTo>
                  <a:pt x="68834" y="31877"/>
                </a:lnTo>
                <a:close/>
              </a:path>
              <a:path w="780414" h="76200">
                <a:moveTo>
                  <a:pt x="76137" y="31877"/>
                </a:moveTo>
                <a:lnTo>
                  <a:pt x="68834" y="31877"/>
                </a:lnTo>
                <a:lnTo>
                  <a:pt x="68834" y="44577"/>
                </a:lnTo>
                <a:lnTo>
                  <a:pt x="76264" y="44577"/>
                </a:lnTo>
                <a:lnTo>
                  <a:pt x="76137" y="31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4203" y="1647444"/>
            <a:ext cx="916940" cy="1090295"/>
          </a:xfrm>
          <a:custGeom>
            <a:avLst/>
            <a:gdLst/>
            <a:ahLst/>
            <a:cxnLst/>
            <a:rect l="l" t="t" r="r" b="b"/>
            <a:pathLst>
              <a:path w="916940" h="1090295">
                <a:moveTo>
                  <a:pt x="916559" y="0"/>
                </a:moveTo>
                <a:lnTo>
                  <a:pt x="916559" y="1082293"/>
                </a:lnTo>
                <a:lnTo>
                  <a:pt x="0" y="1082293"/>
                </a:lnTo>
                <a:lnTo>
                  <a:pt x="0" y="1090167"/>
                </a:lnTo>
              </a:path>
            </a:pathLst>
          </a:custGeom>
          <a:ln w="914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26564" y="4298835"/>
            <a:ext cx="1087120" cy="76200"/>
          </a:xfrm>
          <a:custGeom>
            <a:avLst/>
            <a:gdLst/>
            <a:ahLst/>
            <a:cxnLst/>
            <a:rect l="l" t="t" r="r" b="b"/>
            <a:pathLst>
              <a:path w="1087120" h="76200">
                <a:moveTo>
                  <a:pt x="1086865" y="24498"/>
                </a:moveTo>
                <a:lnTo>
                  <a:pt x="1074165" y="24587"/>
                </a:lnTo>
                <a:lnTo>
                  <a:pt x="1074293" y="37287"/>
                </a:lnTo>
                <a:lnTo>
                  <a:pt x="1086993" y="37198"/>
                </a:lnTo>
                <a:lnTo>
                  <a:pt x="1086865" y="24498"/>
                </a:lnTo>
                <a:close/>
              </a:path>
              <a:path w="1087120" h="76200">
                <a:moveTo>
                  <a:pt x="1036065" y="24866"/>
                </a:moveTo>
                <a:lnTo>
                  <a:pt x="1023366" y="24955"/>
                </a:lnTo>
                <a:lnTo>
                  <a:pt x="1023493" y="37655"/>
                </a:lnTo>
                <a:lnTo>
                  <a:pt x="1036193" y="37553"/>
                </a:lnTo>
                <a:lnTo>
                  <a:pt x="1036065" y="24866"/>
                </a:lnTo>
                <a:close/>
              </a:path>
              <a:path w="1087120" h="76200">
                <a:moveTo>
                  <a:pt x="985266" y="25222"/>
                </a:moveTo>
                <a:lnTo>
                  <a:pt x="972566" y="25311"/>
                </a:lnTo>
                <a:lnTo>
                  <a:pt x="972693" y="38011"/>
                </a:lnTo>
                <a:lnTo>
                  <a:pt x="985393" y="37922"/>
                </a:lnTo>
                <a:lnTo>
                  <a:pt x="985266" y="25222"/>
                </a:lnTo>
                <a:close/>
              </a:path>
              <a:path w="1087120" h="76200">
                <a:moveTo>
                  <a:pt x="934466" y="25590"/>
                </a:moveTo>
                <a:lnTo>
                  <a:pt x="921766" y="25679"/>
                </a:lnTo>
                <a:lnTo>
                  <a:pt x="921893" y="38379"/>
                </a:lnTo>
                <a:lnTo>
                  <a:pt x="934593" y="38290"/>
                </a:lnTo>
                <a:lnTo>
                  <a:pt x="934466" y="25590"/>
                </a:lnTo>
                <a:close/>
              </a:path>
              <a:path w="1087120" h="76200">
                <a:moveTo>
                  <a:pt x="883666" y="25958"/>
                </a:moveTo>
                <a:lnTo>
                  <a:pt x="870966" y="26047"/>
                </a:lnTo>
                <a:lnTo>
                  <a:pt x="871093" y="38747"/>
                </a:lnTo>
                <a:lnTo>
                  <a:pt x="883793" y="38658"/>
                </a:lnTo>
                <a:lnTo>
                  <a:pt x="883666" y="25958"/>
                </a:lnTo>
                <a:close/>
              </a:path>
              <a:path w="1087120" h="76200">
                <a:moveTo>
                  <a:pt x="832866" y="26314"/>
                </a:moveTo>
                <a:lnTo>
                  <a:pt x="820166" y="26403"/>
                </a:lnTo>
                <a:lnTo>
                  <a:pt x="820293" y="39103"/>
                </a:lnTo>
                <a:lnTo>
                  <a:pt x="832993" y="39014"/>
                </a:lnTo>
                <a:lnTo>
                  <a:pt x="832866" y="26314"/>
                </a:lnTo>
                <a:close/>
              </a:path>
              <a:path w="1087120" h="76200">
                <a:moveTo>
                  <a:pt x="782066" y="26682"/>
                </a:moveTo>
                <a:lnTo>
                  <a:pt x="769366" y="26771"/>
                </a:lnTo>
                <a:lnTo>
                  <a:pt x="769493" y="39471"/>
                </a:lnTo>
                <a:lnTo>
                  <a:pt x="782193" y="39382"/>
                </a:lnTo>
                <a:lnTo>
                  <a:pt x="782066" y="26682"/>
                </a:lnTo>
                <a:close/>
              </a:path>
              <a:path w="1087120" h="76200">
                <a:moveTo>
                  <a:pt x="731266" y="27051"/>
                </a:moveTo>
                <a:lnTo>
                  <a:pt x="718566" y="27139"/>
                </a:lnTo>
                <a:lnTo>
                  <a:pt x="718693" y="39839"/>
                </a:lnTo>
                <a:lnTo>
                  <a:pt x="731393" y="39751"/>
                </a:lnTo>
                <a:lnTo>
                  <a:pt x="731266" y="27051"/>
                </a:lnTo>
                <a:close/>
              </a:path>
              <a:path w="1087120" h="76200">
                <a:moveTo>
                  <a:pt x="680466" y="27406"/>
                </a:moveTo>
                <a:lnTo>
                  <a:pt x="667766" y="27508"/>
                </a:lnTo>
                <a:lnTo>
                  <a:pt x="667893" y="40208"/>
                </a:lnTo>
                <a:lnTo>
                  <a:pt x="680593" y="40106"/>
                </a:lnTo>
                <a:lnTo>
                  <a:pt x="680466" y="27406"/>
                </a:lnTo>
                <a:close/>
              </a:path>
              <a:path w="1087120" h="76200">
                <a:moveTo>
                  <a:pt x="629666" y="27774"/>
                </a:moveTo>
                <a:lnTo>
                  <a:pt x="616966" y="27863"/>
                </a:lnTo>
                <a:lnTo>
                  <a:pt x="617093" y="40563"/>
                </a:lnTo>
                <a:lnTo>
                  <a:pt x="629793" y="40474"/>
                </a:lnTo>
                <a:lnTo>
                  <a:pt x="629666" y="27774"/>
                </a:lnTo>
                <a:close/>
              </a:path>
              <a:path w="1087120" h="76200">
                <a:moveTo>
                  <a:pt x="578866" y="28143"/>
                </a:moveTo>
                <a:lnTo>
                  <a:pt x="566166" y="28232"/>
                </a:lnTo>
                <a:lnTo>
                  <a:pt x="566293" y="40932"/>
                </a:lnTo>
                <a:lnTo>
                  <a:pt x="578993" y="40843"/>
                </a:lnTo>
                <a:lnTo>
                  <a:pt x="578866" y="28143"/>
                </a:lnTo>
                <a:close/>
              </a:path>
              <a:path w="1087120" h="76200">
                <a:moveTo>
                  <a:pt x="528066" y="28511"/>
                </a:moveTo>
                <a:lnTo>
                  <a:pt x="515366" y="28600"/>
                </a:lnTo>
                <a:lnTo>
                  <a:pt x="515493" y="41300"/>
                </a:lnTo>
                <a:lnTo>
                  <a:pt x="528193" y="41211"/>
                </a:lnTo>
                <a:lnTo>
                  <a:pt x="528066" y="28511"/>
                </a:lnTo>
                <a:close/>
              </a:path>
              <a:path w="1087120" h="76200">
                <a:moveTo>
                  <a:pt x="477266" y="28867"/>
                </a:moveTo>
                <a:lnTo>
                  <a:pt x="464566" y="28956"/>
                </a:lnTo>
                <a:lnTo>
                  <a:pt x="464693" y="41656"/>
                </a:lnTo>
                <a:lnTo>
                  <a:pt x="477393" y="41567"/>
                </a:lnTo>
                <a:lnTo>
                  <a:pt x="477266" y="28867"/>
                </a:lnTo>
                <a:close/>
              </a:path>
              <a:path w="1087120" h="76200">
                <a:moveTo>
                  <a:pt x="426466" y="29235"/>
                </a:moveTo>
                <a:lnTo>
                  <a:pt x="413766" y="29324"/>
                </a:lnTo>
                <a:lnTo>
                  <a:pt x="413893" y="42024"/>
                </a:lnTo>
                <a:lnTo>
                  <a:pt x="426593" y="41935"/>
                </a:lnTo>
                <a:lnTo>
                  <a:pt x="426466" y="29235"/>
                </a:lnTo>
                <a:close/>
              </a:path>
              <a:path w="1087120" h="76200">
                <a:moveTo>
                  <a:pt x="375666" y="29603"/>
                </a:moveTo>
                <a:lnTo>
                  <a:pt x="362966" y="29692"/>
                </a:lnTo>
                <a:lnTo>
                  <a:pt x="363093" y="42392"/>
                </a:lnTo>
                <a:lnTo>
                  <a:pt x="375793" y="42303"/>
                </a:lnTo>
                <a:lnTo>
                  <a:pt x="375666" y="29603"/>
                </a:lnTo>
                <a:close/>
              </a:path>
              <a:path w="1087120" h="76200">
                <a:moveTo>
                  <a:pt x="324866" y="29959"/>
                </a:moveTo>
                <a:lnTo>
                  <a:pt x="312166" y="30060"/>
                </a:lnTo>
                <a:lnTo>
                  <a:pt x="312293" y="42760"/>
                </a:lnTo>
                <a:lnTo>
                  <a:pt x="324993" y="42659"/>
                </a:lnTo>
                <a:lnTo>
                  <a:pt x="324866" y="29959"/>
                </a:lnTo>
                <a:close/>
              </a:path>
              <a:path w="1087120" h="76200">
                <a:moveTo>
                  <a:pt x="274066" y="30327"/>
                </a:moveTo>
                <a:lnTo>
                  <a:pt x="261366" y="30416"/>
                </a:lnTo>
                <a:lnTo>
                  <a:pt x="261493" y="43116"/>
                </a:lnTo>
                <a:lnTo>
                  <a:pt x="274193" y="43027"/>
                </a:lnTo>
                <a:lnTo>
                  <a:pt x="274066" y="30327"/>
                </a:lnTo>
                <a:close/>
              </a:path>
              <a:path w="1087120" h="76200">
                <a:moveTo>
                  <a:pt x="223266" y="30695"/>
                </a:moveTo>
                <a:lnTo>
                  <a:pt x="210566" y="30784"/>
                </a:lnTo>
                <a:lnTo>
                  <a:pt x="210693" y="43484"/>
                </a:lnTo>
                <a:lnTo>
                  <a:pt x="223393" y="43395"/>
                </a:lnTo>
                <a:lnTo>
                  <a:pt x="223266" y="30695"/>
                </a:lnTo>
                <a:close/>
              </a:path>
              <a:path w="1087120" h="76200">
                <a:moveTo>
                  <a:pt x="172466" y="31051"/>
                </a:moveTo>
                <a:lnTo>
                  <a:pt x="159766" y="31153"/>
                </a:lnTo>
                <a:lnTo>
                  <a:pt x="159893" y="43853"/>
                </a:lnTo>
                <a:lnTo>
                  <a:pt x="172593" y="43751"/>
                </a:lnTo>
                <a:lnTo>
                  <a:pt x="172466" y="31051"/>
                </a:lnTo>
                <a:close/>
              </a:path>
              <a:path w="1087120" h="76200">
                <a:moveTo>
                  <a:pt x="121666" y="31419"/>
                </a:moveTo>
                <a:lnTo>
                  <a:pt x="108966" y="31508"/>
                </a:lnTo>
                <a:lnTo>
                  <a:pt x="109093" y="44208"/>
                </a:lnTo>
                <a:lnTo>
                  <a:pt x="121793" y="44119"/>
                </a:lnTo>
                <a:lnTo>
                  <a:pt x="121666" y="31419"/>
                </a:lnTo>
                <a:close/>
              </a:path>
              <a:path w="1087120" h="76200">
                <a:moveTo>
                  <a:pt x="75946" y="0"/>
                </a:moveTo>
                <a:lnTo>
                  <a:pt x="0" y="38646"/>
                </a:lnTo>
                <a:lnTo>
                  <a:pt x="76454" y="76200"/>
                </a:lnTo>
                <a:lnTo>
                  <a:pt x="76242" y="44538"/>
                </a:lnTo>
                <a:lnTo>
                  <a:pt x="63500" y="44538"/>
                </a:lnTo>
                <a:lnTo>
                  <a:pt x="63500" y="31838"/>
                </a:lnTo>
                <a:lnTo>
                  <a:pt x="76157" y="31788"/>
                </a:lnTo>
                <a:lnTo>
                  <a:pt x="75946" y="0"/>
                </a:lnTo>
                <a:close/>
              </a:path>
              <a:path w="1087120" h="76200">
                <a:moveTo>
                  <a:pt x="70866" y="31788"/>
                </a:moveTo>
                <a:lnTo>
                  <a:pt x="63500" y="31838"/>
                </a:lnTo>
                <a:lnTo>
                  <a:pt x="63500" y="44538"/>
                </a:lnTo>
                <a:lnTo>
                  <a:pt x="70993" y="44488"/>
                </a:lnTo>
                <a:lnTo>
                  <a:pt x="70866" y="31788"/>
                </a:lnTo>
                <a:close/>
              </a:path>
              <a:path w="1087120" h="76200">
                <a:moveTo>
                  <a:pt x="76157" y="31788"/>
                </a:moveTo>
                <a:lnTo>
                  <a:pt x="70866" y="31788"/>
                </a:lnTo>
                <a:lnTo>
                  <a:pt x="70993" y="44488"/>
                </a:lnTo>
                <a:lnTo>
                  <a:pt x="63500" y="44538"/>
                </a:lnTo>
                <a:lnTo>
                  <a:pt x="76242" y="44538"/>
                </a:lnTo>
                <a:lnTo>
                  <a:pt x="76157" y="31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02508" y="3150107"/>
            <a:ext cx="1276985" cy="1189355"/>
          </a:xfrm>
          <a:custGeom>
            <a:avLst/>
            <a:gdLst/>
            <a:ahLst/>
            <a:cxnLst/>
            <a:rect l="l" t="t" r="r" b="b"/>
            <a:pathLst>
              <a:path w="1276985" h="1189354">
                <a:moveTo>
                  <a:pt x="1276857" y="0"/>
                </a:moveTo>
                <a:lnTo>
                  <a:pt x="1276857" y="1180261"/>
                </a:lnTo>
                <a:lnTo>
                  <a:pt x="0" y="1180261"/>
                </a:lnTo>
                <a:lnTo>
                  <a:pt x="0" y="1188897"/>
                </a:lnTo>
              </a:path>
            </a:pathLst>
          </a:custGeom>
          <a:ln w="914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56789" y="1172972"/>
            <a:ext cx="14312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Times New Roman"/>
                <a:cs typeface="Times New Roman"/>
              </a:rPr>
              <a:t>Broadcast </a:t>
            </a:r>
            <a:r>
              <a:rPr sz="1000" spc="5" dirty="0">
                <a:latin typeface="Times New Roman"/>
                <a:cs typeface="Times New Roman"/>
              </a:rPr>
              <a:t>Prepare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Message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5633084" y="2980435"/>
            <a:ext cx="13665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Times New Roman"/>
                <a:cs typeface="Times New Roman"/>
              </a:rPr>
              <a:t>New </a:t>
            </a:r>
            <a:r>
              <a:rPr sz="1000" spc="-10" dirty="0">
                <a:latin typeface="Times New Roman"/>
                <a:cs typeface="Times New Roman"/>
              </a:rPr>
              <a:t>Block </a:t>
            </a:r>
            <a:r>
              <a:rPr sz="1000" dirty="0">
                <a:latin typeface="Times New Roman"/>
                <a:cs typeface="Times New Roman"/>
              </a:rPr>
              <a:t>Insertion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Fails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43929" y="2437256"/>
            <a:ext cx="51498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Times New Roman"/>
                <a:cs typeface="Times New Roman"/>
              </a:rPr>
              <a:t>Time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Out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84045" y="2562605"/>
            <a:ext cx="15989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Times New Roman"/>
                <a:cs typeface="Times New Roman"/>
              </a:rPr>
              <a:t>Time </a:t>
            </a:r>
            <a:r>
              <a:rPr sz="1000" dirty="0">
                <a:latin typeface="Times New Roman"/>
                <a:cs typeface="Times New Roman"/>
              </a:rPr>
              <a:t>Out </a:t>
            </a:r>
            <a:r>
              <a:rPr sz="1000" spc="10" dirty="0">
                <a:latin typeface="Times New Roman"/>
                <a:cs typeface="Times New Roman"/>
              </a:rPr>
              <a:t>and </a:t>
            </a:r>
            <a:r>
              <a:rPr sz="1000" dirty="0">
                <a:latin typeface="Times New Roman"/>
                <a:cs typeface="Times New Roman"/>
              </a:rPr>
              <a:t>Invalid</a:t>
            </a:r>
            <a:r>
              <a:rPr sz="1000" spc="-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Proposal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80089" y="2562605"/>
            <a:ext cx="1604010" cy="447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1577975" algn="l"/>
              </a:tabLst>
            </a:pP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  <a:p>
            <a:pPr marR="22860" algn="ctr">
              <a:lnSpc>
                <a:spcPct val="100000"/>
              </a:lnSpc>
              <a:spcBef>
                <a:spcPts val="790"/>
              </a:spcBef>
            </a:pPr>
            <a:r>
              <a:rPr sz="1100" b="1" spc="-5" dirty="0">
                <a:latin typeface="Times New Roman"/>
                <a:cs typeface="Times New Roman"/>
              </a:rPr>
              <a:t>ROUND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CHANGE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97246" y="1169669"/>
            <a:ext cx="14560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Times New Roman"/>
                <a:cs typeface="Times New Roman"/>
              </a:rPr>
              <a:t>Broadcast </a:t>
            </a:r>
            <a:r>
              <a:rPr sz="1000" dirty="0">
                <a:latin typeface="Times New Roman"/>
                <a:cs typeface="Times New Roman"/>
              </a:rPr>
              <a:t>Commit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Message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85389" y="4076496"/>
            <a:ext cx="109855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5" dirty="0">
                <a:latin typeface="Times New Roman"/>
                <a:cs typeface="Times New Roman"/>
              </a:rPr>
              <a:t>New Round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Initiated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9727" y="2569844"/>
            <a:ext cx="53340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Times New Roman"/>
                <a:cs typeface="Times New Roman"/>
              </a:rPr>
              <a:t>Broadcast</a:t>
            </a:r>
            <a:endParaRPr sz="100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Pre-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3255" y="2875025"/>
            <a:ext cx="4692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Times New Roman"/>
                <a:cs typeface="Times New Roman"/>
              </a:rPr>
              <a:t>Prepare  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55457" y="3408679"/>
            <a:ext cx="66294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9525" algn="ctr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Times New Roman"/>
                <a:cs typeface="Times New Roman"/>
              </a:rPr>
              <a:t>New </a:t>
            </a:r>
            <a:r>
              <a:rPr sz="1000" spc="-10" dirty="0">
                <a:latin typeface="Times New Roman"/>
                <a:cs typeface="Times New Roman"/>
              </a:rPr>
              <a:t>Block  S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ce</a:t>
            </a:r>
            <a:r>
              <a:rPr sz="1000" spc="-10" dirty="0">
                <a:latin typeface="Times New Roman"/>
                <a:cs typeface="Times New Roman"/>
              </a:rPr>
              <a:t>ss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ll</a:t>
            </a:r>
            <a:r>
              <a:rPr sz="1000" dirty="0">
                <a:latin typeface="Times New Roman"/>
                <a:cs typeface="Times New Roman"/>
              </a:rPr>
              <a:t>y  Inserted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03006" y="1902713"/>
            <a:ext cx="5873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Times New Roman"/>
                <a:cs typeface="Times New Roman"/>
              </a:rPr>
              <a:t>Insert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New  </a:t>
            </a:r>
            <a:r>
              <a:rPr sz="1000" spc="-10" dirty="0">
                <a:latin typeface="Times New Roman"/>
                <a:cs typeface="Times New Roman"/>
              </a:rPr>
              <a:t>Block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66769" y="2036775"/>
            <a:ext cx="51562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Times New Roman"/>
                <a:cs typeface="Times New Roman"/>
              </a:rPr>
              <a:t>Time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Out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8BC3C5C-8BED-4A97-AE4A-EB4D3D2B2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603817" y="2727325"/>
            <a:ext cx="39363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60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3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114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7261" y="1680895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2704" y="1744522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5236" y="1254302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</Words>
  <Application>Microsoft Office PowerPoint</Application>
  <PresentationFormat>Custom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Times New Roman</vt:lpstr>
      <vt:lpstr>Office Theme</vt:lpstr>
      <vt:lpstr>Istanbul-BFT Consensus</vt:lpstr>
      <vt:lpstr>Istanbul BFT Consensus</vt:lpstr>
      <vt:lpstr>Istanbul BFT Consensus States</vt:lpstr>
      <vt:lpstr>Istanbul BFT Consensus States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Istanbul-BFT Consensus</dc:title>
  <cp:lastModifiedBy>hp</cp:lastModifiedBy>
  <cp:revision>2</cp:revision>
  <dcterms:created xsi:type="dcterms:W3CDTF">2020-01-02T16:53:04Z</dcterms:created>
  <dcterms:modified xsi:type="dcterms:W3CDTF">2020-01-04T12:05:48Z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