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684" y="2683586"/>
            <a:ext cx="80886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331" y="1162888"/>
            <a:ext cx="8365337" cy="160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E397C-C973-486E-B4E4-367A653A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685" y="2287587"/>
            <a:ext cx="8088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dirty="0"/>
              <a:t>ZSL: </a:t>
            </a:r>
            <a:r>
              <a:rPr spc="5" dirty="0"/>
              <a:t>Zero-Knowledge </a:t>
            </a:r>
            <a:r>
              <a:rPr spc="-5" dirty="0"/>
              <a:t>Security</a:t>
            </a:r>
            <a:r>
              <a:rPr spc="-125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AEC5D93-7760-4A71-AA41-4163138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5117"/>
            <a:ext cx="196786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zk-SNARKS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0827" y="3171444"/>
            <a:ext cx="2633980" cy="1176655"/>
          </a:xfrm>
          <a:custGeom>
            <a:avLst/>
            <a:gdLst/>
            <a:ahLst/>
            <a:cxnLst/>
            <a:rect l="l" t="t" r="r" b="b"/>
            <a:pathLst>
              <a:path w="2633979" h="1176654">
                <a:moveTo>
                  <a:pt x="0" y="1176528"/>
                </a:moveTo>
                <a:lnTo>
                  <a:pt x="2633472" y="1176528"/>
                </a:lnTo>
                <a:lnTo>
                  <a:pt x="2633472" y="0"/>
                </a:lnTo>
                <a:lnTo>
                  <a:pt x="0" y="0"/>
                </a:lnTo>
                <a:lnTo>
                  <a:pt x="0" y="1176528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0827" y="3171444"/>
            <a:ext cx="2633980" cy="1176655"/>
          </a:xfrm>
          <a:custGeom>
            <a:avLst/>
            <a:gdLst/>
            <a:ahLst/>
            <a:cxnLst/>
            <a:rect l="l" t="t" r="r" b="b"/>
            <a:pathLst>
              <a:path w="2633979" h="1176654">
                <a:moveTo>
                  <a:pt x="0" y="1176528"/>
                </a:moveTo>
                <a:lnTo>
                  <a:pt x="2633472" y="1176528"/>
                </a:lnTo>
                <a:lnTo>
                  <a:pt x="2633472" y="0"/>
                </a:lnTo>
                <a:lnTo>
                  <a:pt x="0" y="0"/>
                </a:lnTo>
                <a:lnTo>
                  <a:pt x="0" y="11765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17500">
              <a:lnSpc>
                <a:spcPct val="100000"/>
              </a:lnSpc>
              <a:spcBef>
                <a:spcPts val="95"/>
              </a:spcBef>
              <a:buChar char="●"/>
              <a:tabLst>
                <a:tab pos="348615" algn="l"/>
                <a:tab pos="349250" algn="l"/>
              </a:tabLst>
            </a:pPr>
            <a:r>
              <a:rPr b="0" spc="-10" dirty="0">
                <a:latin typeface="Arial"/>
                <a:cs typeface="Arial"/>
              </a:rPr>
              <a:t>zk-SNARK refers </a:t>
            </a:r>
            <a:r>
              <a:rPr b="0" spc="-5" dirty="0">
                <a:latin typeface="Arial"/>
                <a:cs typeface="Arial"/>
              </a:rPr>
              <a:t>to </a:t>
            </a:r>
            <a:r>
              <a:rPr b="0" spc="-15" dirty="0">
                <a:latin typeface="Arial"/>
                <a:cs typeface="Arial"/>
              </a:rPr>
              <a:t>“</a:t>
            </a:r>
            <a:r>
              <a:rPr spc="-15" dirty="0"/>
              <a:t>Zero-Knowledge </a:t>
            </a:r>
            <a:r>
              <a:rPr spc="-10" dirty="0"/>
              <a:t>Succinct </a:t>
            </a:r>
            <a:r>
              <a:rPr spc="-15" dirty="0"/>
              <a:t>Non-Interactive Argument of</a:t>
            </a:r>
            <a:r>
              <a:rPr spc="-254" dirty="0"/>
              <a:t> </a:t>
            </a:r>
            <a:r>
              <a:rPr spc="-15" dirty="0"/>
              <a:t>Knowledge.”</a:t>
            </a:r>
          </a:p>
          <a:p>
            <a:pPr marL="347980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48615" algn="l"/>
                <a:tab pos="349250" algn="l"/>
              </a:tabLst>
            </a:pPr>
            <a:r>
              <a:rPr b="0" spc="-20" dirty="0">
                <a:latin typeface="Arial"/>
                <a:cs typeface="Arial"/>
              </a:rPr>
              <a:t>It </a:t>
            </a:r>
            <a:r>
              <a:rPr b="0" spc="-5" dirty="0">
                <a:latin typeface="Arial"/>
                <a:cs typeface="Arial"/>
              </a:rPr>
              <a:t>allows verification </a:t>
            </a:r>
            <a:r>
              <a:rPr b="0" spc="-10" dirty="0">
                <a:latin typeface="Arial"/>
                <a:cs typeface="Arial"/>
              </a:rPr>
              <a:t>of computational </a:t>
            </a:r>
            <a:r>
              <a:rPr b="0" spc="-5" dirty="0">
                <a:latin typeface="Arial"/>
                <a:cs typeface="Arial"/>
              </a:rPr>
              <a:t>correctness without declaring the knowledge </a:t>
            </a:r>
            <a:r>
              <a:rPr b="0" spc="-10" dirty="0">
                <a:latin typeface="Arial"/>
                <a:cs typeface="Arial"/>
              </a:rPr>
              <a:t>of what</a:t>
            </a:r>
            <a:r>
              <a:rPr b="0" spc="2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was</a:t>
            </a:r>
          </a:p>
          <a:p>
            <a:pPr marL="347980">
              <a:lnSpc>
                <a:spcPct val="100000"/>
              </a:lnSpc>
              <a:spcBef>
                <a:spcPts val="240"/>
              </a:spcBef>
            </a:pPr>
            <a:r>
              <a:rPr b="0" spc="-15" dirty="0">
                <a:latin typeface="Arial"/>
                <a:cs typeface="Arial"/>
              </a:rPr>
              <a:t>executed </a:t>
            </a:r>
            <a:r>
              <a:rPr b="0" spc="-10" dirty="0">
                <a:latin typeface="Arial"/>
                <a:cs typeface="Arial"/>
              </a:rPr>
              <a:t>among the</a:t>
            </a:r>
            <a:r>
              <a:rPr b="0" spc="10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parties.</a:t>
            </a:r>
          </a:p>
          <a:p>
            <a:pPr marL="396875" indent="-365760">
              <a:lnSpc>
                <a:spcPct val="100000"/>
              </a:lnSpc>
              <a:spcBef>
                <a:spcPts val="1250"/>
              </a:spcBef>
              <a:buChar char="●"/>
              <a:tabLst>
                <a:tab pos="396875" algn="l"/>
                <a:tab pos="397510" algn="l"/>
              </a:tabLst>
            </a:pPr>
            <a:r>
              <a:rPr b="0" spc="-10" dirty="0">
                <a:latin typeface="Arial"/>
                <a:cs typeface="Arial"/>
              </a:rPr>
              <a:t>zk-SNARK works on </a:t>
            </a:r>
            <a:r>
              <a:rPr b="0" spc="-15" dirty="0">
                <a:latin typeface="Arial"/>
                <a:cs typeface="Arial"/>
              </a:rPr>
              <a:t>zero-knowledge</a:t>
            </a:r>
            <a:r>
              <a:rPr b="0" spc="200" dirty="0">
                <a:latin typeface="Arial"/>
                <a:cs typeface="Arial"/>
              </a:rPr>
              <a:t> </a:t>
            </a:r>
            <a:r>
              <a:rPr b="0" spc="-15" dirty="0">
                <a:latin typeface="Arial"/>
                <a:cs typeface="Arial"/>
              </a:rPr>
              <a:t>proof.</a:t>
            </a:r>
          </a:p>
          <a:p>
            <a:pPr marL="34798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48615" algn="l"/>
                <a:tab pos="349250" algn="l"/>
              </a:tabLst>
            </a:pPr>
            <a:r>
              <a:rPr b="0" spc="-20" dirty="0">
                <a:latin typeface="Arial"/>
                <a:cs typeface="Arial"/>
              </a:rPr>
              <a:t>It </a:t>
            </a:r>
            <a:r>
              <a:rPr b="0" spc="-10" dirty="0">
                <a:latin typeface="Arial"/>
                <a:cs typeface="Arial"/>
              </a:rPr>
              <a:t>eventually </a:t>
            </a:r>
            <a:r>
              <a:rPr b="0" spc="-15" dirty="0">
                <a:latin typeface="Arial"/>
                <a:cs typeface="Arial"/>
              </a:rPr>
              <a:t>allows </a:t>
            </a:r>
            <a:r>
              <a:rPr b="0" spc="-10" dirty="0">
                <a:latin typeface="Arial"/>
                <a:cs typeface="Arial"/>
              </a:rPr>
              <a:t>private </a:t>
            </a:r>
            <a:r>
              <a:rPr b="0" spc="-5" dirty="0">
                <a:latin typeface="Arial"/>
                <a:cs typeface="Arial"/>
              </a:rPr>
              <a:t>smart </a:t>
            </a:r>
            <a:r>
              <a:rPr b="0" spc="-10" dirty="0">
                <a:latin typeface="Arial"/>
                <a:cs typeface="Arial"/>
              </a:rPr>
              <a:t>contracts to </a:t>
            </a:r>
            <a:r>
              <a:rPr b="0" spc="-15" dirty="0">
                <a:latin typeface="Arial"/>
                <a:cs typeface="Arial"/>
              </a:rPr>
              <a:t>run </a:t>
            </a:r>
            <a:r>
              <a:rPr b="0" spc="-10" dirty="0">
                <a:latin typeface="Arial"/>
                <a:cs typeface="Arial"/>
              </a:rPr>
              <a:t>on </a:t>
            </a:r>
            <a:r>
              <a:rPr b="0" spc="-5" dirty="0">
                <a:latin typeface="Arial"/>
                <a:cs typeface="Arial"/>
              </a:rPr>
              <a:t>a </a:t>
            </a:r>
            <a:r>
              <a:rPr b="0" spc="-10" dirty="0">
                <a:latin typeface="Arial"/>
                <a:cs typeface="Arial"/>
              </a:rPr>
              <a:t>public</a:t>
            </a:r>
            <a:r>
              <a:rPr b="0" spc="34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blockchain.</a:t>
            </a:r>
          </a:p>
        </p:txBody>
      </p:sp>
      <p:sp>
        <p:nvSpPr>
          <p:cNvPr id="6" name="object 6"/>
          <p:cNvSpPr/>
          <p:nvPr/>
        </p:nvSpPr>
        <p:spPr>
          <a:xfrm>
            <a:off x="1406652" y="3278123"/>
            <a:ext cx="1142999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6652" y="3278123"/>
            <a:ext cx="1143000" cy="942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000" b="1" spc="-5" dirty="0">
                <a:latin typeface="Times New Roman"/>
                <a:cs typeface="Times New Roman"/>
              </a:rPr>
              <a:t>INPUT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35255" marR="125730" indent="-3810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Zero </a:t>
            </a:r>
            <a:r>
              <a:rPr sz="1000" spc="-5" dirty="0">
                <a:latin typeface="Times New Roman"/>
                <a:cs typeface="Times New Roman"/>
              </a:rPr>
              <a:t>Knowledge  Proof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Validity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4620" y="3278123"/>
            <a:ext cx="1146047" cy="98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4620" y="3278123"/>
            <a:ext cx="1146175" cy="984885"/>
          </a:xfrm>
          <a:custGeom>
            <a:avLst/>
            <a:gdLst/>
            <a:ahLst/>
            <a:cxnLst/>
            <a:rect l="l" t="t" r="r" b="b"/>
            <a:pathLst>
              <a:path w="1146175" h="984885">
                <a:moveTo>
                  <a:pt x="0" y="984504"/>
                </a:moveTo>
                <a:lnTo>
                  <a:pt x="1146047" y="984504"/>
                </a:lnTo>
                <a:lnTo>
                  <a:pt x="1146047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6973" y="3351657"/>
            <a:ext cx="5556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OUTPUT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614" y="3656838"/>
            <a:ext cx="9817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Details </a:t>
            </a:r>
            <a:r>
              <a:rPr sz="1000" spc="-5" dirty="0">
                <a:latin typeface="Times New Roman"/>
                <a:cs typeface="Times New Roman"/>
              </a:rPr>
              <a:t>requested 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construct a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Zero  </a:t>
            </a:r>
            <a:r>
              <a:rPr sz="1000" spc="-5" dirty="0">
                <a:latin typeface="Times New Roman"/>
                <a:cs typeface="Times New Roman"/>
              </a:rPr>
              <a:t>Knowledge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1500" y="3378708"/>
            <a:ext cx="411480" cy="396240"/>
          </a:xfrm>
          <a:custGeom>
            <a:avLst/>
            <a:gdLst/>
            <a:ahLst/>
            <a:cxnLst/>
            <a:rect l="l" t="t" r="r" b="b"/>
            <a:pathLst>
              <a:path w="411479" h="396239">
                <a:moveTo>
                  <a:pt x="205739" y="0"/>
                </a:moveTo>
                <a:lnTo>
                  <a:pt x="158553" y="5229"/>
                </a:lnTo>
                <a:lnTo>
                  <a:pt x="115244" y="20127"/>
                </a:lnTo>
                <a:lnTo>
                  <a:pt x="77044" y="43507"/>
                </a:lnTo>
                <a:lnTo>
                  <a:pt x="45186" y="74182"/>
                </a:lnTo>
                <a:lnTo>
                  <a:pt x="20905" y="110967"/>
                </a:lnTo>
                <a:lnTo>
                  <a:pt x="5431" y="152675"/>
                </a:lnTo>
                <a:lnTo>
                  <a:pt x="0" y="198120"/>
                </a:lnTo>
                <a:lnTo>
                  <a:pt x="5431" y="243564"/>
                </a:lnTo>
                <a:lnTo>
                  <a:pt x="20905" y="285272"/>
                </a:lnTo>
                <a:lnTo>
                  <a:pt x="45186" y="322057"/>
                </a:lnTo>
                <a:lnTo>
                  <a:pt x="77044" y="352732"/>
                </a:lnTo>
                <a:lnTo>
                  <a:pt x="115244" y="376112"/>
                </a:lnTo>
                <a:lnTo>
                  <a:pt x="158553" y="391010"/>
                </a:lnTo>
                <a:lnTo>
                  <a:pt x="205739" y="396240"/>
                </a:lnTo>
                <a:lnTo>
                  <a:pt x="252926" y="391010"/>
                </a:lnTo>
                <a:lnTo>
                  <a:pt x="296235" y="376112"/>
                </a:lnTo>
                <a:lnTo>
                  <a:pt x="334435" y="352732"/>
                </a:lnTo>
                <a:lnTo>
                  <a:pt x="366293" y="322057"/>
                </a:lnTo>
                <a:lnTo>
                  <a:pt x="390574" y="285272"/>
                </a:lnTo>
                <a:lnTo>
                  <a:pt x="406048" y="243564"/>
                </a:lnTo>
                <a:lnTo>
                  <a:pt x="411479" y="198120"/>
                </a:lnTo>
                <a:lnTo>
                  <a:pt x="406048" y="152675"/>
                </a:lnTo>
                <a:lnTo>
                  <a:pt x="390574" y="110967"/>
                </a:lnTo>
                <a:lnTo>
                  <a:pt x="366293" y="74182"/>
                </a:lnTo>
                <a:lnTo>
                  <a:pt x="334435" y="43507"/>
                </a:lnTo>
                <a:lnTo>
                  <a:pt x="296235" y="20127"/>
                </a:lnTo>
                <a:lnTo>
                  <a:pt x="252926" y="5229"/>
                </a:lnTo>
                <a:lnTo>
                  <a:pt x="205739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1500" y="3378708"/>
            <a:ext cx="411480" cy="396240"/>
          </a:xfrm>
          <a:custGeom>
            <a:avLst/>
            <a:gdLst/>
            <a:ahLst/>
            <a:cxnLst/>
            <a:rect l="l" t="t" r="r" b="b"/>
            <a:pathLst>
              <a:path w="411479" h="396239">
                <a:moveTo>
                  <a:pt x="0" y="198120"/>
                </a:moveTo>
                <a:lnTo>
                  <a:pt x="5431" y="152675"/>
                </a:lnTo>
                <a:lnTo>
                  <a:pt x="20905" y="110967"/>
                </a:lnTo>
                <a:lnTo>
                  <a:pt x="45186" y="74182"/>
                </a:lnTo>
                <a:lnTo>
                  <a:pt x="77044" y="43507"/>
                </a:lnTo>
                <a:lnTo>
                  <a:pt x="115244" y="20127"/>
                </a:lnTo>
                <a:lnTo>
                  <a:pt x="158553" y="5229"/>
                </a:lnTo>
                <a:lnTo>
                  <a:pt x="205739" y="0"/>
                </a:lnTo>
                <a:lnTo>
                  <a:pt x="252926" y="5229"/>
                </a:lnTo>
                <a:lnTo>
                  <a:pt x="296235" y="20127"/>
                </a:lnTo>
                <a:lnTo>
                  <a:pt x="334435" y="43507"/>
                </a:lnTo>
                <a:lnTo>
                  <a:pt x="366293" y="74182"/>
                </a:lnTo>
                <a:lnTo>
                  <a:pt x="390574" y="110967"/>
                </a:lnTo>
                <a:lnTo>
                  <a:pt x="406048" y="152675"/>
                </a:lnTo>
                <a:lnTo>
                  <a:pt x="411479" y="198120"/>
                </a:lnTo>
                <a:lnTo>
                  <a:pt x="406048" y="243564"/>
                </a:lnTo>
                <a:lnTo>
                  <a:pt x="390574" y="285272"/>
                </a:lnTo>
                <a:lnTo>
                  <a:pt x="366293" y="322057"/>
                </a:lnTo>
                <a:lnTo>
                  <a:pt x="334435" y="352732"/>
                </a:lnTo>
                <a:lnTo>
                  <a:pt x="296235" y="376112"/>
                </a:lnTo>
                <a:lnTo>
                  <a:pt x="252926" y="391010"/>
                </a:lnTo>
                <a:lnTo>
                  <a:pt x="205739" y="396240"/>
                </a:lnTo>
                <a:lnTo>
                  <a:pt x="158553" y="391010"/>
                </a:lnTo>
                <a:lnTo>
                  <a:pt x="115244" y="376112"/>
                </a:lnTo>
                <a:lnTo>
                  <a:pt x="77044" y="352732"/>
                </a:lnTo>
                <a:lnTo>
                  <a:pt x="45186" y="322057"/>
                </a:lnTo>
                <a:lnTo>
                  <a:pt x="20905" y="285272"/>
                </a:lnTo>
                <a:lnTo>
                  <a:pt x="5431" y="243564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36440" y="3451986"/>
            <a:ext cx="10413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9803" y="3698747"/>
            <a:ext cx="996950" cy="353695"/>
          </a:xfrm>
          <a:custGeom>
            <a:avLst/>
            <a:gdLst/>
            <a:ahLst/>
            <a:cxnLst/>
            <a:rect l="l" t="t" r="r" b="b"/>
            <a:pathLst>
              <a:path w="996950" h="353695">
                <a:moveTo>
                  <a:pt x="0" y="58928"/>
                </a:moveTo>
                <a:lnTo>
                  <a:pt x="4635" y="36004"/>
                </a:lnTo>
                <a:lnTo>
                  <a:pt x="17271" y="17271"/>
                </a:lnTo>
                <a:lnTo>
                  <a:pt x="36004" y="4635"/>
                </a:lnTo>
                <a:lnTo>
                  <a:pt x="58928" y="0"/>
                </a:lnTo>
                <a:lnTo>
                  <a:pt x="937768" y="0"/>
                </a:lnTo>
                <a:lnTo>
                  <a:pt x="960691" y="4635"/>
                </a:lnTo>
                <a:lnTo>
                  <a:pt x="979423" y="17271"/>
                </a:lnTo>
                <a:lnTo>
                  <a:pt x="992060" y="36004"/>
                </a:lnTo>
                <a:lnTo>
                  <a:pt x="996696" y="58928"/>
                </a:lnTo>
                <a:lnTo>
                  <a:pt x="996696" y="294639"/>
                </a:lnTo>
                <a:lnTo>
                  <a:pt x="992060" y="317579"/>
                </a:lnTo>
                <a:lnTo>
                  <a:pt x="979423" y="336310"/>
                </a:lnTo>
                <a:lnTo>
                  <a:pt x="960691" y="348937"/>
                </a:lnTo>
                <a:lnTo>
                  <a:pt x="937768" y="353567"/>
                </a:lnTo>
                <a:lnTo>
                  <a:pt x="58928" y="353567"/>
                </a:lnTo>
                <a:lnTo>
                  <a:pt x="36004" y="348937"/>
                </a:lnTo>
                <a:lnTo>
                  <a:pt x="17271" y="336310"/>
                </a:lnTo>
                <a:lnTo>
                  <a:pt x="4635" y="317579"/>
                </a:lnTo>
                <a:lnTo>
                  <a:pt x="0" y="294639"/>
                </a:lnTo>
                <a:lnTo>
                  <a:pt x="0" y="589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1035" y="3171444"/>
            <a:ext cx="2633980" cy="1176655"/>
          </a:xfrm>
          <a:custGeom>
            <a:avLst/>
            <a:gdLst/>
            <a:ahLst/>
            <a:cxnLst/>
            <a:rect l="l" t="t" r="r" b="b"/>
            <a:pathLst>
              <a:path w="2633979" h="1176654">
                <a:moveTo>
                  <a:pt x="0" y="1176528"/>
                </a:moveTo>
                <a:lnTo>
                  <a:pt x="2633471" y="1176528"/>
                </a:lnTo>
                <a:lnTo>
                  <a:pt x="2633471" y="0"/>
                </a:lnTo>
                <a:lnTo>
                  <a:pt x="0" y="0"/>
                </a:lnTo>
                <a:lnTo>
                  <a:pt x="0" y="1176528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1035" y="3171444"/>
            <a:ext cx="2633980" cy="1176655"/>
          </a:xfrm>
          <a:custGeom>
            <a:avLst/>
            <a:gdLst/>
            <a:ahLst/>
            <a:cxnLst/>
            <a:rect l="l" t="t" r="r" b="b"/>
            <a:pathLst>
              <a:path w="2633979" h="1176654">
                <a:moveTo>
                  <a:pt x="0" y="1176528"/>
                </a:moveTo>
                <a:lnTo>
                  <a:pt x="2633471" y="1176528"/>
                </a:lnTo>
                <a:lnTo>
                  <a:pt x="2633471" y="0"/>
                </a:lnTo>
                <a:lnTo>
                  <a:pt x="0" y="0"/>
                </a:lnTo>
                <a:lnTo>
                  <a:pt x="0" y="11765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6859" y="3278123"/>
            <a:ext cx="1143000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6859" y="3278123"/>
            <a:ext cx="1143000" cy="942340"/>
          </a:xfrm>
          <a:custGeom>
            <a:avLst/>
            <a:gdLst/>
            <a:ahLst/>
            <a:cxnLst/>
            <a:rect l="l" t="t" r="r" b="b"/>
            <a:pathLst>
              <a:path w="1143000" h="942339">
                <a:moveTo>
                  <a:pt x="0" y="941832"/>
                </a:moveTo>
                <a:lnTo>
                  <a:pt x="1143000" y="941832"/>
                </a:lnTo>
                <a:lnTo>
                  <a:pt x="1143000" y="0"/>
                </a:lnTo>
                <a:lnTo>
                  <a:pt x="0" y="0"/>
                </a:lnTo>
                <a:lnTo>
                  <a:pt x="0" y="941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19953" y="3351657"/>
            <a:ext cx="4191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INPUT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1954" y="3687317"/>
            <a:ext cx="8997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Zero </a:t>
            </a:r>
            <a:r>
              <a:rPr sz="1000" spc="-5" dirty="0">
                <a:latin typeface="Times New Roman"/>
                <a:cs typeface="Times New Roman"/>
              </a:rPr>
              <a:t>Knowledge  Proof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Validity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7876" y="3278123"/>
            <a:ext cx="1143000" cy="984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7876" y="3278123"/>
            <a:ext cx="1143000" cy="9848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685"/>
              </a:spcBef>
            </a:pPr>
            <a:r>
              <a:rPr sz="1000" b="1" spc="-5" dirty="0">
                <a:latin typeface="Times New Roman"/>
                <a:cs typeface="Times New Roman"/>
              </a:rPr>
              <a:t>OUTPUT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90805" marR="8763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Details </a:t>
            </a:r>
            <a:r>
              <a:rPr sz="1000" spc="-5" dirty="0">
                <a:latin typeface="Times New Roman"/>
                <a:cs typeface="Times New Roman"/>
              </a:rPr>
              <a:t>requested 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construct a</a:t>
            </a:r>
            <a:r>
              <a:rPr sz="1000" spc="-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Zero  </a:t>
            </a:r>
            <a:r>
              <a:rPr sz="1000" spc="-5" dirty="0">
                <a:latin typeface="Times New Roman"/>
                <a:cs typeface="Times New Roman"/>
              </a:rPr>
              <a:t>Knowledge Proof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3059" y="3698747"/>
            <a:ext cx="993775" cy="353695"/>
          </a:xfrm>
          <a:custGeom>
            <a:avLst/>
            <a:gdLst/>
            <a:ahLst/>
            <a:cxnLst/>
            <a:rect l="l" t="t" r="r" b="b"/>
            <a:pathLst>
              <a:path w="993775" h="353695">
                <a:moveTo>
                  <a:pt x="0" y="58928"/>
                </a:moveTo>
                <a:lnTo>
                  <a:pt x="4635" y="36004"/>
                </a:lnTo>
                <a:lnTo>
                  <a:pt x="17272" y="17271"/>
                </a:lnTo>
                <a:lnTo>
                  <a:pt x="36004" y="4635"/>
                </a:lnTo>
                <a:lnTo>
                  <a:pt x="58927" y="0"/>
                </a:lnTo>
                <a:lnTo>
                  <a:pt x="934719" y="0"/>
                </a:lnTo>
                <a:lnTo>
                  <a:pt x="957643" y="4635"/>
                </a:lnTo>
                <a:lnTo>
                  <a:pt x="976376" y="17271"/>
                </a:lnTo>
                <a:lnTo>
                  <a:pt x="989012" y="36004"/>
                </a:lnTo>
                <a:lnTo>
                  <a:pt x="993648" y="58928"/>
                </a:lnTo>
                <a:lnTo>
                  <a:pt x="993648" y="294639"/>
                </a:lnTo>
                <a:lnTo>
                  <a:pt x="989012" y="317579"/>
                </a:lnTo>
                <a:lnTo>
                  <a:pt x="976376" y="336310"/>
                </a:lnTo>
                <a:lnTo>
                  <a:pt x="957643" y="348937"/>
                </a:lnTo>
                <a:lnTo>
                  <a:pt x="934719" y="353567"/>
                </a:lnTo>
                <a:lnTo>
                  <a:pt x="58927" y="353567"/>
                </a:lnTo>
                <a:lnTo>
                  <a:pt x="36004" y="348937"/>
                </a:lnTo>
                <a:lnTo>
                  <a:pt x="17271" y="336310"/>
                </a:lnTo>
                <a:lnTo>
                  <a:pt x="4635" y="317579"/>
                </a:lnTo>
                <a:lnTo>
                  <a:pt x="0" y="294639"/>
                </a:lnTo>
                <a:lnTo>
                  <a:pt x="0" y="589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916" y="3378708"/>
            <a:ext cx="408940" cy="396240"/>
          </a:xfrm>
          <a:custGeom>
            <a:avLst/>
            <a:gdLst/>
            <a:ahLst/>
            <a:cxnLst/>
            <a:rect l="l" t="t" r="r" b="b"/>
            <a:pathLst>
              <a:path w="408940" h="396239">
                <a:moveTo>
                  <a:pt x="204215" y="0"/>
                </a:moveTo>
                <a:lnTo>
                  <a:pt x="157390" y="5229"/>
                </a:lnTo>
                <a:lnTo>
                  <a:pt x="114405" y="20127"/>
                </a:lnTo>
                <a:lnTo>
                  <a:pt x="76487" y="43507"/>
                </a:lnTo>
                <a:lnTo>
                  <a:pt x="44862" y="74182"/>
                </a:lnTo>
                <a:lnTo>
                  <a:pt x="20756" y="110967"/>
                </a:lnTo>
                <a:lnTo>
                  <a:pt x="5393" y="152675"/>
                </a:lnTo>
                <a:lnTo>
                  <a:pt x="0" y="198120"/>
                </a:lnTo>
                <a:lnTo>
                  <a:pt x="5393" y="243564"/>
                </a:lnTo>
                <a:lnTo>
                  <a:pt x="20756" y="285272"/>
                </a:lnTo>
                <a:lnTo>
                  <a:pt x="44862" y="322057"/>
                </a:lnTo>
                <a:lnTo>
                  <a:pt x="76487" y="352732"/>
                </a:lnTo>
                <a:lnTo>
                  <a:pt x="114405" y="376112"/>
                </a:lnTo>
                <a:lnTo>
                  <a:pt x="157390" y="391010"/>
                </a:lnTo>
                <a:lnTo>
                  <a:pt x="204215" y="396240"/>
                </a:lnTo>
                <a:lnTo>
                  <a:pt x="251041" y="391010"/>
                </a:lnTo>
                <a:lnTo>
                  <a:pt x="294026" y="376112"/>
                </a:lnTo>
                <a:lnTo>
                  <a:pt x="331944" y="352732"/>
                </a:lnTo>
                <a:lnTo>
                  <a:pt x="363569" y="322057"/>
                </a:lnTo>
                <a:lnTo>
                  <a:pt x="387675" y="285272"/>
                </a:lnTo>
                <a:lnTo>
                  <a:pt x="403038" y="243564"/>
                </a:lnTo>
                <a:lnTo>
                  <a:pt x="408431" y="198120"/>
                </a:lnTo>
                <a:lnTo>
                  <a:pt x="403038" y="152675"/>
                </a:lnTo>
                <a:lnTo>
                  <a:pt x="387675" y="110967"/>
                </a:lnTo>
                <a:lnTo>
                  <a:pt x="363569" y="74182"/>
                </a:lnTo>
                <a:lnTo>
                  <a:pt x="331944" y="43507"/>
                </a:lnTo>
                <a:lnTo>
                  <a:pt x="294026" y="20127"/>
                </a:lnTo>
                <a:lnTo>
                  <a:pt x="251041" y="5229"/>
                </a:lnTo>
                <a:lnTo>
                  <a:pt x="204215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916" y="3378708"/>
            <a:ext cx="408940" cy="396240"/>
          </a:xfrm>
          <a:custGeom>
            <a:avLst/>
            <a:gdLst/>
            <a:ahLst/>
            <a:cxnLst/>
            <a:rect l="l" t="t" r="r" b="b"/>
            <a:pathLst>
              <a:path w="408940" h="396239">
                <a:moveTo>
                  <a:pt x="0" y="198120"/>
                </a:moveTo>
                <a:lnTo>
                  <a:pt x="5393" y="152675"/>
                </a:lnTo>
                <a:lnTo>
                  <a:pt x="20756" y="110967"/>
                </a:lnTo>
                <a:lnTo>
                  <a:pt x="44862" y="74182"/>
                </a:lnTo>
                <a:lnTo>
                  <a:pt x="76487" y="43507"/>
                </a:lnTo>
                <a:lnTo>
                  <a:pt x="114405" y="20127"/>
                </a:lnTo>
                <a:lnTo>
                  <a:pt x="157390" y="5229"/>
                </a:lnTo>
                <a:lnTo>
                  <a:pt x="204215" y="0"/>
                </a:lnTo>
                <a:lnTo>
                  <a:pt x="251041" y="5229"/>
                </a:lnTo>
                <a:lnTo>
                  <a:pt x="294026" y="20127"/>
                </a:lnTo>
                <a:lnTo>
                  <a:pt x="331944" y="43507"/>
                </a:lnTo>
                <a:lnTo>
                  <a:pt x="363569" y="74182"/>
                </a:lnTo>
                <a:lnTo>
                  <a:pt x="387675" y="110967"/>
                </a:lnTo>
                <a:lnTo>
                  <a:pt x="403038" y="152675"/>
                </a:lnTo>
                <a:lnTo>
                  <a:pt x="408431" y="198120"/>
                </a:lnTo>
                <a:lnTo>
                  <a:pt x="403038" y="243564"/>
                </a:lnTo>
                <a:lnTo>
                  <a:pt x="387675" y="285272"/>
                </a:lnTo>
                <a:lnTo>
                  <a:pt x="363569" y="322057"/>
                </a:lnTo>
                <a:lnTo>
                  <a:pt x="331944" y="352732"/>
                </a:lnTo>
                <a:lnTo>
                  <a:pt x="294026" y="376112"/>
                </a:lnTo>
                <a:lnTo>
                  <a:pt x="251041" y="391010"/>
                </a:lnTo>
                <a:lnTo>
                  <a:pt x="204215" y="396240"/>
                </a:lnTo>
                <a:lnTo>
                  <a:pt x="157390" y="391010"/>
                </a:lnTo>
                <a:lnTo>
                  <a:pt x="114405" y="376112"/>
                </a:lnTo>
                <a:lnTo>
                  <a:pt x="76487" y="352732"/>
                </a:lnTo>
                <a:lnTo>
                  <a:pt x="44862" y="322057"/>
                </a:lnTo>
                <a:lnTo>
                  <a:pt x="20756" y="285272"/>
                </a:lnTo>
                <a:lnTo>
                  <a:pt x="5393" y="243564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3112" y="3451986"/>
            <a:ext cx="10413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22564" y="3378708"/>
            <a:ext cx="408940" cy="396240"/>
          </a:xfrm>
          <a:custGeom>
            <a:avLst/>
            <a:gdLst/>
            <a:ahLst/>
            <a:cxnLst/>
            <a:rect l="l" t="t" r="r" b="b"/>
            <a:pathLst>
              <a:path w="408940" h="396239">
                <a:moveTo>
                  <a:pt x="204215" y="0"/>
                </a:moveTo>
                <a:lnTo>
                  <a:pt x="157394" y="5229"/>
                </a:lnTo>
                <a:lnTo>
                  <a:pt x="114411" y="20127"/>
                </a:lnTo>
                <a:lnTo>
                  <a:pt x="76493" y="43507"/>
                </a:lnTo>
                <a:lnTo>
                  <a:pt x="44866" y="74182"/>
                </a:lnTo>
                <a:lnTo>
                  <a:pt x="20758" y="110967"/>
                </a:lnTo>
                <a:lnTo>
                  <a:pt x="5393" y="152675"/>
                </a:lnTo>
                <a:lnTo>
                  <a:pt x="0" y="198120"/>
                </a:lnTo>
                <a:lnTo>
                  <a:pt x="5393" y="243564"/>
                </a:lnTo>
                <a:lnTo>
                  <a:pt x="20758" y="285272"/>
                </a:lnTo>
                <a:lnTo>
                  <a:pt x="44866" y="322057"/>
                </a:lnTo>
                <a:lnTo>
                  <a:pt x="76493" y="352732"/>
                </a:lnTo>
                <a:lnTo>
                  <a:pt x="114411" y="376112"/>
                </a:lnTo>
                <a:lnTo>
                  <a:pt x="157394" y="391010"/>
                </a:lnTo>
                <a:lnTo>
                  <a:pt x="204215" y="396240"/>
                </a:lnTo>
                <a:lnTo>
                  <a:pt x="251037" y="391010"/>
                </a:lnTo>
                <a:lnTo>
                  <a:pt x="294020" y="376112"/>
                </a:lnTo>
                <a:lnTo>
                  <a:pt x="331938" y="352732"/>
                </a:lnTo>
                <a:lnTo>
                  <a:pt x="363565" y="322057"/>
                </a:lnTo>
                <a:lnTo>
                  <a:pt x="387673" y="285272"/>
                </a:lnTo>
                <a:lnTo>
                  <a:pt x="403038" y="243564"/>
                </a:lnTo>
                <a:lnTo>
                  <a:pt x="408431" y="198120"/>
                </a:lnTo>
                <a:lnTo>
                  <a:pt x="403038" y="152675"/>
                </a:lnTo>
                <a:lnTo>
                  <a:pt x="387673" y="110967"/>
                </a:lnTo>
                <a:lnTo>
                  <a:pt x="363565" y="74182"/>
                </a:lnTo>
                <a:lnTo>
                  <a:pt x="331938" y="43507"/>
                </a:lnTo>
                <a:lnTo>
                  <a:pt x="294020" y="20127"/>
                </a:lnTo>
                <a:lnTo>
                  <a:pt x="251037" y="5229"/>
                </a:lnTo>
                <a:lnTo>
                  <a:pt x="204215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22564" y="3378708"/>
            <a:ext cx="408940" cy="396240"/>
          </a:xfrm>
          <a:custGeom>
            <a:avLst/>
            <a:gdLst/>
            <a:ahLst/>
            <a:cxnLst/>
            <a:rect l="l" t="t" r="r" b="b"/>
            <a:pathLst>
              <a:path w="408940" h="396239">
                <a:moveTo>
                  <a:pt x="0" y="198120"/>
                </a:moveTo>
                <a:lnTo>
                  <a:pt x="5393" y="152675"/>
                </a:lnTo>
                <a:lnTo>
                  <a:pt x="20758" y="110967"/>
                </a:lnTo>
                <a:lnTo>
                  <a:pt x="44866" y="74182"/>
                </a:lnTo>
                <a:lnTo>
                  <a:pt x="76493" y="43507"/>
                </a:lnTo>
                <a:lnTo>
                  <a:pt x="114411" y="20127"/>
                </a:lnTo>
                <a:lnTo>
                  <a:pt x="157394" y="5229"/>
                </a:lnTo>
                <a:lnTo>
                  <a:pt x="204215" y="0"/>
                </a:lnTo>
                <a:lnTo>
                  <a:pt x="251037" y="5229"/>
                </a:lnTo>
                <a:lnTo>
                  <a:pt x="294020" y="20127"/>
                </a:lnTo>
                <a:lnTo>
                  <a:pt x="331938" y="43507"/>
                </a:lnTo>
                <a:lnTo>
                  <a:pt x="363565" y="74182"/>
                </a:lnTo>
                <a:lnTo>
                  <a:pt x="387673" y="110967"/>
                </a:lnTo>
                <a:lnTo>
                  <a:pt x="403038" y="152675"/>
                </a:lnTo>
                <a:lnTo>
                  <a:pt x="408431" y="198120"/>
                </a:lnTo>
                <a:lnTo>
                  <a:pt x="403038" y="243564"/>
                </a:lnTo>
                <a:lnTo>
                  <a:pt x="387673" y="285272"/>
                </a:lnTo>
                <a:lnTo>
                  <a:pt x="363565" y="322057"/>
                </a:lnTo>
                <a:lnTo>
                  <a:pt x="331938" y="352732"/>
                </a:lnTo>
                <a:lnTo>
                  <a:pt x="294020" y="376112"/>
                </a:lnTo>
                <a:lnTo>
                  <a:pt x="251037" y="391010"/>
                </a:lnTo>
                <a:lnTo>
                  <a:pt x="204215" y="396240"/>
                </a:lnTo>
                <a:lnTo>
                  <a:pt x="157394" y="391010"/>
                </a:lnTo>
                <a:lnTo>
                  <a:pt x="114411" y="376112"/>
                </a:lnTo>
                <a:lnTo>
                  <a:pt x="76493" y="352732"/>
                </a:lnTo>
                <a:lnTo>
                  <a:pt x="44866" y="322057"/>
                </a:lnTo>
                <a:lnTo>
                  <a:pt x="20758" y="285272"/>
                </a:lnTo>
                <a:lnTo>
                  <a:pt x="5393" y="243564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78139" y="3451986"/>
            <a:ext cx="10413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9259" y="3543427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509" y="0"/>
                </a:moveTo>
                <a:lnTo>
                  <a:pt x="343081" y="31704"/>
                </a:lnTo>
                <a:lnTo>
                  <a:pt x="355777" y="31877"/>
                </a:lnTo>
                <a:lnTo>
                  <a:pt x="355612" y="44577"/>
                </a:lnTo>
                <a:lnTo>
                  <a:pt x="342907" y="44577"/>
                </a:lnTo>
                <a:lnTo>
                  <a:pt x="342480" y="76200"/>
                </a:lnTo>
                <a:lnTo>
                  <a:pt x="407892" y="44577"/>
                </a:lnTo>
                <a:lnTo>
                  <a:pt x="355612" y="44577"/>
                </a:lnTo>
                <a:lnTo>
                  <a:pt x="342910" y="44404"/>
                </a:lnTo>
                <a:lnTo>
                  <a:pt x="408249" y="44404"/>
                </a:lnTo>
                <a:lnTo>
                  <a:pt x="419188" y="39116"/>
                </a:lnTo>
                <a:lnTo>
                  <a:pt x="343509" y="0"/>
                </a:lnTo>
                <a:close/>
              </a:path>
              <a:path w="419734" h="76200">
                <a:moveTo>
                  <a:pt x="343081" y="31704"/>
                </a:moveTo>
                <a:lnTo>
                  <a:pt x="342910" y="44404"/>
                </a:lnTo>
                <a:lnTo>
                  <a:pt x="355612" y="44577"/>
                </a:lnTo>
                <a:lnTo>
                  <a:pt x="355777" y="31877"/>
                </a:lnTo>
                <a:lnTo>
                  <a:pt x="343081" y="31704"/>
                </a:lnTo>
                <a:close/>
              </a:path>
              <a:path w="419734" h="76200">
                <a:moveTo>
                  <a:pt x="177" y="27051"/>
                </a:moveTo>
                <a:lnTo>
                  <a:pt x="0" y="39751"/>
                </a:lnTo>
                <a:lnTo>
                  <a:pt x="342910" y="44404"/>
                </a:lnTo>
                <a:lnTo>
                  <a:pt x="343081" y="31704"/>
                </a:lnTo>
                <a:lnTo>
                  <a:pt x="177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2853" y="3543427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535" y="0"/>
                </a:moveTo>
                <a:lnTo>
                  <a:pt x="343112" y="31704"/>
                </a:lnTo>
                <a:lnTo>
                  <a:pt x="355854" y="31877"/>
                </a:lnTo>
                <a:lnTo>
                  <a:pt x="355600" y="44577"/>
                </a:lnTo>
                <a:lnTo>
                  <a:pt x="342940" y="44577"/>
                </a:lnTo>
                <a:lnTo>
                  <a:pt x="342519" y="76200"/>
                </a:lnTo>
                <a:lnTo>
                  <a:pt x="407930" y="44577"/>
                </a:lnTo>
                <a:lnTo>
                  <a:pt x="355600" y="44577"/>
                </a:lnTo>
                <a:lnTo>
                  <a:pt x="342942" y="44405"/>
                </a:lnTo>
                <a:lnTo>
                  <a:pt x="408286" y="44405"/>
                </a:lnTo>
                <a:lnTo>
                  <a:pt x="419226" y="39116"/>
                </a:lnTo>
                <a:lnTo>
                  <a:pt x="343535" y="0"/>
                </a:lnTo>
                <a:close/>
              </a:path>
              <a:path w="419735" h="76200">
                <a:moveTo>
                  <a:pt x="343112" y="31704"/>
                </a:moveTo>
                <a:lnTo>
                  <a:pt x="342942" y="44405"/>
                </a:lnTo>
                <a:lnTo>
                  <a:pt x="355600" y="44577"/>
                </a:lnTo>
                <a:lnTo>
                  <a:pt x="355854" y="31877"/>
                </a:lnTo>
                <a:lnTo>
                  <a:pt x="343112" y="31704"/>
                </a:lnTo>
                <a:close/>
              </a:path>
              <a:path w="419735" h="76200">
                <a:moveTo>
                  <a:pt x="254" y="27051"/>
                </a:moveTo>
                <a:lnTo>
                  <a:pt x="0" y="39751"/>
                </a:lnTo>
                <a:lnTo>
                  <a:pt x="342942" y="44405"/>
                </a:lnTo>
                <a:lnTo>
                  <a:pt x="343112" y="31704"/>
                </a:lnTo>
                <a:lnTo>
                  <a:pt x="254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9620" y="3543427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534" y="0"/>
                </a:moveTo>
                <a:lnTo>
                  <a:pt x="343112" y="31704"/>
                </a:lnTo>
                <a:lnTo>
                  <a:pt x="355853" y="31877"/>
                </a:lnTo>
                <a:lnTo>
                  <a:pt x="355600" y="44577"/>
                </a:lnTo>
                <a:lnTo>
                  <a:pt x="342940" y="44577"/>
                </a:lnTo>
                <a:lnTo>
                  <a:pt x="342519" y="76200"/>
                </a:lnTo>
                <a:lnTo>
                  <a:pt x="407930" y="44577"/>
                </a:lnTo>
                <a:lnTo>
                  <a:pt x="355600" y="44577"/>
                </a:lnTo>
                <a:lnTo>
                  <a:pt x="342942" y="44405"/>
                </a:lnTo>
                <a:lnTo>
                  <a:pt x="408286" y="44405"/>
                </a:lnTo>
                <a:lnTo>
                  <a:pt x="419226" y="39116"/>
                </a:lnTo>
                <a:lnTo>
                  <a:pt x="343534" y="0"/>
                </a:lnTo>
                <a:close/>
              </a:path>
              <a:path w="419734" h="76200">
                <a:moveTo>
                  <a:pt x="343112" y="31704"/>
                </a:moveTo>
                <a:lnTo>
                  <a:pt x="342942" y="44405"/>
                </a:lnTo>
                <a:lnTo>
                  <a:pt x="355600" y="44577"/>
                </a:lnTo>
                <a:lnTo>
                  <a:pt x="355853" y="31877"/>
                </a:lnTo>
                <a:lnTo>
                  <a:pt x="343112" y="31704"/>
                </a:lnTo>
                <a:close/>
              </a:path>
              <a:path w="419734" h="76200">
                <a:moveTo>
                  <a:pt x="253" y="27051"/>
                </a:moveTo>
                <a:lnTo>
                  <a:pt x="0" y="39751"/>
                </a:lnTo>
                <a:lnTo>
                  <a:pt x="342942" y="44405"/>
                </a:lnTo>
                <a:lnTo>
                  <a:pt x="343112" y="31704"/>
                </a:lnTo>
                <a:lnTo>
                  <a:pt x="253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4653" y="3543427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535" y="0"/>
                </a:moveTo>
                <a:lnTo>
                  <a:pt x="343112" y="31704"/>
                </a:lnTo>
                <a:lnTo>
                  <a:pt x="355854" y="31877"/>
                </a:lnTo>
                <a:lnTo>
                  <a:pt x="355600" y="44577"/>
                </a:lnTo>
                <a:lnTo>
                  <a:pt x="342940" y="44577"/>
                </a:lnTo>
                <a:lnTo>
                  <a:pt x="342519" y="76200"/>
                </a:lnTo>
                <a:lnTo>
                  <a:pt x="407930" y="44577"/>
                </a:lnTo>
                <a:lnTo>
                  <a:pt x="355600" y="44577"/>
                </a:lnTo>
                <a:lnTo>
                  <a:pt x="342942" y="44405"/>
                </a:lnTo>
                <a:lnTo>
                  <a:pt x="408286" y="44405"/>
                </a:lnTo>
                <a:lnTo>
                  <a:pt x="419226" y="39116"/>
                </a:lnTo>
                <a:lnTo>
                  <a:pt x="343535" y="0"/>
                </a:lnTo>
                <a:close/>
              </a:path>
              <a:path w="419735" h="76200">
                <a:moveTo>
                  <a:pt x="343112" y="31704"/>
                </a:moveTo>
                <a:lnTo>
                  <a:pt x="342942" y="44405"/>
                </a:lnTo>
                <a:lnTo>
                  <a:pt x="355600" y="44577"/>
                </a:lnTo>
                <a:lnTo>
                  <a:pt x="355854" y="31877"/>
                </a:lnTo>
                <a:lnTo>
                  <a:pt x="343112" y="31704"/>
                </a:lnTo>
                <a:close/>
              </a:path>
              <a:path w="419735" h="76200">
                <a:moveTo>
                  <a:pt x="254" y="27051"/>
                </a:moveTo>
                <a:lnTo>
                  <a:pt x="0" y="39751"/>
                </a:lnTo>
                <a:lnTo>
                  <a:pt x="342942" y="44405"/>
                </a:lnTo>
                <a:lnTo>
                  <a:pt x="343112" y="31704"/>
                </a:lnTo>
                <a:lnTo>
                  <a:pt x="254" y="2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88835" y="3659123"/>
            <a:ext cx="993775" cy="509270"/>
          </a:xfrm>
          <a:custGeom>
            <a:avLst/>
            <a:gdLst/>
            <a:ahLst/>
            <a:cxnLst/>
            <a:rect l="l" t="t" r="r" b="b"/>
            <a:pathLst>
              <a:path w="993775" h="509270">
                <a:moveTo>
                  <a:pt x="0" y="84836"/>
                </a:moveTo>
                <a:lnTo>
                  <a:pt x="6665" y="51810"/>
                </a:lnTo>
                <a:lnTo>
                  <a:pt x="24844" y="24844"/>
                </a:lnTo>
                <a:lnTo>
                  <a:pt x="51810" y="6665"/>
                </a:lnTo>
                <a:lnTo>
                  <a:pt x="84836" y="0"/>
                </a:lnTo>
                <a:lnTo>
                  <a:pt x="908812" y="0"/>
                </a:lnTo>
                <a:lnTo>
                  <a:pt x="941837" y="6665"/>
                </a:lnTo>
                <a:lnTo>
                  <a:pt x="968803" y="24844"/>
                </a:lnTo>
                <a:lnTo>
                  <a:pt x="986982" y="51810"/>
                </a:lnTo>
                <a:lnTo>
                  <a:pt x="993648" y="84836"/>
                </a:lnTo>
                <a:lnTo>
                  <a:pt x="993648" y="424180"/>
                </a:lnTo>
                <a:lnTo>
                  <a:pt x="986982" y="457200"/>
                </a:lnTo>
                <a:lnTo>
                  <a:pt x="968803" y="484166"/>
                </a:lnTo>
                <a:lnTo>
                  <a:pt x="941837" y="502348"/>
                </a:lnTo>
                <a:lnTo>
                  <a:pt x="908812" y="509016"/>
                </a:lnTo>
                <a:lnTo>
                  <a:pt x="84836" y="509016"/>
                </a:lnTo>
                <a:lnTo>
                  <a:pt x="51810" y="502348"/>
                </a:lnTo>
                <a:lnTo>
                  <a:pt x="24844" y="484166"/>
                </a:lnTo>
                <a:lnTo>
                  <a:pt x="6665" y="457200"/>
                </a:lnTo>
                <a:lnTo>
                  <a:pt x="0" y="424180"/>
                </a:lnTo>
                <a:lnTo>
                  <a:pt x="0" y="84836"/>
                </a:lnTo>
                <a:close/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6435" y="3659123"/>
            <a:ext cx="993775" cy="509270"/>
          </a:xfrm>
          <a:custGeom>
            <a:avLst/>
            <a:gdLst/>
            <a:ahLst/>
            <a:cxnLst/>
            <a:rect l="l" t="t" r="r" b="b"/>
            <a:pathLst>
              <a:path w="993775" h="509270">
                <a:moveTo>
                  <a:pt x="0" y="84836"/>
                </a:moveTo>
                <a:lnTo>
                  <a:pt x="6665" y="51810"/>
                </a:lnTo>
                <a:lnTo>
                  <a:pt x="24844" y="24844"/>
                </a:lnTo>
                <a:lnTo>
                  <a:pt x="51810" y="6665"/>
                </a:lnTo>
                <a:lnTo>
                  <a:pt x="84836" y="0"/>
                </a:lnTo>
                <a:lnTo>
                  <a:pt x="908812" y="0"/>
                </a:lnTo>
                <a:lnTo>
                  <a:pt x="941837" y="6665"/>
                </a:lnTo>
                <a:lnTo>
                  <a:pt x="968803" y="24844"/>
                </a:lnTo>
                <a:lnTo>
                  <a:pt x="986982" y="51810"/>
                </a:lnTo>
                <a:lnTo>
                  <a:pt x="993648" y="84836"/>
                </a:lnTo>
                <a:lnTo>
                  <a:pt x="993648" y="424180"/>
                </a:lnTo>
                <a:lnTo>
                  <a:pt x="986982" y="457200"/>
                </a:lnTo>
                <a:lnTo>
                  <a:pt x="968803" y="484166"/>
                </a:lnTo>
                <a:lnTo>
                  <a:pt x="941837" y="502348"/>
                </a:lnTo>
                <a:lnTo>
                  <a:pt x="908812" y="509016"/>
                </a:lnTo>
                <a:lnTo>
                  <a:pt x="84836" y="509016"/>
                </a:lnTo>
                <a:lnTo>
                  <a:pt x="51810" y="502348"/>
                </a:lnTo>
                <a:lnTo>
                  <a:pt x="24844" y="484166"/>
                </a:lnTo>
                <a:lnTo>
                  <a:pt x="6665" y="457200"/>
                </a:lnTo>
                <a:lnTo>
                  <a:pt x="0" y="424180"/>
                </a:lnTo>
                <a:lnTo>
                  <a:pt x="0" y="84836"/>
                </a:lnTo>
                <a:close/>
              </a:path>
            </a:pathLst>
          </a:custGeom>
          <a:ln w="9144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2944" y="3846576"/>
            <a:ext cx="1694814" cy="331470"/>
          </a:xfrm>
          <a:custGeom>
            <a:avLst/>
            <a:gdLst/>
            <a:ahLst/>
            <a:cxnLst/>
            <a:rect l="l" t="t" r="r" b="b"/>
            <a:pathLst>
              <a:path w="1694814" h="331470">
                <a:moveTo>
                  <a:pt x="0" y="155206"/>
                </a:moveTo>
                <a:lnTo>
                  <a:pt x="46738" y="159164"/>
                </a:lnTo>
                <a:lnTo>
                  <a:pt x="92261" y="169911"/>
                </a:lnTo>
                <a:lnTo>
                  <a:pt x="136896" y="185756"/>
                </a:lnTo>
                <a:lnTo>
                  <a:pt x="180969" y="205008"/>
                </a:lnTo>
                <a:lnTo>
                  <a:pt x="224809" y="225976"/>
                </a:lnTo>
                <a:lnTo>
                  <a:pt x="268741" y="246970"/>
                </a:lnTo>
                <a:lnTo>
                  <a:pt x="313093" y="266297"/>
                </a:lnTo>
                <a:lnTo>
                  <a:pt x="358193" y="282268"/>
                </a:lnTo>
                <a:lnTo>
                  <a:pt x="404367" y="293192"/>
                </a:lnTo>
                <a:lnTo>
                  <a:pt x="454749" y="301360"/>
                </a:lnTo>
                <a:lnTo>
                  <a:pt x="505452" y="308925"/>
                </a:lnTo>
                <a:lnTo>
                  <a:pt x="556410" y="315701"/>
                </a:lnTo>
                <a:lnTo>
                  <a:pt x="607553" y="321502"/>
                </a:lnTo>
                <a:lnTo>
                  <a:pt x="658813" y="326141"/>
                </a:lnTo>
                <a:lnTo>
                  <a:pt x="710120" y="329431"/>
                </a:lnTo>
                <a:lnTo>
                  <a:pt x="761406" y="331187"/>
                </a:lnTo>
                <a:lnTo>
                  <a:pt x="812602" y="331222"/>
                </a:lnTo>
                <a:lnTo>
                  <a:pt x="863639" y="329350"/>
                </a:lnTo>
                <a:lnTo>
                  <a:pt x="914449" y="325384"/>
                </a:lnTo>
                <a:lnTo>
                  <a:pt x="964962" y="319138"/>
                </a:lnTo>
                <a:lnTo>
                  <a:pt x="1015110" y="310426"/>
                </a:lnTo>
                <a:lnTo>
                  <a:pt x="1060233" y="298878"/>
                </a:lnTo>
                <a:lnTo>
                  <a:pt x="1104183" y="283041"/>
                </a:lnTo>
                <a:lnTo>
                  <a:pt x="1147136" y="263612"/>
                </a:lnTo>
                <a:lnTo>
                  <a:pt x="1189267" y="241283"/>
                </a:lnTo>
                <a:lnTo>
                  <a:pt x="1230753" y="216750"/>
                </a:lnTo>
                <a:lnTo>
                  <a:pt x="1271768" y="190707"/>
                </a:lnTo>
                <a:lnTo>
                  <a:pt x="1312488" y="163848"/>
                </a:lnTo>
                <a:lnTo>
                  <a:pt x="1353089" y="136867"/>
                </a:lnTo>
                <a:lnTo>
                  <a:pt x="1393747" y="110460"/>
                </a:lnTo>
                <a:lnTo>
                  <a:pt x="1434637" y="85321"/>
                </a:lnTo>
                <a:lnTo>
                  <a:pt x="1475935" y="62144"/>
                </a:lnTo>
                <a:lnTo>
                  <a:pt x="1517816" y="41624"/>
                </a:lnTo>
                <a:lnTo>
                  <a:pt x="1560456" y="24455"/>
                </a:lnTo>
                <a:lnTo>
                  <a:pt x="1604031" y="11332"/>
                </a:lnTo>
                <a:lnTo>
                  <a:pt x="1648716" y="2948"/>
                </a:lnTo>
                <a:lnTo>
                  <a:pt x="1694688" y="0"/>
                </a:lnTo>
              </a:path>
            </a:pathLst>
          </a:custGeom>
          <a:ln w="1828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8183" y="4059935"/>
            <a:ext cx="219455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1023" y="4050791"/>
            <a:ext cx="219455" cy="219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46019" y="4447743"/>
            <a:ext cx="309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TRANSACTION </a:t>
            </a:r>
            <a:r>
              <a:rPr sz="1200" b="1" spc="-10" dirty="0">
                <a:latin typeface="Times New Roman"/>
                <a:cs typeface="Times New Roman"/>
              </a:rPr>
              <a:t>VERIFICATION IN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ZCASH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B4195-3226-4FF5-AD14-30FD978B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51FA8-D949-422E-933A-2AB8F9F7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" y="0"/>
            <a:ext cx="9144000" cy="5145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0550" y="425653"/>
            <a:ext cx="8267700" cy="2266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3C85C5"/>
                </a:solidFill>
                <a:latin typeface="Arial"/>
                <a:cs typeface="Arial"/>
              </a:rPr>
              <a:t>ZSL</a:t>
            </a:r>
            <a:endParaRPr sz="28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864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spc="-10" dirty="0">
                <a:latin typeface="Arial"/>
                <a:cs typeface="Arial"/>
              </a:rPr>
              <a:t>ZSL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enables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transferring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digital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assets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without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publishing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any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information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sender,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receiver,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Arial"/>
                <a:cs typeface="Arial"/>
              </a:rPr>
              <a:t>and the quantity of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assets.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15" dirty="0">
                <a:latin typeface="Arial"/>
                <a:cs typeface="Arial"/>
              </a:rPr>
              <a:t>ensures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authorization </a:t>
            </a:r>
            <a:r>
              <a:rPr sz="1400" spc="-10" dirty="0">
                <a:latin typeface="Arial"/>
                <a:cs typeface="Arial"/>
              </a:rPr>
              <a:t>of the </a:t>
            </a:r>
            <a:r>
              <a:rPr sz="1400" spc="-15" dirty="0">
                <a:latin typeface="Arial"/>
                <a:cs typeface="Arial"/>
              </a:rPr>
              <a:t>sender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transfer the </a:t>
            </a:r>
            <a:r>
              <a:rPr sz="1400" spc="-15" dirty="0">
                <a:latin typeface="Arial"/>
                <a:cs typeface="Arial"/>
              </a:rPr>
              <a:t>ownership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 assets.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spc="-10" dirty="0">
                <a:latin typeface="Arial"/>
                <a:cs typeface="Arial"/>
              </a:rPr>
              <a:t>ZSL removes </a:t>
            </a:r>
            <a:r>
              <a:rPr sz="1400" spc="-15" dirty="0">
                <a:latin typeface="Arial"/>
                <a:cs typeface="Arial"/>
              </a:rPr>
              <a:t>double-spend </a:t>
            </a:r>
            <a:r>
              <a:rPr sz="1400" spc="-5" dirty="0">
                <a:latin typeface="Arial"/>
                <a:cs typeface="Arial"/>
              </a:rPr>
              <a:t>issue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assets.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15" dirty="0">
                <a:latin typeface="Arial"/>
                <a:cs typeface="Arial"/>
              </a:rPr>
              <a:t>ensures </a:t>
            </a:r>
            <a:r>
              <a:rPr sz="1400" spc="-5" dirty="0">
                <a:latin typeface="Arial"/>
                <a:cs typeface="Arial"/>
              </a:rPr>
              <a:t>mass </a:t>
            </a:r>
            <a:r>
              <a:rPr sz="1400" spc="-10" dirty="0">
                <a:latin typeface="Arial"/>
                <a:cs typeface="Arial"/>
              </a:rPr>
              <a:t>conservation, </a:t>
            </a:r>
            <a:r>
              <a:rPr sz="1400" spc="-5" dirty="0">
                <a:latin typeface="Arial"/>
                <a:cs typeface="Arial"/>
              </a:rPr>
              <a:t>i.e. </a:t>
            </a:r>
            <a:r>
              <a:rPr sz="1400" spc="-10" dirty="0">
                <a:latin typeface="Arial"/>
                <a:cs typeface="Arial"/>
              </a:rPr>
              <a:t>transaction input equals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output.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91AFD-47BD-4D1D-BE50-B0983E671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53" r="60667" b="26191"/>
          <a:stretch/>
        </p:blipFill>
        <p:spPr>
          <a:xfrm>
            <a:off x="3135152" y="3115843"/>
            <a:ext cx="2880783" cy="175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609043-BC56-43C0-8D40-7FA5564F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5117"/>
            <a:ext cx="27933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ZSL</a:t>
            </a:r>
            <a:r>
              <a:rPr sz="2800" b="0" spc="-10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03866"/>
            <a:ext cx="8227059" cy="12541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Z-contracts: </a:t>
            </a:r>
            <a:r>
              <a:rPr sz="1400" spc="-10" dirty="0">
                <a:latin typeface="Arial"/>
                <a:cs typeface="Arial"/>
              </a:rPr>
              <a:t>A contract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spc="-10" dirty="0">
                <a:latin typeface="Arial"/>
                <a:cs typeface="Arial"/>
              </a:rPr>
              <a:t>supports the issuance of z-tokens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10" dirty="0">
                <a:latin typeface="Arial"/>
                <a:cs typeface="Arial"/>
              </a:rPr>
              <a:t>be exchanged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privately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Arial"/>
                <a:cs typeface="Arial"/>
              </a:rPr>
              <a:t>and transparently using ZSL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technology.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29565" marR="10160" indent="-317500">
              <a:lnSpc>
                <a:spcPct val="114399"/>
              </a:lnSpc>
              <a:buFont typeface="Arial"/>
              <a:buChar char="●"/>
              <a:tabLst>
                <a:tab pos="329565" algn="l"/>
                <a:tab pos="330200" algn="l"/>
                <a:tab pos="1149985" algn="l"/>
                <a:tab pos="2171065" algn="l"/>
                <a:tab pos="2863215" algn="l"/>
                <a:tab pos="4010025" algn="l"/>
                <a:tab pos="4509770" algn="l"/>
                <a:tab pos="5232400" algn="l"/>
                <a:tab pos="5936615" algn="l"/>
                <a:tab pos="6466840" algn="l"/>
                <a:tab pos="6943090" algn="l"/>
                <a:tab pos="757745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vat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5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ac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rad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et</a:t>
            </a:r>
            <a:r>
              <a:rPr sz="1400" spc="-15" dirty="0">
                <a:latin typeface="Arial"/>
                <a:cs typeface="Arial"/>
              </a:rPr>
              <a:t>er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spc="1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10" dirty="0">
                <a:latin typeface="Arial"/>
                <a:cs typeface="Arial"/>
              </a:rPr>
              <a:t>u</a:t>
            </a:r>
            <a:r>
              <a:rPr sz="1400" spc="-30" dirty="0">
                <a:latin typeface="Arial"/>
                <a:cs typeface="Arial"/>
              </a:rPr>
              <a:t>y</a:t>
            </a:r>
            <a:r>
              <a:rPr sz="1400" spc="1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er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r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5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c</a:t>
            </a:r>
            <a:r>
              <a:rPr sz="1400" spc="-3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cle  is </a:t>
            </a:r>
            <a:r>
              <a:rPr sz="1400" spc="-10" dirty="0">
                <a:latin typeface="Arial"/>
                <a:cs typeface="Arial"/>
              </a:rPr>
              <a:t>defined in the private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contract.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2676575"/>
            <a:ext cx="2435225" cy="5194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Font typeface="Arial"/>
              <a:buChar char="●"/>
              <a:tabLst>
                <a:tab pos="329565" algn="l"/>
                <a:tab pos="330200" algn="l"/>
                <a:tab pos="1725930" algn="l"/>
              </a:tabLst>
            </a:pPr>
            <a:r>
              <a:rPr sz="1400" b="1" spc="-5" dirty="0" err="1">
                <a:latin typeface="Arial"/>
                <a:cs typeface="Arial"/>
              </a:rPr>
              <a:t>zk</a:t>
            </a:r>
            <a:r>
              <a:rPr sz="1400" b="1" spc="-5" dirty="0">
                <a:latin typeface="Arial"/>
                <a:cs typeface="Arial"/>
              </a:rPr>
              <a:t>-SNARKS</a:t>
            </a:r>
            <a:r>
              <a:rPr lang="en-US" sz="1400" b="1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Prover:</a:t>
            </a:r>
            <a:endParaRPr sz="14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  <a:tabLst>
                <a:tab pos="1122045" algn="l"/>
                <a:tab pos="1807845" algn="l"/>
                <a:tab pos="2176780" algn="l"/>
              </a:tabLst>
            </a:pP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2422" y="2676575"/>
            <a:ext cx="563372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15700"/>
              </a:lnSpc>
              <a:spcBef>
                <a:spcPts val="100"/>
              </a:spcBef>
              <a:tabLst>
                <a:tab pos="737870" algn="l"/>
                <a:tab pos="862965" algn="l"/>
                <a:tab pos="1241425" algn="l"/>
                <a:tab pos="1890395" algn="l"/>
                <a:tab pos="2077085" algn="l"/>
                <a:tab pos="2442845" algn="l"/>
                <a:tab pos="2661920" algn="l"/>
                <a:tab pos="3030855" algn="l"/>
                <a:tab pos="3515995" algn="l"/>
                <a:tab pos="3848100" algn="l"/>
                <a:tab pos="3945890" algn="l"/>
                <a:tab pos="4271645" algn="l"/>
                <a:tab pos="5320665" algn="l"/>
                <a:tab pos="5384800" algn="l"/>
              </a:tabLst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	</a:t>
            </a:r>
            <a:r>
              <a:rPr sz="1400" spc="-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rea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		</a:t>
            </a:r>
            <a:r>
              <a:rPr sz="1400" spc="-3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an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cti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	</a:t>
            </a:r>
            <a:r>
              <a:rPr sz="1400" spc="-15" dirty="0">
                <a:latin typeface="Arial"/>
                <a:cs typeface="Arial"/>
              </a:rPr>
              <a:t>requ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	</a:t>
            </a:r>
            <a:r>
              <a:rPr sz="1400" spc="-30" dirty="0">
                <a:latin typeface="Arial"/>
                <a:cs typeface="Arial"/>
              </a:rPr>
              <a:t>z</a:t>
            </a:r>
            <a:r>
              <a:rPr sz="1400" spc="15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-  s</a:t>
            </a:r>
            <a:r>
              <a:rPr sz="1400" spc="1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nde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w</a:t>
            </a:r>
            <a:r>
              <a:rPr sz="1400" spc="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clu</a:t>
            </a:r>
            <a:r>
              <a:rPr sz="1400" spc="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pr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5" dirty="0">
                <a:latin typeface="Arial"/>
                <a:cs typeface="Arial"/>
              </a:rPr>
              <a:t>pa</a:t>
            </a:r>
            <a:r>
              <a:rPr sz="1400" spc="1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cti</a:t>
            </a: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ha</a:t>
            </a:r>
            <a:r>
              <a:rPr sz="1400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758" y="3202304"/>
            <a:ext cx="6323965" cy="728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Arial"/>
                <a:cs typeface="Arial"/>
              </a:rPr>
              <a:t>was </a:t>
            </a:r>
            <a:r>
              <a:rPr sz="1400" spc="-15" dirty="0">
                <a:latin typeface="Arial"/>
                <a:cs typeface="Arial"/>
              </a:rPr>
              <a:t>broadcasted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zk-SNARKS Verifier: </a:t>
            </a:r>
            <a:r>
              <a:rPr sz="1400" spc="-10" dirty="0">
                <a:latin typeface="Arial"/>
                <a:cs typeface="Arial"/>
              </a:rPr>
              <a:t>Verifies zk-SNARK proofs attached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transaction.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C3669AD5-9BAD-41B2-B500-75989CAE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6399"/>
            <a:ext cx="21570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ZSL</a:t>
            </a:r>
            <a:r>
              <a:rPr sz="2800" b="0" spc="-8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827" y="2418588"/>
            <a:ext cx="1210055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827" y="2418588"/>
            <a:ext cx="1210310" cy="570230"/>
          </a:xfrm>
          <a:custGeom>
            <a:avLst/>
            <a:gdLst/>
            <a:ahLst/>
            <a:cxnLst/>
            <a:rect l="l" t="t" r="r" b="b"/>
            <a:pathLst>
              <a:path w="1210310" h="570230">
                <a:moveTo>
                  <a:pt x="0" y="94996"/>
                </a:moveTo>
                <a:lnTo>
                  <a:pt x="7465" y="58025"/>
                </a:lnTo>
                <a:lnTo>
                  <a:pt x="27824" y="27828"/>
                </a:lnTo>
                <a:lnTo>
                  <a:pt x="58019" y="7467"/>
                </a:lnTo>
                <a:lnTo>
                  <a:pt x="94995" y="0"/>
                </a:lnTo>
                <a:lnTo>
                  <a:pt x="1115060" y="0"/>
                </a:lnTo>
                <a:lnTo>
                  <a:pt x="1152030" y="7467"/>
                </a:lnTo>
                <a:lnTo>
                  <a:pt x="1182227" y="27828"/>
                </a:lnTo>
                <a:lnTo>
                  <a:pt x="1202588" y="58025"/>
                </a:lnTo>
                <a:lnTo>
                  <a:pt x="1210055" y="94996"/>
                </a:lnTo>
                <a:lnTo>
                  <a:pt x="1210055" y="474980"/>
                </a:lnTo>
                <a:lnTo>
                  <a:pt x="1202588" y="511950"/>
                </a:lnTo>
                <a:lnTo>
                  <a:pt x="1182227" y="542147"/>
                </a:lnTo>
                <a:lnTo>
                  <a:pt x="1152030" y="562508"/>
                </a:lnTo>
                <a:lnTo>
                  <a:pt x="1115060" y="569976"/>
                </a:lnTo>
                <a:lnTo>
                  <a:pt x="94995" y="569976"/>
                </a:lnTo>
                <a:lnTo>
                  <a:pt x="58019" y="562508"/>
                </a:lnTo>
                <a:lnTo>
                  <a:pt x="27824" y="542147"/>
                </a:lnTo>
                <a:lnTo>
                  <a:pt x="7465" y="511950"/>
                </a:lnTo>
                <a:lnTo>
                  <a:pt x="0" y="474980"/>
                </a:lnTo>
                <a:lnTo>
                  <a:pt x="0" y="949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811" y="2485770"/>
            <a:ext cx="661670" cy="421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ALICE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latin typeface="Times New Roman"/>
                <a:cs typeface="Times New Roman"/>
              </a:rPr>
              <a:t>(BUYER)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5283" y="2418588"/>
            <a:ext cx="1207008" cy="566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5283" y="2418588"/>
            <a:ext cx="1207135" cy="567055"/>
          </a:xfrm>
          <a:custGeom>
            <a:avLst/>
            <a:gdLst/>
            <a:ahLst/>
            <a:cxnLst/>
            <a:rect l="l" t="t" r="r" b="b"/>
            <a:pathLst>
              <a:path w="1207134" h="567055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8" y="0"/>
                </a:lnTo>
                <a:lnTo>
                  <a:pt x="1112520" y="0"/>
                </a:lnTo>
                <a:lnTo>
                  <a:pt x="1149304" y="7423"/>
                </a:lnTo>
                <a:lnTo>
                  <a:pt x="1179337" y="27670"/>
                </a:lnTo>
                <a:lnTo>
                  <a:pt x="1199584" y="57703"/>
                </a:lnTo>
                <a:lnTo>
                  <a:pt x="1207008" y="94487"/>
                </a:lnTo>
                <a:lnTo>
                  <a:pt x="1207008" y="472440"/>
                </a:lnTo>
                <a:lnTo>
                  <a:pt x="1199584" y="509224"/>
                </a:lnTo>
                <a:lnTo>
                  <a:pt x="1179337" y="539257"/>
                </a:lnTo>
                <a:lnTo>
                  <a:pt x="1149304" y="559504"/>
                </a:lnTo>
                <a:lnTo>
                  <a:pt x="1112520" y="566928"/>
                </a:lnTo>
                <a:lnTo>
                  <a:pt x="94488" y="566928"/>
                </a:lnTo>
                <a:lnTo>
                  <a:pt x="57703" y="559504"/>
                </a:lnTo>
                <a:lnTo>
                  <a:pt x="27670" y="539257"/>
                </a:lnTo>
                <a:lnTo>
                  <a:pt x="7423" y="509224"/>
                </a:lnTo>
                <a:lnTo>
                  <a:pt x="0" y="472440"/>
                </a:lnTo>
                <a:lnTo>
                  <a:pt x="0" y="944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67092" y="2485389"/>
            <a:ext cx="725805" cy="421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BOB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10" dirty="0">
                <a:latin typeface="Times New Roman"/>
                <a:cs typeface="Times New Roman"/>
              </a:rPr>
              <a:t>ELLE</a:t>
            </a:r>
            <a:r>
              <a:rPr sz="1200" b="1" spc="-5" dirty="0">
                <a:latin typeface="Times New Roman"/>
                <a:cs typeface="Times New Roman"/>
              </a:rPr>
              <a:t>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0" y="3125723"/>
            <a:ext cx="2932176" cy="1591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7500" y="3125723"/>
            <a:ext cx="2932430" cy="1591310"/>
          </a:xfrm>
          <a:custGeom>
            <a:avLst/>
            <a:gdLst/>
            <a:ahLst/>
            <a:cxnLst/>
            <a:rect l="l" t="t" r="r" b="b"/>
            <a:pathLst>
              <a:path w="2932429" h="1591310">
                <a:moveTo>
                  <a:pt x="0" y="265175"/>
                </a:moveTo>
                <a:lnTo>
                  <a:pt x="4273" y="217515"/>
                </a:lnTo>
                <a:lnTo>
                  <a:pt x="16592" y="172656"/>
                </a:lnTo>
                <a:lnTo>
                  <a:pt x="36209" y="131346"/>
                </a:lnTo>
                <a:lnTo>
                  <a:pt x="62373" y="94335"/>
                </a:lnTo>
                <a:lnTo>
                  <a:pt x="94335" y="62373"/>
                </a:lnTo>
                <a:lnTo>
                  <a:pt x="131346" y="36209"/>
                </a:lnTo>
                <a:lnTo>
                  <a:pt x="172656" y="16592"/>
                </a:lnTo>
                <a:lnTo>
                  <a:pt x="217515" y="4273"/>
                </a:lnTo>
                <a:lnTo>
                  <a:pt x="265175" y="0"/>
                </a:lnTo>
                <a:lnTo>
                  <a:pt x="2667000" y="0"/>
                </a:lnTo>
                <a:lnTo>
                  <a:pt x="2714660" y="4273"/>
                </a:lnTo>
                <a:lnTo>
                  <a:pt x="2759519" y="16592"/>
                </a:lnTo>
                <a:lnTo>
                  <a:pt x="2800829" y="36209"/>
                </a:lnTo>
                <a:lnTo>
                  <a:pt x="2837840" y="62373"/>
                </a:lnTo>
                <a:lnTo>
                  <a:pt x="2869802" y="94335"/>
                </a:lnTo>
                <a:lnTo>
                  <a:pt x="2895966" y="131346"/>
                </a:lnTo>
                <a:lnTo>
                  <a:pt x="2915583" y="172656"/>
                </a:lnTo>
                <a:lnTo>
                  <a:pt x="2927902" y="217515"/>
                </a:lnTo>
                <a:lnTo>
                  <a:pt x="2932176" y="265175"/>
                </a:lnTo>
                <a:lnTo>
                  <a:pt x="2932176" y="1325880"/>
                </a:lnTo>
                <a:lnTo>
                  <a:pt x="2927902" y="1373543"/>
                </a:lnTo>
                <a:lnTo>
                  <a:pt x="2915583" y="1418404"/>
                </a:lnTo>
                <a:lnTo>
                  <a:pt x="2895966" y="1459715"/>
                </a:lnTo>
                <a:lnTo>
                  <a:pt x="2869802" y="1496725"/>
                </a:lnTo>
                <a:lnTo>
                  <a:pt x="2837840" y="1528686"/>
                </a:lnTo>
                <a:lnTo>
                  <a:pt x="2800829" y="1554849"/>
                </a:lnTo>
                <a:lnTo>
                  <a:pt x="2759519" y="1574464"/>
                </a:lnTo>
                <a:lnTo>
                  <a:pt x="2714660" y="1586783"/>
                </a:lnTo>
                <a:lnTo>
                  <a:pt x="2667000" y="1591056"/>
                </a:lnTo>
                <a:lnTo>
                  <a:pt x="265175" y="1591056"/>
                </a:lnTo>
                <a:lnTo>
                  <a:pt x="217515" y="1586783"/>
                </a:lnTo>
                <a:lnTo>
                  <a:pt x="172656" y="1574464"/>
                </a:lnTo>
                <a:lnTo>
                  <a:pt x="131346" y="1554849"/>
                </a:lnTo>
                <a:lnTo>
                  <a:pt x="94335" y="1528686"/>
                </a:lnTo>
                <a:lnTo>
                  <a:pt x="62373" y="1496725"/>
                </a:lnTo>
                <a:lnTo>
                  <a:pt x="36209" y="1459715"/>
                </a:lnTo>
                <a:lnTo>
                  <a:pt x="16592" y="1418404"/>
                </a:lnTo>
                <a:lnTo>
                  <a:pt x="4273" y="1373543"/>
                </a:lnTo>
                <a:lnTo>
                  <a:pt x="0" y="1325880"/>
                </a:lnTo>
                <a:lnTo>
                  <a:pt x="0" y="2651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7435" y="1242059"/>
            <a:ext cx="2423160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7435" y="1242059"/>
            <a:ext cx="2423160" cy="993775"/>
          </a:xfrm>
          <a:custGeom>
            <a:avLst/>
            <a:gdLst/>
            <a:ahLst/>
            <a:cxnLst/>
            <a:rect l="l" t="t" r="r" b="b"/>
            <a:pathLst>
              <a:path w="2423160" h="993775">
                <a:moveTo>
                  <a:pt x="0" y="165608"/>
                </a:moveTo>
                <a:lnTo>
                  <a:pt x="5917" y="121590"/>
                </a:lnTo>
                <a:lnTo>
                  <a:pt x="22615" y="82032"/>
                </a:lnTo>
                <a:lnTo>
                  <a:pt x="48513" y="48513"/>
                </a:lnTo>
                <a:lnTo>
                  <a:pt x="82032" y="22615"/>
                </a:lnTo>
                <a:lnTo>
                  <a:pt x="121590" y="5917"/>
                </a:lnTo>
                <a:lnTo>
                  <a:pt x="165608" y="0"/>
                </a:lnTo>
                <a:lnTo>
                  <a:pt x="2257552" y="0"/>
                </a:lnTo>
                <a:lnTo>
                  <a:pt x="2301569" y="5917"/>
                </a:lnTo>
                <a:lnTo>
                  <a:pt x="2341127" y="22615"/>
                </a:lnTo>
                <a:lnTo>
                  <a:pt x="2374646" y="48514"/>
                </a:lnTo>
                <a:lnTo>
                  <a:pt x="2400544" y="82032"/>
                </a:lnTo>
                <a:lnTo>
                  <a:pt x="2417242" y="121590"/>
                </a:lnTo>
                <a:lnTo>
                  <a:pt x="2423160" y="165608"/>
                </a:lnTo>
                <a:lnTo>
                  <a:pt x="2423160" y="828039"/>
                </a:lnTo>
                <a:lnTo>
                  <a:pt x="2417242" y="872057"/>
                </a:lnTo>
                <a:lnTo>
                  <a:pt x="2400544" y="911615"/>
                </a:lnTo>
                <a:lnTo>
                  <a:pt x="2374645" y="945134"/>
                </a:lnTo>
                <a:lnTo>
                  <a:pt x="2341127" y="971032"/>
                </a:lnTo>
                <a:lnTo>
                  <a:pt x="2301569" y="987730"/>
                </a:lnTo>
                <a:lnTo>
                  <a:pt x="2257552" y="993647"/>
                </a:lnTo>
                <a:lnTo>
                  <a:pt x="165608" y="993647"/>
                </a:lnTo>
                <a:lnTo>
                  <a:pt x="121590" y="987730"/>
                </a:lnTo>
                <a:lnTo>
                  <a:pt x="82032" y="971032"/>
                </a:lnTo>
                <a:lnTo>
                  <a:pt x="48513" y="945133"/>
                </a:lnTo>
                <a:lnTo>
                  <a:pt x="22615" y="911615"/>
                </a:lnTo>
                <a:lnTo>
                  <a:pt x="5917" y="872057"/>
                </a:lnTo>
                <a:lnTo>
                  <a:pt x="0" y="828039"/>
                </a:lnTo>
                <a:lnTo>
                  <a:pt x="0" y="1656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380" y="1363725"/>
            <a:ext cx="102044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Times New Roman"/>
                <a:cs typeface="Times New Roman"/>
              </a:rPr>
              <a:t>Constellation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81755" y="1738883"/>
            <a:ext cx="1816608" cy="353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1755" y="1738883"/>
            <a:ext cx="1816735" cy="353695"/>
          </a:xfrm>
          <a:custGeom>
            <a:avLst/>
            <a:gdLst/>
            <a:ahLst/>
            <a:cxnLst/>
            <a:rect l="l" t="t" r="r" b="b"/>
            <a:pathLst>
              <a:path w="1816735" h="353694">
                <a:moveTo>
                  <a:pt x="1757680" y="353567"/>
                </a:moveTo>
                <a:lnTo>
                  <a:pt x="1769491" y="306450"/>
                </a:lnTo>
                <a:lnTo>
                  <a:pt x="1816608" y="294639"/>
                </a:lnTo>
                <a:lnTo>
                  <a:pt x="1757680" y="353567"/>
                </a:lnTo>
                <a:lnTo>
                  <a:pt x="0" y="353567"/>
                </a:lnTo>
                <a:lnTo>
                  <a:pt x="0" y="0"/>
                </a:lnTo>
                <a:lnTo>
                  <a:pt x="1816608" y="0"/>
                </a:lnTo>
                <a:lnTo>
                  <a:pt x="1816608" y="2946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8720" y="1775282"/>
            <a:ext cx="1121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Private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Contract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1611" y="3759708"/>
            <a:ext cx="1249679" cy="512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1611" y="3759708"/>
            <a:ext cx="1249680" cy="512445"/>
          </a:xfrm>
          <a:custGeom>
            <a:avLst/>
            <a:gdLst/>
            <a:ahLst/>
            <a:cxnLst/>
            <a:rect l="l" t="t" r="r" b="b"/>
            <a:pathLst>
              <a:path w="1249679" h="512445">
                <a:moveTo>
                  <a:pt x="1164336" y="512063"/>
                </a:moveTo>
                <a:lnTo>
                  <a:pt x="1181353" y="443788"/>
                </a:lnTo>
                <a:lnTo>
                  <a:pt x="1249679" y="426719"/>
                </a:lnTo>
                <a:lnTo>
                  <a:pt x="1164336" y="512063"/>
                </a:lnTo>
                <a:lnTo>
                  <a:pt x="0" y="512063"/>
                </a:lnTo>
                <a:lnTo>
                  <a:pt x="0" y="0"/>
                </a:lnTo>
                <a:lnTo>
                  <a:pt x="1249679" y="0"/>
                </a:lnTo>
                <a:lnTo>
                  <a:pt x="1249679" y="4267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6429" y="3772001"/>
            <a:ext cx="859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USD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35" dirty="0">
                <a:latin typeface="Times New Roman"/>
                <a:cs typeface="Times New Roman"/>
              </a:rPr>
              <a:t>Z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516" y="1424939"/>
            <a:ext cx="8255" cy="992505"/>
          </a:xfrm>
          <a:custGeom>
            <a:avLst/>
            <a:gdLst/>
            <a:ahLst/>
            <a:cxnLst/>
            <a:rect l="l" t="t" r="r" b="b"/>
            <a:pathLst>
              <a:path w="8254" h="992505">
                <a:moveTo>
                  <a:pt x="0" y="0"/>
                </a:moveTo>
                <a:lnTo>
                  <a:pt x="8102" y="9921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538" y="1381124"/>
            <a:ext cx="2404745" cy="76200"/>
          </a:xfrm>
          <a:custGeom>
            <a:avLst/>
            <a:gdLst/>
            <a:ahLst/>
            <a:cxnLst/>
            <a:rect l="l" t="t" r="r" b="b"/>
            <a:pathLst>
              <a:path w="2404745" h="76200">
                <a:moveTo>
                  <a:pt x="2392180" y="31623"/>
                </a:moveTo>
                <a:lnTo>
                  <a:pt x="2341016" y="31623"/>
                </a:lnTo>
                <a:lnTo>
                  <a:pt x="2341016" y="44323"/>
                </a:lnTo>
                <a:lnTo>
                  <a:pt x="2328337" y="44383"/>
                </a:lnTo>
                <a:lnTo>
                  <a:pt x="2328443" y="76200"/>
                </a:lnTo>
                <a:lnTo>
                  <a:pt x="2404516" y="37719"/>
                </a:lnTo>
                <a:lnTo>
                  <a:pt x="2392180" y="31623"/>
                </a:lnTo>
                <a:close/>
              </a:path>
              <a:path w="2404745" h="76200">
                <a:moveTo>
                  <a:pt x="2328295" y="31683"/>
                </a:moveTo>
                <a:lnTo>
                  <a:pt x="0" y="42799"/>
                </a:lnTo>
                <a:lnTo>
                  <a:pt x="50" y="55499"/>
                </a:lnTo>
                <a:lnTo>
                  <a:pt x="2328337" y="44383"/>
                </a:lnTo>
                <a:lnTo>
                  <a:pt x="2328295" y="31683"/>
                </a:lnTo>
                <a:close/>
              </a:path>
              <a:path w="2404745" h="76200">
                <a:moveTo>
                  <a:pt x="2341016" y="31623"/>
                </a:moveTo>
                <a:lnTo>
                  <a:pt x="2328295" y="31683"/>
                </a:lnTo>
                <a:lnTo>
                  <a:pt x="2328337" y="44383"/>
                </a:lnTo>
                <a:lnTo>
                  <a:pt x="2341016" y="44323"/>
                </a:lnTo>
                <a:lnTo>
                  <a:pt x="2341016" y="31623"/>
                </a:lnTo>
                <a:close/>
              </a:path>
              <a:path w="2404745" h="76200">
                <a:moveTo>
                  <a:pt x="2328189" y="0"/>
                </a:moveTo>
                <a:lnTo>
                  <a:pt x="2328295" y="31683"/>
                </a:lnTo>
                <a:lnTo>
                  <a:pt x="2392180" y="31623"/>
                </a:lnTo>
                <a:lnTo>
                  <a:pt x="2328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39683" y="1418843"/>
            <a:ext cx="15875" cy="984885"/>
          </a:xfrm>
          <a:custGeom>
            <a:avLst/>
            <a:gdLst/>
            <a:ahLst/>
            <a:cxnLst/>
            <a:rect l="l" t="t" r="r" b="b"/>
            <a:pathLst>
              <a:path w="15875" h="984885">
                <a:moveTo>
                  <a:pt x="15875" y="0"/>
                </a:moveTo>
                <a:lnTo>
                  <a:pt x="0" y="98463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1452" y="1371599"/>
            <a:ext cx="2640965" cy="76200"/>
          </a:xfrm>
          <a:custGeom>
            <a:avLst/>
            <a:gdLst/>
            <a:ahLst/>
            <a:cxnLst/>
            <a:rect l="l" t="t" r="r" b="b"/>
            <a:pathLst>
              <a:path w="26409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6409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640965" h="76200">
                <a:moveTo>
                  <a:pt x="264083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640838" y="44450"/>
                </a:lnTo>
                <a:lnTo>
                  <a:pt x="264083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3311" y="1741931"/>
            <a:ext cx="76200" cy="654050"/>
          </a:xfrm>
          <a:custGeom>
            <a:avLst/>
            <a:gdLst/>
            <a:ahLst/>
            <a:cxnLst/>
            <a:rect l="l" t="t" r="r" b="b"/>
            <a:pathLst>
              <a:path w="76200" h="654050">
                <a:moveTo>
                  <a:pt x="31750" y="577468"/>
                </a:moveTo>
                <a:lnTo>
                  <a:pt x="0" y="577468"/>
                </a:lnTo>
                <a:lnTo>
                  <a:pt x="38100" y="653668"/>
                </a:lnTo>
                <a:lnTo>
                  <a:pt x="69850" y="590168"/>
                </a:lnTo>
                <a:lnTo>
                  <a:pt x="31750" y="590168"/>
                </a:lnTo>
                <a:lnTo>
                  <a:pt x="31750" y="577468"/>
                </a:lnTo>
                <a:close/>
              </a:path>
              <a:path w="76200" h="654050">
                <a:moveTo>
                  <a:pt x="44450" y="0"/>
                </a:moveTo>
                <a:lnTo>
                  <a:pt x="31750" y="0"/>
                </a:lnTo>
                <a:lnTo>
                  <a:pt x="31750" y="590168"/>
                </a:lnTo>
                <a:lnTo>
                  <a:pt x="44450" y="590168"/>
                </a:lnTo>
                <a:lnTo>
                  <a:pt x="44450" y="0"/>
                </a:lnTo>
                <a:close/>
              </a:path>
              <a:path w="76200" h="654050">
                <a:moveTo>
                  <a:pt x="76200" y="577468"/>
                </a:moveTo>
                <a:lnTo>
                  <a:pt x="44450" y="577468"/>
                </a:lnTo>
                <a:lnTo>
                  <a:pt x="44450" y="590168"/>
                </a:lnTo>
                <a:lnTo>
                  <a:pt x="69850" y="590168"/>
                </a:lnTo>
                <a:lnTo>
                  <a:pt x="76200" y="57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2267" y="1738883"/>
            <a:ext cx="1723389" cy="14604"/>
          </a:xfrm>
          <a:custGeom>
            <a:avLst/>
            <a:gdLst/>
            <a:ahLst/>
            <a:cxnLst/>
            <a:rect l="l" t="t" r="r" b="b"/>
            <a:pathLst>
              <a:path w="1723389" h="14605">
                <a:moveTo>
                  <a:pt x="0" y="14097"/>
                </a:moveTo>
                <a:lnTo>
                  <a:pt x="17232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9040" y="1741931"/>
            <a:ext cx="76200" cy="654050"/>
          </a:xfrm>
          <a:custGeom>
            <a:avLst/>
            <a:gdLst/>
            <a:ahLst/>
            <a:cxnLst/>
            <a:rect l="l" t="t" r="r" b="b"/>
            <a:pathLst>
              <a:path w="76200" h="654050">
                <a:moveTo>
                  <a:pt x="31750" y="577468"/>
                </a:moveTo>
                <a:lnTo>
                  <a:pt x="0" y="577468"/>
                </a:lnTo>
                <a:lnTo>
                  <a:pt x="38100" y="653668"/>
                </a:lnTo>
                <a:lnTo>
                  <a:pt x="69850" y="590168"/>
                </a:lnTo>
                <a:lnTo>
                  <a:pt x="31750" y="590168"/>
                </a:lnTo>
                <a:lnTo>
                  <a:pt x="31750" y="577468"/>
                </a:lnTo>
                <a:close/>
              </a:path>
              <a:path w="76200" h="654050">
                <a:moveTo>
                  <a:pt x="44450" y="0"/>
                </a:moveTo>
                <a:lnTo>
                  <a:pt x="31750" y="0"/>
                </a:lnTo>
                <a:lnTo>
                  <a:pt x="31750" y="590168"/>
                </a:lnTo>
                <a:lnTo>
                  <a:pt x="44450" y="590168"/>
                </a:lnTo>
                <a:lnTo>
                  <a:pt x="44450" y="0"/>
                </a:lnTo>
                <a:close/>
              </a:path>
              <a:path w="76200" h="654050">
                <a:moveTo>
                  <a:pt x="76200" y="577468"/>
                </a:moveTo>
                <a:lnTo>
                  <a:pt x="44450" y="577468"/>
                </a:lnTo>
                <a:lnTo>
                  <a:pt x="44450" y="590168"/>
                </a:lnTo>
                <a:lnTo>
                  <a:pt x="69850" y="590168"/>
                </a:lnTo>
                <a:lnTo>
                  <a:pt x="76200" y="57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5835" y="1741931"/>
            <a:ext cx="2055495" cy="7620"/>
          </a:xfrm>
          <a:custGeom>
            <a:avLst/>
            <a:gdLst/>
            <a:ahLst/>
            <a:cxnLst/>
            <a:rect l="l" t="t" r="r" b="b"/>
            <a:pathLst>
              <a:path w="2055495" h="7619">
                <a:moveTo>
                  <a:pt x="0" y="0"/>
                </a:moveTo>
                <a:lnTo>
                  <a:pt x="2054987" y="74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044" y="2994659"/>
            <a:ext cx="8890" cy="1115695"/>
          </a:xfrm>
          <a:custGeom>
            <a:avLst/>
            <a:gdLst/>
            <a:ahLst/>
            <a:cxnLst/>
            <a:rect l="l" t="t" r="r" b="b"/>
            <a:pathLst>
              <a:path w="8890" h="1115695">
                <a:moveTo>
                  <a:pt x="0" y="0"/>
                </a:moveTo>
                <a:lnTo>
                  <a:pt x="8394" y="11154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993" y="4048302"/>
            <a:ext cx="2125980" cy="76200"/>
          </a:xfrm>
          <a:custGeom>
            <a:avLst/>
            <a:gdLst/>
            <a:ahLst/>
            <a:cxnLst/>
            <a:rect l="l" t="t" r="r" b="b"/>
            <a:pathLst>
              <a:path w="2125980" h="76200">
                <a:moveTo>
                  <a:pt x="2113908" y="31661"/>
                </a:moveTo>
                <a:lnTo>
                  <a:pt x="2062276" y="31661"/>
                </a:lnTo>
                <a:lnTo>
                  <a:pt x="2062403" y="44361"/>
                </a:lnTo>
                <a:lnTo>
                  <a:pt x="2049693" y="44454"/>
                </a:lnTo>
                <a:lnTo>
                  <a:pt x="2049957" y="76200"/>
                </a:lnTo>
                <a:lnTo>
                  <a:pt x="2125903" y="37541"/>
                </a:lnTo>
                <a:lnTo>
                  <a:pt x="2113908" y="31661"/>
                </a:lnTo>
                <a:close/>
              </a:path>
              <a:path w="2125980" h="76200">
                <a:moveTo>
                  <a:pt x="2049587" y="31754"/>
                </a:moveTo>
                <a:lnTo>
                  <a:pt x="0" y="46786"/>
                </a:lnTo>
                <a:lnTo>
                  <a:pt x="101" y="59486"/>
                </a:lnTo>
                <a:lnTo>
                  <a:pt x="2049693" y="44454"/>
                </a:lnTo>
                <a:lnTo>
                  <a:pt x="2049587" y="31754"/>
                </a:lnTo>
                <a:close/>
              </a:path>
              <a:path w="2125980" h="76200">
                <a:moveTo>
                  <a:pt x="2062276" y="31661"/>
                </a:moveTo>
                <a:lnTo>
                  <a:pt x="2049587" y="31754"/>
                </a:lnTo>
                <a:lnTo>
                  <a:pt x="2049693" y="44454"/>
                </a:lnTo>
                <a:lnTo>
                  <a:pt x="2062403" y="44361"/>
                </a:lnTo>
                <a:lnTo>
                  <a:pt x="2062276" y="31661"/>
                </a:lnTo>
                <a:close/>
              </a:path>
              <a:path w="2125980" h="76200">
                <a:moveTo>
                  <a:pt x="2049322" y="0"/>
                </a:moveTo>
                <a:lnTo>
                  <a:pt x="2049587" y="31754"/>
                </a:lnTo>
                <a:lnTo>
                  <a:pt x="2113908" y="31661"/>
                </a:lnTo>
                <a:lnTo>
                  <a:pt x="2049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6089" y="2024633"/>
            <a:ext cx="1388110" cy="683260"/>
          </a:xfrm>
          <a:custGeom>
            <a:avLst/>
            <a:gdLst/>
            <a:ahLst/>
            <a:cxnLst/>
            <a:rect l="l" t="t" r="r" b="b"/>
            <a:pathLst>
              <a:path w="1388110" h="683260">
                <a:moveTo>
                  <a:pt x="1316628" y="28561"/>
                </a:moveTo>
                <a:lnTo>
                  <a:pt x="0" y="671829"/>
                </a:lnTo>
                <a:lnTo>
                  <a:pt x="5587" y="683259"/>
                </a:lnTo>
                <a:lnTo>
                  <a:pt x="1322175" y="39886"/>
                </a:lnTo>
                <a:lnTo>
                  <a:pt x="1316628" y="28561"/>
                </a:lnTo>
                <a:close/>
              </a:path>
              <a:path w="1388110" h="683260">
                <a:moveTo>
                  <a:pt x="1370884" y="22987"/>
                </a:moveTo>
                <a:lnTo>
                  <a:pt x="1328039" y="22987"/>
                </a:lnTo>
                <a:lnTo>
                  <a:pt x="1333627" y="34289"/>
                </a:lnTo>
                <a:lnTo>
                  <a:pt x="1322175" y="39886"/>
                </a:lnTo>
                <a:lnTo>
                  <a:pt x="1336167" y="68452"/>
                </a:lnTo>
                <a:lnTo>
                  <a:pt x="1370884" y="22987"/>
                </a:lnTo>
                <a:close/>
              </a:path>
              <a:path w="1388110" h="683260">
                <a:moveTo>
                  <a:pt x="1328039" y="22987"/>
                </a:moveTo>
                <a:lnTo>
                  <a:pt x="1316628" y="28561"/>
                </a:lnTo>
                <a:lnTo>
                  <a:pt x="1322175" y="39886"/>
                </a:lnTo>
                <a:lnTo>
                  <a:pt x="1333627" y="34289"/>
                </a:lnTo>
                <a:lnTo>
                  <a:pt x="1328039" y="22987"/>
                </a:lnTo>
                <a:close/>
              </a:path>
              <a:path w="1388110" h="683260">
                <a:moveTo>
                  <a:pt x="1302639" y="0"/>
                </a:moveTo>
                <a:lnTo>
                  <a:pt x="1316628" y="28561"/>
                </a:lnTo>
                <a:lnTo>
                  <a:pt x="1328039" y="22987"/>
                </a:lnTo>
                <a:lnTo>
                  <a:pt x="1370884" y="22987"/>
                </a:lnTo>
                <a:lnTo>
                  <a:pt x="1387856" y="762"/>
                </a:lnTo>
                <a:lnTo>
                  <a:pt x="1302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7844" y="2101595"/>
            <a:ext cx="76200" cy="1657985"/>
          </a:xfrm>
          <a:custGeom>
            <a:avLst/>
            <a:gdLst/>
            <a:ahLst/>
            <a:cxnLst/>
            <a:rect l="l" t="t" r="r" b="b"/>
            <a:pathLst>
              <a:path w="76200" h="1657985">
                <a:moveTo>
                  <a:pt x="31729" y="1581351"/>
                </a:moveTo>
                <a:lnTo>
                  <a:pt x="0" y="1581403"/>
                </a:lnTo>
                <a:lnTo>
                  <a:pt x="38226" y="1657477"/>
                </a:lnTo>
                <a:lnTo>
                  <a:pt x="69871" y="1593977"/>
                </a:lnTo>
                <a:lnTo>
                  <a:pt x="31750" y="1593977"/>
                </a:lnTo>
                <a:lnTo>
                  <a:pt x="31729" y="1581351"/>
                </a:lnTo>
                <a:close/>
              </a:path>
              <a:path w="76200" h="1657985">
                <a:moveTo>
                  <a:pt x="76200" y="1581277"/>
                </a:moveTo>
                <a:lnTo>
                  <a:pt x="31729" y="1581351"/>
                </a:lnTo>
                <a:lnTo>
                  <a:pt x="31750" y="1593977"/>
                </a:lnTo>
                <a:lnTo>
                  <a:pt x="44450" y="1593977"/>
                </a:lnTo>
                <a:lnTo>
                  <a:pt x="44429" y="1581329"/>
                </a:lnTo>
                <a:lnTo>
                  <a:pt x="76173" y="1581329"/>
                </a:lnTo>
                <a:close/>
              </a:path>
              <a:path w="76200" h="1657985">
                <a:moveTo>
                  <a:pt x="76173" y="1581329"/>
                </a:moveTo>
                <a:lnTo>
                  <a:pt x="44429" y="1581329"/>
                </a:lnTo>
                <a:lnTo>
                  <a:pt x="44450" y="1593977"/>
                </a:lnTo>
                <a:lnTo>
                  <a:pt x="69871" y="1593977"/>
                </a:lnTo>
                <a:lnTo>
                  <a:pt x="76173" y="1581329"/>
                </a:lnTo>
                <a:close/>
              </a:path>
              <a:path w="76200" h="1657985">
                <a:moveTo>
                  <a:pt x="41909" y="0"/>
                </a:moveTo>
                <a:lnTo>
                  <a:pt x="29209" y="0"/>
                </a:lnTo>
                <a:lnTo>
                  <a:pt x="31729" y="1581351"/>
                </a:lnTo>
                <a:lnTo>
                  <a:pt x="44429" y="1581329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5835" y="2076830"/>
            <a:ext cx="1680845" cy="630555"/>
          </a:xfrm>
          <a:custGeom>
            <a:avLst/>
            <a:gdLst/>
            <a:ahLst/>
            <a:cxnLst/>
            <a:rect l="l" t="t" r="r" b="b"/>
            <a:pathLst>
              <a:path w="1680845" h="630555">
                <a:moveTo>
                  <a:pt x="73764" y="29767"/>
                </a:moveTo>
                <a:lnTo>
                  <a:pt x="69368" y="41722"/>
                </a:lnTo>
                <a:lnTo>
                  <a:pt x="1676018" y="630428"/>
                </a:lnTo>
                <a:lnTo>
                  <a:pt x="1680337" y="618617"/>
                </a:lnTo>
                <a:lnTo>
                  <a:pt x="73764" y="29767"/>
                </a:lnTo>
                <a:close/>
              </a:path>
              <a:path w="1680845" h="630555">
                <a:moveTo>
                  <a:pt x="84709" y="0"/>
                </a:moveTo>
                <a:lnTo>
                  <a:pt x="0" y="9525"/>
                </a:lnTo>
                <a:lnTo>
                  <a:pt x="58419" y="71500"/>
                </a:lnTo>
                <a:lnTo>
                  <a:pt x="69368" y="41722"/>
                </a:lnTo>
                <a:lnTo>
                  <a:pt x="57403" y="37337"/>
                </a:lnTo>
                <a:lnTo>
                  <a:pt x="61849" y="25400"/>
                </a:lnTo>
                <a:lnTo>
                  <a:pt x="75370" y="25400"/>
                </a:lnTo>
                <a:lnTo>
                  <a:pt x="84709" y="0"/>
                </a:lnTo>
                <a:close/>
              </a:path>
              <a:path w="1680845" h="630555">
                <a:moveTo>
                  <a:pt x="61849" y="25400"/>
                </a:moveTo>
                <a:lnTo>
                  <a:pt x="57403" y="37337"/>
                </a:lnTo>
                <a:lnTo>
                  <a:pt x="69368" y="41722"/>
                </a:lnTo>
                <a:lnTo>
                  <a:pt x="73764" y="29767"/>
                </a:lnTo>
                <a:lnTo>
                  <a:pt x="61849" y="25400"/>
                </a:lnTo>
                <a:close/>
              </a:path>
              <a:path w="1680845" h="630555">
                <a:moveTo>
                  <a:pt x="75370" y="25400"/>
                </a:moveTo>
                <a:lnTo>
                  <a:pt x="61849" y="25400"/>
                </a:lnTo>
                <a:lnTo>
                  <a:pt x="73764" y="29767"/>
                </a:lnTo>
                <a:lnTo>
                  <a:pt x="7537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2004" y="2988563"/>
            <a:ext cx="8890" cy="1115695"/>
          </a:xfrm>
          <a:custGeom>
            <a:avLst/>
            <a:gdLst/>
            <a:ahLst/>
            <a:cxnLst/>
            <a:rect l="l" t="t" r="r" b="b"/>
            <a:pathLst>
              <a:path w="8890" h="1115695">
                <a:moveTo>
                  <a:pt x="0" y="0"/>
                </a:moveTo>
                <a:lnTo>
                  <a:pt x="8381" y="11154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4915" y="4048035"/>
            <a:ext cx="1866264" cy="76200"/>
          </a:xfrm>
          <a:custGeom>
            <a:avLst/>
            <a:gdLst/>
            <a:ahLst/>
            <a:cxnLst/>
            <a:rect l="l" t="t" r="r" b="b"/>
            <a:pathLst>
              <a:path w="1866265" h="76200">
                <a:moveTo>
                  <a:pt x="76326" y="0"/>
                </a:moveTo>
                <a:lnTo>
                  <a:pt x="0" y="37807"/>
                </a:lnTo>
                <a:lnTo>
                  <a:pt x="76073" y="76200"/>
                </a:lnTo>
                <a:lnTo>
                  <a:pt x="76178" y="44448"/>
                </a:lnTo>
                <a:lnTo>
                  <a:pt x="63500" y="44399"/>
                </a:lnTo>
                <a:lnTo>
                  <a:pt x="63500" y="31699"/>
                </a:lnTo>
                <a:lnTo>
                  <a:pt x="76221" y="31699"/>
                </a:lnTo>
                <a:lnTo>
                  <a:pt x="76326" y="0"/>
                </a:lnTo>
                <a:close/>
              </a:path>
              <a:path w="1866265" h="76200">
                <a:moveTo>
                  <a:pt x="76221" y="31748"/>
                </a:moveTo>
                <a:lnTo>
                  <a:pt x="76178" y="44448"/>
                </a:lnTo>
                <a:lnTo>
                  <a:pt x="1866264" y="51358"/>
                </a:lnTo>
                <a:lnTo>
                  <a:pt x="1866264" y="38658"/>
                </a:lnTo>
                <a:lnTo>
                  <a:pt x="76221" y="31748"/>
                </a:lnTo>
                <a:close/>
              </a:path>
              <a:path w="1866265" h="76200">
                <a:moveTo>
                  <a:pt x="63500" y="31699"/>
                </a:moveTo>
                <a:lnTo>
                  <a:pt x="63500" y="44399"/>
                </a:lnTo>
                <a:lnTo>
                  <a:pt x="76178" y="44448"/>
                </a:lnTo>
                <a:lnTo>
                  <a:pt x="76221" y="31748"/>
                </a:lnTo>
                <a:lnTo>
                  <a:pt x="63500" y="31699"/>
                </a:lnTo>
                <a:close/>
              </a:path>
              <a:path w="1866265" h="76200">
                <a:moveTo>
                  <a:pt x="76221" y="31699"/>
                </a:moveTo>
                <a:lnTo>
                  <a:pt x="63500" y="31699"/>
                </a:lnTo>
                <a:lnTo>
                  <a:pt x="76221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6452" y="2997707"/>
            <a:ext cx="4702175" cy="1541780"/>
          </a:xfrm>
          <a:custGeom>
            <a:avLst/>
            <a:gdLst/>
            <a:ahLst/>
            <a:cxnLst/>
            <a:rect l="l" t="t" r="r" b="b"/>
            <a:pathLst>
              <a:path w="4702175" h="1541779">
                <a:moveTo>
                  <a:pt x="0" y="1275003"/>
                </a:moveTo>
                <a:lnTo>
                  <a:pt x="0" y="1541678"/>
                </a:lnTo>
                <a:lnTo>
                  <a:pt x="4701794" y="1541678"/>
                </a:lnTo>
                <a:lnTo>
                  <a:pt x="4701794" y="0"/>
                </a:lnTo>
                <a:lnTo>
                  <a:pt x="4693158" y="0"/>
                </a:lnTo>
              </a:path>
            </a:pathLst>
          </a:custGeom>
          <a:ln w="9143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26071" y="4260900"/>
            <a:ext cx="165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14269" y="1198625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04261" y="3859174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07402" y="2167204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0850" y="2117801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46726" y="2263597"/>
            <a:ext cx="165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0277" y="2289759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3202" y="2162683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97626" y="3859174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103" y="1198625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11979" y="3759708"/>
            <a:ext cx="1249680" cy="512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1979" y="3759708"/>
            <a:ext cx="1249680" cy="512445"/>
          </a:xfrm>
          <a:custGeom>
            <a:avLst/>
            <a:gdLst/>
            <a:ahLst/>
            <a:cxnLst/>
            <a:rect l="l" t="t" r="r" b="b"/>
            <a:pathLst>
              <a:path w="1249679" h="512445">
                <a:moveTo>
                  <a:pt x="1164336" y="512063"/>
                </a:moveTo>
                <a:lnTo>
                  <a:pt x="1181354" y="443788"/>
                </a:lnTo>
                <a:lnTo>
                  <a:pt x="1249680" y="426719"/>
                </a:lnTo>
                <a:lnTo>
                  <a:pt x="1164336" y="512063"/>
                </a:lnTo>
                <a:lnTo>
                  <a:pt x="0" y="512063"/>
                </a:lnTo>
                <a:lnTo>
                  <a:pt x="0" y="0"/>
                </a:lnTo>
                <a:lnTo>
                  <a:pt x="1249680" y="0"/>
                </a:lnTo>
                <a:lnTo>
                  <a:pt x="1249680" y="42671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07433" y="3772001"/>
            <a:ext cx="859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ACME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35" dirty="0">
                <a:latin typeface="Times New Roman"/>
                <a:cs typeface="Times New Roman"/>
              </a:rPr>
              <a:t>Z</a:t>
            </a:r>
            <a:r>
              <a:rPr sz="1200" b="1" spc="5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98211" y="2101595"/>
            <a:ext cx="76200" cy="1657985"/>
          </a:xfrm>
          <a:custGeom>
            <a:avLst/>
            <a:gdLst/>
            <a:ahLst/>
            <a:cxnLst/>
            <a:rect l="l" t="t" r="r" b="b"/>
            <a:pathLst>
              <a:path w="76200" h="1657985">
                <a:moveTo>
                  <a:pt x="31729" y="1581351"/>
                </a:moveTo>
                <a:lnTo>
                  <a:pt x="0" y="1581403"/>
                </a:lnTo>
                <a:lnTo>
                  <a:pt x="38226" y="1657477"/>
                </a:lnTo>
                <a:lnTo>
                  <a:pt x="69871" y="1593977"/>
                </a:lnTo>
                <a:lnTo>
                  <a:pt x="31750" y="1593977"/>
                </a:lnTo>
                <a:lnTo>
                  <a:pt x="31729" y="1581351"/>
                </a:lnTo>
                <a:close/>
              </a:path>
              <a:path w="76200" h="1657985">
                <a:moveTo>
                  <a:pt x="76200" y="1581277"/>
                </a:moveTo>
                <a:lnTo>
                  <a:pt x="31729" y="1581351"/>
                </a:lnTo>
                <a:lnTo>
                  <a:pt x="31750" y="1593977"/>
                </a:lnTo>
                <a:lnTo>
                  <a:pt x="44450" y="1593977"/>
                </a:lnTo>
                <a:lnTo>
                  <a:pt x="44429" y="1581329"/>
                </a:lnTo>
                <a:lnTo>
                  <a:pt x="76173" y="1581329"/>
                </a:lnTo>
                <a:close/>
              </a:path>
              <a:path w="76200" h="1657985">
                <a:moveTo>
                  <a:pt x="76173" y="1581329"/>
                </a:moveTo>
                <a:lnTo>
                  <a:pt x="44429" y="1581329"/>
                </a:lnTo>
                <a:lnTo>
                  <a:pt x="44450" y="1593977"/>
                </a:lnTo>
                <a:lnTo>
                  <a:pt x="69871" y="1593977"/>
                </a:lnTo>
                <a:lnTo>
                  <a:pt x="76173" y="1581329"/>
                </a:lnTo>
                <a:close/>
              </a:path>
              <a:path w="76200" h="1657985">
                <a:moveTo>
                  <a:pt x="41910" y="0"/>
                </a:moveTo>
                <a:lnTo>
                  <a:pt x="29210" y="0"/>
                </a:lnTo>
                <a:lnTo>
                  <a:pt x="31729" y="1581351"/>
                </a:lnTo>
                <a:lnTo>
                  <a:pt x="44429" y="158132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0550" y="1143380"/>
            <a:ext cx="24587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Private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Contract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is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established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between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Alice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&amp;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Bob.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69516" y="1827657"/>
            <a:ext cx="1193165" cy="566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Private </a:t>
            </a:r>
            <a:r>
              <a:rPr sz="900" spc="-5" dirty="0">
                <a:latin typeface="Times New Roman"/>
                <a:cs typeface="Times New Roman"/>
              </a:rPr>
              <a:t>Contract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instructs  </a:t>
            </a:r>
            <a:r>
              <a:rPr sz="900" spc="-5" dirty="0">
                <a:latin typeface="Times New Roman"/>
                <a:cs typeface="Times New Roman"/>
              </a:rPr>
              <a:t>Payment.</a:t>
            </a:r>
            <a:endParaRPr sz="9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765"/>
              </a:spcBef>
            </a:pPr>
            <a:r>
              <a:rPr sz="1100" b="1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54446" y="1122679"/>
            <a:ext cx="24828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Bob </a:t>
            </a:r>
            <a:r>
              <a:rPr sz="900" spc="5" dirty="0">
                <a:latin typeface="Times New Roman"/>
                <a:cs typeface="Times New Roman"/>
              </a:rPr>
              <a:t>sends </a:t>
            </a:r>
            <a:r>
              <a:rPr sz="900" dirty="0">
                <a:latin typeface="Times New Roman"/>
                <a:cs typeface="Times New Roman"/>
              </a:rPr>
              <a:t>transaction indicating </a:t>
            </a:r>
            <a:r>
              <a:rPr sz="900" spc="-5" dirty="0">
                <a:latin typeface="Times New Roman"/>
                <a:cs typeface="Times New Roman"/>
              </a:rPr>
              <a:t>acceptance </a:t>
            </a:r>
            <a:r>
              <a:rPr sz="900" spc="-10" dirty="0">
                <a:latin typeface="Times New Roman"/>
                <a:cs typeface="Times New Roman"/>
              </a:rPr>
              <a:t>of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terms.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4125" y="3863136"/>
            <a:ext cx="13855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latin typeface="Times New Roman"/>
                <a:cs typeface="Times New Roman"/>
              </a:rPr>
              <a:t>Alice </a:t>
            </a:r>
            <a:r>
              <a:rPr sz="900" spc="-10" dirty="0">
                <a:latin typeface="Times New Roman"/>
                <a:cs typeface="Times New Roman"/>
              </a:rPr>
              <a:t>pays </a:t>
            </a:r>
            <a:r>
              <a:rPr sz="900" dirty="0">
                <a:latin typeface="Times New Roman"/>
                <a:cs typeface="Times New Roman"/>
              </a:rPr>
              <a:t>USD </a:t>
            </a:r>
            <a:r>
              <a:rPr sz="900" spc="5" dirty="0">
                <a:latin typeface="Times New Roman"/>
                <a:cs typeface="Times New Roman"/>
              </a:rPr>
              <a:t>to the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Seller.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67280" y="2348229"/>
            <a:ext cx="893063" cy="6280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94303" y="2624785"/>
            <a:ext cx="81851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Times New Roman"/>
                <a:cs typeface="Times New Roman"/>
              </a:rPr>
              <a:t>Private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Contract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verifies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payment.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58103" y="1724025"/>
            <a:ext cx="16198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Private </a:t>
            </a:r>
            <a:r>
              <a:rPr sz="900" spc="-5" dirty="0">
                <a:latin typeface="Times New Roman"/>
                <a:cs typeface="Times New Roman"/>
              </a:rPr>
              <a:t>Contract </a:t>
            </a:r>
            <a:r>
              <a:rPr sz="900" dirty="0">
                <a:latin typeface="Times New Roman"/>
                <a:cs typeface="Times New Roman"/>
              </a:rPr>
              <a:t>instructs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Delivery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62244" y="2296667"/>
            <a:ext cx="1295146" cy="565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89905" y="2615945"/>
            <a:ext cx="8007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Private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Contract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verifies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delivery.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6107048" y="3703065"/>
            <a:ext cx="13982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Bob </a:t>
            </a:r>
            <a:r>
              <a:rPr sz="900" dirty="0">
                <a:latin typeface="Times New Roman"/>
                <a:cs typeface="Times New Roman"/>
              </a:rPr>
              <a:t>delivers </a:t>
            </a:r>
            <a:r>
              <a:rPr sz="900" spc="-5" dirty="0">
                <a:latin typeface="Times New Roman"/>
                <a:cs typeface="Times New Roman"/>
              </a:rPr>
              <a:t>ACME </a:t>
            </a:r>
            <a:r>
              <a:rPr sz="900" spc="5" dirty="0">
                <a:latin typeface="Times New Roman"/>
                <a:cs typeface="Times New Roman"/>
              </a:rPr>
              <a:t>shares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to  </a:t>
            </a:r>
            <a:r>
              <a:rPr sz="900" spc="-5" dirty="0">
                <a:latin typeface="Times New Roman"/>
                <a:cs typeface="Times New Roman"/>
              </a:rPr>
              <a:t>Alice.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0C5C9F-9831-4D21-816E-27790CC9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14600" y="26511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8044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487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019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356</Words>
  <Application>Microsoft Office PowerPoint</Application>
  <PresentationFormat>Custom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Office Theme</vt:lpstr>
      <vt:lpstr>ZSL: Zero-Knowledge Security Layer</vt:lpstr>
      <vt:lpstr>zk-SNARKS</vt:lpstr>
      <vt:lpstr>PowerPoint Presentation</vt:lpstr>
      <vt:lpstr>ZSL Components</vt:lpstr>
      <vt:lpstr>ZSL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ZSL: Zero-Knowledge Security Layer</dc:title>
  <cp:lastModifiedBy>hp</cp:lastModifiedBy>
  <cp:revision>2</cp:revision>
  <dcterms:created xsi:type="dcterms:W3CDTF">2020-01-02T17:04:48Z</dcterms:created>
  <dcterms:modified xsi:type="dcterms:W3CDTF">2020-01-04T12:07:50Z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