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7322" y="2561335"/>
            <a:ext cx="576935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086" y="1238249"/>
            <a:ext cx="8367826" cy="2091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vagrantup.com/downloa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box.org/wiki/Downloa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264CB-75C2-491C-8037-EF0075A6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2193925"/>
            <a:ext cx="5769355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for</a:t>
            </a:r>
            <a:r>
              <a:rPr spc="-45" dirty="0"/>
              <a:t> </a:t>
            </a:r>
            <a:r>
              <a:rPr dirty="0"/>
              <a:t>Quorum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C9C48-AAAE-4F4B-B1A7-E7B49EA9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0078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Repositories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238249"/>
            <a:ext cx="5476850" cy="12503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0" dirty="0">
                <a:latin typeface="Arial"/>
                <a:cs typeface="Arial"/>
              </a:rPr>
              <a:t>We </a:t>
            </a:r>
            <a:r>
              <a:rPr spc="-10" dirty="0">
                <a:latin typeface="Arial"/>
                <a:cs typeface="Arial"/>
              </a:rPr>
              <a:t>will be needing the following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repositories: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buChar char="●"/>
              <a:tabLst>
                <a:tab pos="469900" algn="l"/>
                <a:tab pos="470534" algn="l"/>
              </a:tabLst>
            </a:pPr>
            <a:r>
              <a:rPr spc="-15" dirty="0">
                <a:latin typeface="Arial"/>
                <a:cs typeface="Arial"/>
              </a:rPr>
              <a:t>Quorum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Repo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5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Tessera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Repo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2960C-F03A-4735-AFE0-20FF3407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1628564"/>
            <a:ext cx="4003427" cy="3374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3E7908-525B-4B51-B5B6-F37C39ED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718"/>
            <a:ext cx="89661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ools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4616" y="1050213"/>
            <a:ext cx="7950200" cy="36455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8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Oracle JDK </a:t>
            </a:r>
            <a:r>
              <a:rPr sz="1400" b="1" spc="-5" dirty="0">
                <a:latin typeface="Arial"/>
                <a:cs typeface="Arial"/>
              </a:rPr>
              <a:t>8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JVM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75"/>
              </a:spcBef>
              <a:buClr>
                <a:srgbClr val="585858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Minimum </a:t>
            </a:r>
            <a:r>
              <a:rPr sz="1400" spc="-15" dirty="0">
                <a:latin typeface="Arial"/>
                <a:cs typeface="Arial"/>
              </a:rPr>
              <a:t>supported </a:t>
            </a:r>
            <a:r>
              <a:rPr sz="1400" spc="-10" dirty="0">
                <a:latin typeface="Arial"/>
                <a:cs typeface="Arial"/>
              </a:rPr>
              <a:t>version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8u171.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15" dirty="0">
                <a:latin typeface="Arial"/>
                <a:cs typeface="Arial"/>
              </a:rPr>
              <a:t>Downloaded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from:</a:t>
            </a: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385"/>
              </a:spcBef>
            </a:pPr>
            <a:r>
              <a:rPr sz="1400" spc="-10" dirty="0">
                <a:latin typeface="Arial"/>
                <a:cs typeface="Arial"/>
              </a:rPr>
              <a:t>“</a:t>
            </a:r>
            <a:r>
              <a:rPr sz="1400" i="1" spc="-10" dirty="0">
                <a:latin typeface="Arial"/>
                <a:cs typeface="Arial"/>
                <a:hlinkClick r:id="rId3"/>
              </a:rPr>
              <a:t>http://www.oracle.com/technetwork/java/javase/downloads/jdk8-downloads-2133151.html</a:t>
            </a:r>
            <a:r>
              <a:rPr sz="1400" i="1" spc="-10" dirty="0">
                <a:latin typeface="Arial"/>
                <a:cs typeface="Arial"/>
              </a:rPr>
              <a:t>”.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Open command prompt </a:t>
            </a:r>
            <a:r>
              <a:rPr sz="1400" spc="-15" dirty="0">
                <a:latin typeface="Arial"/>
                <a:cs typeface="Arial"/>
              </a:rPr>
              <a:t>and run </a:t>
            </a:r>
            <a:r>
              <a:rPr sz="1400" spc="-5" dirty="0">
                <a:latin typeface="Courier New"/>
                <a:cs typeface="Courier New"/>
              </a:rPr>
              <a:t>java –version </a:t>
            </a:r>
            <a:r>
              <a:rPr sz="1400" spc="-10" dirty="0">
                <a:latin typeface="Arial"/>
                <a:cs typeface="Arial"/>
              </a:rPr>
              <a:t>command to check </a:t>
            </a:r>
            <a:r>
              <a:rPr sz="1400" spc="-15" dirty="0">
                <a:latin typeface="Arial"/>
                <a:cs typeface="Arial"/>
              </a:rPr>
              <a:t>the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installation.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○"/>
            </a:pP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Arial"/>
                <a:cs typeface="Arial"/>
              </a:rPr>
              <a:t>Vagrant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Latest version of Vagrant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2.2.4.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5" dirty="0">
                <a:latin typeface="Arial"/>
                <a:cs typeface="Arial"/>
              </a:rPr>
              <a:t>Downloaded from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“https:/</a:t>
            </a:r>
            <a:r>
              <a:rPr sz="1400" i="1" spc="-10" dirty="0">
                <a:latin typeface="Arial"/>
                <a:cs typeface="Arial"/>
                <a:hlinkClick r:id="rId4"/>
              </a:rPr>
              <a:t>/w</a:t>
            </a:r>
            <a:r>
              <a:rPr sz="1400" i="1" spc="-10" dirty="0">
                <a:latin typeface="Arial"/>
                <a:cs typeface="Arial"/>
              </a:rPr>
              <a:t>w</a:t>
            </a:r>
            <a:r>
              <a:rPr sz="1400" i="1" spc="-10" dirty="0">
                <a:latin typeface="Arial"/>
                <a:cs typeface="Arial"/>
                <a:hlinkClick r:id="rId4"/>
              </a:rPr>
              <a:t>w.vagrantup.com/downloads.html</a:t>
            </a:r>
            <a:r>
              <a:rPr sz="1400" i="1" spc="-10" dirty="0">
                <a:latin typeface="Arial"/>
                <a:cs typeface="Arial"/>
              </a:rPr>
              <a:t>”.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○"/>
            </a:pPr>
            <a:endParaRPr sz="19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Git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7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Required for </a:t>
            </a:r>
            <a:r>
              <a:rPr sz="1400" spc="-15" dirty="0">
                <a:latin typeface="Arial"/>
                <a:cs typeface="Arial"/>
              </a:rPr>
              <a:t>windows </a:t>
            </a:r>
            <a:r>
              <a:rPr sz="1400" spc="-10" dirty="0">
                <a:latin typeface="Arial"/>
                <a:cs typeface="Arial"/>
              </a:rPr>
              <a:t>developer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only.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39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5" dirty="0">
                <a:latin typeface="Arial"/>
                <a:cs typeface="Arial"/>
              </a:rPr>
              <a:t>Downloaded from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i="1" spc="-10" dirty="0">
                <a:latin typeface="Arial"/>
                <a:cs typeface="Arial"/>
              </a:rPr>
              <a:t>https://git-scm.com/download/win”.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31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Open command prompt and run </a:t>
            </a:r>
            <a:r>
              <a:rPr sz="1400" spc="-5" dirty="0">
                <a:latin typeface="Courier New"/>
                <a:cs typeface="Courier New"/>
              </a:rPr>
              <a:t>git -–version </a:t>
            </a:r>
            <a:r>
              <a:rPr sz="1400" spc="-10" dirty="0">
                <a:latin typeface="Arial"/>
                <a:cs typeface="Arial"/>
              </a:rPr>
              <a:t>command to check the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version.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CC71B-4B65-470B-A088-23674BF8F1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9" t="1172" r="4589" b="2856"/>
          <a:stretch/>
        </p:blipFill>
        <p:spPr>
          <a:xfrm>
            <a:off x="4114800" y="27756"/>
            <a:ext cx="1927697" cy="1894444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D7658-3F85-4CBD-A61D-F0756807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718"/>
            <a:ext cx="89661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ools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4616" y="964996"/>
            <a:ext cx="5693410" cy="28257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8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VirtualBox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80"/>
              </a:spcBef>
              <a:buClr>
                <a:srgbClr val="585858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15" dirty="0">
                <a:latin typeface="Arial"/>
                <a:cs typeface="Arial"/>
              </a:rPr>
              <a:t>Downloaded from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i="1" spc="-10" dirty="0">
                <a:latin typeface="Arial"/>
                <a:cs typeface="Arial"/>
              </a:rPr>
              <a:t>https:/</a:t>
            </a:r>
            <a:r>
              <a:rPr sz="1400" i="1" spc="-10" dirty="0">
                <a:latin typeface="Arial"/>
                <a:cs typeface="Arial"/>
                <a:hlinkClick r:id="rId3"/>
              </a:rPr>
              <a:t>/w</a:t>
            </a:r>
            <a:r>
              <a:rPr sz="1400" i="1" spc="-10" dirty="0">
                <a:latin typeface="Arial"/>
                <a:cs typeface="Arial"/>
              </a:rPr>
              <a:t>w</a:t>
            </a:r>
            <a:r>
              <a:rPr sz="1400" i="1" spc="-10" dirty="0">
                <a:latin typeface="Arial"/>
                <a:cs typeface="Arial"/>
                <a:hlinkClick r:id="rId3"/>
              </a:rPr>
              <a:t>w.virtualbox.org/wiki/Downloads</a:t>
            </a:r>
            <a:r>
              <a:rPr sz="1400" spc="-10" dirty="0">
                <a:latin typeface="Arial"/>
                <a:cs typeface="Arial"/>
              </a:rPr>
              <a:t>”.</a:t>
            </a:r>
            <a:endParaRPr sz="1400">
              <a:latin typeface="Arial"/>
              <a:cs typeface="Arial"/>
            </a:endParaRPr>
          </a:p>
          <a:p>
            <a:pPr marL="786765" lvl="1" indent="-305435">
              <a:lnSpc>
                <a:spcPct val="100000"/>
              </a:lnSpc>
              <a:spcBef>
                <a:spcPts val="405"/>
              </a:spcBef>
              <a:buSzPct val="85714"/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Latest version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6.0.6.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○"/>
            </a:pPr>
            <a:endParaRPr sz="17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Arial"/>
                <a:cs typeface="Arial"/>
              </a:rPr>
              <a:t>Apache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Maven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5"/>
              </a:spcBef>
              <a:buClr>
                <a:srgbClr val="585858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A management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comprehension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tool.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lr>
                <a:srgbClr val="585858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Based on the theory of </a:t>
            </a:r>
            <a:r>
              <a:rPr sz="1400" spc="-5" dirty="0">
                <a:latin typeface="Arial"/>
                <a:cs typeface="Arial"/>
              </a:rPr>
              <a:t>a project </a:t>
            </a:r>
            <a:r>
              <a:rPr sz="1400" spc="-10" dirty="0">
                <a:latin typeface="Arial"/>
                <a:cs typeface="Arial"/>
              </a:rPr>
              <a:t>object model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(POM).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○"/>
            </a:pPr>
            <a:endParaRPr sz="19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Arial"/>
                <a:cs typeface="Arial"/>
              </a:rPr>
              <a:t>Node.js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5" dirty="0">
                <a:latin typeface="Arial"/>
                <a:cs typeface="Arial"/>
              </a:rPr>
              <a:t>Downloaded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i="1" spc="-10" dirty="0">
                <a:latin typeface="Arial"/>
                <a:cs typeface="Arial"/>
              </a:rPr>
              <a:t>https://nodejs.org/en”.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0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Latest version of node.js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12.2.0.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48352-DF28-4924-88DB-B5AC570F0F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9" t="1172" r="4589" b="2856"/>
          <a:stretch/>
        </p:blipFill>
        <p:spPr>
          <a:xfrm>
            <a:off x="5334000" y="1928274"/>
            <a:ext cx="3128461" cy="3074495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C57372-5AA3-4154-9ABE-50B8270E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13931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Libraries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03866"/>
            <a:ext cx="7830820" cy="29743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Arial"/>
                <a:cs typeface="Arial"/>
              </a:rPr>
              <a:t>Libsodium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10" dirty="0">
                <a:latin typeface="Arial"/>
                <a:cs typeface="Arial"/>
              </a:rPr>
              <a:t>shared library with machine-independent set of </a:t>
            </a:r>
            <a:r>
              <a:rPr sz="1400" spc="-15" dirty="0">
                <a:latin typeface="Arial"/>
                <a:cs typeface="Arial"/>
              </a:rPr>
              <a:t>headers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that can easily be used by 3rd</a:t>
            </a: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240"/>
              </a:spcBef>
            </a:pPr>
            <a:r>
              <a:rPr sz="1400" spc="-10" dirty="0">
                <a:latin typeface="Arial"/>
                <a:cs typeface="Arial"/>
              </a:rPr>
              <a:t>party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projects.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Latest version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Version 1.0.17, that </a:t>
            </a:r>
            <a:r>
              <a:rPr sz="1400" spc="-20" dirty="0">
                <a:latin typeface="Arial"/>
                <a:cs typeface="Arial"/>
              </a:rPr>
              <a:t>was </a:t>
            </a:r>
            <a:r>
              <a:rPr sz="1400" spc="-10" dirty="0">
                <a:latin typeface="Arial"/>
                <a:cs typeface="Arial"/>
              </a:rPr>
              <a:t>released on </a:t>
            </a:r>
            <a:r>
              <a:rPr sz="1400" spc="-15" dirty="0">
                <a:latin typeface="Arial"/>
                <a:cs typeface="Arial"/>
              </a:rPr>
              <a:t>January </a:t>
            </a:r>
            <a:r>
              <a:rPr sz="1400" spc="-10" dirty="0">
                <a:latin typeface="Arial"/>
                <a:cs typeface="Arial"/>
              </a:rPr>
              <a:t>7,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2019.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9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Arial"/>
                <a:cs typeface="Arial"/>
              </a:rPr>
              <a:t>Jnacl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Pure Java implementation of the Networking </a:t>
            </a:r>
            <a:r>
              <a:rPr sz="1400" spc="-15" dirty="0">
                <a:latin typeface="Arial"/>
                <a:cs typeface="Arial"/>
              </a:rPr>
              <a:t>and Cryptography </a:t>
            </a:r>
            <a:r>
              <a:rPr sz="1400" spc="-10" dirty="0">
                <a:latin typeface="Arial"/>
                <a:cs typeface="Arial"/>
              </a:rPr>
              <a:t>library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(NaCl).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Supports the “Curve25519xsalsa20poly1305” </a:t>
            </a:r>
            <a:r>
              <a:rPr sz="1400" spc="-20" dirty="0">
                <a:latin typeface="Arial"/>
                <a:cs typeface="Arial"/>
              </a:rPr>
              <a:t>crypto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primitives.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9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Kailum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Java essential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Networking and </a:t>
            </a:r>
            <a:r>
              <a:rPr sz="1400" spc="-15" dirty="0">
                <a:latin typeface="Arial"/>
                <a:cs typeface="Arial"/>
              </a:rPr>
              <a:t>Cryptography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library.</a:t>
            </a:r>
            <a:endParaRPr sz="140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Arial"/>
                <a:cs typeface="Arial"/>
              </a:rPr>
              <a:t>Implemented using jnr-ffi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bind the </a:t>
            </a:r>
            <a:r>
              <a:rPr sz="1400" spc="-15" dirty="0">
                <a:latin typeface="Arial"/>
                <a:cs typeface="Arial"/>
              </a:rPr>
              <a:t>shared </a:t>
            </a:r>
            <a:r>
              <a:rPr sz="1400" spc="-10" dirty="0">
                <a:latin typeface="Arial"/>
                <a:cs typeface="Arial"/>
              </a:rPr>
              <a:t>libraries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libsodium.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1EE5D-92F4-4F09-9C85-ED1A5410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881197"/>
            <a:ext cx="1395757" cy="781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F3B213-0EDC-496B-B57E-F0AFF9D0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6103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2539" y="1111596"/>
            <a:ext cx="8367826" cy="25430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1805" indent="-317500">
              <a:lnSpc>
                <a:spcPct val="100000"/>
              </a:lnSpc>
              <a:spcBef>
                <a:spcPts val="90"/>
              </a:spcBef>
              <a:buFont typeface="Arial"/>
              <a:buChar char="●"/>
              <a:tabLst>
                <a:tab pos="472440" algn="l"/>
                <a:tab pos="473075" algn="l"/>
              </a:tabLst>
            </a:pPr>
            <a:r>
              <a:rPr sz="1600" spc="-10" dirty="0"/>
              <a:t>Solidity</a:t>
            </a:r>
          </a:p>
          <a:p>
            <a:pPr marL="142240">
              <a:lnSpc>
                <a:spcPct val="100000"/>
              </a:lnSpc>
              <a:buFont typeface="Arial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 marL="929005" lvl="1" indent="-317500">
              <a:lnSpc>
                <a:spcPct val="100000"/>
              </a:lnSpc>
              <a:buChar char="○"/>
              <a:tabLst>
                <a:tab pos="929640" algn="l"/>
                <a:tab pos="930275" algn="l"/>
              </a:tabLst>
            </a:pPr>
            <a:r>
              <a:rPr sz="1600" spc="-5" dirty="0">
                <a:latin typeface="Arial"/>
                <a:cs typeface="Arial"/>
              </a:rPr>
              <a:t>An </a:t>
            </a:r>
            <a:r>
              <a:rPr sz="1600" spc="-10" dirty="0">
                <a:latin typeface="Arial"/>
                <a:cs typeface="Arial"/>
              </a:rPr>
              <a:t>high-level object-oriented </a:t>
            </a:r>
            <a:r>
              <a:rPr sz="1600" spc="-15" dirty="0">
                <a:latin typeface="Arial"/>
                <a:cs typeface="Arial"/>
              </a:rPr>
              <a:t>language </a:t>
            </a:r>
            <a:r>
              <a:rPr sz="1600" spc="-10" dirty="0">
                <a:latin typeface="Arial"/>
                <a:cs typeface="Arial"/>
              </a:rPr>
              <a:t>for implementing </a:t>
            </a:r>
            <a:r>
              <a:rPr sz="1600" spc="-5" dirty="0">
                <a:latin typeface="Arial"/>
                <a:cs typeface="Arial"/>
              </a:rPr>
              <a:t>smart </a:t>
            </a:r>
            <a:r>
              <a:rPr sz="1600" spc="-10" dirty="0">
                <a:latin typeface="Arial"/>
                <a:cs typeface="Arial"/>
              </a:rPr>
              <a:t>contracts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Ethereum.</a:t>
            </a:r>
            <a:endParaRPr sz="1600" dirty="0">
              <a:latin typeface="Arial"/>
              <a:cs typeface="Arial"/>
            </a:endParaRPr>
          </a:p>
          <a:p>
            <a:pPr marL="929005" lvl="1" indent="-317500">
              <a:lnSpc>
                <a:spcPct val="100000"/>
              </a:lnSpc>
              <a:spcBef>
                <a:spcPts val="1275"/>
              </a:spcBef>
              <a:buChar char="○"/>
              <a:tabLst>
                <a:tab pos="929640" algn="l"/>
                <a:tab pos="930275" algn="l"/>
              </a:tabLst>
            </a:pPr>
            <a:r>
              <a:rPr sz="1600" spc="-10" dirty="0">
                <a:latin typeface="Arial"/>
                <a:cs typeface="Arial"/>
              </a:rPr>
              <a:t>Features </a:t>
            </a:r>
            <a:r>
              <a:rPr sz="1600" spc="-5" dirty="0">
                <a:latin typeface="Arial"/>
                <a:cs typeface="Arial"/>
              </a:rPr>
              <a:t>include </a:t>
            </a:r>
            <a:r>
              <a:rPr sz="1600" dirty="0">
                <a:latin typeface="Arial"/>
                <a:cs typeface="Arial"/>
              </a:rPr>
              <a:t>statically </a:t>
            </a:r>
            <a:r>
              <a:rPr sz="1600" spc="-10" dirty="0">
                <a:latin typeface="Arial"/>
                <a:cs typeface="Arial"/>
              </a:rPr>
              <a:t>typed, </a:t>
            </a:r>
            <a:r>
              <a:rPr sz="1600" spc="-5" dirty="0">
                <a:latin typeface="Arial"/>
                <a:cs typeface="Arial"/>
              </a:rPr>
              <a:t>supporting inheritance, libraries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complex user-defined</a:t>
            </a:r>
            <a:r>
              <a:rPr lang="en-US" sz="1600" b="1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types.</a:t>
            </a:r>
          </a:p>
          <a:p>
            <a:pPr marL="929005" lvl="1" indent="-317500">
              <a:lnSpc>
                <a:spcPct val="100000"/>
              </a:lnSpc>
              <a:spcBef>
                <a:spcPts val="1250"/>
              </a:spcBef>
              <a:buChar char="○"/>
              <a:tabLst>
                <a:tab pos="929640" algn="l"/>
                <a:tab pos="930275" algn="l"/>
              </a:tabLst>
            </a:pP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influenced by </a:t>
            </a:r>
            <a:r>
              <a:rPr sz="1600" spc="-5" dirty="0">
                <a:latin typeface="Arial"/>
                <a:cs typeface="Arial"/>
              </a:rPr>
              <a:t>C++, </a:t>
            </a:r>
            <a:r>
              <a:rPr sz="1600" spc="-10" dirty="0">
                <a:latin typeface="Arial"/>
                <a:cs typeface="Arial"/>
              </a:rPr>
              <a:t>JavaScript, </a:t>
            </a:r>
            <a:r>
              <a:rPr sz="1600" spc="-15" dirty="0">
                <a:latin typeface="Arial"/>
                <a:cs typeface="Arial"/>
              </a:rPr>
              <a:t>and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Python.</a:t>
            </a:r>
            <a:endParaRPr sz="1600" dirty="0">
              <a:latin typeface="Arial"/>
              <a:cs typeface="Arial"/>
            </a:endParaRPr>
          </a:p>
          <a:p>
            <a:pPr marL="929005" lvl="1" indent="-317500">
              <a:lnSpc>
                <a:spcPct val="100000"/>
              </a:lnSpc>
              <a:spcBef>
                <a:spcPts val="1250"/>
              </a:spcBef>
              <a:buChar char="○"/>
              <a:tabLst>
                <a:tab pos="929640" algn="l"/>
                <a:tab pos="930275" algn="l"/>
              </a:tabLst>
            </a:pPr>
            <a:r>
              <a:rPr sz="1600" spc="-10" dirty="0">
                <a:latin typeface="Arial"/>
                <a:cs typeface="Arial"/>
              </a:rPr>
              <a:t>Designed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target the Ethereum Virtual </a:t>
            </a:r>
            <a:r>
              <a:rPr sz="1600" spc="-15" dirty="0">
                <a:latin typeface="Arial"/>
                <a:cs typeface="Arial"/>
              </a:rPr>
              <a:t>Machine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(EVM).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6A5EA-D4A1-4265-96F8-863B360C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86" y="3668591"/>
            <a:ext cx="3037522" cy="1249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904A77-8A27-475F-97C0-AA95A073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66365" y="2727325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2753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196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0728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321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Courier New</vt:lpstr>
      <vt:lpstr>Times New Roman</vt:lpstr>
      <vt:lpstr>Office Theme</vt:lpstr>
      <vt:lpstr>Requirements for Quorum</vt:lpstr>
      <vt:lpstr>Repositories</vt:lpstr>
      <vt:lpstr>Tools</vt:lpstr>
      <vt:lpstr>Tools</vt:lpstr>
      <vt:lpstr>Libraries</vt:lpstr>
      <vt:lpstr>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Quorum</dc:title>
  <cp:lastModifiedBy>hp</cp:lastModifiedBy>
  <cp:revision>2</cp:revision>
  <dcterms:created xsi:type="dcterms:W3CDTF">2020-01-02T17:06:38Z</dcterms:created>
  <dcterms:modified xsi:type="dcterms:W3CDTF">2020-01-04T12:12:12Z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