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2951" y="2721305"/>
            <a:ext cx="457809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216" y="1209942"/>
            <a:ext cx="8319566" cy="190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2952" y="2285173"/>
            <a:ext cx="457809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</a:t>
            </a:r>
            <a:r>
              <a:rPr spc="-100" dirty="0"/>
              <a:t> </a:t>
            </a:r>
            <a:r>
              <a:rPr dirty="0"/>
              <a:t>Blockchain?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06C1D-6B05-4143-89D3-88DCFE24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233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10" dirty="0">
                <a:latin typeface="Arial"/>
                <a:cs typeface="Arial"/>
              </a:rPr>
              <a:t>What </a:t>
            </a:r>
            <a:r>
              <a:rPr sz="2800" b="0" dirty="0">
                <a:latin typeface="Arial"/>
                <a:cs typeface="Arial"/>
              </a:rPr>
              <a:t>is</a:t>
            </a:r>
            <a:r>
              <a:rPr sz="2800" b="0" spc="-17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Blockchain?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203866"/>
            <a:ext cx="7762850" cy="31418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900" indent="-318135">
              <a:lnSpc>
                <a:spcPct val="100000"/>
              </a:lnSpc>
              <a:spcBef>
                <a:spcPts val="360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Blockchain is a </a:t>
            </a:r>
            <a:r>
              <a:rPr spc="-10" dirty="0">
                <a:latin typeface="Arial"/>
                <a:cs typeface="Arial"/>
              </a:rPr>
              <a:t>distributed </a:t>
            </a:r>
            <a:r>
              <a:rPr spc="-15" dirty="0">
                <a:latin typeface="Arial"/>
                <a:cs typeface="Arial"/>
              </a:rPr>
              <a:t>database </a:t>
            </a:r>
            <a:r>
              <a:rPr spc="-10" dirty="0">
                <a:latin typeface="Arial"/>
                <a:cs typeface="Arial"/>
              </a:rPr>
              <a:t>existing on various computers at the </a:t>
            </a:r>
            <a:r>
              <a:rPr spc="-5" dirty="0">
                <a:latin typeface="Arial"/>
                <a:cs typeface="Arial"/>
              </a:rPr>
              <a:t>same</a:t>
            </a:r>
            <a:r>
              <a:rPr spc="3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time.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decentralized </a:t>
            </a:r>
            <a:r>
              <a:rPr spc="-10" dirty="0">
                <a:latin typeface="Arial"/>
                <a:cs typeface="Arial"/>
              </a:rPr>
              <a:t>ledger </a:t>
            </a:r>
            <a:r>
              <a:rPr spc="-5" dirty="0">
                <a:latin typeface="Arial"/>
                <a:cs typeface="Arial"/>
              </a:rPr>
              <a:t>tracking </a:t>
            </a:r>
            <a:r>
              <a:rPr spc="-10" dirty="0">
                <a:latin typeface="Arial"/>
                <a:cs typeface="Arial"/>
              </a:rPr>
              <a:t>digital assets on P2P</a:t>
            </a:r>
            <a:r>
              <a:rPr spc="2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40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Some </a:t>
            </a:r>
            <a:r>
              <a:rPr spc="-10" dirty="0">
                <a:latin typeface="Arial"/>
                <a:cs typeface="Arial"/>
              </a:rPr>
              <a:t>analogies for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Blockchain.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Any real </a:t>
            </a: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life</a:t>
            </a:r>
            <a:r>
              <a:rPr spc="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252525"/>
                </a:solidFill>
                <a:latin typeface="Arial"/>
                <a:cs typeface="Arial"/>
              </a:rPr>
              <a:t>example?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  <a:tabLst>
                <a:tab pos="469900" algn="l"/>
                <a:tab pos="470534" algn="l"/>
              </a:tabLst>
            </a:pP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Records </a:t>
            </a:r>
            <a:r>
              <a:rPr spc="-25" dirty="0">
                <a:solidFill>
                  <a:srgbClr val="252525"/>
                </a:solidFill>
                <a:latin typeface="Arial"/>
                <a:cs typeface="Arial"/>
              </a:rPr>
              <a:t>your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sale </a:t>
            </a: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&amp;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purchase of raw</a:t>
            </a:r>
            <a:r>
              <a:rPr spc="2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material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Font typeface="Segoe UI Symbol"/>
              <a:buChar char="❖"/>
              <a:tabLst>
                <a:tab pos="469900" algn="l"/>
                <a:tab pos="470534" algn="l"/>
              </a:tabLst>
            </a:pP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Even </a:t>
            </a:r>
            <a:r>
              <a:rPr spc="-25" dirty="0">
                <a:solidFill>
                  <a:srgbClr val="252525"/>
                </a:solidFill>
                <a:latin typeface="Arial"/>
                <a:cs typeface="Arial"/>
              </a:rPr>
              <a:t>your </a:t>
            </a:r>
            <a:r>
              <a:rPr spc="-15" dirty="0">
                <a:solidFill>
                  <a:srgbClr val="252525"/>
                </a:solidFill>
                <a:latin typeface="Arial"/>
                <a:cs typeface="Arial"/>
              </a:rPr>
              <a:t>bank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account</a:t>
            </a:r>
            <a:r>
              <a:rPr spc="1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statements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65"/>
              </a:spcBef>
              <a:buFont typeface="Segoe UI Symbol"/>
              <a:buChar char="❖"/>
              <a:tabLst>
                <a:tab pos="469900" algn="l"/>
                <a:tab pos="470534" algn="l"/>
              </a:tabLst>
            </a:pP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An </a:t>
            </a:r>
            <a:r>
              <a:rPr spc="-15" dirty="0">
                <a:solidFill>
                  <a:srgbClr val="252525"/>
                </a:solidFill>
                <a:latin typeface="Arial"/>
                <a:cs typeface="Arial"/>
              </a:rPr>
              <a:t>excel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sheet </a:t>
            </a: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tracking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all hospital</a:t>
            </a:r>
            <a:r>
              <a:rPr spc="1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equipments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Font typeface="Segoe UI Symbol"/>
              <a:buChar char="❖"/>
              <a:tabLst>
                <a:tab pos="469900" algn="l"/>
                <a:tab pos="470534" algn="l"/>
              </a:tabLst>
            </a:pP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Simply a </a:t>
            </a:r>
            <a:r>
              <a:rPr spc="-10" dirty="0">
                <a:solidFill>
                  <a:srgbClr val="252525"/>
                </a:solidFill>
                <a:latin typeface="Arial"/>
                <a:cs typeface="Arial"/>
              </a:rPr>
              <a:t>large </a:t>
            </a:r>
            <a:r>
              <a:rPr spc="-15" dirty="0">
                <a:solidFill>
                  <a:srgbClr val="252525"/>
                </a:solidFill>
                <a:latin typeface="Arial"/>
                <a:cs typeface="Arial"/>
              </a:rPr>
              <a:t>sized</a:t>
            </a:r>
            <a:r>
              <a:rPr spc="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252525"/>
                </a:solidFill>
                <a:latin typeface="Arial"/>
                <a:cs typeface="Arial"/>
              </a:rPr>
              <a:t>book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D12A-7789-4CDA-864B-C19029B3A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35"/>
          <a:stretch/>
        </p:blipFill>
        <p:spPr>
          <a:xfrm>
            <a:off x="5638800" y="2885741"/>
            <a:ext cx="3395620" cy="1556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56AA1C-A6F4-4BE2-8960-0C893296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92" y="263541"/>
            <a:ext cx="2221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Book</a:t>
            </a:r>
            <a:r>
              <a:rPr sz="2800" b="0" spc="-8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Analogy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192" y="978059"/>
            <a:ext cx="8349615" cy="27135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-5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magine it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as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traditional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book based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ledger, 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where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each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page refers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 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 connected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</a:t>
            </a:r>
            <a:r>
              <a:rPr sz="1600" spc="1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previous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page through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page</a:t>
            </a:r>
            <a:r>
              <a:rPr sz="1600" spc="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12700" marR="2398395">
              <a:lnSpc>
                <a:spcPct val="110000"/>
              </a:lnSpc>
              <a:spcBef>
                <a:spcPts val="5"/>
              </a:spcBef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Book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= Blockchain,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Page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= Block,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an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entry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page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blockchain transaction  Easy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detect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if 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page/block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has been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removed or</a:t>
            </a:r>
            <a:r>
              <a:rPr sz="1600" spc="19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deleted</a:t>
            </a:r>
            <a:endParaRPr sz="1600" dirty="0">
              <a:latin typeface="Arial"/>
              <a:cs typeface="Arial"/>
            </a:endParaRPr>
          </a:p>
          <a:p>
            <a:pPr marL="12700" marR="44450">
              <a:lnSpc>
                <a:spcPct val="110000"/>
              </a:lnSpc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Easy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arrange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pages/blocks &amp; identify suspicious activity. That’s 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why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page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numbers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important in 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 ledger.</a:t>
            </a:r>
            <a:endParaRPr sz="1600" dirty="0">
              <a:latin typeface="Arial"/>
              <a:cs typeface="Arial"/>
            </a:endParaRPr>
          </a:p>
          <a:p>
            <a:pPr marL="12700" marR="194310">
              <a:lnSpc>
                <a:spcPct val="110000"/>
              </a:lnSpc>
              <a:spcBef>
                <a:spcPts val="5"/>
              </a:spcBef>
            </a:pP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Since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pages/blocks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built tightly on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top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of each other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it is impossible to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tamper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previous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entry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in 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ledger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without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someone noticing</a:t>
            </a:r>
            <a:r>
              <a:rPr sz="1600" spc="1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it.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1617" y="3821020"/>
            <a:ext cx="6507480" cy="1348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190FD-579D-476F-AAA0-C67284E9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712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Peek </a:t>
            </a:r>
            <a:r>
              <a:rPr sz="2800" b="0" spc="5" dirty="0">
                <a:latin typeface="Arial"/>
                <a:cs typeface="Arial"/>
              </a:rPr>
              <a:t>Inside</a:t>
            </a:r>
            <a:r>
              <a:rPr sz="2800" b="0" spc="-12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Blockchain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391" y="1548383"/>
            <a:ext cx="8141208" cy="2319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1D1390-5C3A-44AB-A8BA-D8F5A900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1578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More on</a:t>
            </a:r>
            <a:r>
              <a:rPr sz="2800" b="0" spc="-9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Blockchain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9942"/>
            <a:ext cx="8141970" cy="370986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In</a:t>
            </a:r>
            <a:r>
              <a:rPr sz="1600" spc="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case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real</a:t>
            </a:r>
            <a:r>
              <a:rPr sz="16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Blockchain,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each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</a:t>
            </a:r>
            <a:r>
              <a:rPr sz="16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built</a:t>
            </a:r>
            <a:r>
              <a:rPr sz="16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on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top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new</a:t>
            </a:r>
            <a:r>
              <a:rPr sz="1600" spc="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</a:t>
            </a:r>
            <a:r>
              <a:rPr sz="16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using</a:t>
            </a:r>
            <a:r>
              <a:rPr sz="1600" spc="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previous</a:t>
            </a:r>
            <a:r>
              <a:rPr sz="1600" spc="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block’s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70"/>
              </a:spcBef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content/signature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+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Nonce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(random</a:t>
            </a:r>
            <a:r>
              <a:rPr sz="1600" spc="1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string).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7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Building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 &amp; adding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it 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Blockchain is 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task of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miner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nodes</a:t>
            </a:r>
            <a:r>
              <a:rPr sz="1600" spc="2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(optional).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6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Blockchain, it is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made computationally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difficult to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add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 to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prevent</a:t>
            </a:r>
            <a:r>
              <a:rPr sz="1600" spc="3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attacks.</a:t>
            </a:r>
            <a:endParaRPr sz="1600" dirty="0">
              <a:latin typeface="Arial"/>
              <a:cs typeface="Arial"/>
            </a:endParaRPr>
          </a:p>
          <a:p>
            <a:pPr marL="329565" marR="324485" indent="-317500">
              <a:lnSpc>
                <a:spcPct val="11000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Miners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try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guess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number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(nonce)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such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way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that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if it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gets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crunched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with the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most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recent 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block’s fingerprint, then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it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will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create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new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fingerprint for the</a:t>
            </a:r>
            <a:r>
              <a:rPr sz="1600" spc="2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Block.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6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takes time &amp;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computational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power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add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Block 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Blockchain.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Hence there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is a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reward</a:t>
            </a:r>
            <a:r>
              <a:rPr sz="16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(12.5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BTC 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case of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Bitcoin Blockchain, 5 ETH in</a:t>
            </a:r>
            <a:r>
              <a:rPr sz="1600" spc="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Ethereum)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7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Private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Blockchains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can choose other methods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to</a:t>
            </a:r>
            <a:r>
              <a:rPr sz="1600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add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block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as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they can trust the miners using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70"/>
              </a:spcBef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contract</a:t>
            </a:r>
            <a:r>
              <a:rPr sz="1600" spc="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etc.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7041E-E60C-4233-BF88-999D721B2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19098" r="20370" b="25965"/>
          <a:stretch/>
        </p:blipFill>
        <p:spPr>
          <a:xfrm>
            <a:off x="3733800" y="215755"/>
            <a:ext cx="1044821" cy="983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B18520-51DA-41B4-8259-66F587FD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6243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Make </a:t>
            </a:r>
            <a:r>
              <a:rPr sz="2800" b="0" spc="-10" dirty="0">
                <a:latin typeface="Arial"/>
                <a:cs typeface="Arial"/>
              </a:rPr>
              <a:t>you own </a:t>
            </a:r>
            <a:r>
              <a:rPr sz="2800" b="0" dirty="0">
                <a:latin typeface="Arial"/>
                <a:cs typeface="Arial"/>
              </a:rPr>
              <a:t>Definition for</a:t>
            </a:r>
            <a:r>
              <a:rPr sz="2800" b="0" spc="-3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Blockchain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209942"/>
            <a:ext cx="7901305" cy="352724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Let's build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our</a:t>
            </a:r>
            <a:r>
              <a:rPr sz="1600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definition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It’s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decentralised database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which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stores information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the form of</a:t>
            </a:r>
            <a:r>
              <a:rPr sz="1600" spc="3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transactions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It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can be public or</a:t>
            </a:r>
            <a:r>
              <a:rPr sz="1600" spc="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private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65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Stored data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immutable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Highly</a:t>
            </a:r>
            <a:r>
              <a:rPr sz="16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secure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0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Data gets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recorded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via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consensus-based</a:t>
            </a:r>
            <a:r>
              <a:rPr sz="1600" spc="1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algorithms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65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Uses</a:t>
            </a:r>
            <a:r>
              <a:rPr sz="16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cryptography</a:t>
            </a:r>
            <a:endParaRPr sz="16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75"/>
              </a:spcBef>
              <a:buChar char="●"/>
              <a:tabLst>
                <a:tab pos="469900" algn="l"/>
                <a:tab pos="470534" algn="l"/>
              </a:tabLst>
            </a:pP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Generally,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exists over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peer-to-peer</a:t>
            </a:r>
            <a:r>
              <a:rPr sz="1600" spc="2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network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So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here </a:t>
            </a:r>
            <a:r>
              <a:rPr sz="1600" spc="-5" dirty="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sz="1600" spc="-15" dirty="0">
                <a:solidFill>
                  <a:srgbClr val="252525"/>
                </a:solidFill>
                <a:latin typeface="Arial"/>
                <a:cs typeface="Arial"/>
              </a:rPr>
              <a:t>our</a:t>
            </a:r>
            <a:r>
              <a:rPr sz="1600" spc="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"/>
                <a:cs typeface="Arial"/>
              </a:rPr>
              <a:t>definition: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“Blockchain </a:t>
            </a:r>
            <a:r>
              <a:rPr sz="1600" b="1" spc="-5" dirty="0">
                <a:solidFill>
                  <a:srgbClr val="252525"/>
                </a:solidFill>
                <a:latin typeface="Arial"/>
                <a:cs typeface="Arial"/>
              </a:rPr>
              <a:t>is a </a:t>
            </a:r>
            <a:r>
              <a:rPr sz="1600" b="1" spc="-15" dirty="0">
                <a:solidFill>
                  <a:srgbClr val="252525"/>
                </a:solidFill>
                <a:latin typeface="Arial"/>
                <a:cs typeface="Arial"/>
              </a:rPr>
              <a:t>consensus-based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secure </a:t>
            </a:r>
            <a:r>
              <a:rPr sz="1600" b="1" spc="-15" dirty="0">
                <a:solidFill>
                  <a:srgbClr val="252525"/>
                </a:solidFill>
                <a:latin typeface="Arial"/>
                <a:cs typeface="Arial"/>
              </a:rPr>
              <a:t>decentralised public/private database which</a:t>
            </a:r>
            <a:r>
              <a:rPr sz="1600" b="1" spc="-19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stores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information immutably </a:t>
            </a:r>
            <a:r>
              <a:rPr sz="1600" b="1" spc="-20" dirty="0">
                <a:solidFill>
                  <a:srgbClr val="252525"/>
                </a:solidFill>
                <a:latin typeface="Arial"/>
                <a:cs typeface="Arial"/>
              </a:rPr>
              <a:t>over </a:t>
            </a:r>
            <a:r>
              <a:rPr sz="1600" b="1" spc="-5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1600" b="1" spc="-15" dirty="0">
                <a:solidFill>
                  <a:srgbClr val="252525"/>
                </a:solidFill>
                <a:latin typeface="Arial"/>
                <a:cs typeface="Arial"/>
              </a:rPr>
              <a:t>peer-to-peer</a:t>
            </a:r>
            <a:r>
              <a:rPr sz="1600" b="1" spc="2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Arial"/>
                <a:cs typeface="Arial"/>
              </a:rPr>
              <a:t>network”.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21116-946F-4A43-9FB9-6F40E5D3D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7" t="12581" r="11647" b="18927"/>
          <a:stretch/>
        </p:blipFill>
        <p:spPr>
          <a:xfrm>
            <a:off x="5867400" y="1879768"/>
            <a:ext cx="20939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92C72A-179B-48DC-A222-1FF097B7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5481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Su</a:t>
            </a:r>
            <a:r>
              <a:rPr sz="2800" b="0" spc="-10" dirty="0">
                <a:latin typeface="Arial"/>
                <a:cs typeface="Arial"/>
              </a:rPr>
              <a:t>mm</a:t>
            </a:r>
            <a:r>
              <a:rPr sz="2800" b="0" dirty="0">
                <a:latin typeface="Arial"/>
                <a:cs typeface="Arial"/>
              </a:rPr>
              <a:t>ary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12216" y="1209942"/>
            <a:ext cx="8319566" cy="361445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4767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20" dirty="0"/>
              <a:t>It </a:t>
            </a:r>
            <a:r>
              <a:rPr sz="1700" spc="-5" dirty="0"/>
              <a:t>is a</a:t>
            </a:r>
            <a:r>
              <a:rPr sz="1700" spc="150" dirty="0"/>
              <a:t> </a:t>
            </a:r>
            <a:r>
              <a:rPr sz="1700" spc="-10" dirty="0"/>
              <a:t>decentralised distributed ledger (data structure) </a:t>
            </a:r>
            <a:r>
              <a:rPr sz="1700" spc="-20" dirty="0"/>
              <a:t>where </a:t>
            </a:r>
            <a:r>
              <a:rPr sz="1700" spc="-10" dirty="0"/>
              <a:t>data </a:t>
            </a:r>
            <a:r>
              <a:rPr sz="1700" spc="-5" dirty="0"/>
              <a:t>is </a:t>
            </a:r>
            <a:r>
              <a:rPr sz="1700" spc="-10" dirty="0"/>
              <a:t>being stored inside </a:t>
            </a:r>
            <a:r>
              <a:rPr sz="1700" spc="-5" dirty="0"/>
              <a:t>blocks in </a:t>
            </a:r>
            <a:r>
              <a:rPr sz="1700" spc="-10" dirty="0"/>
              <a:t>the</a:t>
            </a:r>
          </a:p>
          <a:p>
            <a:pPr marL="447675">
              <a:lnSpc>
                <a:spcPct val="100000"/>
              </a:lnSpc>
              <a:spcBef>
                <a:spcPts val="170"/>
              </a:spcBef>
            </a:pPr>
            <a:r>
              <a:rPr sz="1700" spc="-10" dirty="0"/>
              <a:t>form of</a:t>
            </a:r>
            <a:r>
              <a:rPr sz="1700" spc="25" dirty="0"/>
              <a:t> </a:t>
            </a:r>
            <a:r>
              <a:rPr sz="1700" spc="-10" dirty="0"/>
              <a:t>transactions.</a:t>
            </a:r>
          </a:p>
          <a:p>
            <a:pPr marL="447675" indent="-317500">
              <a:lnSpc>
                <a:spcPct val="100000"/>
              </a:lnSpc>
              <a:spcBef>
                <a:spcPts val="170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10" dirty="0"/>
              <a:t>Removes the </a:t>
            </a:r>
            <a:r>
              <a:rPr sz="1700" spc="-15" dirty="0"/>
              <a:t>dependency </a:t>
            </a:r>
            <a:r>
              <a:rPr sz="1700" spc="-10" dirty="0"/>
              <a:t>on </a:t>
            </a:r>
            <a:r>
              <a:rPr sz="1700" spc="-5" dirty="0"/>
              <a:t>a </a:t>
            </a:r>
            <a:r>
              <a:rPr sz="1700" spc="-10" dirty="0"/>
              <a:t>trusted third party for recording the data </a:t>
            </a:r>
            <a:r>
              <a:rPr sz="1700" spc="-5" dirty="0"/>
              <a:t>in</a:t>
            </a:r>
            <a:r>
              <a:rPr sz="1700" spc="335" dirty="0"/>
              <a:t> </a:t>
            </a:r>
            <a:r>
              <a:rPr sz="1700" spc="-5" dirty="0"/>
              <a:t>blocks.</a:t>
            </a:r>
          </a:p>
          <a:p>
            <a:pPr marL="447675" indent="-317500">
              <a:lnSpc>
                <a:spcPct val="100000"/>
              </a:lnSpc>
              <a:spcBef>
                <a:spcPts val="165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20" dirty="0"/>
              <a:t>In </a:t>
            </a:r>
            <a:r>
              <a:rPr sz="1700" spc="-10" dirty="0"/>
              <a:t>public </a:t>
            </a:r>
            <a:r>
              <a:rPr sz="1700" spc="-5" dirty="0"/>
              <a:t>Blockchains, </a:t>
            </a:r>
            <a:r>
              <a:rPr sz="1700" spc="-10" dirty="0"/>
              <a:t>more complex algorithms </a:t>
            </a:r>
            <a:r>
              <a:rPr sz="1700" spc="-15" dirty="0"/>
              <a:t>are required </a:t>
            </a:r>
            <a:r>
              <a:rPr sz="1700" spc="-5" dirty="0"/>
              <a:t>to </a:t>
            </a:r>
            <a:r>
              <a:rPr sz="1700" spc="-10" dirty="0"/>
              <a:t>avoid </a:t>
            </a:r>
            <a:r>
              <a:rPr sz="1700" spc="-5" dirty="0"/>
              <a:t>malicious</a:t>
            </a:r>
            <a:r>
              <a:rPr sz="1700" spc="300" dirty="0"/>
              <a:t> </a:t>
            </a:r>
            <a:r>
              <a:rPr sz="1700" spc="-5" dirty="0"/>
              <a:t>activities.</a:t>
            </a:r>
          </a:p>
          <a:p>
            <a:pPr marL="447675" indent="-317500">
              <a:lnSpc>
                <a:spcPct val="100000"/>
              </a:lnSpc>
              <a:spcBef>
                <a:spcPts val="170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5" dirty="0"/>
              <a:t>Since </a:t>
            </a:r>
            <a:r>
              <a:rPr sz="1700" spc="-10" dirty="0"/>
              <a:t>each block </a:t>
            </a:r>
            <a:r>
              <a:rPr sz="1700" spc="-5" dirty="0"/>
              <a:t>is </a:t>
            </a:r>
            <a:r>
              <a:rPr sz="1700" spc="-10" dirty="0"/>
              <a:t>built on </a:t>
            </a:r>
            <a:r>
              <a:rPr sz="1700" spc="-15" dirty="0"/>
              <a:t>top </a:t>
            </a:r>
            <a:r>
              <a:rPr sz="1700" spc="-10" dirty="0"/>
              <a:t>of the previous </a:t>
            </a:r>
            <a:r>
              <a:rPr sz="1700" spc="-5" dirty="0"/>
              <a:t>block, </a:t>
            </a:r>
            <a:r>
              <a:rPr sz="1700" spc="-10" dirty="0"/>
              <a:t>the </a:t>
            </a:r>
            <a:r>
              <a:rPr sz="1700" spc="-5" dirty="0"/>
              <a:t>immutability </a:t>
            </a:r>
            <a:r>
              <a:rPr sz="1700" spc="-15" dirty="0"/>
              <a:t>has been</a:t>
            </a:r>
            <a:r>
              <a:rPr sz="1700" spc="285" dirty="0"/>
              <a:t> </a:t>
            </a:r>
            <a:r>
              <a:rPr sz="1700" spc="-10" dirty="0"/>
              <a:t>achieved.</a:t>
            </a:r>
          </a:p>
          <a:p>
            <a:pPr marL="447675" indent="-317500">
              <a:lnSpc>
                <a:spcPct val="100000"/>
              </a:lnSpc>
              <a:spcBef>
                <a:spcPts val="170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10" dirty="0"/>
              <a:t>Here </a:t>
            </a:r>
            <a:r>
              <a:rPr sz="1700" spc="-5" dirty="0"/>
              <a:t>immutability </a:t>
            </a:r>
            <a:r>
              <a:rPr sz="1700" spc="-10" dirty="0"/>
              <a:t>means, </a:t>
            </a:r>
            <a:r>
              <a:rPr sz="1700" spc="-5" dirty="0"/>
              <a:t>it is difficult to </a:t>
            </a:r>
            <a:r>
              <a:rPr sz="1700" spc="-10" dirty="0"/>
              <a:t>fake/alter </a:t>
            </a:r>
            <a:r>
              <a:rPr sz="1700" spc="-5" dirty="0"/>
              <a:t>a </a:t>
            </a:r>
            <a:r>
              <a:rPr sz="1700" spc="-10" dirty="0"/>
              <a:t>block &amp; very easy </a:t>
            </a:r>
            <a:r>
              <a:rPr sz="1700" spc="-5" dirty="0"/>
              <a:t>to </a:t>
            </a:r>
            <a:r>
              <a:rPr sz="1700" spc="-10" dirty="0"/>
              <a:t>detect the</a:t>
            </a:r>
            <a:r>
              <a:rPr sz="1700" spc="295" dirty="0"/>
              <a:t> </a:t>
            </a:r>
            <a:r>
              <a:rPr sz="1700" spc="-10" dirty="0"/>
              <a:t>tampering.</a:t>
            </a:r>
          </a:p>
          <a:p>
            <a:pPr marL="447675" indent="-317500">
              <a:lnSpc>
                <a:spcPct val="100000"/>
              </a:lnSpc>
              <a:spcBef>
                <a:spcPts val="165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5" dirty="0"/>
              <a:t>This </a:t>
            </a:r>
            <a:r>
              <a:rPr sz="1700" spc="-10" dirty="0"/>
              <a:t>all exists </a:t>
            </a:r>
            <a:r>
              <a:rPr sz="1700" spc="-5" dirty="0"/>
              <a:t>in </a:t>
            </a:r>
            <a:r>
              <a:rPr sz="1700" spc="-10" dirty="0"/>
              <a:t>the memory of the computers and </a:t>
            </a:r>
            <a:r>
              <a:rPr sz="1700" spc="-15" dirty="0"/>
              <a:t>runs </a:t>
            </a:r>
            <a:r>
              <a:rPr sz="1700" spc="-10" dirty="0"/>
              <a:t>as </a:t>
            </a:r>
            <a:r>
              <a:rPr sz="1700" spc="-5" dirty="0"/>
              <a:t>a </a:t>
            </a:r>
            <a:r>
              <a:rPr sz="1700" spc="-10" dirty="0"/>
              <a:t>computer</a:t>
            </a:r>
            <a:r>
              <a:rPr sz="1700" spc="270" dirty="0"/>
              <a:t> </a:t>
            </a:r>
            <a:r>
              <a:rPr sz="1700" spc="-10" dirty="0"/>
              <a:t>process.</a:t>
            </a:r>
          </a:p>
          <a:p>
            <a:pPr marL="447675" indent="-317500">
              <a:lnSpc>
                <a:spcPct val="100000"/>
              </a:lnSpc>
              <a:spcBef>
                <a:spcPts val="175"/>
              </a:spcBef>
              <a:buChar char="●"/>
              <a:tabLst>
                <a:tab pos="448309" algn="l"/>
                <a:tab pos="448945" algn="l"/>
              </a:tabLst>
            </a:pPr>
            <a:r>
              <a:rPr sz="1700" spc="-10" dirty="0"/>
              <a:t>Every participant </a:t>
            </a:r>
            <a:r>
              <a:rPr sz="1700" spc="-5" dirty="0"/>
              <a:t>in Blockchain </a:t>
            </a:r>
            <a:r>
              <a:rPr sz="1700" spc="-10" dirty="0"/>
              <a:t>contains an </a:t>
            </a:r>
            <a:r>
              <a:rPr sz="1700" spc="-5" dirty="0"/>
              <a:t>almost same </a:t>
            </a:r>
            <a:r>
              <a:rPr sz="1700" spc="-10" dirty="0"/>
              <a:t>copy of the </a:t>
            </a:r>
            <a:r>
              <a:rPr sz="1700" spc="-5" dirty="0"/>
              <a:t>Blockchain</a:t>
            </a:r>
            <a:r>
              <a:rPr sz="1700" spc="229" dirty="0"/>
              <a:t> </a:t>
            </a:r>
            <a:r>
              <a:rPr sz="1700" spc="-10" dirty="0"/>
              <a:t>ledger.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1894E-B852-46B7-BF6C-5BF987319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92" b="24193"/>
          <a:stretch/>
        </p:blipFill>
        <p:spPr>
          <a:xfrm>
            <a:off x="5540743" y="4532291"/>
            <a:ext cx="1774457" cy="6151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7345E8-3523-4F61-9CE0-AB6F84BA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09037" y="2676348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5425" y="16299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0868" y="16935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12033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542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Segoe UI Symbol</vt:lpstr>
      <vt:lpstr>Times New Roman</vt:lpstr>
      <vt:lpstr>Office Theme</vt:lpstr>
      <vt:lpstr>What is Blockchain?</vt:lpstr>
      <vt:lpstr>What is Blockchain?</vt:lpstr>
      <vt:lpstr>Book Analogy</vt:lpstr>
      <vt:lpstr>Peek Inside Blockchain</vt:lpstr>
      <vt:lpstr>More on Blockchain</vt:lpstr>
      <vt:lpstr>Make you own Definition for Blockchain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Blockchain?</dc:title>
  <cp:lastModifiedBy>hp</cp:lastModifiedBy>
  <cp:revision>2</cp:revision>
  <dcterms:created xsi:type="dcterms:W3CDTF">2020-01-02T16:34:21Z</dcterms:created>
  <dcterms:modified xsi:type="dcterms:W3CDTF">2020-01-04T10:54:43Z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