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7604" y="2561335"/>
            <a:ext cx="582879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626" y="1191005"/>
            <a:ext cx="8362746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429A49-DAF3-40C7-9CF3-284B1912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604" y="2287905"/>
            <a:ext cx="5828791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Quorum</a:t>
            </a:r>
            <a:r>
              <a:rPr spc="-100" dirty="0"/>
              <a:t> </a:t>
            </a:r>
            <a:r>
              <a:rPr spc="5" dirty="0"/>
              <a:t>Network?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3BB094-BD0E-4D20-91D4-F907A7A1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328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N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spc="-35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ork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6612" y="1584325"/>
            <a:ext cx="3934938" cy="2727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An </a:t>
            </a:r>
            <a:r>
              <a:rPr spc="-10" dirty="0">
                <a:latin typeface="Arial"/>
                <a:cs typeface="Arial"/>
              </a:rPr>
              <a:t>Authenticated </a:t>
            </a:r>
            <a:r>
              <a:rPr spc="-15" dirty="0">
                <a:latin typeface="Arial"/>
                <a:cs typeface="Arial"/>
              </a:rPr>
              <a:t>peer-to-peer</a:t>
            </a:r>
            <a:r>
              <a:rPr spc="1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Nodes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15" dirty="0">
                <a:latin typeface="Arial"/>
                <a:cs typeface="Arial"/>
              </a:rPr>
              <a:t>network represent </a:t>
            </a:r>
            <a:r>
              <a:rPr spc="-10" dirty="0">
                <a:latin typeface="Arial"/>
                <a:cs typeface="Arial"/>
              </a:rPr>
              <a:t>the Ethereum Virtual </a:t>
            </a:r>
            <a:r>
              <a:rPr spc="-15" dirty="0">
                <a:latin typeface="Arial"/>
                <a:cs typeface="Arial"/>
              </a:rPr>
              <a:t>Machine</a:t>
            </a:r>
            <a:r>
              <a:rPr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(EVM).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Shareability on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need-to-know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basis.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Ethereum P2P messaging protocol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used </a:t>
            </a:r>
            <a:r>
              <a:rPr spc="-5" dirty="0">
                <a:latin typeface="Arial"/>
                <a:cs typeface="Arial"/>
              </a:rPr>
              <a:t>for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communication.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BE7BA-D211-483F-9F6F-0AE830FD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50" y="1749389"/>
            <a:ext cx="4555744" cy="2562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9561D2-3A3D-4B79-A5B2-E2DF581E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97056"/>
            <a:ext cx="844674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Network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Visualization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" y="1249679"/>
            <a:ext cx="1091183" cy="97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911" y="3611879"/>
            <a:ext cx="1033272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2807" y="3614927"/>
            <a:ext cx="1030224" cy="932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8935" y="3605783"/>
            <a:ext cx="1030224" cy="932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6380" y="2756916"/>
            <a:ext cx="5389245" cy="500380"/>
          </a:xfrm>
          <a:custGeom>
            <a:avLst/>
            <a:gdLst/>
            <a:ahLst/>
            <a:cxnLst/>
            <a:rect l="l" t="t" r="r" b="b"/>
            <a:pathLst>
              <a:path w="5389245" h="500379">
                <a:moveTo>
                  <a:pt x="0" y="249935"/>
                </a:moveTo>
                <a:lnTo>
                  <a:pt x="249936" y="0"/>
                </a:lnTo>
                <a:lnTo>
                  <a:pt x="249936" y="124968"/>
                </a:lnTo>
                <a:lnTo>
                  <a:pt x="5138928" y="124968"/>
                </a:lnTo>
                <a:lnTo>
                  <a:pt x="5138928" y="0"/>
                </a:lnTo>
                <a:lnTo>
                  <a:pt x="5388864" y="249935"/>
                </a:lnTo>
                <a:lnTo>
                  <a:pt x="5138928" y="499871"/>
                </a:lnTo>
                <a:lnTo>
                  <a:pt x="5138928" y="374903"/>
                </a:lnTo>
                <a:lnTo>
                  <a:pt x="249936" y="374903"/>
                </a:lnTo>
                <a:lnTo>
                  <a:pt x="249936" y="499871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8889" y="2896946"/>
            <a:ext cx="3324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Messages </a:t>
            </a:r>
            <a:r>
              <a:rPr sz="1200" b="1" spc="-15" dirty="0">
                <a:latin typeface="Times New Roman"/>
                <a:cs typeface="Times New Roman"/>
              </a:rPr>
              <a:t>are </a:t>
            </a:r>
            <a:r>
              <a:rPr sz="1200" b="1" spc="-10" dirty="0">
                <a:latin typeface="Times New Roman"/>
                <a:cs typeface="Times New Roman"/>
              </a:rPr>
              <a:t>shared </a:t>
            </a:r>
            <a:r>
              <a:rPr sz="1200" b="1" spc="-5" dirty="0">
                <a:latin typeface="Times New Roman"/>
                <a:cs typeface="Times New Roman"/>
              </a:rPr>
              <a:t>using Ethereum P2P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9791" y="1249679"/>
            <a:ext cx="1094232" cy="975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6900" y="1576958"/>
            <a:ext cx="1691639" cy="76200"/>
          </a:xfrm>
          <a:custGeom>
            <a:avLst/>
            <a:gdLst/>
            <a:ahLst/>
            <a:cxnLst/>
            <a:rect l="l" t="t" r="r" b="b"/>
            <a:pathLst>
              <a:path w="1691639" h="76200">
                <a:moveTo>
                  <a:pt x="1691386" y="21462"/>
                </a:moveTo>
                <a:lnTo>
                  <a:pt x="1678686" y="21589"/>
                </a:lnTo>
                <a:lnTo>
                  <a:pt x="1678686" y="34289"/>
                </a:lnTo>
                <a:lnTo>
                  <a:pt x="1691386" y="34162"/>
                </a:lnTo>
                <a:lnTo>
                  <a:pt x="1691386" y="21462"/>
                </a:lnTo>
                <a:close/>
              </a:path>
              <a:path w="1691639" h="76200">
                <a:moveTo>
                  <a:pt x="1640586" y="21843"/>
                </a:moveTo>
                <a:lnTo>
                  <a:pt x="1627886" y="21843"/>
                </a:lnTo>
                <a:lnTo>
                  <a:pt x="1627886" y="34543"/>
                </a:lnTo>
                <a:lnTo>
                  <a:pt x="1640586" y="34543"/>
                </a:lnTo>
                <a:lnTo>
                  <a:pt x="1640586" y="21843"/>
                </a:lnTo>
                <a:close/>
              </a:path>
              <a:path w="1691639" h="76200">
                <a:moveTo>
                  <a:pt x="1589786" y="22098"/>
                </a:moveTo>
                <a:lnTo>
                  <a:pt x="1577086" y="22225"/>
                </a:lnTo>
                <a:lnTo>
                  <a:pt x="1577086" y="34925"/>
                </a:lnTo>
                <a:lnTo>
                  <a:pt x="1589786" y="34798"/>
                </a:lnTo>
                <a:lnTo>
                  <a:pt x="1589786" y="22098"/>
                </a:lnTo>
                <a:close/>
              </a:path>
              <a:path w="1691639" h="76200">
                <a:moveTo>
                  <a:pt x="1538986" y="22478"/>
                </a:moveTo>
                <a:lnTo>
                  <a:pt x="1526286" y="22478"/>
                </a:lnTo>
                <a:lnTo>
                  <a:pt x="1526286" y="35178"/>
                </a:lnTo>
                <a:lnTo>
                  <a:pt x="1538986" y="35178"/>
                </a:lnTo>
                <a:lnTo>
                  <a:pt x="1538986" y="22478"/>
                </a:lnTo>
                <a:close/>
              </a:path>
              <a:path w="1691639" h="76200">
                <a:moveTo>
                  <a:pt x="1488186" y="22732"/>
                </a:moveTo>
                <a:lnTo>
                  <a:pt x="1475486" y="22860"/>
                </a:lnTo>
                <a:lnTo>
                  <a:pt x="1475486" y="35560"/>
                </a:lnTo>
                <a:lnTo>
                  <a:pt x="1488186" y="35432"/>
                </a:lnTo>
                <a:lnTo>
                  <a:pt x="1488186" y="22732"/>
                </a:lnTo>
                <a:close/>
              </a:path>
              <a:path w="1691639" h="76200">
                <a:moveTo>
                  <a:pt x="1437386" y="23113"/>
                </a:moveTo>
                <a:lnTo>
                  <a:pt x="1424686" y="23113"/>
                </a:lnTo>
                <a:lnTo>
                  <a:pt x="1424686" y="35813"/>
                </a:lnTo>
                <a:lnTo>
                  <a:pt x="1437386" y="35813"/>
                </a:lnTo>
                <a:lnTo>
                  <a:pt x="1437386" y="23113"/>
                </a:lnTo>
                <a:close/>
              </a:path>
              <a:path w="1691639" h="76200">
                <a:moveTo>
                  <a:pt x="1386586" y="23367"/>
                </a:moveTo>
                <a:lnTo>
                  <a:pt x="1373886" y="23494"/>
                </a:lnTo>
                <a:lnTo>
                  <a:pt x="1373886" y="36194"/>
                </a:lnTo>
                <a:lnTo>
                  <a:pt x="1386586" y="36067"/>
                </a:lnTo>
                <a:lnTo>
                  <a:pt x="1386586" y="23367"/>
                </a:lnTo>
                <a:close/>
              </a:path>
              <a:path w="1691639" h="76200">
                <a:moveTo>
                  <a:pt x="1335786" y="23749"/>
                </a:moveTo>
                <a:lnTo>
                  <a:pt x="1323086" y="23875"/>
                </a:lnTo>
                <a:lnTo>
                  <a:pt x="1323086" y="36575"/>
                </a:lnTo>
                <a:lnTo>
                  <a:pt x="1335786" y="36449"/>
                </a:lnTo>
                <a:lnTo>
                  <a:pt x="1335786" y="23749"/>
                </a:lnTo>
                <a:close/>
              </a:path>
              <a:path w="1691639" h="76200">
                <a:moveTo>
                  <a:pt x="1284986" y="24002"/>
                </a:moveTo>
                <a:lnTo>
                  <a:pt x="1272286" y="24129"/>
                </a:lnTo>
                <a:lnTo>
                  <a:pt x="1272286" y="36829"/>
                </a:lnTo>
                <a:lnTo>
                  <a:pt x="1284986" y="36702"/>
                </a:lnTo>
                <a:lnTo>
                  <a:pt x="1284986" y="24002"/>
                </a:lnTo>
                <a:close/>
              </a:path>
              <a:path w="1691639" h="76200">
                <a:moveTo>
                  <a:pt x="1234186" y="24384"/>
                </a:moveTo>
                <a:lnTo>
                  <a:pt x="1221486" y="24511"/>
                </a:lnTo>
                <a:lnTo>
                  <a:pt x="1221613" y="37211"/>
                </a:lnTo>
                <a:lnTo>
                  <a:pt x="1234313" y="37084"/>
                </a:lnTo>
                <a:lnTo>
                  <a:pt x="1234186" y="24384"/>
                </a:lnTo>
                <a:close/>
              </a:path>
              <a:path w="1691639" h="76200">
                <a:moveTo>
                  <a:pt x="1183386" y="24764"/>
                </a:moveTo>
                <a:lnTo>
                  <a:pt x="1170686" y="24764"/>
                </a:lnTo>
                <a:lnTo>
                  <a:pt x="1170813" y="37464"/>
                </a:lnTo>
                <a:lnTo>
                  <a:pt x="1183513" y="37464"/>
                </a:lnTo>
                <a:lnTo>
                  <a:pt x="1183386" y="24764"/>
                </a:lnTo>
                <a:close/>
              </a:path>
              <a:path w="1691639" h="76200">
                <a:moveTo>
                  <a:pt x="1132586" y="25018"/>
                </a:moveTo>
                <a:lnTo>
                  <a:pt x="1119886" y="25145"/>
                </a:lnTo>
                <a:lnTo>
                  <a:pt x="1120013" y="37845"/>
                </a:lnTo>
                <a:lnTo>
                  <a:pt x="1132713" y="37718"/>
                </a:lnTo>
                <a:lnTo>
                  <a:pt x="1132586" y="25018"/>
                </a:lnTo>
                <a:close/>
              </a:path>
              <a:path w="1691639" h="76200">
                <a:moveTo>
                  <a:pt x="1081786" y="25400"/>
                </a:moveTo>
                <a:lnTo>
                  <a:pt x="1069086" y="25400"/>
                </a:lnTo>
                <a:lnTo>
                  <a:pt x="1069213" y="38100"/>
                </a:lnTo>
                <a:lnTo>
                  <a:pt x="1081913" y="38100"/>
                </a:lnTo>
                <a:lnTo>
                  <a:pt x="1081786" y="25400"/>
                </a:lnTo>
                <a:close/>
              </a:path>
              <a:path w="1691639" h="76200">
                <a:moveTo>
                  <a:pt x="1030986" y="25653"/>
                </a:moveTo>
                <a:lnTo>
                  <a:pt x="1018286" y="25780"/>
                </a:lnTo>
                <a:lnTo>
                  <a:pt x="1018413" y="38480"/>
                </a:lnTo>
                <a:lnTo>
                  <a:pt x="1031113" y="38353"/>
                </a:lnTo>
                <a:lnTo>
                  <a:pt x="1030986" y="25653"/>
                </a:lnTo>
                <a:close/>
              </a:path>
              <a:path w="1691639" h="76200">
                <a:moveTo>
                  <a:pt x="980186" y="26035"/>
                </a:moveTo>
                <a:lnTo>
                  <a:pt x="967486" y="26035"/>
                </a:lnTo>
                <a:lnTo>
                  <a:pt x="967613" y="38735"/>
                </a:lnTo>
                <a:lnTo>
                  <a:pt x="980313" y="38735"/>
                </a:lnTo>
                <a:lnTo>
                  <a:pt x="980186" y="26035"/>
                </a:lnTo>
                <a:close/>
              </a:path>
              <a:path w="1691639" h="76200">
                <a:moveTo>
                  <a:pt x="929386" y="26288"/>
                </a:moveTo>
                <a:lnTo>
                  <a:pt x="916686" y="26415"/>
                </a:lnTo>
                <a:lnTo>
                  <a:pt x="916813" y="39115"/>
                </a:lnTo>
                <a:lnTo>
                  <a:pt x="929513" y="38988"/>
                </a:lnTo>
                <a:lnTo>
                  <a:pt x="929386" y="26288"/>
                </a:lnTo>
                <a:close/>
              </a:path>
              <a:path w="1691639" h="76200">
                <a:moveTo>
                  <a:pt x="878586" y="26669"/>
                </a:moveTo>
                <a:lnTo>
                  <a:pt x="865886" y="26669"/>
                </a:lnTo>
                <a:lnTo>
                  <a:pt x="866013" y="39369"/>
                </a:lnTo>
                <a:lnTo>
                  <a:pt x="878713" y="39369"/>
                </a:lnTo>
                <a:lnTo>
                  <a:pt x="878586" y="26669"/>
                </a:lnTo>
                <a:close/>
              </a:path>
              <a:path w="1691639" h="76200">
                <a:moveTo>
                  <a:pt x="827786" y="26924"/>
                </a:moveTo>
                <a:lnTo>
                  <a:pt x="815086" y="27050"/>
                </a:lnTo>
                <a:lnTo>
                  <a:pt x="815213" y="39750"/>
                </a:lnTo>
                <a:lnTo>
                  <a:pt x="827913" y="39624"/>
                </a:lnTo>
                <a:lnTo>
                  <a:pt x="827786" y="26924"/>
                </a:lnTo>
                <a:close/>
              </a:path>
              <a:path w="1691639" h="76200">
                <a:moveTo>
                  <a:pt x="776986" y="27304"/>
                </a:moveTo>
                <a:lnTo>
                  <a:pt x="764286" y="27431"/>
                </a:lnTo>
                <a:lnTo>
                  <a:pt x="764413" y="40131"/>
                </a:lnTo>
                <a:lnTo>
                  <a:pt x="777113" y="40004"/>
                </a:lnTo>
                <a:lnTo>
                  <a:pt x="776986" y="27304"/>
                </a:lnTo>
                <a:close/>
              </a:path>
              <a:path w="1691639" h="76200">
                <a:moveTo>
                  <a:pt x="726186" y="27686"/>
                </a:moveTo>
                <a:lnTo>
                  <a:pt x="713486" y="27686"/>
                </a:lnTo>
                <a:lnTo>
                  <a:pt x="713613" y="40386"/>
                </a:lnTo>
                <a:lnTo>
                  <a:pt x="726313" y="40386"/>
                </a:lnTo>
                <a:lnTo>
                  <a:pt x="726186" y="27686"/>
                </a:lnTo>
                <a:close/>
              </a:path>
              <a:path w="1691639" h="76200">
                <a:moveTo>
                  <a:pt x="675386" y="27939"/>
                </a:moveTo>
                <a:lnTo>
                  <a:pt x="662686" y="28066"/>
                </a:lnTo>
                <a:lnTo>
                  <a:pt x="662813" y="40766"/>
                </a:lnTo>
                <a:lnTo>
                  <a:pt x="675513" y="40639"/>
                </a:lnTo>
                <a:lnTo>
                  <a:pt x="675386" y="27939"/>
                </a:lnTo>
                <a:close/>
              </a:path>
              <a:path w="1691639" h="76200">
                <a:moveTo>
                  <a:pt x="624586" y="28320"/>
                </a:moveTo>
                <a:lnTo>
                  <a:pt x="611886" y="28320"/>
                </a:lnTo>
                <a:lnTo>
                  <a:pt x="612013" y="41020"/>
                </a:lnTo>
                <a:lnTo>
                  <a:pt x="624713" y="41020"/>
                </a:lnTo>
                <a:lnTo>
                  <a:pt x="624586" y="28320"/>
                </a:lnTo>
                <a:close/>
              </a:path>
              <a:path w="1691639" h="76200">
                <a:moveTo>
                  <a:pt x="573786" y="28575"/>
                </a:moveTo>
                <a:lnTo>
                  <a:pt x="561086" y="28701"/>
                </a:lnTo>
                <a:lnTo>
                  <a:pt x="561213" y="41401"/>
                </a:lnTo>
                <a:lnTo>
                  <a:pt x="573913" y="41275"/>
                </a:lnTo>
                <a:lnTo>
                  <a:pt x="573786" y="28575"/>
                </a:lnTo>
                <a:close/>
              </a:path>
              <a:path w="1691639" h="76200">
                <a:moveTo>
                  <a:pt x="522986" y="28955"/>
                </a:moveTo>
                <a:lnTo>
                  <a:pt x="510286" y="28955"/>
                </a:lnTo>
                <a:lnTo>
                  <a:pt x="510413" y="41655"/>
                </a:lnTo>
                <a:lnTo>
                  <a:pt x="523113" y="41655"/>
                </a:lnTo>
                <a:lnTo>
                  <a:pt x="522986" y="28955"/>
                </a:lnTo>
                <a:close/>
              </a:path>
              <a:path w="1691639" h="76200">
                <a:moveTo>
                  <a:pt x="472186" y="29210"/>
                </a:moveTo>
                <a:lnTo>
                  <a:pt x="459486" y="29337"/>
                </a:lnTo>
                <a:lnTo>
                  <a:pt x="459613" y="42037"/>
                </a:lnTo>
                <a:lnTo>
                  <a:pt x="472313" y="41910"/>
                </a:lnTo>
                <a:lnTo>
                  <a:pt x="472186" y="29210"/>
                </a:lnTo>
                <a:close/>
              </a:path>
              <a:path w="1691639" h="76200">
                <a:moveTo>
                  <a:pt x="421386" y="29590"/>
                </a:moveTo>
                <a:lnTo>
                  <a:pt x="408686" y="29590"/>
                </a:lnTo>
                <a:lnTo>
                  <a:pt x="408813" y="42290"/>
                </a:lnTo>
                <a:lnTo>
                  <a:pt x="421513" y="42290"/>
                </a:lnTo>
                <a:lnTo>
                  <a:pt x="421386" y="29590"/>
                </a:lnTo>
                <a:close/>
              </a:path>
              <a:path w="1691639" h="76200">
                <a:moveTo>
                  <a:pt x="370586" y="29844"/>
                </a:moveTo>
                <a:lnTo>
                  <a:pt x="357886" y="29972"/>
                </a:lnTo>
                <a:lnTo>
                  <a:pt x="358013" y="42672"/>
                </a:lnTo>
                <a:lnTo>
                  <a:pt x="370713" y="42544"/>
                </a:lnTo>
                <a:lnTo>
                  <a:pt x="370586" y="29844"/>
                </a:lnTo>
                <a:close/>
              </a:path>
              <a:path w="1691639" h="76200">
                <a:moveTo>
                  <a:pt x="319786" y="30225"/>
                </a:moveTo>
                <a:lnTo>
                  <a:pt x="307086" y="30352"/>
                </a:lnTo>
                <a:lnTo>
                  <a:pt x="307213" y="43052"/>
                </a:lnTo>
                <a:lnTo>
                  <a:pt x="319913" y="42925"/>
                </a:lnTo>
                <a:lnTo>
                  <a:pt x="319786" y="30225"/>
                </a:lnTo>
                <a:close/>
              </a:path>
              <a:path w="1691639" h="76200">
                <a:moveTo>
                  <a:pt x="268986" y="30606"/>
                </a:moveTo>
                <a:lnTo>
                  <a:pt x="256286" y="30606"/>
                </a:lnTo>
                <a:lnTo>
                  <a:pt x="256412" y="43306"/>
                </a:lnTo>
                <a:lnTo>
                  <a:pt x="269113" y="43306"/>
                </a:lnTo>
                <a:lnTo>
                  <a:pt x="268986" y="30606"/>
                </a:lnTo>
                <a:close/>
              </a:path>
              <a:path w="1691639" h="76200">
                <a:moveTo>
                  <a:pt x="218186" y="30861"/>
                </a:moveTo>
                <a:lnTo>
                  <a:pt x="205486" y="30987"/>
                </a:lnTo>
                <a:lnTo>
                  <a:pt x="205612" y="43687"/>
                </a:lnTo>
                <a:lnTo>
                  <a:pt x="218312" y="43561"/>
                </a:lnTo>
                <a:lnTo>
                  <a:pt x="218186" y="30861"/>
                </a:lnTo>
                <a:close/>
              </a:path>
              <a:path w="1691639" h="76200">
                <a:moveTo>
                  <a:pt x="167386" y="31241"/>
                </a:moveTo>
                <a:lnTo>
                  <a:pt x="154686" y="31241"/>
                </a:lnTo>
                <a:lnTo>
                  <a:pt x="154812" y="43941"/>
                </a:lnTo>
                <a:lnTo>
                  <a:pt x="167512" y="43941"/>
                </a:lnTo>
                <a:lnTo>
                  <a:pt x="167386" y="31241"/>
                </a:lnTo>
                <a:close/>
              </a:path>
              <a:path w="1691639" h="76200">
                <a:moveTo>
                  <a:pt x="116586" y="31495"/>
                </a:moveTo>
                <a:lnTo>
                  <a:pt x="103886" y="31623"/>
                </a:lnTo>
                <a:lnTo>
                  <a:pt x="104012" y="44323"/>
                </a:lnTo>
                <a:lnTo>
                  <a:pt x="116712" y="44195"/>
                </a:lnTo>
                <a:lnTo>
                  <a:pt x="116586" y="31495"/>
                </a:lnTo>
                <a:close/>
              </a:path>
              <a:path w="1691639" h="76200">
                <a:moveTo>
                  <a:pt x="75945" y="0"/>
                </a:moveTo>
                <a:lnTo>
                  <a:pt x="0" y="38607"/>
                </a:lnTo>
                <a:lnTo>
                  <a:pt x="76454" y="76200"/>
                </a:lnTo>
                <a:lnTo>
                  <a:pt x="76243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58" y="31876"/>
                </a:lnTo>
                <a:lnTo>
                  <a:pt x="75945" y="0"/>
                </a:lnTo>
                <a:close/>
              </a:path>
              <a:path w="1691639" h="76200">
                <a:moveTo>
                  <a:pt x="65786" y="31876"/>
                </a:moveTo>
                <a:lnTo>
                  <a:pt x="63500" y="31876"/>
                </a:lnTo>
                <a:lnTo>
                  <a:pt x="63500" y="44576"/>
                </a:lnTo>
                <a:lnTo>
                  <a:pt x="65912" y="44576"/>
                </a:lnTo>
                <a:lnTo>
                  <a:pt x="65786" y="31876"/>
                </a:lnTo>
                <a:close/>
              </a:path>
              <a:path w="1691639" h="76200">
                <a:moveTo>
                  <a:pt x="76158" y="31876"/>
                </a:moveTo>
                <a:lnTo>
                  <a:pt x="65786" y="31876"/>
                </a:lnTo>
                <a:lnTo>
                  <a:pt x="65912" y="44576"/>
                </a:lnTo>
                <a:lnTo>
                  <a:pt x="76243" y="44576"/>
                </a:lnTo>
                <a:lnTo>
                  <a:pt x="76158" y="3187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5284" y="2342388"/>
            <a:ext cx="76200" cy="513080"/>
          </a:xfrm>
          <a:custGeom>
            <a:avLst/>
            <a:gdLst/>
            <a:ahLst/>
            <a:cxnLst/>
            <a:rect l="l" t="t" r="r" b="b"/>
            <a:pathLst>
              <a:path w="76200" h="513080">
                <a:moveTo>
                  <a:pt x="46736" y="0"/>
                </a:moveTo>
                <a:lnTo>
                  <a:pt x="34036" y="0"/>
                </a:lnTo>
                <a:lnTo>
                  <a:pt x="34036" y="12700"/>
                </a:lnTo>
                <a:lnTo>
                  <a:pt x="46736" y="12700"/>
                </a:lnTo>
                <a:lnTo>
                  <a:pt x="46736" y="0"/>
                </a:lnTo>
                <a:close/>
              </a:path>
              <a:path w="76200" h="513080">
                <a:moveTo>
                  <a:pt x="46481" y="50800"/>
                </a:moveTo>
                <a:lnTo>
                  <a:pt x="33781" y="50800"/>
                </a:lnTo>
                <a:lnTo>
                  <a:pt x="33781" y="63500"/>
                </a:lnTo>
                <a:lnTo>
                  <a:pt x="46481" y="63500"/>
                </a:lnTo>
                <a:lnTo>
                  <a:pt x="46481" y="50800"/>
                </a:lnTo>
                <a:close/>
              </a:path>
              <a:path w="76200" h="513080">
                <a:moveTo>
                  <a:pt x="46227" y="101600"/>
                </a:moveTo>
                <a:lnTo>
                  <a:pt x="33527" y="101600"/>
                </a:lnTo>
                <a:lnTo>
                  <a:pt x="33527" y="114300"/>
                </a:lnTo>
                <a:lnTo>
                  <a:pt x="46227" y="114300"/>
                </a:lnTo>
                <a:lnTo>
                  <a:pt x="46227" y="101600"/>
                </a:lnTo>
                <a:close/>
              </a:path>
              <a:path w="76200" h="513080">
                <a:moveTo>
                  <a:pt x="45974" y="152400"/>
                </a:moveTo>
                <a:lnTo>
                  <a:pt x="33274" y="152400"/>
                </a:lnTo>
                <a:lnTo>
                  <a:pt x="33147" y="165100"/>
                </a:lnTo>
                <a:lnTo>
                  <a:pt x="45847" y="165100"/>
                </a:lnTo>
                <a:lnTo>
                  <a:pt x="45974" y="152400"/>
                </a:lnTo>
                <a:close/>
              </a:path>
              <a:path w="76200" h="513080">
                <a:moveTo>
                  <a:pt x="45719" y="203200"/>
                </a:moveTo>
                <a:lnTo>
                  <a:pt x="33019" y="203200"/>
                </a:lnTo>
                <a:lnTo>
                  <a:pt x="32892" y="215900"/>
                </a:lnTo>
                <a:lnTo>
                  <a:pt x="45592" y="215900"/>
                </a:lnTo>
                <a:lnTo>
                  <a:pt x="45719" y="203200"/>
                </a:lnTo>
                <a:close/>
              </a:path>
              <a:path w="76200" h="513080">
                <a:moveTo>
                  <a:pt x="45465" y="254000"/>
                </a:moveTo>
                <a:lnTo>
                  <a:pt x="32765" y="254000"/>
                </a:lnTo>
                <a:lnTo>
                  <a:pt x="32638" y="266700"/>
                </a:lnTo>
                <a:lnTo>
                  <a:pt x="45338" y="266700"/>
                </a:lnTo>
                <a:lnTo>
                  <a:pt x="45465" y="254000"/>
                </a:lnTo>
                <a:close/>
              </a:path>
              <a:path w="76200" h="513080">
                <a:moveTo>
                  <a:pt x="45212" y="304800"/>
                </a:moveTo>
                <a:lnTo>
                  <a:pt x="32512" y="304800"/>
                </a:lnTo>
                <a:lnTo>
                  <a:pt x="32385" y="317500"/>
                </a:lnTo>
                <a:lnTo>
                  <a:pt x="45085" y="317500"/>
                </a:lnTo>
                <a:lnTo>
                  <a:pt x="45212" y="304800"/>
                </a:lnTo>
                <a:close/>
              </a:path>
              <a:path w="76200" h="513080">
                <a:moveTo>
                  <a:pt x="44957" y="355600"/>
                </a:moveTo>
                <a:lnTo>
                  <a:pt x="32257" y="355600"/>
                </a:lnTo>
                <a:lnTo>
                  <a:pt x="32130" y="368300"/>
                </a:lnTo>
                <a:lnTo>
                  <a:pt x="44830" y="368300"/>
                </a:lnTo>
                <a:lnTo>
                  <a:pt x="44957" y="355600"/>
                </a:lnTo>
                <a:close/>
              </a:path>
              <a:path w="76200" h="513080">
                <a:moveTo>
                  <a:pt x="44576" y="406400"/>
                </a:moveTo>
                <a:lnTo>
                  <a:pt x="31876" y="406400"/>
                </a:lnTo>
                <a:lnTo>
                  <a:pt x="31876" y="419100"/>
                </a:lnTo>
                <a:lnTo>
                  <a:pt x="44576" y="419100"/>
                </a:lnTo>
                <a:lnTo>
                  <a:pt x="44576" y="406400"/>
                </a:lnTo>
                <a:close/>
              </a:path>
              <a:path w="76200" h="513080">
                <a:moveTo>
                  <a:pt x="0" y="436244"/>
                </a:moveTo>
                <a:lnTo>
                  <a:pt x="37718" y="512699"/>
                </a:lnTo>
                <a:lnTo>
                  <a:pt x="76200" y="436753"/>
                </a:lnTo>
                <a:lnTo>
                  <a:pt x="0" y="43624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2147" y="3153155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00"/>
                </a:lnTo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5539" y="3345179"/>
            <a:ext cx="3471545" cy="17145"/>
          </a:xfrm>
          <a:custGeom>
            <a:avLst/>
            <a:gdLst/>
            <a:ahLst/>
            <a:cxnLst/>
            <a:rect l="l" t="t" r="r" b="b"/>
            <a:pathLst>
              <a:path w="3471545" h="17145">
                <a:moveTo>
                  <a:pt x="0" y="16764"/>
                </a:moveTo>
                <a:lnTo>
                  <a:pt x="3471291" y="0"/>
                </a:lnTo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2147" y="3372611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00"/>
                </a:lnTo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2492" y="3363467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00"/>
                </a:lnTo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8547" y="3354323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00"/>
                </a:lnTo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553517" y="1096454"/>
          <a:ext cx="1514475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222.191.156.89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122.197.146.19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212.190.156.86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938654" y="4514799"/>
            <a:ext cx="99504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A: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222.191.156.89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1890" y="4514799"/>
            <a:ext cx="98869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0" dirty="0">
                <a:latin typeface="Times New Roman"/>
                <a:cs typeface="Times New Roman"/>
              </a:rPr>
              <a:t>B:</a:t>
            </a:r>
            <a:r>
              <a:rPr sz="1000" b="1" spc="-9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122.197.146.19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4744" y="4514799"/>
            <a:ext cx="998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C: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212.190.156.86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3459" y="1551812"/>
            <a:ext cx="1613535" cy="76200"/>
          </a:xfrm>
          <a:custGeom>
            <a:avLst/>
            <a:gdLst/>
            <a:ahLst/>
            <a:cxnLst/>
            <a:rect l="l" t="t" r="r" b="b"/>
            <a:pathLst>
              <a:path w="1613535" h="76200">
                <a:moveTo>
                  <a:pt x="12700" y="40005"/>
                </a:moveTo>
                <a:lnTo>
                  <a:pt x="0" y="40132"/>
                </a:lnTo>
                <a:lnTo>
                  <a:pt x="0" y="52832"/>
                </a:lnTo>
                <a:lnTo>
                  <a:pt x="12700" y="52705"/>
                </a:lnTo>
                <a:lnTo>
                  <a:pt x="12700" y="40005"/>
                </a:lnTo>
                <a:close/>
              </a:path>
              <a:path w="1613535" h="76200">
                <a:moveTo>
                  <a:pt x="63500" y="39750"/>
                </a:moveTo>
                <a:lnTo>
                  <a:pt x="50800" y="39750"/>
                </a:lnTo>
                <a:lnTo>
                  <a:pt x="50800" y="52450"/>
                </a:lnTo>
                <a:lnTo>
                  <a:pt x="63500" y="52450"/>
                </a:lnTo>
                <a:lnTo>
                  <a:pt x="63500" y="39750"/>
                </a:lnTo>
                <a:close/>
              </a:path>
              <a:path w="1613535" h="76200">
                <a:moveTo>
                  <a:pt x="114300" y="39497"/>
                </a:moveTo>
                <a:lnTo>
                  <a:pt x="101600" y="39497"/>
                </a:lnTo>
                <a:lnTo>
                  <a:pt x="101600" y="52197"/>
                </a:lnTo>
                <a:lnTo>
                  <a:pt x="114300" y="52197"/>
                </a:lnTo>
                <a:lnTo>
                  <a:pt x="114300" y="39497"/>
                </a:lnTo>
                <a:close/>
              </a:path>
              <a:path w="1613535" h="76200">
                <a:moveTo>
                  <a:pt x="165100" y="39115"/>
                </a:moveTo>
                <a:lnTo>
                  <a:pt x="152400" y="39243"/>
                </a:lnTo>
                <a:lnTo>
                  <a:pt x="152400" y="51943"/>
                </a:lnTo>
                <a:lnTo>
                  <a:pt x="165100" y="51815"/>
                </a:lnTo>
                <a:lnTo>
                  <a:pt x="165100" y="39115"/>
                </a:lnTo>
                <a:close/>
              </a:path>
              <a:path w="1613535" h="76200">
                <a:moveTo>
                  <a:pt x="215900" y="38862"/>
                </a:moveTo>
                <a:lnTo>
                  <a:pt x="203200" y="38988"/>
                </a:lnTo>
                <a:lnTo>
                  <a:pt x="203200" y="51688"/>
                </a:lnTo>
                <a:lnTo>
                  <a:pt x="215900" y="51562"/>
                </a:lnTo>
                <a:lnTo>
                  <a:pt x="215900" y="38862"/>
                </a:lnTo>
                <a:close/>
              </a:path>
              <a:path w="1613535" h="76200">
                <a:moveTo>
                  <a:pt x="266700" y="38608"/>
                </a:moveTo>
                <a:lnTo>
                  <a:pt x="254000" y="38735"/>
                </a:lnTo>
                <a:lnTo>
                  <a:pt x="254000" y="51435"/>
                </a:lnTo>
                <a:lnTo>
                  <a:pt x="266700" y="51308"/>
                </a:lnTo>
                <a:lnTo>
                  <a:pt x="266700" y="38608"/>
                </a:lnTo>
                <a:close/>
              </a:path>
              <a:path w="1613535" h="76200">
                <a:moveTo>
                  <a:pt x="317500" y="38353"/>
                </a:moveTo>
                <a:lnTo>
                  <a:pt x="304800" y="38481"/>
                </a:lnTo>
                <a:lnTo>
                  <a:pt x="304800" y="51181"/>
                </a:lnTo>
                <a:lnTo>
                  <a:pt x="317500" y="51053"/>
                </a:lnTo>
                <a:lnTo>
                  <a:pt x="317500" y="38353"/>
                </a:lnTo>
                <a:close/>
              </a:path>
              <a:path w="1613535" h="76200">
                <a:moveTo>
                  <a:pt x="368300" y="38100"/>
                </a:moveTo>
                <a:lnTo>
                  <a:pt x="355600" y="38100"/>
                </a:lnTo>
                <a:lnTo>
                  <a:pt x="355600" y="50800"/>
                </a:lnTo>
                <a:lnTo>
                  <a:pt x="368300" y="50800"/>
                </a:lnTo>
                <a:lnTo>
                  <a:pt x="368300" y="38100"/>
                </a:lnTo>
                <a:close/>
              </a:path>
              <a:path w="1613535" h="76200">
                <a:moveTo>
                  <a:pt x="419100" y="37846"/>
                </a:moveTo>
                <a:lnTo>
                  <a:pt x="406400" y="37846"/>
                </a:lnTo>
                <a:lnTo>
                  <a:pt x="406400" y="50546"/>
                </a:lnTo>
                <a:lnTo>
                  <a:pt x="419100" y="50546"/>
                </a:lnTo>
                <a:lnTo>
                  <a:pt x="419100" y="37846"/>
                </a:lnTo>
                <a:close/>
              </a:path>
              <a:path w="1613535" h="76200">
                <a:moveTo>
                  <a:pt x="469900" y="37591"/>
                </a:moveTo>
                <a:lnTo>
                  <a:pt x="457200" y="37591"/>
                </a:lnTo>
                <a:lnTo>
                  <a:pt x="457200" y="50291"/>
                </a:lnTo>
                <a:lnTo>
                  <a:pt x="469900" y="50291"/>
                </a:lnTo>
                <a:lnTo>
                  <a:pt x="469900" y="37591"/>
                </a:lnTo>
                <a:close/>
              </a:path>
              <a:path w="1613535" h="76200">
                <a:moveTo>
                  <a:pt x="520700" y="37211"/>
                </a:moveTo>
                <a:lnTo>
                  <a:pt x="508000" y="37337"/>
                </a:lnTo>
                <a:lnTo>
                  <a:pt x="508000" y="50037"/>
                </a:lnTo>
                <a:lnTo>
                  <a:pt x="520700" y="49911"/>
                </a:lnTo>
                <a:lnTo>
                  <a:pt x="520700" y="37211"/>
                </a:lnTo>
                <a:close/>
              </a:path>
              <a:path w="1613535" h="76200">
                <a:moveTo>
                  <a:pt x="571500" y="36957"/>
                </a:moveTo>
                <a:lnTo>
                  <a:pt x="558800" y="37084"/>
                </a:lnTo>
                <a:lnTo>
                  <a:pt x="558800" y="49784"/>
                </a:lnTo>
                <a:lnTo>
                  <a:pt x="571500" y="49657"/>
                </a:lnTo>
                <a:lnTo>
                  <a:pt x="571500" y="36957"/>
                </a:lnTo>
                <a:close/>
              </a:path>
              <a:path w="1613535" h="76200">
                <a:moveTo>
                  <a:pt x="622300" y="36702"/>
                </a:moveTo>
                <a:lnTo>
                  <a:pt x="609600" y="36830"/>
                </a:lnTo>
                <a:lnTo>
                  <a:pt x="609600" y="49530"/>
                </a:lnTo>
                <a:lnTo>
                  <a:pt x="622300" y="49402"/>
                </a:lnTo>
                <a:lnTo>
                  <a:pt x="622300" y="36702"/>
                </a:lnTo>
                <a:close/>
              </a:path>
              <a:path w="1613535" h="76200">
                <a:moveTo>
                  <a:pt x="673100" y="36449"/>
                </a:moveTo>
                <a:lnTo>
                  <a:pt x="660400" y="36449"/>
                </a:lnTo>
                <a:lnTo>
                  <a:pt x="660400" y="49149"/>
                </a:lnTo>
                <a:lnTo>
                  <a:pt x="673100" y="49149"/>
                </a:lnTo>
                <a:lnTo>
                  <a:pt x="673100" y="36449"/>
                </a:lnTo>
                <a:close/>
              </a:path>
              <a:path w="1613535" h="76200">
                <a:moveTo>
                  <a:pt x="723900" y="36195"/>
                </a:moveTo>
                <a:lnTo>
                  <a:pt x="711200" y="36195"/>
                </a:lnTo>
                <a:lnTo>
                  <a:pt x="711200" y="48895"/>
                </a:lnTo>
                <a:lnTo>
                  <a:pt x="723900" y="48895"/>
                </a:lnTo>
                <a:lnTo>
                  <a:pt x="723900" y="36195"/>
                </a:lnTo>
                <a:close/>
              </a:path>
              <a:path w="1613535" h="76200">
                <a:moveTo>
                  <a:pt x="774700" y="35940"/>
                </a:moveTo>
                <a:lnTo>
                  <a:pt x="762000" y="35940"/>
                </a:lnTo>
                <a:lnTo>
                  <a:pt x="762000" y="48640"/>
                </a:lnTo>
                <a:lnTo>
                  <a:pt x="774700" y="48640"/>
                </a:lnTo>
                <a:lnTo>
                  <a:pt x="774700" y="35940"/>
                </a:lnTo>
                <a:close/>
              </a:path>
              <a:path w="1613535" h="76200">
                <a:moveTo>
                  <a:pt x="825500" y="35560"/>
                </a:moveTo>
                <a:lnTo>
                  <a:pt x="812800" y="35687"/>
                </a:lnTo>
                <a:lnTo>
                  <a:pt x="812800" y="48387"/>
                </a:lnTo>
                <a:lnTo>
                  <a:pt x="825500" y="48260"/>
                </a:lnTo>
                <a:lnTo>
                  <a:pt x="825500" y="35560"/>
                </a:lnTo>
                <a:close/>
              </a:path>
              <a:path w="1613535" h="76200">
                <a:moveTo>
                  <a:pt x="876300" y="35306"/>
                </a:moveTo>
                <a:lnTo>
                  <a:pt x="863600" y="35433"/>
                </a:lnTo>
                <a:lnTo>
                  <a:pt x="863600" y="48133"/>
                </a:lnTo>
                <a:lnTo>
                  <a:pt x="876300" y="48006"/>
                </a:lnTo>
                <a:lnTo>
                  <a:pt x="876300" y="35306"/>
                </a:lnTo>
                <a:close/>
              </a:path>
              <a:path w="1613535" h="76200">
                <a:moveTo>
                  <a:pt x="927100" y="35051"/>
                </a:moveTo>
                <a:lnTo>
                  <a:pt x="914400" y="35178"/>
                </a:lnTo>
                <a:lnTo>
                  <a:pt x="914400" y="47878"/>
                </a:lnTo>
                <a:lnTo>
                  <a:pt x="927100" y="47751"/>
                </a:lnTo>
                <a:lnTo>
                  <a:pt x="927100" y="35051"/>
                </a:lnTo>
                <a:close/>
              </a:path>
              <a:path w="1613535" h="76200">
                <a:moveTo>
                  <a:pt x="977900" y="34798"/>
                </a:moveTo>
                <a:lnTo>
                  <a:pt x="965200" y="34925"/>
                </a:lnTo>
                <a:lnTo>
                  <a:pt x="965200" y="47625"/>
                </a:lnTo>
                <a:lnTo>
                  <a:pt x="977900" y="47498"/>
                </a:lnTo>
                <a:lnTo>
                  <a:pt x="977900" y="34798"/>
                </a:lnTo>
                <a:close/>
              </a:path>
              <a:path w="1613535" h="76200">
                <a:moveTo>
                  <a:pt x="1028700" y="34544"/>
                </a:moveTo>
                <a:lnTo>
                  <a:pt x="1016000" y="34544"/>
                </a:lnTo>
                <a:lnTo>
                  <a:pt x="1016000" y="47244"/>
                </a:lnTo>
                <a:lnTo>
                  <a:pt x="1028700" y="47244"/>
                </a:lnTo>
                <a:lnTo>
                  <a:pt x="1028700" y="34544"/>
                </a:lnTo>
                <a:close/>
              </a:path>
              <a:path w="1613535" h="76200">
                <a:moveTo>
                  <a:pt x="1079500" y="34289"/>
                </a:moveTo>
                <a:lnTo>
                  <a:pt x="1066800" y="34289"/>
                </a:lnTo>
                <a:lnTo>
                  <a:pt x="1066800" y="46989"/>
                </a:lnTo>
                <a:lnTo>
                  <a:pt x="1079500" y="46989"/>
                </a:lnTo>
                <a:lnTo>
                  <a:pt x="1079500" y="34289"/>
                </a:lnTo>
                <a:close/>
              </a:path>
              <a:path w="1613535" h="76200">
                <a:moveTo>
                  <a:pt x="1130300" y="34036"/>
                </a:moveTo>
                <a:lnTo>
                  <a:pt x="1117600" y="34036"/>
                </a:lnTo>
                <a:lnTo>
                  <a:pt x="1117600" y="46736"/>
                </a:lnTo>
                <a:lnTo>
                  <a:pt x="1130300" y="46736"/>
                </a:lnTo>
                <a:lnTo>
                  <a:pt x="1130300" y="34036"/>
                </a:lnTo>
                <a:close/>
              </a:path>
              <a:path w="1613535" h="76200">
                <a:moveTo>
                  <a:pt x="1181100" y="33655"/>
                </a:moveTo>
                <a:lnTo>
                  <a:pt x="1168400" y="33782"/>
                </a:lnTo>
                <a:lnTo>
                  <a:pt x="1168400" y="46482"/>
                </a:lnTo>
                <a:lnTo>
                  <a:pt x="1181100" y="46355"/>
                </a:lnTo>
                <a:lnTo>
                  <a:pt x="1181100" y="33655"/>
                </a:lnTo>
                <a:close/>
              </a:path>
              <a:path w="1613535" h="76200">
                <a:moveTo>
                  <a:pt x="1231900" y="33400"/>
                </a:moveTo>
                <a:lnTo>
                  <a:pt x="1219200" y="33527"/>
                </a:lnTo>
                <a:lnTo>
                  <a:pt x="1219200" y="46227"/>
                </a:lnTo>
                <a:lnTo>
                  <a:pt x="1231900" y="46100"/>
                </a:lnTo>
                <a:lnTo>
                  <a:pt x="1231900" y="33400"/>
                </a:lnTo>
                <a:close/>
              </a:path>
              <a:path w="1613535" h="76200">
                <a:moveTo>
                  <a:pt x="1282700" y="33147"/>
                </a:moveTo>
                <a:lnTo>
                  <a:pt x="1270000" y="33274"/>
                </a:lnTo>
                <a:lnTo>
                  <a:pt x="1270000" y="45974"/>
                </a:lnTo>
                <a:lnTo>
                  <a:pt x="1282700" y="45847"/>
                </a:lnTo>
                <a:lnTo>
                  <a:pt x="1282700" y="33147"/>
                </a:lnTo>
                <a:close/>
              </a:path>
              <a:path w="1613535" h="76200">
                <a:moveTo>
                  <a:pt x="1333500" y="32893"/>
                </a:moveTo>
                <a:lnTo>
                  <a:pt x="1320800" y="32893"/>
                </a:lnTo>
                <a:lnTo>
                  <a:pt x="1320800" y="45593"/>
                </a:lnTo>
                <a:lnTo>
                  <a:pt x="1333500" y="45593"/>
                </a:lnTo>
                <a:lnTo>
                  <a:pt x="1333500" y="32893"/>
                </a:lnTo>
                <a:close/>
              </a:path>
              <a:path w="1613535" h="76200">
                <a:moveTo>
                  <a:pt x="1384300" y="32638"/>
                </a:moveTo>
                <a:lnTo>
                  <a:pt x="1371600" y="32638"/>
                </a:lnTo>
                <a:lnTo>
                  <a:pt x="1371600" y="45338"/>
                </a:lnTo>
                <a:lnTo>
                  <a:pt x="1384300" y="45338"/>
                </a:lnTo>
                <a:lnTo>
                  <a:pt x="1384300" y="32638"/>
                </a:lnTo>
                <a:close/>
              </a:path>
              <a:path w="1613535" h="76200">
                <a:moveTo>
                  <a:pt x="1435100" y="32385"/>
                </a:moveTo>
                <a:lnTo>
                  <a:pt x="1422400" y="32385"/>
                </a:lnTo>
                <a:lnTo>
                  <a:pt x="1422400" y="45085"/>
                </a:lnTo>
                <a:lnTo>
                  <a:pt x="1435100" y="45085"/>
                </a:lnTo>
                <a:lnTo>
                  <a:pt x="1435100" y="32385"/>
                </a:lnTo>
                <a:close/>
              </a:path>
              <a:path w="1613535" h="76200">
                <a:moveTo>
                  <a:pt x="1485900" y="32003"/>
                </a:moveTo>
                <a:lnTo>
                  <a:pt x="1473200" y="32131"/>
                </a:lnTo>
                <a:lnTo>
                  <a:pt x="1473200" y="44831"/>
                </a:lnTo>
                <a:lnTo>
                  <a:pt x="1485900" y="44703"/>
                </a:lnTo>
                <a:lnTo>
                  <a:pt x="1485900" y="32003"/>
                </a:lnTo>
                <a:close/>
              </a:path>
              <a:path w="1613535" h="76200">
                <a:moveTo>
                  <a:pt x="1536700" y="31750"/>
                </a:moveTo>
                <a:lnTo>
                  <a:pt x="1524000" y="31876"/>
                </a:lnTo>
                <a:lnTo>
                  <a:pt x="1524000" y="44576"/>
                </a:lnTo>
                <a:lnTo>
                  <a:pt x="1536700" y="44450"/>
                </a:lnTo>
                <a:lnTo>
                  <a:pt x="1536700" y="31750"/>
                </a:lnTo>
                <a:close/>
              </a:path>
              <a:path w="1613535" h="76200">
                <a:moveTo>
                  <a:pt x="1536953" y="0"/>
                </a:moveTo>
                <a:lnTo>
                  <a:pt x="1537462" y="76200"/>
                </a:lnTo>
                <a:lnTo>
                  <a:pt x="1613407" y="37719"/>
                </a:lnTo>
                <a:lnTo>
                  <a:pt x="153695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8463" y="2142870"/>
            <a:ext cx="4318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Node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695058" y="2150821"/>
            <a:ext cx="123952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latin typeface="Times New Roman"/>
                <a:cs typeface="Times New Roman"/>
              </a:rPr>
              <a:t>permissioned.json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File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7130" y="1346073"/>
            <a:ext cx="14039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--permission Flag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9820" y="1346073"/>
            <a:ext cx="1394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Add information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2838" y="1651254"/>
            <a:ext cx="12058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Can’t </a:t>
            </a:r>
            <a:r>
              <a:rPr sz="1000" spc="-10" dirty="0">
                <a:latin typeface="Times New Roman"/>
                <a:cs typeface="Times New Roman"/>
              </a:rPr>
              <a:t>join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network.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82264" y="2159634"/>
            <a:ext cx="1593215" cy="43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Node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latin typeface="Times New Roman"/>
                <a:cs typeface="Times New Roman"/>
              </a:rPr>
              <a:t>-- permission Flag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599E8E-F028-4948-90E3-1CD85C77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17398"/>
            <a:ext cx="24396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Arial"/>
                <a:cs typeface="Arial"/>
              </a:rPr>
              <a:t>Crypto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Enclave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0626" y="1191005"/>
            <a:ext cx="8362746" cy="2476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5" dirty="0"/>
              <a:t>Enclave is a </a:t>
            </a:r>
            <a:r>
              <a:rPr sz="1800" spc="-15" dirty="0"/>
              <a:t>cryptographic </a:t>
            </a:r>
            <a:r>
              <a:rPr sz="1800" spc="-10" dirty="0"/>
              <a:t>mechanism used for strengthening the privacy of transactional</a:t>
            </a:r>
            <a:r>
              <a:rPr sz="1800" spc="80" dirty="0"/>
              <a:t> </a:t>
            </a:r>
            <a:r>
              <a:rPr sz="1800" spc="-10" dirty="0"/>
              <a:t>data.</a:t>
            </a:r>
          </a:p>
          <a:p>
            <a:pPr marL="469265" marR="5715" indent="-317500">
              <a:lnSpc>
                <a:spcPct val="114300"/>
              </a:lnSpc>
              <a:spcBef>
                <a:spcPts val="103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20" dirty="0"/>
              <a:t>It </a:t>
            </a:r>
            <a:r>
              <a:rPr sz="1800" spc="-10" dirty="0"/>
              <a:t>performs </a:t>
            </a:r>
            <a:r>
              <a:rPr sz="1800" spc="-5" dirty="0"/>
              <a:t>encryption and decryption </a:t>
            </a:r>
            <a:r>
              <a:rPr sz="1800" dirty="0"/>
              <a:t>of </a:t>
            </a:r>
            <a:r>
              <a:rPr sz="1800" spc="-5" dirty="0"/>
              <a:t>transaction </a:t>
            </a:r>
            <a:r>
              <a:rPr sz="1800" spc="-10" dirty="0"/>
              <a:t>data along with </a:t>
            </a:r>
            <a:r>
              <a:rPr sz="1800" spc="-5" dirty="0"/>
              <a:t>symmetric </a:t>
            </a:r>
            <a:r>
              <a:rPr sz="1800" spc="5" dirty="0"/>
              <a:t>key </a:t>
            </a:r>
            <a:r>
              <a:rPr sz="1800" spc="-10" dirty="0"/>
              <a:t>generation </a:t>
            </a:r>
            <a:r>
              <a:rPr sz="1800" spc="-5" dirty="0"/>
              <a:t>in </a:t>
            </a:r>
            <a:r>
              <a:rPr sz="1800" spc="-15" dirty="0"/>
              <a:t>an  </a:t>
            </a:r>
            <a:r>
              <a:rPr sz="1800" spc="-10" dirty="0"/>
              <a:t>isolated</a:t>
            </a:r>
            <a:r>
              <a:rPr sz="1800" spc="30" dirty="0"/>
              <a:t> </a:t>
            </a:r>
            <a:r>
              <a:rPr sz="1800" spc="-30" dirty="0"/>
              <a:t>way.</a:t>
            </a:r>
          </a:p>
          <a:p>
            <a:pPr marL="4692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/>
              <a:t>Crypto </a:t>
            </a:r>
            <a:r>
              <a:rPr sz="1800" spc="-5" dirty="0"/>
              <a:t>Enclave </a:t>
            </a:r>
            <a:r>
              <a:rPr sz="1800" spc="-10" dirty="0"/>
              <a:t>works </a:t>
            </a:r>
            <a:r>
              <a:rPr sz="1800" spc="-15" dirty="0"/>
              <a:t>hand </a:t>
            </a:r>
            <a:r>
              <a:rPr sz="1800" spc="-5" dirty="0"/>
              <a:t>in </a:t>
            </a:r>
            <a:r>
              <a:rPr sz="1800" spc="-15" dirty="0"/>
              <a:t>hand </a:t>
            </a:r>
            <a:r>
              <a:rPr sz="1800" spc="-10" dirty="0"/>
              <a:t>with the Transaction</a:t>
            </a:r>
            <a:r>
              <a:rPr sz="1800" spc="305" dirty="0"/>
              <a:t> </a:t>
            </a:r>
            <a:r>
              <a:rPr sz="1800" spc="-20" dirty="0"/>
              <a:t>Manager.</a:t>
            </a:r>
          </a:p>
          <a:p>
            <a:pPr marL="469265" indent="-317500">
              <a:lnSpc>
                <a:spcPct val="100000"/>
              </a:lnSpc>
              <a:spcBef>
                <a:spcPts val="124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20" dirty="0"/>
              <a:t>It </a:t>
            </a:r>
            <a:r>
              <a:rPr sz="1800" spc="-5" dirty="0"/>
              <a:t>holds private </a:t>
            </a:r>
            <a:r>
              <a:rPr sz="1800" spc="-10" dirty="0"/>
              <a:t>keys </a:t>
            </a:r>
            <a:r>
              <a:rPr sz="1800" spc="-5" dirty="0"/>
              <a:t>and is a Virtual </a:t>
            </a:r>
            <a:r>
              <a:rPr sz="1800" spc="-10" dirty="0"/>
              <a:t>Hardware </a:t>
            </a:r>
            <a:r>
              <a:rPr sz="1800" spc="-5" dirty="0"/>
              <a:t>Security </a:t>
            </a:r>
            <a:r>
              <a:rPr sz="1800" spc="-10" dirty="0"/>
              <a:t>Module </a:t>
            </a:r>
            <a:r>
              <a:rPr sz="1800" spc="-5" dirty="0"/>
              <a:t>(virtual </a:t>
            </a:r>
            <a:r>
              <a:rPr sz="1800" dirty="0"/>
              <a:t>HSM) </a:t>
            </a:r>
            <a:r>
              <a:rPr sz="1800" spc="-5" dirty="0"/>
              <a:t>isolated from</a:t>
            </a:r>
            <a:r>
              <a:rPr sz="1800" spc="310" dirty="0"/>
              <a:t> </a:t>
            </a:r>
            <a:r>
              <a:rPr sz="1800" spc="-10" dirty="0"/>
              <a:t>other</a:t>
            </a:r>
            <a:r>
              <a:rPr lang="en-US" sz="1800" spc="-10" dirty="0"/>
              <a:t> </a:t>
            </a:r>
            <a:r>
              <a:rPr sz="1800" spc="-10" dirty="0"/>
              <a:t>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6B702-E962-45D4-919B-98C96580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83526"/>
            <a:ext cx="2345943" cy="1508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1557D5-82DA-4A39-93CE-35685817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362200" y="27273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5644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1087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619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164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Office Theme</vt:lpstr>
      <vt:lpstr>What is Quorum Network?</vt:lpstr>
      <vt:lpstr>Network</vt:lpstr>
      <vt:lpstr>Network Visualization</vt:lpstr>
      <vt:lpstr>Crypto Enclave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Quorum Network?</dc:title>
  <cp:lastModifiedBy>hp</cp:lastModifiedBy>
  <cp:revision>2</cp:revision>
  <dcterms:created xsi:type="dcterms:W3CDTF">2020-01-02T16:43:58Z</dcterms:created>
  <dcterms:modified xsi:type="dcterms:W3CDTF">2020-01-04T11:45:04Z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