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50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754" y="2457145"/>
            <a:ext cx="718449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758" y="1229105"/>
            <a:ext cx="8082483" cy="3409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7191" y="4833859"/>
            <a:ext cx="19240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754" y="2010854"/>
            <a:ext cx="71844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2695" marR="5080" indent="-2458085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 to Quorum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7E3DA1-82E4-441A-A92C-2968DEE5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6796"/>
            <a:ext cx="25203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Course</a:t>
            </a:r>
            <a:r>
              <a:rPr sz="2800" b="0" spc="-7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0B657-B2BE-4835-A3EB-A9D9298B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2459659"/>
            <a:ext cx="4019107" cy="26877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077849"/>
            <a:ext cx="6022442" cy="40741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Ecosystem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Data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Structure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Architecture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Key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Components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Network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5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5" dirty="0">
                <a:latin typeface="Arial"/>
                <a:cs typeface="Arial"/>
              </a:rPr>
              <a:t>Quorum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Network?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 Transaction Processing and</a:t>
            </a:r>
            <a:r>
              <a:rPr sz="1600" b="1" spc="24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Privacy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5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5" dirty="0">
                <a:latin typeface="Arial"/>
                <a:cs typeface="Arial"/>
              </a:rPr>
              <a:t>Quorum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Transaction?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Private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Transaction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Public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Transaction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Contracts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Public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Contract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Private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Contract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832BC9-45A4-4C5C-AA30-FAD51492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597" y="329203"/>
            <a:ext cx="25203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Course</a:t>
            </a:r>
            <a:r>
              <a:rPr sz="2800" b="0" spc="-7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Content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880821"/>
            <a:ext cx="4879442" cy="41973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Overview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5" dirty="0">
                <a:latin typeface="Arial"/>
                <a:cs typeface="Arial"/>
              </a:rPr>
              <a:t>RAFT- </a:t>
            </a:r>
            <a:r>
              <a:rPr sz="1600" spc="-10" dirty="0">
                <a:latin typeface="Arial"/>
                <a:cs typeface="Arial"/>
              </a:rPr>
              <a:t>Based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Istanbul </a:t>
            </a:r>
            <a:r>
              <a:rPr sz="1600" spc="-10" dirty="0">
                <a:latin typeface="Arial"/>
                <a:cs typeface="Arial"/>
              </a:rPr>
              <a:t>BFT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Clique </a:t>
            </a:r>
            <a:r>
              <a:rPr sz="1600" spc="-5" dirty="0">
                <a:latin typeface="Arial"/>
                <a:cs typeface="Arial"/>
              </a:rPr>
              <a:t>POA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ZSL: Zero-knowledge </a:t>
            </a:r>
            <a:r>
              <a:rPr sz="1600" b="1" spc="-10" dirty="0">
                <a:latin typeface="Arial"/>
                <a:cs typeface="Arial"/>
              </a:rPr>
              <a:t>Security</a:t>
            </a:r>
            <a:r>
              <a:rPr sz="1600" b="1" spc="14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Layer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5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zk-SNARKS?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5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ZSL?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Components of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ZSL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ZSL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Example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0" dirty="0">
                <a:latin typeface="Arial"/>
                <a:cs typeface="Arial"/>
              </a:rPr>
              <a:t>Requirement </a:t>
            </a:r>
            <a:r>
              <a:rPr sz="1600" b="1" spc="-15" dirty="0">
                <a:latin typeface="Arial"/>
                <a:cs typeface="Arial"/>
              </a:rPr>
              <a:t>for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Quorum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Repositories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Tools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Libraries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Languages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D43E6-88D4-4175-9360-6CA0A99A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93" y="2438468"/>
            <a:ext cx="4019107" cy="26877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EC595E-3F62-4212-876B-43CF1801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65125"/>
            <a:ext cx="25203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Course</a:t>
            </a:r>
            <a:r>
              <a:rPr sz="2800" b="0" spc="-8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Content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24075-8A29-4683-9908-0BA7B04C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93" y="2459659"/>
            <a:ext cx="4019107" cy="26877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67191" y="4833859"/>
            <a:ext cx="19113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1000" dirty="0">
                <a:solidFill>
                  <a:srgbClr val="585858"/>
                </a:solidFill>
                <a:latin typeface="Arial"/>
                <a:cs typeface="Arial"/>
              </a:rPr>
              <a:t>12</a:t>
            </a:fld>
            <a:endParaRPr sz="10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751B5-1AA2-4F48-8FA5-965A876E5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0" y="965580"/>
            <a:ext cx="5095850" cy="4144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75D7FAA-991B-4044-81F3-85B7EE8D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09037" y="2600148"/>
            <a:ext cx="381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22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210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5425" y="1553718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0868" y="1617345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1127125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67191" y="4833859"/>
            <a:ext cx="19113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1000" dirty="0">
                <a:solidFill>
                  <a:srgbClr val="585858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F7142D-FB9F-4FA7-BAC8-9F5E6E2B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49105"/>
            <a:ext cx="484632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Quorum</a:t>
            </a:r>
            <a:r>
              <a:rPr sz="2800" b="0" spc="-45" dirty="0">
                <a:latin typeface="Arial"/>
                <a:cs typeface="Arial"/>
              </a:rPr>
              <a:t> </a:t>
            </a:r>
            <a:r>
              <a:rPr lang="en-US" sz="2800" b="0" spc="-5" dirty="0">
                <a:latin typeface="Arial"/>
                <a:cs typeface="Arial"/>
              </a:rPr>
              <a:t>Training Statement</a:t>
            </a:r>
            <a:endParaRPr sz="2775" baseline="2552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8492" y="932253"/>
            <a:ext cx="8225155" cy="1430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 algn="just">
              <a:lnSpc>
                <a:spcPct val="115300"/>
              </a:lnSpc>
              <a:spcBef>
                <a:spcPts val="105"/>
              </a:spcBef>
              <a:buChar char="●"/>
              <a:tabLst>
                <a:tab pos="330200" algn="l"/>
              </a:tabLst>
            </a:pPr>
            <a:r>
              <a:rPr sz="1600" spc="-5" dirty="0">
                <a:latin typeface="Arial"/>
                <a:cs typeface="Arial"/>
              </a:rPr>
              <a:t>This training is a comprehensive, in-depth journey </a:t>
            </a:r>
            <a:r>
              <a:rPr sz="1600" dirty="0">
                <a:latin typeface="Arial"/>
                <a:cs typeface="Arial"/>
              </a:rPr>
              <a:t>into </a:t>
            </a:r>
            <a:r>
              <a:rPr sz="1600" spc="-10" dirty="0">
                <a:latin typeface="Arial"/>
                <a:cs typeface="Arial"/>
              </a:rPr>
              <a:t>Quorum. </a:t>
            </a:r>
            <a:endParaRPr lang="en-US" sz="1600" spc="-10" dirty="0">
              <a:latin typeface="Arial"/>
              <a:cs typeface="Arial"/>
            </a:endParaRPr>
          </a:p>
          <a:p>
            <a:pPr marL="329565" marR="5080" indent="-317500" algn="just">
              <a:lnSpc>
                <a:spcPct val="115300"/>
              </a:lnSpc>
              <a:spcBef>
                <a:spcPts val="105"/>
              </a:spcBef>
              <a:buChar char="●"/>
              <a:tabLst>
                <a:tab pos="3302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dirty="0">
                <a:latin typeface="Arial"/>
                <a:cs typeface="Arial"/>
              </a:rPr>
              <a:t>projects </a:t>
            </a:r>
            <a:r>
              <a:rPr sz="1600" spc="-15" dirty="0">
                <a:latin typeface="Arial"/>
                <a:cs typeface="Arial"/>
              </a:rPr>
              <a:t>are  </a:t>
            </a:r>
            <a:r>
              <a:rPr sz="1600" spc="-10" dirty="0">
                <a:latin typeface="Arial"/>
                <a:cs typeface="Arial"/>
              </a:rPr>
              <a:t>designed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traditional businesses that are trying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improve internal data integrity, collaboration,  </a:t>
            </a:r>
            <a:r>
              <a:rPr sz="1600" spc="-15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bring </a:t>
            </a:r>
            <a:r>
              <a:rPr sz="1600" spc="-10" dirty="0">
                <a:latin typeface="Arial"/>
                <a:cs typeface="Arial"/>
              </a:rPr>
              <a:t>about </a:t>
            </a:r>
            <a:r>
              <a:rPr sz="1600" spc="-5" dirty="0">
                <a:latin typeface="Arial"/>
                <a:cs typeface="Arial"/>
              </a:rPr>
              <a:t>cost-effective solutions </a:t>
            </a:r>
            <a:r>
              <a:rPr sz="1600" spc="-10" dirty="0">
                <a:latin typeface="Arial"/>
                <a:cs typeface="Arial"/>
              </a:rPr>
              <a:t>within </a:t>
            </a:r>
            <a:r>
              <a:rPr sz="1600" spc="-5" dirty="0">
                <a:latin typeface="Arial"/>
                <a:cs typeface="Arial"/>
              </a:rPr>
              <a:t>their organizations. </a:t>
            </a:r>
            <a:endParaRPr lang="en-US" sz="1600" spc="-20" dirty="0">
              <a:latin typeface="Arial"/>
              <a:cs typeface="Arial"/>
            </a:endParaRPr>
          </a:p>
          <a:p>
            <a:pPr marL="329565" marR="5080" indent="-317500" algn="just">
              <a:lnSpc>
                <a:spcPct val="115300"/>
              </a:lnSpc>
              <a:spcBef>
                <a:spcPts val="105"/>
              </a:spcBef>
              <a:buChar char="●"/>
              <a:tabLst>
                <a:tab pos="330200" algn="l"/>
              </a:tabLst>
            </a:pPr>
            <a:r>
              <a:rPr lang="en-US" sz="1600" spc="-20" dirty="0">
                <a:latin typeface="Arial"/>
                <a:cs typeface="Arial"/>
              </a:rPr>
              <a:t>It is </a:t>
            </a:r>
            <a:r>
              <a:rPr sz="1600" spc="-10" dirty="0">
                <a:latin typeface="Arial"/>
                <a:cs typeface="Arial"/>
              </a:rPr>
              <a:t>training designed for individuals to </a:t>
            </a:r>
            <a:r>
              <a:rPr sz="1600" spc="-15" dirty="0">
                <a:latin typeface="Arial"/>
                <a:cs typeface="Arial"/>
              </a:rPr>
              <a:t>gather </a:t>
            </a:r>
            <a:r>
              <a:rPr sz="1600" spc="-10" dirty="0">
                <a:latin typeface="Arial"/>
                <a:cs typeface="Arial"/>
              </a:rPr>
              <a:t>architectural knowledge on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Quorum.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921F50-9051-476E-AE05-C734AE45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17047"/>
            <a:ext cx="2819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"/>
                <a:cs typeface="Arial"/>
              </a:rPr>
              <a:t>Obje</a:t>
            </a:r>
            <a:r>
              <a:rPr sz="3200" b="0" spc="5" dirty="0">
                <a:latin typeface="Arial"/>
                <a:cs typeface="Arial"/>
              </a:rPr>
              <a:t>ct</a:t>
            </a:r>
            <a:r>
              <a:rPr sz="3200" b="0" dirty="0">
                <a:latin typeface="Arial"/>
                <a:cs typeface="Arial"/>
              </a:rPr>
              <a:t>i</a:t>
            </a:r>
            <a:r>
              <a:rPr sz="3200" b="0" spc="-40" dirty="0">
                <a:latin typeface="Arial"/>
                <a:cs typeface="Arial"/>
              </a:rPr>
              <a:t>v</a:t>
            </a:r>
            <a:r>
              <a:rPr sz="3200" b="0" dirty="0">
                <a:latin typeface="Arial"/>
                <a:cs typeface="Arial"/>
              </a:rPr>
              <a:t>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5477D-BF35-4A78-8446-2C0A667A2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3" b="20909"/>
          <a:stretch/>
        </p:blipFill>
        <p:spPr>
          <a:xfrm>
            <a:off x="952500" y="2671374"/>
            <a:ext cx="7239000" cy="2209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0758" y="1127125"/>
            <a:ext cx="8236433" cy="17132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5" dirty="0">
                <a:latin typeface="Arial"/>
                <a:cs typeface="Arial"/>
              </a:rPr>
              <a:t>understanding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Quorum.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understanding of the </a:t>
            </a:r>
            <a:r>
              <a:rPr sz="2000" spc="-15" dirty="0">
                <a:latin typeface="Arial"/>
                <a:cs typeface="Arial"/>
              </a:rPr>
              <a:t>Quorum open </a:t>
            </a:r>
            <a:r>
              <a:rPr sz="2000" spc="-10" dirty="0">
                <a:latin typeface="Arial"/>
                <a:cs typeface="Arial"/>
              </a:rPr>
              <a:t>source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project.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Exploring the </a:t>
            </a:r>
            <a:r>
              <a:rPr sz="2000" spc="-15" dirty="0">
                <a:latin typeface="Arial"/>
                <a:cs typeface="Arial"/>
              </a:rPr>
              <a:t>Quorum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ecosystem.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Designing </a:t>
            </a:r>
            <a:r>
              <a:rPr sz="2000" spc="-1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running </a:t>
            </a:r>
            <a:r>
              <a:rPr sz="2000" spc="-15" dirty="0">
                <a:latin typeface="Arial"/>
                <a:cs typeface="Arial"/>
              </a:rPr>
              <a:t>Quorum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DApps.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4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Running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transaction.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3DE9C-3A9E-4E16-BA9A-6D97604B7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830" y="1921749"/>
            <a:ext cx="1100138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480986-B24E-4DB2-9AB7-6A9C48F1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158" y="288925"/>
            <a:ext cx="800862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"/>
                <a:cs typeface="Arial"/>
              </a:rPr>
              <a:t>For</a:t>
            </a:r>
            <a:r>
              <a:rPr sz="3200" b="0" spc="-55" dirty="0">
                <a:latin typeface="Arial"/>
                <a:cs typeface="Arial"/>
              </a:rPr>
              <a:t> </a:t>
            </a:r>
            <a:r>
              <a:rPr sz="3200" b="0" spc="10" dirty="0">
                <a:latin typeface="Arial"/>
                <a:cs typeface="Arial"/>
              </a:rPr>
              <a:t>Whom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892810"/>
            <a:ext cx="8052028" cy="403443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Investment Bankers, Consultants, &amp;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Advisors.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University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Professors.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Engineering &amp; </a:t>
            </a:r>
            <a:r>
              <a:rPr sz="2400" spc="-15" dirty="0">
                <a:latin typeface="Arial"/>
                <a:cs typeface="Arial"/>
              </a:rPr>
              <a:t>Management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Students.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Programmers &amp;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Developers.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4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5" dirty="0">
                <a:latin typeface="Arial"/>
                <a:cs typeface="Arial"/>
              </a:rPr>
              <a:t>Software </a:t>
            </a:r>
            <a:r>
              <a:rPr sz="2400" spc="-10" dirty="0">
                <a:latin typeface="Arial"/>
                <a:cs typeface="Arial"/>
              </a:rPr>
              <a:t>Engineers &amp;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Architects.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Application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Architects.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5" dirty="0">
                <a:latin typeface="Arial"/>
                <a:cs typeface="Arial"/>
              </a:rPr>
              <a:t>Cryptocurrency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Enthusiasts.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Operations Heads of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Businesses.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Senior Government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Officials.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Security Professionals,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Administrators.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8D3A20-014C-41CE-8278-B81ECDD3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86" y="512191"/>
            <a:ext cx="675091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latin typeface="Arial"/>
                <a:cs typeface="Arial"/>
              </a:rPr>
              <a:t>Benefits </a:t>
            </a:r>
            <a:r>
              <a:rPr b="0" dirty="0">
                <a:latin typeface="Arial"/>
                <a:cs typeface="Arial"/>
              </a:rPr>
              <a:t>of </a:t>
            </a:r>
            <a:r>
              <a:rPr b="0" spc="5" dirty="0">
                <a:latin typeface="Arial"/>
                <a:cs typeface="Arial"/>
              </a:rPr>
              <a:t>taking </a:t>
            </a:r>
            <a:r>
              <a:rPr b="0" dirty="0">
                <a:latin typeface="Arial"/>
                <a:cs typeface="Arial"/>
              </a:rPr>
              <a:t>this</a:t>
            </a:r>
            <a:r>
              <a:rPr b="0" spc="-2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Course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EB5AF-AF62-4947-BC35-9BBB441F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7" t="6202" r="6782"/>
          <a:stretch/>
        </p:blipFill>
        <p:spPr>
          <a:xfrm>
            <a:off x="2260899" y="2434156"/>
            <a:ext cx="4796116" cy="26503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300" y="1356915"/>
            <a:ext cx="8003642" cy="11932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Prove </a:t>
            </a:r>
            <a:r>
              <a:rPr sz="2400" spc="-25" dirty="0">
                <a:latin typeface="Arial"/>
                <a:cs typeface="Arial"/>
              </a:rPr>
              <a:t>your </a:t>
            </a:r>
            <a:r>
              <a:rPr sz="2400" spc="-15" dirty="0">
                <a:latin typeface="Arial"/>
                <a:cs typeface="Arial"/>
              </a:rPr>
              <a:t>Quorum </a:t>
            </a:r>
            <a:r>
              <a:rPr sz="2400" spc="-10" dirty="0">
                <a:latin typeface="Arial"/>
                <a:cs typeface="Arial"/>
              </a:rPr>
              <a:t>functional </a:t>
            </a:r>
            <a:r>
              <a:rPr sz="2400" dirty="0">
                <a:latin typeface="Arial"/>
                <a:cs typeface="Arial"/>
              </a:rPr>
              <a:t>skills </a:t>
            </a:r>
            <a:r>
              <a:rPr sz="2400" spc="-10" dirty="0">
                <a:latin typeface="Arial"/>
                <a:cs typeface="Arial"/>
              </a:rPr>
              <a:t>&amp;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understanding.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Gain an in-depth </a:t>
            </a:r>
            <a:r>
              <a:rPr sz="2400" spc="-15" dirty="0">
                <a:latin typeface="Arial"/>
                <a:cs typeface="Arial"/>
              </a:rPr>
              <a:t>understanding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Quorum and </a:t>
            </a:r>
            <a:r>
              <a:rPr sz="2400" spc="-5" dirty="0">
                <a:latin typeface="Arial"/>
                <a:cs typeface="Arial"/>
              </a:rPr>
              <a:t>its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Ecosystem.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E715B-FB50-4941-92D1-0A24475E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128174"/>
            <a:ext cx="8428837" cy="121828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5" dirty="0">
                <a:latin typeface="Arial"/>
                <a:cs typeface="Arial"/>
              </a:rPr>
              <a:t>Basic </a:t>
            </a:r>
            <a:r>
              <a:rPr sz="2400" spc="-10" dirty="0">
                <a:latin typeface="Arial"/>
                <a:cs typeface="Arial"/>
              </a:rPr>
              <a:t>knowledge of Computer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Science.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5" dirty="0">
                <a:latin typeface="Arial"/>
                <a:cs typeface="Arial"/>
              </a:rPr>
              <a:t>Awareness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Cryptocurrencies </a:t>
            </a:r>
            <a:r>
              <a:rPr sz="2400" dirty="0">
                <a:latin typeface="Arial"/>
                <a:cs typeface="Arial"/>
              </a:rPr>
              <a:t>like </a:t>
            </a:r>
            <a:r>
              <a:rPr sz="2400" spc="-5" dirty="0">
                <a:latin typeface="Arial"/>
                <a:cs typeface="Arial"/>
              </a:rPr>
              <a:t>Bitcoin, </a:t>
            </a:r>
            <a:r>
              <a:rPr sz="2400" spc="-10" dirty="0">
                <a:latin typeface="Arial"/>
                <a:cs typeface="Arial"/>
              </a:rPr>
              <a:t>Ethereum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4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5" dirty="0">
                <a:latin typeface="Arial"/>
                <a:cs typeface="Arial"/>
              </a:rPr>
              <a:t>Basic </a:t>
            </a:r>
            <a:r>
              <a:rPr sz="2400" spc="-10" dirty="0">
                <a:latin typeface="Arial"/>
                <a:cs typeface="Arial"/>
              </a:rPr>
              <a:t>knowledge of </a:t>
            </a:r>
            <a:r>
              <a:rPr sz="2400" spc="-15" dirty="0">
                <a:latin typeface="Arial"/>
                <a:cs typeface="Arial"/>
              </a:rPr>
              <a:t>any </a:t>
            </a:r>
            <a:r>
              <a:rPr sz="2400" spc="-10" dirty="0">
                <a:latin typeface="Arial"/>
                <a:cs typeface="Arial"/>
              </a:rPr>
              <a:t>programing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language.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86" y="436321"/>
            <a:ext cx="60490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Requirements </a:t>
            </a:r>
            <a:r>
              <a:rPr sz="2800" b="0" spc="5" dirty="0">
                <a:latin typeface="Arial"/>
                <a:cs typeface="Arial"/>
              </a:rPr>
              <a:t>to take </a:t>
            </a:r>
            <a:r>
              <a:rPr sz="2800" b="0" dirty="0">
                <a:latin typeface="Arial"/>
                <a:cs typeface="Arial"/>
              </a:rPr>
              <a:t>this</a:t>
            </a:r>
            <a:r>
              <a:rPr sz="2800" b="0" spc="-5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Certification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939E0-C95C-40B0-B1D9-10B10AA3B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56" b="14633"/>
          <a:stretch/>
        </p:blipFill>
        <p:spPr>
          <a:xfrm>
            <a:off x="1392077" y="2789069"/>
            <a:ext cx="6359845" cy="2129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9C11B7-6AB0-4ED0-97BF-7EA8BBCF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417398"/>
            <a:ext cx="5855412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0" dirty="0">
                <a:latin typeface="Arial"/>
                <a:cs typeface="Arial"/>
              </a:rPr>
              <a:t>Recommended </a:t>
            </a:r>
            <a:r>
              <a:rPr sz="3200" b="0" spc="-5" dirty="0">
                <a:latin typeface="Arial"/>
                <a:cs typeface="Arial"/>
              </a:rPr>
              <a:t>Experience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8566" y="1238249"/>
            <a:ext cx="771103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05"/>
              </a:spcBef>
              <a:buChar char="●"/>
              <a:tabLst>
                <a:tab pos="341630" algn="l"/>
                <a:tab pos="342265" algn="l"/>
              </a:tabLst>
            </a:pP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such recommended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experience required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for getting this</a:t>
            </a:r>
            <a:r>
              <a:rPr sz="2400" spc="-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certification</a:t>
            </a:r>
            <a:r>
              <a:rPr sz="1600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26A14-9BFB-411E-A270-796763EE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4754"/>
            <a:ext cx="9144000" cy="2107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11A341-83B0-43ED-B459-F09CA328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6321"/>
            <a:ext cx="37274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Duration </a:t>
            </a:r>
            <a:r>
              <a:rPr sz="2800" b="0" spc="5" dirty="0">
                <a:latin typeface="Arial"/>
                <a:cs typeface="Arial"/>
              </a:rPr>
              <a:t>for the</a:t>
            </a:r>
            <a:r>
              <a:rPr sz="2800" b="0" spc="-11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Course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114458"/>
            <a:ext cx="8003642" cy="41549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lang="en-US" sz="2400" spc="-10" dirty="0">
                <a:latin typeface="Arial"/>
                <a:cs typeface="Arial"/>
              </a:rPr>
              <a:t>2 Training Days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0120A-3CA3-4DE0-93BC-720C16FC8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7" t="7142" b="10001"/>
          <a:stretch/>
        </p:blipFill>
        <p:spPr>
          <a:xfrm>
            <a:off x="5789153" y="2792969"/>
            <a:ext cx="215265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501503-61E5-40C3-8EBB-ACBBAA75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63783"/>
            <a:ext cx="396240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0" dirty="0">
                <a:latin typeface="Arial"/>
                <a:cs typeface="Arial"/>
              </a:rPr>
              <a:t>Course</a:t>
            </a:r>
            <a:r>
              <a:rPr sz="3200" b="0" spc="-70" dirty="0">
                <a:latin typeface="Arial"/>
                <a:cs typeface="Arial"/>
              </a:rPr>
              <a:t> </a:t>
            </a:r>
            <a:r>
              <a:rPr sz="3200" b="0" dirty="0">
                <a:latin typeface="Arial"/>
                <a:cs typeface="Arial"/>
              </a:rPr>
              <a:t>Content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04849"/>
            <a:ext cx="7467600" cy="398121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5" dirty="0">
                <a:latin typeface="Arial"/>
                <a:cs typeface="Arial"/>
              </a:rPr>
              <a:t>Introduction </a:t>
            </a:r>
            <a:r>
              <a:rPr b="1" spc="-10" dirty="0">
                <a:latin typeface="Arial"/>
                <a:cs typeface="Arial"/>
              </a:rPr>
              <a:t>to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Blockchain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Blockchain?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08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5" dirty="0">
                <a:latin typeface="Arial"/>
                <a:cs typeface="Arial"/>
              </a:rPr>
              <a:t>Introduction </a:t>
            </a:r>
            <a:r>
              <a:rPr b="1" spc="-10" dirty="0">
                <a:latin typeface="Arial"/>
                <a:cs typeface="Arial"/>
              </a:rPr>
              <a:t>to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Ethereum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170"/>
              </a:spcBef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Ethereum?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spc="-10" dirty="0">
                <a:latin typeface="Arial"/>
                <a:cs typeface="Arial"/>
              </a:rPr>
              <a:t>Ethereum Virtual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Machine?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Solidity?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10"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Smart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Contracts?</a:t>
            </a:r>
            <a:endParaRPr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○"/>
            </a:pPr>
            <a:endParaRPr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5" dirty="0">
                <a:latin typeface="Arial"/>
                <a:cs typeface="Arial"/>
              </a:rPr>
              <a:t>Introduction </a:t>
            </a:r>
            <a:r>
              <a:rPr b="1" spc="-10" dirty="0">
                <a:latin typeface="Arial"/>
                <a:cs typeface="Arial"/>
              </a:rPr>
              <a:t>to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Quorum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Quorum?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Char char="○"/>
              <a:tabLst>
                <a:tab pos="786765" algn="l"/>
                <a:tab pos="787400" algn="l"/>
              </a:tabLst>
            </a:pPr>
            <a:r>
              <a:rPr spc="-15" dirty="0">
                <a:latin typeface="Arial"/>
                <a:cs typeface="Arial"/>
              </a:rPr>
              <a:t>Features </a:t>
            </a:r>
            <a:r>
              <a:rPr spc="-10" dirty="0">
                <a:latin typeface="Arial"/>
                <a:cs typeface="Arial"/>
              </a:rPr>
              <a:t>of</a:t>
            </a:r>
            <a:r>
              <a:rPr spc="6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Quorum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70"/>
              </a:spcBef>
              <a:buChar char="○"/>
              <a:tabLst>
                <a:tab pos="786765" algn="l"/>
                <a:tab pos="787400" algn="l"/>
              </a:tabLst>
            </a:pPr>
            <a:r>
              <a:rPr spc="-10" dirty="0">
                <a:latin typeface="Arial"/>
                <a:cs typeface="Arial"/>
              </a:rPr>
              <a:t>Advantages </a:t>
            </a:r>
            <a:r>
              <a:rPr spc="-15" dirty="0">
                <a:latin typeface="Arial"/>
                <a:cs typeface="Arial"/>
              </a:rPr>
              <a:t>and </a:t>
            </a:r>
            <a:r>
              <a:rPr spc="-10" dirty="0">
                <a:latin typeface="Arial"/>
                <a:cs typeface="Arial"/>
              </a:rPr>
              <a:t>Disadvantages of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Quorum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Char char="○"/>
              <a:tabLst>
                <a:tab pos="786765" algn="l"/>
                <a:tab pos="787400" algn="l"/>
              </a:tabLst>
            </a:pPr>
            <a:r>
              <a:rPr spc="-10" dirty="0">
                <a:latin typeface="Arial"/>
                <a:cs typeface="Arial"/>
              </a:rPr>
              <a:t>Comparison of </a:t>
            </a:r>
            <a:r>
              <a:rPr spc="-15" dirty="0">
                <a:latin typeface="Arial"/>
                <a:cs typeface="Arial"/>
              </a:rPr>
              <a:t>Quorum </a:t>
            </a:r>
            <a:r>
              <a:rPr spc="-10" dirty="0">
                <a:latin typeface="Arial"/>
                <a:cs typeface="Arial"/>
              </a:rPr>
              <a:t>with other blockchain</a:t>
            </a:r>
            <a:r>
              <a:rPr spc="204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technologies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BD2A7-0FEF-4A23-9A32-15EEDA93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113" y="1548282"/>
            <a:ext cx="4037887" cy="27003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359</Words>
  <Application>Microsoft Office PowerPoint</Application>
  <PresentationFormat>Custom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Times New Roman</vt:lpstr>
      <vt:lpstr>Office Theme</vt:lpstr>
      <vt:lpstr>Introduction to Quorum</vt:lpstr>
      <vt:lpstr>Quorum Training Statement</vt:lpstr>
      <vt:lpstr>Objectives</vt:lpstr>
      <vt:lpstr>For Whom</vt:lpstr>
      <vt:lpstr>Benefits of taking this Course</vt:lpstr>
      <vt:lpstr>Requirements to take this Certification</vt:lpstr>
      <vt:lpstr>Recommended Experience</vt:lpstr>
      <vt:lpstr>Duration for the Course</vt:lpstr>
      <vt:lpstr>Course Content</vt:lpstr>
      <vt:lpstr>Course Content</vt:lpstr>
      <vt:lpstr>Course Content</vt:lpstr>
      <vt:lpstr>Course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Certified Quorum  Developer</dc:title>
  <dc:creator>Owner</dc:creator>
  <cp:lastModifiedBy>Ernesto Lee</cp:lastModifiedBy>
  <cp:revision>4</cp:revision>
  <dcterms:created xsi:type="dcterms:W3CDTF">2020-01-02T16:33:45Z</dcterms:created>
  <dcterms:modified xsi:type="dcterms:W3CDTF">2020-01-09T20:33:17Z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