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4511" y="1597151"/>
            <a:ext cx="2474976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550" y="420446"/>
            <a:ext cx="8362899" cy="48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086" y="1070914"/>
            <a:ext cx="8367826" cy="250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2255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382B16-A530-4DAE-ABE7-CCE63837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0152" y="2287587"/>
            <a:ext cx="4163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What is</a:t>
            </a:r>
            <a:r>
              <a:rPr sz="3600" b="1" spc="-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Ethereum?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BD754F-EEAB-42B9-BEAB-228DDC8B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20446"/>
            <a:ext cx="327215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What </a:t>
            </a:r>
            <a:r>
              <a:rPr dirty="0"/>
              <a:t>is</a:t>
            </a:r>
            <a:r>
              <a:rPr spc="-145" dirty="0"/>
              <a:t> </a:t>
            </a:r>
            <a:r>
              <a:rPr dirty="0"/>
              <a:t>Ethereum?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660" y="1032941"/>
            <a:ext cx="8319770" cy="212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715" indent="-317500">
              <a:lnSpc>
                <a:spcPct val="115900"/>
              </a:lnSpc>
              <a:spcBef>
                <a:spcPts val="10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latin typeface="Arial"/>
                <a:cs typeface="Arial"/>
              </a:rPr>
              <a:t>Ethereum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an open </a:t>
            </a:r>
            <a:r>
              <a:rPr sz="1400" spc="-5" dirty="0">
                <a:latin typeface="Arial"/>
                <a:cs typeface="Arial"/>
              </a:rPr>
              <a:t>source software platform </a:t>
            </a:r>
            <a:r>
              <a:rPr sz="1400" spc="-10" dirty="0">
                <a:latin typeface="Arial"/>
                <a:cs typeface="Arial"/>
              </a:rPr>
              <a:t>based on </a:t>
            </a:r>
            <a:r>
              <a:rPr sz="1400" spc="-5" dirty="0">
                <a:latin typeface="Arial"/>
                <a:cs typeface="Arial"/>
              </a:rPr>
              <a:t>Blockchain technology that enables  </a:t>
            </a:r>
            <a:r>
              <a:rPr sz="1400" spc="-15" dirty="0">
                <a:latin typeface="Arial"/>
                <a:cs typeface="Arial"/>
              </a:rPr>
              <a:t>developers </a:t>
            </a:r>
            <a:r>
              <a:rPr sz="1400" spc="-10" dirty="0">
                <a:latin typeface="Arial"/>
                <a:cs typeface="Arial"/>
              </a:rPr>
              <a:t>to build </a:t>
            </a:r>
            <a:r>
              <a:rPr sz="1400" spc="-15" dirty="0">
                <a:latin typeface="Arial"/>
                <a:cs typeface="Arial"/>
              </a:rPr>
              <a:t>and </a:t>
            </a:r>
            <a:r>
              <a:rPr sz="1400" spc="-10" dirty="0">
                <a:latin typeface="Arial"/>
                <a:cs typeface="Arial"/>
              </a:rPr>
              <a:t>deploy </a:t>
            </a:r>
            <a:r>
              <a:rPr sz="1400" spc="-15" dirty="0">
                <a:latin typeface="Arial"/>
                <a:cs typeface="Arial"/>
              </a:rPr>
              <a:t>decentralized </a:t>
            </a:r>
            <a:r>
              <a:rPr sz="1400" spc="-10" dirty="0">
                <a:latin typeface="Arial"/>
                <a:cs typeface="Arial"/>
              </a:rPr>
              <a:t>applications(like </a:t>
            </a:r>
            <a:r>
              <a:rPr sz="1400" spc="-5" dirty="0">
                <a:latin typeface="Arial"/>
                <a:cs typeface="Arial"/>
              </a:rPr>
              <a:t>smart</a:t>
            </a:r>
            <a:r>
              <a:rPr sz="1400" spc="3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contracts).</a:t>
            </a:r>
            <a:endParaRPr sz="140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20" dirty="0">
                <a:latin typeface="Arial"/>
                <a:cs typeface="Arial"/>
              </a:rPr>
              <a:t>It </a:t>
            </a:r>
            <a:r>
              <a:rPr sz="1400" spc="-5" dirty="0">
                <a:latin typeface="Arial"/>
                <a:cs typeface="Arial"/>
              </a:rPr>
              <a:t>offers Decentralized Virtual </a:t>
            </a:r>
            <a:r>
              <a:rPr sz="1400" spc="-10" dirty="0">
                <a:latin typeface="Arial"/>
                <a:cs typeface="Arial"/>
              </a:rPr>
              <a:t>Machine </a:t>
            </a:r>
            <a:r>
              <a:rPr sz="1400" dirty="0">
                <a:latin typeface="Arial"/>
                <a:cs typeface="Arial"/>
              </a:rPr>
              <a:t>aka </a:t>
            </a:r>
            <a:r>
              <a:rPr sz="1400" spc="-10" dirty="0">
                <a:latin typeface="Arial"/>
                <a:cs typeface="Arial"/>
              </a:rPr>
              <a:t>Ethereum </a:t>
            </a:r>
            <a:r>
              <a:rPr sz="1400" spc="-5" dirty="0">
                <a:latin typeface="Arial"/>
                <a:cs typeface="Arial"/>
              </a:rPr>
              <a:t>Virtual </a:t>
            </a:r>
            <a:r>
              <a:rPr sz="1400" spc="-10" dirty="0">
                <a:latin typeface="Arial"/>
                <a:cs typeface="Arial"/>
              </a:rPr>
              <a:t>Machine which </a:t>
            </a:r>
            <a:r>
              <a:rPr sz="1400" dirty="0">
                <a:latin typeface="Arial"/>
                <a:cs typeface="Arial"/>
              </a:rPr>
              <a:t>can </a:t>
            </a:r>
            <a:r>
              <a:rPr sz="1400" spc="-5" dirty="0">
                <a:latin typeface="Arial"/>
                <a:cs typeface="Arial"/>
              </a:rPr>
              <a:t>execute scripts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using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265"/>
              </a:spcBef>
            </a:pPr>
            <a:r>
              <a:rPr sz="1400" spc="-10" dirty="0">
                <a:latin typeface="Arial"/>
                <a:cs typeface="Arial"/>
              </a:rPr>
              <a:t>an international </a:t>
            </a:r>
            <a:r>
              <a:rPr sz="1400" spc="-15" dirty="0">
                <a:latin typeface="Arial"/>
                <a:cs typeface="Arial"/>
              </a:rPr>
              <a:t>network </a:t>
            </a:r>
            <a:r>
              <a:rPr sz="1400" spc="-10" dirty="0">
                <a:latin typeface="Arial"/>
                <a:cs typeface="Arial"/>
              </a:rPr>
              <a:t>of public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nodes.</a:t>
            </a:r>
            <a:endParaRPr sz="140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4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latin typeface="Arial"/>
                <a:cs typeface="Arial"/>
              </a:rPr>
              <a:t>Initiated by </a:t>
            </a:r>
            <a:r>
              <a:rPr sz="1400" spc="-5" dirty="0">
                <a:latin typeface="Arial"/>
                <a:cs typeface="Arial"/>
              </a:rPr>
              <a:t>Vitalik </a:t>
            </a:r>
            <a:r>
              <a:rPr sz="1400" spc="-10" dirty="0">
                <a:latin typeface="Arial"/>
                <a:cs typeface="Arial"/>
              </a:rPr>
              <a:t>Buterin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0" dirty="0">
                <a:latin typeface="Arial"/>
                <a:cs typeface="Arial"/>
              </a:rPr>
              <a:t>Late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2013.</a:t>
            </a:r>
            <a:endParaRPr sz="140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latin typeface="Arial"/>
                <a:cs typeface="Arial"/>
              </a:rPr>
              <a:t>Development</a:t>
            </a:r>
            <a:r>
              <a:rPr sz="1400" spc="29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was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funded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2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online</a:t>
            </a:r>
            <a:r>
              <a:rPr sz="1400" spc="2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public</a:t>
            </a:r>
            <a:r>
              <a:rPr sz="1400" spc="2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Crowdsale</a:t>
            </a:r>
            <a:r>
              <a:rPr sz="1400" spc="2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during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July–August</a:t>
            </a:r>
            <a:r>
              <a:rPr sz="1400" spc="2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2014,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2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buying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240"/>
              </a:spcBef>
            </a:pPr>
            <a:r>
              <a:rPr sz="1400" spc="-10" dirty="0">
                <a:latin typeface="Arial"/>
                <a:cs typeface="Arial"/>
              </a:rPr>
              <a:t>Ethereum </a:t>
            </a:r>
            <a:r>
              <a:rPr sz="1400" spc="-5" dirty="0">
                <a:latin typeface="Arial"/>
                <a:cs typeface="Arial"/>
              </a:rPr>
              <a:t>value token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(Ether).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47163" y="3047999"/>
            <a:ext cx="1951428" cy="1954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58E053-428B-46C2-B600-F233E19D6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20446"/>
            <a:ext cx="32670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Ethereum</a:t>
            </a:r>
            <a:r>
              <a:rPr spc="-114" dirty="0"/>
              <a:t> </a:t>
            </a:r>
            <a:r>
              <a:rPr dirty="0"/>
              <a:t>Versions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805" marR="5080" indent="-317500">
              <a:lnSpc>
                <a:spcPct val="115799"/>
              </a:lnSpc>
              <a:spcBef>
                <a:spcPts val="100"/>
              </a:spcBef>
              <a:buChar char="●"/>
              <a:tabLst>
                <a:tab pos="472440" algn="l"/>
                <a:tab pos="473075" algn="l"/>
              </a:tabLst>
            </a:pPr>
            <a:r>
              <a:rPr spc="-5" dirty="0"/>
              <a:t>The first public </a:t>
            </a:r>
            <a:r>
              <a:rPr spc="-10" dirty="0"/>
              <a:t>beta </a:t>
            </a:r>
            <a:r>
              <a:rPr spc="-5" dirty="0"/>
              <a:t>pre-releases </a:t>
            </a:r>
            <a:r>
              <a:rPr spc="-10" dirty="0"/>
              <a:t>network known as </a:t>
            </a:r>
            <a:r>
              <a:rPr spc="-5" dirty="0"/>
              <a:t>"Olympic”. The Olympic </a:t>
            </a:r>
            <a:r>
              <a:rPr spc="-10" dirty="0"/>
              <a:t>network </a:t>
            </a:r>
            <a:r>
              <a:rPr spc="-5" dirty="0"/>
              <a:t>provides users  </a:t>
            </a:r>
            <a:r>
              <a:rPr spc="-10" dirty="0"/>
              <a:t>with </a:t>
            </a:r>
            <a:r>
              <a:rPr spc="-5" dirty="0"/>
              <a:t>a </a:t>
            </a:r>
            <a:r>
              <a:rPr spc="-15" dirty="0"/>
              <a:t>bug bounty </a:t>
            </a:r>
            <a:r>
              <a:rPr spc="-10" dirty="0"/>
              <a:t>of </a:t>
            </a:r>
            <a:r>
              <a:rPr spc="-15" dirty="0"/>
              <a:t>25,000 </a:t>
            </a:r>
            <a:r>
              <a:rPr spc="-10" dirty="0"/>
              <a:t>Ethers for stress testing the </a:t>
            </a:r>
            <a:r>
              <a:rPr spc="-5" dirty="0"/>
              <a:t>limits </a:t>
            </a:r>
            <a:r>
              <a:rPr spc="-10" dirty="0"/>
              <a:t>of the Ethereum</a:t>
            </a:r>
            <a:r>
              <a:rPr spc="55" dirty="0"/>
              <a:t> </a:t>
            </a:r>
            <a:r>
              <a:rPr spc="-5" dirty="0"/>
              <a:t>Blockchain.</a:t>
            </a:r>
          </a:p>
          <a:p>
            <a:pPr marL="47180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472440" algn="l"/>
                <a:tab pos="473075" algn="l"/>
              </a:tabLst>
            </a:pPr>
            <a:r>
              <a:rPr spc="-10" dirty="0"/>
              <a:t>Ethereum's </a:t>
            </a:r>
            <a:r>
              <a:rPr spc="-5" dirty="0"/>
              <a:t>live Blockchain </a:t>
            </a:r>
            <a:r>
              <a:rPr spc="-10" dirty="0"/>
              <a:t>named “Frontier” </a:t>
            </a:r>
            <a:r>
              <a:rPr spc="-20" dirty="0"/>
              <a:t>was </a:t>
            </a:r>
            <a:r>
              <a:rPr spc="-10" dirty="0"/>
              <a:t>launched on 30 </a:t>
            </a:r>
            <a:r>
              <a:rPr spc="-5" dirty="0"/>
              <a:t>July</a:t>
            </a:r>
            <a:r>
              <a:rPr spc="270" dirty="0"/>
              <a:t> </a:t>
            </a:r>
            <a:r>
              <a:rPr spc="-15" dirty="0"/>
              <a:t>2015.</a:t>
            </a:r>
          </a:p>
          <a:p>
            <a:pPr marL="47180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472440" algn="l"/>
                <a:tab pos="473075" algn="l"/>
              </a:tabLst>
            </a:pPr>
            <a:r>
              <a:rPr spc="-5" dirty="0"/>
              <a:t>The</a:t>
            </a:r>
            <a:r>
              <a:rPr spc="40" dirty="0"/>
              <a:t> </a:t>
            </a:r>
            <a:r>
              <a:rPr spc="-10" dirty="0"/>
              <a:t>milestone</a:t>
            </a:r>
            <a:r>
              <a:rPr spc="45" dirty="0"/>
              <a:t> </a:t>
            </a:r>
            <a:r>
              <a:rPr spc="-5" dirty="0"/>
              <a:t>named</a:t>
            </a:r>
            <a:r>
              <a:rPr spc="45" dirty="0"/>
              <a:t> </a:t>
            </a:r>
            <a:r>
              <a:rPr spc="-5" dirty="0"/>
              <a:t>"Homestead"</a:t>
            </a:r>
            <a:r>
              <a:rPr spc="85" dirty="0"/>
              <a:t> </a:t>
            </a:r>
            <a:r>
              <a:rPr spc="-10" dirty="0"/>
              <a:t>was</a:t>
            </a:r>
            <a:r>
              <a:rPr spc="45" dirty="0"/>
              <a:t> </a:t>
            </a:r>
            <a:r>
              <a:rPr spc="-5" dirty="0"/>
              <a:t>first</a:t>
            </a:r>
            <a:r>
              <a:rPr spc="45" dirty="0"/>
              <a:t> </a:t>
            </a:r>
            <a:r>
              <a:rPr spc="-5" dirty="0"/>
              <a:t>stable</a:t>
            </a:r>
            <a:r>
              <a:rPr spc="65" dirty="0"/>
              <a:t> </a:t>
            </a:r>
            <a:r>
              <a:rPr spc="-10" dirty="0"/>
              <a:t>release.</a:t>
            </a:r>
            <a:r>
              <a:rPr spc="65" dirty="0"/>
              <a:t> </a:t>
            </a:r>
            <a:r>
              <a:rPr spc="-20" dirty="0"/>
              <a:t>It</a:t>
            </a:r>
            <a:r>
              <a:rPr spc="65" dirty="0"/>
              <a:t> </a:t>
            </a:r>
            <a:r>
              <a:rPr spc="-5" dirty="0"/>
              <a:t>includes</a:t>
            </a:r>
            <a:r>
              <a:rPr spc="50" dirty="0"/>
              <a:t> </a:t>
            </a:r>
            <a:r>
              <a:rPr spc="-5" dirty="0"/>
              <a:t>improvements</a:t>
            </a:r>
            <a:r>
              <a:rPr spc="50" dirty="0"/>
              <a:t> </a:t>
            </a:r>
            <a:r>
              <a:rPr spc="-10" dirty="0"/>
              <a:t>to</a:t>
            </a:r>
            <a:r>
              <a:rPr spc="45" dirty="0"/>
              <a:t> </a:t>
            </a:r>
            <a:r>
              <a:rPr spc="-5" dirty="0"/>
              <a:t>transaction</a:t>
            </a:r>
          </a:p>
          <a:p>
            <a:pPr marL="471805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processing, gas pricing, and</a:t>
            </a:r>
            <a:r>
              <a:rPr spc="125" dirty="0"/>
              <a:t> </a:t>
            </a:r>
            <a:r>
              <a:rPr spc="-15" dirty="0"/>
              <a:t>security.</a:t>
            </a:r>
          </a:p>
          <a:p>
            <a:pPr marL="471805" marR="8255" indent="-317500">
              <a:lnSpc>
                <a:spcPct val="114500"/>
              </a:lnSpc>
              <a:spcBef>
                <a:spcPts val="1005"/>
              </a:spcBef>
              <a:buChar char="●"/>
              <a:tabLst>
                <a:tab pos="472440" algn="l"/>
                <a:tab pos="473075" algn="l"/>
              </a:tabLst>
            </a:pPr>
            <a:r>
              <a:rPr spc="-10" dirty="0"/>
              <a:t>There </a:t>
            </a:r>
            <a:r>
              <a:rPr spc="-15" dirty="0"/>
              <a:t>are </a:t>
            </a:r>
            <a:r>
              <a:rPr spc="-10" dirty="0"/>
              <a:t>at </a:t>
            </a:r>
            <a:r>
              <a:rPr spc="-5" dirty="0"/>
              <a:t>least </a:t>
            </a:r>
            <a:r>
              <a:rPr spc="-10" dirty="0"/>
              <a:t>two other protocol </a:t>
            </a:r>
            <a:r>
              <a:rPr spc="-5" dirty="0"/>
              <a:t>upgrades </a:t>
            </a:r>
            <a:r>
              <a:rPr spc="-10" dirty="0"/>
              <a:t>planned for </a:t>
            </a:r>
            <a:r>
              <a:rPr spc="-5" dirty="0"/>
              <a:t>the </a:t>
            </a:r>
            <a:r>
              <a:rPr spc="-10" dirty="0"/>
              <a:t>future, i.e. Metropolis </a:t>
            </a:r>
            <a:r>
              <a:rPr spc="-5" dirty="0"/>
              <a:t>(Byzantine) </a:t>
            </a:r>
            <a:r>
              <a:rPr spc="-15" dirty="0"/>
              <a:t>and  Metropolis</a:t>
            </a:r>
            <a:r>
              <a:rPr spc="65" dirty="0"/>
              <a:t> </a:t>
            </a:r>
            <a:r>
              <a:rPr spc="-10" dirty="0"/>
              <a:t>(Constantinople)</a:t>
            </a:r>
          </a:p>
          <a:p>
            <a:pPr marL="471805" indent="-317500">
              <a:lnSpc>
                <a:spcPct val="100000"/>
              </a:lnSpc>
              <a:spcBef>
                <a:spcPts val="1270"/>
              </a:spcBef>
              <a:buChar char="●"/>
              <a:tabLst>
                <a:tab pos="472440" algn="l"/>
                <a:tab pos="473075" algn="l"/>
              </a:tabLst>
            </a:pPr>
            <a:r>
              <a:rPr spc="-15" dirty="0"/>
              <a:t>Fourth </a:t>
            </a:r>
            <a:r>
              <a:rPr spc="-10" dirty="0"/>
              <a:t>version </a:t>
            </a:r>
            <a:r>
              <a:rPr spc="-5" dirty="0"/>
              <a:t>is </a:t>
            </a:r>
            <a:r>
              <a:rPr spc="-10" dirty="0"/>
              <a:t>Serenity</a:t>
            </a:r>
            <a:r>
              <a:rPr spc="125" dirty="0"/>
              <a:t> </a:t>
            </a:r>
            <a:r>
              <a:rPr spc="-10" dirty="0"/>
              <a:t>(Proof-of-stake).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C1904-ADB8-4E6E-9913-7597E36B0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300" y1="90611" x2="8300" y2="90611"/>
                        <a14:foregroundMark x1="15950" y1="87118" x2="15950" y2="87118"/>
                        <a14:foregroundMark x1="23750" y1="84643" x2="23750" y2="84643"/>
                        <a14:foregroundMark x1="36800" y1="93086" x2="36800" y2="93086"/>
                        <a14:foregroundMark x1="50700" y1="92067" x2="50700" y2="92067"/>
                        <a14:foregroundMark x1="58950" y1="92722" x2="58950" y2="92722"/>
                        <a14:foregroundMark x1="72850" y1="90830" x2="72850" y2="90830"/>
                        <a14:foregroundMark x1="85900" y1="90029" x2="85900" y2="90029"/>
                        <a14:foregroundMark x1="52250" y1="52838" x2="52250" y2="528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6554" y="3108325"/>
            <a:ext cx="2667000" cy="18322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6D9BE2B-1F75-41BC-94FE-EA26C73BA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565781" y="2676348"/>
            <a:ext cx="39363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60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3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114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9225" y="1629918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4668" y="1693545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7200" y="1203325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198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Narrow</vt:lpstr>
      <vt:lpstr>Calibri</vt:lpstr>
      <vt:lpstr>Office Theme</vt:lpstr>
      <vt:lpstr>What is Ethereum?</vt:lpstr>
      <vt:lpstr>What is Ethereum?</vt:lpstr>
      <vt:lpstr>Ethereum Versions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Ethereum?</dc:title>
  <cp:lastModifiedBy>hp</cp:lastModifiedBy>
  <cp:revision>3</cp:revision>
  <dcterms:created xsi:type="dcterms:W3CDTF">2020-01-02T16:34:53Z</dcterms:created>
  <dcterms:modified xsi:type="dcterms:W3CDTF">2020-01-04T10:56:38Z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