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55117"/>
            <a:ext cx="836289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451" y="1175418"/>
            <a:ext cx="8369096" cy="2626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53237"/>
            <a:ext cx="2164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06212-6A92-4B1C-9DA3-96B5FE1F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348" y="2287587"/>
            <a:ext cx="38373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What is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Quorum?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CCDE7E-0905-4D0C-A53C-BBD22A58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5117"/>
            <a:ext cx="27927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What </a:t>
            </a:r>
            <a:r>
              <a:rPr dirty="0"/>
              <a:t>is</a:t>
            </a:r>
            <a:r>
              <a:rPr spc="-155" dirty="0"/>
              <a:t> </a:t>
            </a:r>
            <a:r>
              <a:rPr dirty="0"/>
              <a:t>Quorum?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47097"/>
            <a:ext cx="8362315" cy="370870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780415" algn="l"/>
                <a:tab pos="1040130" algn="l"/>
                <a:tab pos="1271905" algn="l"/>
                <a:tab pos="3049270" algn="l"/>
                <a:tab pos="4015740" algn="l"/>
                <a:tab pos="4631690" algn="l"/>
                <a:tab pos="4958080" algn="l"/>
                <a:tab pos="5335905" algn="l"/>
                <a:tab pos="6924675" algn="l"/>
                <a:tab pos="7202170" algn="l"/>
                <a:tab pos="7579995" algn="l"/>
              </a:tabLst>
            </a:pPr>
            <a:r>
              <a:rPr spc="-10" dirty="0">
                <a:latin typeface="Arial"/>
                <a:cs typeface="Arial"/>
              </a:rPr>
              <a:t>Q</a:t>
            </a:r>
            <a:r>
              <a:rPr spc="-15" dirty="0">
                <a:latin typeface="Arial"/>
                <a:cs typeface="Arial"/>
              </a:rPr>
              <a:t>uoru</a:t>
            </a:r>
            <a:r>
              <a:rPr spc="-10" dirty="0">
                <a:latin typeface="Arial"/>
                <a:cs typeface="Arial"/>
              </a:rPr>
              <a:t>m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pr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20" dirty="0">
                <a:latin typeface="Arial"/>
                <a:cs typeface="Arial"/>
              </a:rPr>
              <a:t>v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-</a:t>
            </a:r>
            <a:r>
              <a:rPr spc="-15" dirty="0">
                <a:latin typeface="Arial"/>
                <a:cs typeface="Arial"/>
              </a:rPr>
              <a:t>per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issi</a:t>
            </a:r>
            <a:r>
              <a:rPr spc="1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ne</a:t>
            </a:r>
            <a:r>
              <a:rPr spc="-5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b</a:t>
            </a:r>
            <a:r>
              <a:rPr spc="-5" dirty="0">
                <a:latin typeface="Arial"/>
                <a:cs typeface="Arial"/>
              </a:rPr>
              <a:t>loc</a:t>
            </a:r>
            <a:r>
              <a:rPr spc="10" dirty="0">
                <a:latin typeface="Arial"/>
                <a:cs typeface="Arial"/>
              </a:rPr>
              <a:t>k</a:t>
            </a:r>
            <a:r>
              <a:rPr spc="-5"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ha</a:t>
            </a:r>
            <a:r>
              <a:rPr spc="-5" dirty="0">
                <a:latin typeface="Arial"/>
                <a:cs typeface="Arial"/>
              </a:rPr>
              <a:t>in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b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g</a:t>
            </a:r>
            <a:r>
              <a:rPr spc="1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ple</a:t>
            </a:r>
            <a:r>
              <a:rPr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ti</a:t>
            </a:r>
            <a:r>
              <a:rPr spc="1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her</a:t>
            </a:r>
            <a:r>
              <a:rPr spc="1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blockchain. </a:t>
            </a:r>
            <a:r>
              <a:rPr spc="-20"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is a </a:t>
            </a:r>
            <a:r>
              <a:rPr spc="-10" dirty="0">
                <a:latin typeface="Arial"/>
                <a:cs typeface="Arial"/>
              </a:rPr>
              <a:t>sophisticated platform which enables the </a:t>
            </a:r>
            <a:r>
              <a:rPr spc="-5" dirty="0">
                <a:latin typeface="Arial"/>
                <a:cs typeface="Arial"/>
              </a:rPr>
              <a:t>implementation </a:t>
            </a:r>
            <a:r>
              <a:rPr spc="-10" dirty="0">
                <a:latin typeface="Arial"/>
                <a:cs typeface="Arial"/>
              </a:rPr>
              <a:t>of enterprise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Key Points </a:t>
            </a:r>
            <a:r>
              <a:rPr spc="-15" dirty="0">
                <a:latin typeface="Arial"/>
                <a:cs typeface="Arial"/>
              </a:rPr>
              <a:t>about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Quorum: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buClr>
                <a:srgbClr val="585858"/>
              </a:buClr>
              <a:buChar char="●"/>
              <a:tabLst>
                <a:tab pos="469900" algn="l"/>
                <a:tab pos="470534" algn="l"/>
              </a:tabLst>
            </a:pPr>
            <a:r>
              <a:rPr spc="-20" dirty="0">
                <a:latin typeface="Arial"/>
                <a:cs typeface="Arial"/>
              </a:rPr>
              <a:t>It was </a:t>
            </a:r>
            <a:r>
              <a:rPr spc="-10" dirty="0">
                <a:latin typeface="Arial"/>
                <a:cs typeface="Arial"/>
              </a:rPr>
              <a:t>introduced by </a:t>
            </a:r>
            <a:r>
              <a:rPr spc="-5" dirty="0">
                <a:latin typeface="Arial"/>
                <a:cs typeface="Arial"/>
              </a:rPr>
              <a:t>J.P</a:t>
            </a:r>
            <a:r>
              <a:rPr spc="17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Morgan.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40"/>
              </a:spcBef>
              <a:buChar char="●"/>
              <a:tabLst>
                <a:tab pos="469900" algn="l"/>
                <a:tab pos="470534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private</a:t>
            </a:r>
            <a:r>
              <a:rPr spc="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blockchain.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Distributed ledger </a:t>
            </a:r>
            <a:r>
              <a:rPr spc="-15" dirty="0">
                <a:latin typeface="Arial"/>
                <a:cs typeface="Arial"/>
              </a:rPr>
              <a:t>open </a:t>
            </a:r>
            <a:r>
              <a:rPr spc="-10" dirty="0">
                <a:latin typeface="Arial"/>
                <a:cs typeface="Arial"/>
              </a:rPr>
              <a:t>source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platform.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44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Voting-based consensus</a:t>
            </a:r>
            <a:r>
              <a:rPr spc="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mechanism.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0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No native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cryptocurrency.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45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Offers permissioned </a:t>
            </a:r>
            <a:r>
              <a:rPr spc="-15" dirty="0">
                <a:latin typeface="Arial"/>
                <a:cs typeface="Arial"/>
              </a:rPr>
              <a:t>network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enabling.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2316287"/>
            <a:ext cx="3429000" cy="251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1B1FD6-CF96-4148-86B6-7C5273AA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2240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Novel </a:t>
            </a:r>
            <a:r>
              <a:rPr dirty="0"/>
              <a:t>Features of Quorum</a:t>
            </a:r>
          </a:p>
        </p:txBody>
      </p:sp>
      <p:sp>
        <p:nvSpPr>
          <p:cNvPr id="3" name="object 3"/>
          <p:cNvSpPr/>
          <p:nvPr/>
        </p:nvSpPr>
        <p:spPr>
          <a:xfrm>
            <a:off x="8026145" y="3005581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758" y="1238249"/>
            <a:ext cx="8222615" cy="3640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No necessary data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sharing.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Quorum </a:t>
            </a:r>
            <a:r>
              <a:rPr spc="-10" dirty="0">
                <a:latin typeface="Arial"/>
                <a:cs typeface="Arial"/>
              </a:rPr>
              <a:t>works on the concept of reusing existing</a:t>
            </a:r>
            <a:r>
              <a:rPr spc="2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technology.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20"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uses </a:t>
            </a: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Ethereum P2P Protocol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0" dirty="0">
                <a:latin typeface="Arial"/>
                <a:cs typeface="Arial"/>
              </a:rPr>
              <a:t>data </a:t>
            </a:r>
            <a:r>
              <a:rPr spc="-5" dirty="0">
                <a:latin typeface="Arial"/>
                <a:cs typeface="Arial"/>
              </a:rPr>
              <a:t>transmission, </a:t>
            </a:r>
            <a:r>
              <a:rPr spc="-15" dirty="0">
                <a:latin typeface="Arial"/>
                <a:cs typeface="Arial"/>
              </a:rPr>
              <a:t>whereas </a:t>
            </a:r>
            <a:r>
              <a:rPr dirty="0">
                <a:latin typeface="Arial"/>
                <a:cs typeface="Arial"/>
              </a:rPr>
              <a:t>HTTP </a:t>
            </a:r>
            <a:r>
              <a:rPr spc="-5" dirty="0">
                <a:latin typeface="Arial"/>
                <a:cs typeface="Arial"/>
              </a:rPr>
              <a:t>messaging protocol</a:t>
            </a:r>
            <a:r>
              <a:rPr spc="2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for</a:t>
            </a:r>
            <a:endParaRPr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pc="-10" dirty="0">
                <a:latin typeface="Arial"/>
                <a:cs typeface="Arial"/>
              </a:rPr>
              <a:t>communication.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Quorum </a:t>
            </a:r>
            <a:r>
              <a:rPr spc="-10" dirty="0">
                <a:latin typeface="Arial"/>
                <a:cs typeface="Arial"/>
              </a:rPr>
              <a:t>supports </a:t>
            </a:r>
            <a:r>
              <a:rPr spc="-15" dirty="0">
                <a:latin typeface="Arial"/>
                <a:cs typeface="Arial"/>
              </a:rPr>
              <a:t>two </a:t>
            </a:r>
            <a:r>
              <a:rPr spc="-10" dirty="0">
                <a:latin typeface="Arial"/>
                <a:cs typeface="Arial"/>
              </a:rPr>
              <a:t>different consensus mechanisms namely Raft </a:t>
            </a:r>
            <a:r>
              <a:rPr spc="-15" dirty="0">
                <a:latin typeface="Arial"/>
                <a:cs typeface="Arial"/>
              </a:rPr>
              <a:t>and Istanbul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BFT.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Smart </a:t>
            </a:r>
            <a:r>
              <a:rPr spc="-10" dirty="0">
                <a:latin typeface="Arial"/>
                <a:cs typeface="Arial"/>
              </a:rPr>
              <a:t>contracts can be set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0" dirty="0">
                <a:latin typeface="Arial"/>
                <a:cs typeface="Arial"/>
              </a:rPr>
              <a:t>both private </a:t>
            </a:r>
            <a:r>
              <a:rPr spc="-15" dirty="0">
                <a:latin typeface="Arial"/>
                <a:cs typeface="Arial"/>
              </a:rPr>
              <a:t>and </a:t>
            </a:r>
            <a:r>
              <a:rPr spc="-10" dirty="0">
                <a:latin typeface="Arial"/>
                <a:cs typeface="Arial"/>
              </a:rPr>
              <a:t>public. Solidity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the tool used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program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it.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Quorum </a:t>
            </a:r>
            <a:r>
              <a:rPr spc="-10" dirty="0">
                <a:latin typeface="Arial"/>
                <a:cs typeface="Arial"/>
              </a:rPr>
              <a:t>states </a:t>
            </a:r>
            <a:r>
              <a:rPr spc="-15" dirty="0">
                <a:latin typeface="Arial"/>
                <a:cs typeface="Arial"/>
              </a:rPr>
              <a:t>are </a:t>
            </a:r>
            <a:r>
              <a:rPr spc="-10" dirty="0">
                <a:latin typeface="Arial"/>
                <a:cs typeface="Arial"/>
              </a:rPr>
              <a:t>of </a:t>
            </a:r>
            <a:r>
              <a:rPr spc="-15" dirty="0">
                <a:latin typeface="Arial"/>
                <a:cs typeface="Arial"/>
              </a:rPr>
              <a:t>two </a:t>
            </a:r>
            <a:r>
              <a:rPr spc="-20" dirty="0">
                <a:latin typeface="Arial"/>
                <a:cs typeface="Arial"/>
              </a:rPr>
              <a:t>types: </a:t>
            </a:r>
            <a:r>
              <a:rPr spc="-5" dirty="0">
                <a:latin typeface="Arial"/>
                <a:cs typeface="Arial"/>
              </a:rPr>
              <a:t>private </a:t>
            </a:r>
            <a:r>
              <a:rPr spc="-15" dirty="0">
                <a:latin typeface="Arial"/>
                <a:cs typeface="Arial"/>
              </a:rPr>
              <a:t>and</a:t>
            </a:r>
            <a:r>
              <a:rPr spc="29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public.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08EDF-62EE-428C-93DB-4E340191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79512"/>
            <a:ext cx="1632857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C078BE-AD71-460F-89C5-A0F19DC3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255" y="335836"/>
            <a:ext cx="62261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Why </a:t>
            </a:r>
            <a:r>
              <a:rPr dirty="0"/>
              <a:t>Quorum is limited </a:t>
            </a:r>
            <a:r>
              <a:rPr spc="5" dirty="0"/>
              <a:t>to</a:t>
            </a:r>
            <a:r>
              <a:rPr spc="-165" dirty="0"/>
              <a:t> </a:t>
            </a:r>
            <a:r>
              <a:rPr spc="5" dirty="0"/>
              <a:t>transactions?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9255" y="965581"/>
            <a:ext cx="8365490" cy="39983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080" indent="-317500" algn="just">
              <a:lnSpc>
                <a:spcPct val="115100"/>
              </a:lnSpc>
              <a:spcBef>
                <a:spcPts val="110"/>
              </a:spcBef>
              <a:buChar char="●"/>
              <a:tabLst>
                <a:tab pos="470534" algn="l"/>
                <a:tab pos="2954655" algn="l"/>
                <a:tab pos="5500370" algn="l"/>
                <a:tab pos="7967345" algn="l"/>
              </a:tabLst>
            </a:pPr>
            <a:r>
              <a:rPr spc="-20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blockchain, adding a block </a:t>
            </a:r>
            <a:r>
              <a:rPr spc="-10"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network </a:t>
            </a:r>
            <a:r>
              <a:rPr spc="-5" dirty="0">
                <a:latin typeface="Arial"/>
                <a:cs typeface="Arial"/>
              </a:rPr>
              <a:t>is a time-consuming task </a:t>
            </a:r>
            <a:r>
              <a:rPr spc="-10" dirty="0">
                <a:latin typeface="Arial"/>
                <a:cs typeface="Arial"/>
              </a:rPr>
              <a:t>as </a:t>
            </a:r>
            <a:r>
              <a:rPr dirty="0">
                <a:latin typeface="Arial"/>
                <a:cs typeface="Arial"/>
              </a:rPr>
              <a:t>it </a:t>
            </a:r>
            <a:r>
              <a:rPr spc="-15" dirty="0">
                <a:latin typeface="Arial"/>
                <a:cs typeface="Arial"/>
              </a:rPr>
              <a:t>has </a:t>
            </a:r>
            <a:r>
              <a:rPr spc="5" dirty="0">
                <a:latin typeface="Arial"/>
                <a:cs typeface="Arial"/>
              </a:rPr>
              <a:t>to </a:t>
            </a:r>
            <a:r>
              <a:rPr spc="-10" dirty="0">
                <a:latin typeface="Arial"/>
                <a:cs typeface="Arial"/>
              </a:rPr>
              <a:t>be </a:t>
            </a:r>
            <a:r>
              <a:rPr spc="-5" dirty="0">
                <a:latin typeface="Arial"/>
                <a:cs typeface="Arial"/>
              </a:rPr>
              <a:t>distributed  </a:t>
            </a:r>
            <a:r>
              <a:rPr spc="-10" dirty="0">
                <a:latin typeface="Arial"/>
                <a:cs typeface="Arial"/>
              </a:rPr>
              <a:t>across the </a:t>
            </a:r>
            <a:r>
              <a:rPr spc="-5" dirty="0">
                <a:latin typeface="Arial"/>
                <a:cs typeface="Arial"/>
              </a:rPr>
              <a:t>network; but Quorum </a:t>
            </a:r>
            <a:r>
              <a:rPr spc="-10" dirty="0">
                <a:latin typeface="Arial"/>
                <a:cs typeface="Arial"/>
              </a:rPr>
              <a:t>uses </a:t>
            </a:r>
            <a:r>
              <a:rPr spc="-5" dirty="0">
                <a:latin typeface="Arial"/>
                <a:cs typeface="Arial"/>
              </a:rPr>
              <a:t>a transaction-based concept which </a:t>
            </a:r>
            <a:r>
              <a:rPr spc="10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only </a:t>
            </a:r>
            <a:r>
              <a:rPr spc="-10" dirty="0">
                <a:latin typeface="Arial"/>
                <a:cs typeface="Arial"/>
              </a:rPr>
              <a:t>shared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0" dirty="0">
                <a:latin typeface="Arial"/>
                <a:cs typeface="Arial"/>
              </a:rPr>
              <a:t>relevant  </a:t>
            </a:r>
            <a:r>
              <a:rPr spc="-15" dirty="0">
                <a:latin typeface="Arial"/>
                <a:cs typeface="Arial"/>
              </a:rPr>
              <a:t>par</a:t>
            </a:r>
            <a:r>
              <a:rPr spc="-5" dirty="0">
                <a:latin typeface="Arial"/>
                <a:cs typeface="Arial"/>
              </a:rPr>
              <a:t>ti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b</a:t>
            </a:r>
            <a:r>
              <a:rPr spc="-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ving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ti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469900" marR="7620" indent="-317500" algn="just">
              <a:lnSpc>
                <a:spcPct val="115700"/>
              </a:lnSpc>
              <a:buChar char="●"/>
              <a:tabLst>
                <a:tab pos="470534" algn="l"/>
              </a:tabLst>
            </a:pPr>
            <a:r>
              <a:rPr spc="-15" dirty="0">
                <a:latin typeface="Arial"/>
                <a:cs typeface="Arial"/>
              </a:rPr>
              <a:t>For </a:t>
            </a:r>
            <a:r>
              <a:rPr spc="-5" dirty="0">
                <a:latin typeface="Arial"/>
                <a:cs typeface="Arial"/>
              </a:rPr>
              <a:t>transactional data privacy, Quorum </a:t>
            </a:r>
            <a:r>
              <a:rPr spc="-10" dirty="0">
                <a:latin typeface="Arial"/>
                <a:cs typeface="Arial"/>
              </a:rPr>
              <a:t>uses </a:t>
            </a:r>
            <a:r>
              <a:rPr spc="-5" dirty="0">
                <a:latin typeface="Arial"/>
                <a:cs typeface="Arial"/>
              </a:rPr>
              <a:t>cryptography mechanism. </a:t>
            </a:r>
            <a:r>
              <a:rPr spc="-20"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restricts </a:t>
            </a:r>
            <a:r>
              <a:rPr spc="-10" dirty="0">
                <a:latin typeface="Arial"/>
                <a:cs typeface="Arial"/>
              </a:rPr>
              <a:t>data tampering  </a:t>
            </a:r>
            <a:r>
              <a:rPr spc="-15" dirty="0">
                <a:latin typeface="Arial"/>
                <a:cs typeface="Arial"/>
              </a:rPr>
              <a:t>but </a:t>
            </a:r>
            <a:r>
              <a:rPr spc="-5" dirty="0">
                <a:latin typeface="Arial"/>
                <a:cs typeface="Arial"/>
              </a:rPr>
              <a:t>makes it visible </a:t>
            </a:r>
            <a:r>
              <a:rPr spc="-10"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authorized peers </a:t>
            </a:r>
            <a:r>
              <a:rPr spc="-10" dirty="0">
                <a:latin typeface="Arial"/>
                <a:cs typeface="Arial"/>
              </a:rPr>
              <a:t>on the</a:t>
            </a:r>
            <a:r>
              <a:rPr spc="2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blockchain.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5" dirty="0">
                <a:latin typeface="Arial"/>
                <a:cs typeface="Arial"/>
              </a:rPr>
              <a:t>Benefits</a:t>
            </a:r>
            <a:endParaRPr lang="en-US" b="1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Transaction details are maintained </a:t>
            </a:r>
            <a:r>
              <a:rPr spc="-15" dirty="0">
                <a:latin typeface="Arial"/>
                <a:cs typeface="Arial"/>
              </a:rPr>
              <a:t>privately. </a:t>
            </a:r>
            <a:r>
              <a:rPr spc="-5" dirty="0">
                <a:latin typeface="Arial"/>
                <a:cs typeface="Arial"/>
              </a:rPr>
              <a:t>This </a:t>
            </a:r>
            <a:r>
              <a:rPr spc="-10" dirty="0">
                <a:latin typeface="Arial"/>
                <a:cs typeface="Arial"/>
              </a:rPr>
              <a:t>increases</a:t>
            </a:r>
            <a:r>
              <a:rPr spc="2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scalability.</a:t>
            </a:r>
            <a:endParaRPr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40"/>
              </a:spcBef>
              <a:buChar char="●"/>
              <a:tabLst>
                <a:tab pos="469900" algn="l"/>
                <a:tab pos="470534" algn="l"/>
              </a:tabLst>
            </a:pPr>
            <a:r>
              <a:rPr spc="-10" dirty="0">
                <a:latin typeface="Arial"/>
                <a:cs typeface="Arial"/>
              </a:rPr>
              <a:t>Uniqueness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maintained with validation made available over </a:t>
            </a:r>
            <a:r>
              <a:rPr spc="-5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peer-2-peer</a:t>
            </a:r>
            <a:r>
              <a:rPr spc="3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2D911-2C51-4012-A175-93F12298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964750"/>
            <a:ext cx="1447800" cy="1062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3476FF-5925-4081-9BA4-D83441B0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5117"/>
            <a:ext cx="15487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</a:t>
            </a:r>
            <a:r>
              <a:rPr spc="-15" dirty="0"/>
              <a:t>m</a:t>
            </a:r>
            <a:r>
              <a:rPr spc="-10" dirty="0"/>
              <a:t>m</a:t>
            </a:r>
            <a:r>
              <a:rPr dirty="0"/>
              <a:t>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7451" y="1175418"/>
            <a:ext cx="8369096" cy="3665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72440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15" dirty="0"/>
              <a:t>Quorum </a:t>
            </a:r>
            <a:r>
              <a:rPr sz="1600" spc="5" dirty="0"/>
              <a:t>is </a:t>
            </a:r>
            <a:r>
              <a:rPr sz="1600" spc="-5" dirty="0"/>
              <a:t>a private-permissioned blockchain </a:t>
            </a:r>
            <a:r>
              <a:rPr sz="1600" spc="-10" dirty="0"/>
              <a:t>based on the </a:t>
            </a:r>
            <a:r>
              <a:rPr sz="1600" spc="-5" dirty="0"/>
              <a:t>go-implementation </a:t>
            </a:r>
            <a:r>
              <a:rPr sz="1600" spc="-10" dirty="0"/>
              <a:t>of </a:t>
            </a:r>
            <a:r>
              <a:rPr sz="1600" spc="-5" dirty="0"/>
              <a:t>the</a:t>
            </a:r>
            <a:r>
              <a:rPr sz="1600" spc="140" dirty="0"/>
              <a:t> </a:t>
            </a:r>
            <a:r>
              <a:rPr sz="1600" spc="-5" dirty="0"/>
              <a:t>Ethereum</a:t>
            </a:r>
          </a:p>
          <a:p>
            <a:pPr marL="472440">
              <a:lnSpc>
                <a:spcPct val="100000"/>
              </a:lnSpc>
              <a:spcBef>
                <a:spcPts val="265"/>
              </a:spcBef>
            </a:pPr>
            <a:r>
              <a:rPr sz="1600" spc="-5" dirty="0"/>
              <a:t>blockchain.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15" dirty="0"/>
              <a:t>Quorum supports two </a:t>
            </a:r>
            <a:r>
              <a:rPr sz="1600" spc="-10" dirty="0"/>
              <a:t>different consensus mechanisms namely Raft </a:t>
            </a:r>
            <a:r>
              <a:rPr sz="1600" spc="-15" dirty="0"/>
              <a:t>and Istanbul</a:t>
            </a:r>
            <a:r>
              <a:rPr sz="1600" spc="35" dirty="0"/>
              <a:t> </a:t>
            </a:r>
            <a:r>
              <a:rPr sz="1600" spc="-5" dirty="0"/>
              <a:t>BFT.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5" dirty="0"/>
              <a:t>Communication </a:t>
            </a:r>
            <a:r>
              <a:rPr sz="1600" spc="-10" dirty="0"/>
              <a:t>within the </a:t>
            </a:r>
            <a:r>
              <a:rPr sz="1600" spc="-15" dirty="0"/>
              <a:t>nodes </a:t>
            </a:r>
            <a:r>
              <a:rPr sz="1600" spc="-5" dirty="0"/>
              <a:t>is </a:t>
            </a:r>
            <a:r>
              <a:rPr sz="1600" spc="-10" dirty="0"/>
              <a:t>carried out using Ethereum P2P</a:t>
            </a:r>
            <a:r>
              <a:rPr sz="1600" spc="290" dirty="0"/>
              <a:t> </a:t>
            </a:r>
            <a:r>
              <a:rPr sz="1600" spc="-10" dirty="0"/>
              <a:t>Protocol.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15" dirty="0"/>
              <a:t>Quorum</a:t>
            </a:r>
            <a:r>
              <a:rPr sz="1600" spc="90" dirty="0"/>
              <a:t> </a:t>
            </a:r>
            <a:r>
              <a:rPr sz="1600" spc="-10" dirty="0"/>
              <a:t>uses</a:t>
            </a:r>
            <a:r>
              <a:rPr sz="1600" spc="60" dirty="0"/>
              <a:t> </a:t>
            </a:r>
            <a:r>
              <a:rPr sz="1600" spc="-5" dirty="0"/>
              <a:t>a</a:t>
            </a:r>
            <a:r>
              <a:rPr sz="1600" spc="65" dirty="0"/>
              <a:t> </a:t>
            </a:r>
            <a:r>
              <a:rPr sz="1600" spc="-5" dirty="0"/>
              <a:t>transaction-based</a:t>
            </a:r>
            <a:r>
              <a:rPr sz="1600" spc="70" dirty="0"/>
              <a:t> </a:t>
            </a:r>
            <a:r>
              <a:rPr sz="1600" spc="-5" dirty="0"/>
              <a:t>concept</a:t>
            </a:r>
            <a:r>
              <a:rPr sz="1600" spc="95" dirty="0"/>
              <a:t> </a:t>
            </a:r>
            <a:r>
              <a:rPr sz="1600" spc="-10" dirty="0"/>
              <a:t>which</a:t>
            </a:r>
            <a:r>
              <a:rPr sz="1600" spc="65" dirty="0"/>
              <a:t> </a:t>
            </a:r>
            <a:r>
              <a:rPr sz="1600" spc="-5" dirty="0"/>
              <a:t>is</a:t>
            </a:r>
            <a:r>
              <a:rPr sz="1600" spc="75" dirty="0"/>
              <a:t> </a:t>
            </a:r>
            <a:r>
              <a:rPr sz="1600" spc="-5" dirty="0"/>
              <a:t>only</a:t>
            </a:r>
            <a:r>
              <a:rPr sz="1600" spc="55" dirty="0"/>
              <a:t> </a:t>
            </a:r>
            <a:r>
              <a:rPr sz="1600" spc="-10" dirty="0"/>
              <a:t>shared</a:t>
            </a:r>
            <a:r>
              <a:rPr sz="1600" spc="70" dirty="0"/>
              <a:t> </a:t>
            </a:r>
            <a:r>
              <a:rPr sz="1600" spc="-5" dirty="0"/>
              <a:t>to</a:t>
            </a:r>
            <a:r>
              <a:rPr sz="1600" spc="70" dirty="0"/>
              <a:t> </a:t>
            </a:r>
            <a:r>
              <a:rPr sz="1600" spc="-5" dirty="0"/>
              <a:t>relevant</a:t>
            </a:r>
            <a:r>
              <a:rPr sz="1600" spc="75" dirty="0"/>
              <a:t> </a:t>
            </a:r>
            <a:r>
              <a:rPr sz="1600" spc="-10" dirty="0"/>
              <a:t>parties.</a:t>
            </a:r>
            <a:r>
              <a:rPr sz="1600" spc="70" dirty="0"/>
              <a:t> </a:t>
            </a:r>
            <a:r>
              <a:rPr sz="1600" spc="-5" dirty="0"/>
              <a:t>This</a:t>
            </a:r>
            <a:r>
              <a:rPr sz="1600" spc="80" dirty="0"/>
              <a:t> </a:t>
            </a:r>
            <a:r>
              <a:rPr sz="1600" spc="-5" dirty="0"/>
              <a:t>helps</a:t>
            </a:r>
            <a:r>
              <a:rPr sz="1600" spc="75" dirty="0"/>
              <a:t> </a:t>
            </a:r>
            <a:r>
              <a:rPr sz="1600" spc="-10" dirty="0"/>
              <a:t>save</a:t>
            </a:r>
          </a:p>
          <a:p>
            <a:pPr marL="472440">
              <a:lnSpc>
                <a:spcPct val="100000"/>
              </a:lnSpc>
              <a:spcBef>
                <a:spcPts val="265"/>
              </a:spcBef>
            </a:pPr>
            <a:r>
              <a:rPr sz="1600" spc="-5" dirty="0"/>
              <a:t>time.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20" dirty="0"/>
              <a:t>It </a:t>
            </a:r>
            <a:r>
              <a:rPr sz="1600" spc="-10" dirty="0"/>
              <a:t>uses </a:t>
            </a:r>
            <a:r>
              <a:rPr sz="1600" spc="-15" dirty="0"/>
              <a:t>cryptography </a:t>
            </a:r>
            <a:r>
              <a:rPr sz="1600" spc="-10" dirty="0"/>
              <a:t>and segmentation mechanisms for data</a:t>
            </a:r>
            <a:r>
              <a:rPr sz="1600" spc="290" dirty="0"/>
              <a:t> </a:t>
            </a:r>
            <a:r>
              <a:rPr sz="1600" spc="-15" dirty="0"/>
              <a:t>privacy.</a:t>
            </a:r>
          </a:p>
          <a:p>
            <a:pPr marL="47244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3075" algn="l"/>
                <a:tab pos="473709" algn="l"/>
              </a:tabLst>
            </a:pPr>
            <a:r>
              <a:rPr sz="1600" spc="-5" dirty="0"/>
              <a:t>Smart </a:t>
            </a:r>
            <a:r>
              <a:rPr sz="1600" spc="-10" dirty="0"/>
              <a:t>contracts can be either private or public </a:t>
            </a:r>
            <a:r>
              <a:rPr sz="1600" spc="-15" dirty="0"/>
              <a:t>depending </a:t>
            </a:r>
            <a:r>
              <a:rPr sz="1600" spc="-10" dirty="0"/>
              <a:t>on the </a:t>
            </a:r>
            <a:r>
              <a:rPr sz="1600" spc="-15" dirty="0"/>
              <a:t>nature </a:t>
            </a:r>
            <a:r>
              <a:rPr sz="1600" spc="-10" dirty="0"/>
              <a:t>of the</a:t>
            </a:r>
            <a:r>
              <a:rPr sz="1600" spc="365" dirty="0"/>
              <a:t> </a:t>
            </a:r>
            <a:r>
              <a:rPr sz="1600" spc="-10" dirty="0"/>
              <a:t>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E25C5-AD8D-4F2B-A7FA-CE7823BA5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2" t="12857" r="4862" b="24286"/>
          <a:stretch/>
        </p:blipFill>
        <p:spPr>
          <a:xfrm>
            <a:off x="5820188" y="3184525"/>
            <a:ext cx="2971801" cy="7030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4473BA-3BAD-4047-96B3-A02A7767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981200" y="2651125"/>
            <a:ext cx="4811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solidFill>
                  <a:srgbClr val="FF9700"/>
                </a:solidFill>
                <a:latin typeface="Arial"/>
                <a:cs typeface="Arial"/>
              </a:rPr>
              <a:t>THANK</a:t>
            </a:r>
            <a:r>
              <a:rPr sz="6000" b="1" spc="-110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FF9700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763" y="158945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6206" y="165308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8738" y="116286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340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What is Quorum?</vt:lpstr>
      <vt:lpstr>What is Quorum?</vt:lpstr>
      <vt:lpstr>Novel Features of Quorum</vt:lpstr>
      <vt:lpstr>Why Quorum is limited to transactions?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Quorum?</dc:title>
  <cp:lastModifiedBy>hp</cp:lastModifiedBy>
  <cp:revision>2</cp:revision>
  <dcterms:created xsi:type="dcterms:W3CDTF">2020-01-02T16:37:58Z</dcterms:created>
  <dcterms:modified xsi:type="dcterms:W3CDTF">2020-01-04T11:11:04Z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