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1657" y="2561335"/>
            <a:ext cx="752068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959" y="1169288"/>
            <a:ext cx="8368080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658FA-336B-44B8-A474-1061A087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657" y="2013268"/>
            <a:ext cx="7520685" cy="1123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9410" marR="5080" indent="-283273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Advantages </a:t>
            </a:r>
            <a:r>
              <a:rPr dirty="0"/>
              <a:t>and </a:t>
            </a:r>
            <a:r>
              <a:rPr spc="-10" dirty="0"/>
              <a:t>Disadvantages </a:t>
            </a:r>
            <a:r>
              <a:rPr dirty="0"/>
              <a:t>of  Quorum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B750B4-5D80-416C-9520-7E8F9102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388"/>
            <a:ext cx="19050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Ad</a:t>
            </a:r>
            <a:r>
              <a:rPr sz="2800" b="0" spc="-40" dirty="0">
                <a:latin typeface="Arial"/>
                <a:cs typeface="Arial"/>
              </a:rPr>
              <a:t>v</a:t>
            </a:r>
            <a:r>
              <a:rPr sz="2800" b="0" dirty="0">
                <a:latin typeface="Arial"/>
                <a:cs typeface="Arial"/>
              </a:rPr>
              <a:t>an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ages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6685" y="2692653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758" y="1172082"/>
            <a:ext cx="8225790" cy="3048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A private, permissioned blockchain </a:t>
            </a:r>
            <a:r>
              <a:rPr sz="1600" spc="-15" dirty="0">
                <a:latin typeface="Arial"/>
                <a:cs typeface="Arial"/>
              </a:rPr>
              <a:t>through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15" dirty="0">
                <a:latin typeface="Arial"/>
                <a:cs typeface="Arial"/>
              </a:rPr>
              <a:t>peers </a:t>
            </a:r>
            <a:r>
              <a:rPr sz="1600" spc="-10" dirty="0">
                <a:latin typeface="Arial"/>
                <a:cs typeface="Arial"/>
              </a:rPr>
              <a:t>communicate </a:t>
            </a:r>
            <a:r>
              <a:rPr sz="1600" spc="-5" dirty="0">
                <a:latin typeface="Arial"/>
                <a:cs typeface="Arial"/>
              </a:rPr>
              <a:t>in a </a:t>
            </a:r>
            <a:r>
              <a:rPr sz="1600" spc="-10" dirty="0">
                <a:latin typeface="Arial"/>
                <a:cs typeface="Arial"/>
              </a:rPr>
              <a:t>secured environment.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No global broadcasting. Data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shared to authenticated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user.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consensus protocol </a:t>
            </a:r>
            <a:r>
              <a:rPr sz="1600" spc="-5" dirty="0">
                <a:latin typeface="Arial"/>
                <a:cs typeface="Arial"/>
              </a:rPr>
              <a:t>is simple majority </a:t>
            </a:r>
            <a:r>
              <a:rPr sz="1600" spc="-10" dirty="0">
                <a:latin typeface="Arial"/>
                <a:cs typeface="Arial"/>
              </a:rPr>
              <a:t>voting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secure message transfers, </a:t>
            </a:r>
            <a:r>
              <a:rPr sz="1600" spc="-15" dirty="0">
                <a:latin typeface="Arial"/>
                <a:cs typeface="Arial"/>
              </a:rPr>
              <a:t>Quorum </a:t>
            </a:r>
            <a:r>
              <a:rPr sz="1600" spc="-10" dirty="0">
                <a:latin typeface="Arial"/>
                <a:cs typeface="Arial"/>
              </a:rPr>
              <a:t>uses </a:t>
            </a:r>
            <a:r>
              <a:rPr sz="1600" dirty="0">
                <a:latin typeface="Arial"/>
                <a:cs typeface="Arial"/>
              </a:rPr>
              <a:t>HTTP </a:t>
            </a:r>
            <a:r>
              <a:rPr sz="1600" spc="-10" dirty="0">
                <a:latin typeface="Arial"/>
                <a:cs typeface="Arial"/>
              </a:rPr>
              <a:t>messaging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Communication </a:t>
            </a:r>
            <a:r>
              <a:rPr sz="1600" spc="-15" dirty="0">
                <a:latin typeface="Arial"/>
                <a:cs typeface="Arial"/>
              </a:rPr>
              <a:t>between </a:t>
            </a:r>
            <a:r>
              <a:rPr sz="1600" spc="-10" dirty="0">
                <a:latin typeface="Arial"/>
                <a:cs typeface="Arial"/>
              </a:rPr>
              <a:t>the </a:t>
            </a:r>
            <a:r>
              <a:rPr sz="1600" spc="-15" dirty="0">
                <a:latin typeface="Arial"/>
                <a:cs typeface="Arial"/>
              </a:rPr>
              <a:t>nodes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carried </a:t>
            </a:r>
            <a:r>
              <a:rPr sz="1600" spc="-15" dirty="0">
                <a:latin typeface="Arial"/>
                <a:cs typeface="Arial"/>
              </a:rPr>
              <a:t>out through </a:t>
            </a:r>
            <a:r>
              <a:rPr sz="1600" spc="-10" dirty="0">
                <a:latin typeface="Arial"/>
                <a:cs typeface="Arial"/>
              </a:rPr>
              <a:t>the Ethereum P2P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protocol.</a:t>
            </a: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4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15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data privacy, Quorum </a:t>
            </a:r>
            <a:r>
              <a:rPr sz="1600" spc="-10" dirty="0">
                <a:latin typeface="Arial"/>
                <a:cs typeface="Arial"/>
              </a:rPr>
              <a:t>uses </a:t>
            </a:r>
            <a:r>
              <a:rPr sz="1600" spc="-5" dirty="0">
                <a:latin typeface="Arial"/>
                <a:cs typeface="Arial"/>
              </a:rPr>
              <a:t>cryptography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segmentation mechanism. Cryptography is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applied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 the data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transactions </a:t>
            </a:r>
            <a:r>
              <a:rPr sz="1600" spc="-15" dirty="0">
                <a:latin typeface="Arial"/>
                <a:cs typeface="Arial"/>
              </a:rPr>
              <a:t>and </a:t>
            </a:r>
            <a:r>
              <a:rPr sz="1600" spc="-10" dirty="0">
                <a:latin typeface="Arial"/>
                <a:cs typeface="Arial"/>
              </a:rPr>
              <a:t>segmentation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0" dirty="0">
                <a:latin typeface="Arial"/>
                <a:cs typeface="Arial"/>
              </a:rPr>
              <a:t>applied to each </a:t>
            </a:r>
            <a:r>
              <a:rPr sz="1600" spc="-15" dirty="0">
                <a:latin typeface="Arial"/>
                <a:cs typeface="Arial"/>
              </a:rPr>
              <a:t>node’s </a:t>
            </a:r>
            <a:r>
              <a:rPr sz="1600" spc="-10" dirty="0">
                <a:latin typeface="Arial"/>
                <a:cs typeface="Arial"/>
              </a:rPr>
              <a:t>local state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database.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5BAB6-9FEF-4E37-B5B4-DC071E44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546415"/>
            <a:ext cx="1843085" cy="1032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FBA966-7FEC-473F-9C96-2E1F9E51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2191"/>
            <a:ext cx="2379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10" dirty="0">
                <a:latin typeface="Arial"/>
                <a:cs typeface="Arial"/>
              </a:rPr>
              <a:t>D</a:t>
            </a:r>
            <a:r>
              <a:rPr sz="2800" b="0" dirty="0">
                <a:latin typeface="Arial"/>
                <a:cs typeface="Arial"/>
              </a:rPr>
              <a:t>i</a:t>
            </a:r>
            <a:r>
              <a:rPr sz="2800" b="0" spc="5" dirty="0">
                <a:latin typeface="Arial"/>
                <a:cs typeface="Arial"/>
              </a:rPr>
              <a:t>s</a:t>
            </a:r>
            <a:r>
              <a:rPr sz="2800" b="0" dirty="0">
                <a:latin typeface="Arial"/>
                <a:cs typeface="Arial"/>
              </a:rPr>
              <a:t>ad</a:t>
            </a:r>
            <a:r>
              <a:rPr sz="2800" b="0" spc="-40" dirty="0">
                <a:latin typeface="Arial"/>
                <a:cs typeface="Arial"/>
              </a:rPr>
              <a:t>v</a:t>
            </a:r>
            <a:r>
              <a:rPr sz="2800" b="0" dirty="0">
                <a:latin typeface="Arial"/>
                <a:cs typeface="Arial"/>
              </a:rPr>
              <a:t>an</a:t>
            </a:r>
            <a:r>
              <a:rPr sz="2800" b="0" spc="5" dirty="0">
                <a:latin typeface="Arial"/>
                <a:cs typeface="Arial"/>
              </a:rPr>
              <a:t>t</a:t>
            </a:r>
            <a:r>
              <a:rPr sz="2800" b="0" dirty="0">
                <a:latin typeface="Arial"/>
                <a:cs typeface="Arial"/>
              </a:rPr>
              <a:t>ages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56537"/>
            <a:ext cx="8227059" cy="263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mainly </a:t>
            </a:r>
            <a:r>
              <a:rPr sz="1600" spc="-10" dirty="0">
                <a:latin typeface="Arial"/>
                <a:cs typeface="Arial"/>
              </a:rPr>
              <a:t>helpful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solving financial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problems.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not intended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provide solution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spc="-10" dirty="0">
                <a:latin typeface="Arial"/>
                <a:cs typeface="Arial"/>
              </a:rPr>
              <a:t>all </a:t>
            </a:r>
            <a:r>
              <a:rPr sz="1600" spc="-15" dirty="0">
                <a:latin typeface="Arial"/>
                <a:cs typeface="Arial"/>
              </a:rPr>
              <a:t>general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problems.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10" dirty="0">
                <a:latin typeface="Arial"/>
                <a:cs typeface="Arial"/>
              </a:rPr>
              <a:t>Only </a:t>
            </a:r>
            <a:r>
              <a:rPr sz="1600" spc="-5" dirty="0">
                <a:latin typeface="Arial"/>
                <a:cs typeface="Arial"/>
              </a:rPr>
              <a:t>less </a:t>
            </a:r>
            <a:r>
              <a:rPr sz="1600" spc="-10" dirty="0">
                <a:latin typeface="Arial"/>
                <a:cs typeface="Arial"/>
              </a:rPr>
              <a:t>resources are available as </a:t>
            </a:r>
            <a:r>
              <a:rPr sz="1600" spc="-5" dirty="0">
                <a:latin typeface="Arial"/>
                <a:cs typeface="Arial"/>
              </a:rPr>
              <a:t>it is a </a:t>
            </a:r>
            <a:r>
              <a:rPr sz="1600" spc="-10" dirty="0">
                <a:latin typeface="Arial"/>
                <a:cs typeface="Arial"/>
              </a:rPr>
              <a:t>relatively </a:t>
            </a:r>
            <a:r>
              <a:rPr sz="1600" spc="-15" dirty="0">
                <a:latin typeface="Arial"/>
                <a:cs typeface="Arial"/>
              </a:rPr>
              <a:t>new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technology.</a:t>
            </a:r>
            <a:endParaRPr sz="1600" dirty="0">
              <a:latin typeface="Arial"/>
              <a:cs typeface="Arial"/>
            </a:endParaRPr>
          </a:p>
          <a:p>
            <a:pPr marL="329565" marR="128270" indent="-317500">
              <a:lnSpc>
                <a:spcPct val="125899"/>
              </a:lnSpc>
              <a:spcBef>
                <a:spcPts val="985"/>
              </a:spcBef>
              <a:buChar char="●"/>
              <a:tabLst>
                <a:tab pos="329565" algn="l"/>
                <a:tab pos="330200" algn="l"/>
              </a:tabLst>
            </a:pPr>
            <a:r>
              <a:rPr sz="1600" spc="-5" dirty="0">
                <a:latin typeface="Arial"/>
                <a:cs typeface="Arial"/>
              </a:rPr>
              <a:t>Like </a:t>
            </a:r>
            <a:r>
              <a:rPr sz="1600" spc="-10" dirty="0">
                <a:latin typeface="Arial"/>
                <a:cs typeface="Arial"/>
              </a:rPr>
              <a:t>all voting algorithms, there </a:t>
            </a:r>
            <a:r>
              <a:rPr sz="1600" spc="-5" dirty="0">
                <a:latin typeface="Arial"/>
                <a:cs typeface="Arial"/>
              </a:rPr>
              <a:t>is a </a:t>
            </a:r>
            <a:r>
              <a:rPr sz="1600" spc="-10" dirty="0">
                <a:latin typeface="Arial"/>
                <a:cs typeface="Arial"/>
              </a:rPr>
              <a:t>lot of messaging </a:t>
            </a:r>
            <a:r>
              <a:rPr sz="1600" spc="-15" dirty="0">
                <a:latin typeface="Arial"/>
                <a:cs typeface="Arial"/>
              </a:rPr>
              <a:t>overhead </a:t>
            </a:r>
            <a:r>
              <a:rPr sz="1600" spc="-10" dirty="0">
                <a:latin typeface="Arial"/>
                <a:cs typeface="Arial"/>
              </a:rPr>
              <a:t>that gets exponentially </a:t>
            </a:r>
            <a:r>
              <a:rPr sz="1600" spc="-15" dirty="0">
                <a:latin typeface="Arial"/>
                <a:cs typeface="Arial"/>
              </a:rPr>
              <a:t>worse </a:t>
            </a:r>
            <a:r>
              <a:rPr sz="1600" spc="-10" dirty="0">
                <a:latin typeface="Arial"/>
                <a:cs typeface="Arial"/>
              </a:rPr>
              <a:t>as </a:t>
            </a:r>
            <a:r>
              <a:rPr sz="1600" spc="-15" dirty="0">
                <a:latin typeface="Arial"/>
                <a:cs typeface="Arial"/>
              </a:rPr>
              <a:t>the  </a:t>
            </a:r>
            <a:r>
              <a:rPr sz="1600" spc="-10" dirty="0">
                <a:latin typeface="Arial"/>
                <a:cs typeface="Arial"/>
              </a:rPr>
              <a:t>number of </a:t>
            </a:r>
            <a:r>
              <a:rPr sz="1600" spc="-15" dirty="0">
                <a:latin typeface="Arial"/>
                <a:cs typeface="Arial"/>
              </a:rPr>
              <a:t>nodes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increases.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14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600" spc="-20" dirty="0">
                <a:latin typeface="Arial"/>
                <a:cs typeface="Arial"/>
              </a:rPr>
              <a:t>It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does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not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support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native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cryptocurrency.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There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might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cases</a:t>
            </a:r>
            <a:r>
              <a:rPr sz="1600" spc="2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requiring</a:t>
            </a:r>
            <a:r>
              <a:rPr sz="1600" spc="2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native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currency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is </a:t>
            </a:r>
            <a:r>
              <a:rPr sz="1600" spc="-15" dirty="0">
                <a:latin typeface="Arial"/>
                <a:cs typeface="Arial"/>
              </a:rPr>
              <a:t>not supported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Quorum.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4A5B6-7FD5-4580-8066-DC6758BA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859717"/>
            <a:ext cx="2209800" cy="1094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87301C-ECE3-4848-88B4-415ED5A9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7878"/>
            <a:ext cx="16522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Trade-offs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7959" y="1169288"/>
            <a:ext cx="8368080" cy="34427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sz="1500" spc="-10" dirty="0"/>
              <a:t>Permissioned </a:t>
            </a:r>
            <a:r>
              <a:rPr sz="1500" spc="-5" dirty="0"/>
              <a:t>Vs</a:t>
            </a:r>
            <a:r>
              <a:rPr sz="1500" spc="50" dirty="0"/>
              <a:t> </a:t>
            </a:r>
            <a:r>
              <a:rPr sz="1500" spc="-10" dirty="0"/>
              <a:t>Permissionless:</a:t>
            </a:r>
          </a:p>
          <a:p>
            <a:pPr marL="2540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472440" indent="-318135">
              <a:lnSpc>
                <a:spcPct val="100000"/>
              </a:lnSpc>
              <a:spcBef>
                <a:spcPts val="5"/>
              </a:spcBef>
              <a:buChar char="●"/>
              <a:tabLst>
                <a:tab pos="472440" algn="l"/>
                <a:tab pos="473075" algn="l"/>
              </a:tabLst>
            </a:pPr>
            <a:r>
              <a:rPr sz="1500" b="0" spc="-20" dirty="0">
                <a:latin typeface="Arial"/>
                <a:cs typeface="Arial"/>
              </a:rPr>
              <a:t>If </a:t>
            </a:r>
            <a:r>
              <a:rPr sz="1500" b="0" spc="-15" dirty="0">
                <a:latin typeface="Arial"/>
                <a:cs typeface="Arial"/>
              </a:rPr>
              <a:t>Quorum </a:t>
            </a:r>
            <a:r>
              <a:rPr sz="1500" b="0" spc="-5" dirty="0">
                <a:latin typeface="Arial"/>
                <a:cs typeface="Arial"/>
              </a:rPr>
              <a:t>is </a:t>
            </a:r>
            <a:r>
              <a:rPr sz="1500" b="0" spc="-10" dirty="0">
                <a:latin typeface="Arial"/>
                <a:cs typeface="Arial"/>
              </a:rPr>
              <a:t>made permissionless, </a:t>
            </a:r>
            <a:r>
              <a:rPr sz="1500" b="0" spc="-15" dirty="0">
                <a:latin typeface="Arial"/>
                <a:cs typeface="Arial"/>
              </a:rPr>
              <a:t>nodes </a:t>
            </a:r>
            <a:r>
              <a:rPr sz="1500" b="0" spc="-10" dirty="0">
                <a:latin typeface="Arial"/>
                <a:cs typeface="Arial"/>
              </a:rPr>
              <a:t>can </a:t>
            </a:r>
            <a:r>
              <a:rPr sz="1500" b="0" spc="-5" dirty="0">
                <a:latin typeface="Arial"/>
                <a:cs typeface="Arial"/>
              </a:rPr>
              <a:t>join </a:t>
            </a:r>
            <a:r>
              <a:rPr sz="1500" b="0" spc="-10" dirty="0">
                <a:latin typeface="Arial"/>
                <a:cs typeface="Arial"/>
              </a:rPr>
              <a:t>effortlessly</a:t>
            </a:r>
            <a:r>
              <a:rPr sz="1500" b="0" spc="95" dirty="0">
                <a:latin typeface="Arial"/>
                <a:cs typeface="Arial"/>
              </a:rPr>
              <a:t> </a:t>
            </a:r>
            <a:r>
              <a:rPr sz="1500" b="0" spc="-15" dirty="0">
                <a:latin typeface="Arial"/>
                <a:cs typeface="Arial"/>
              </a:rPr>
              <a:t>but </a:t>
            </a:r>
            <a:r>
              <a:rPr sz="1500" b="0" spc="-10" dirty="0">
                <a:latin typeface="Arial"/>
                <a:cs typeface="Arial"/>
              </a:rPr>
              <a:t>they will </a:t>
            </a:r>
            <a:r>
              <a:rPr sz="1500" b="0" spc="-15" dirty="0">
                <a:latin typeface="Arial"/>
                <a:cs typeface="Arial"/>
              </a:rPr>
              <a:t>not </a:t>
            </a:r>
            <a:r>
              <a:rPr sz="1500" b="0" spc="-10" dirty="0">
                <a:latin typeface="Arial"/>
                <a:cs typeface="Arial"/>
              </a:rPr>
              <a:t>be verified.</a:t>
            </a:r>
          </a:p>
          <a:p>
            <a:pPr marL="472440" marR="5080" indent="-317500">
              <a:lnSpc>
                <a:spcPct val="114399"/>
              </a:lnSpc>
              <a:spcBef>
                <a:spcPts val="20"/>
              </a:spcBef>
              <a:buChar char="●"/>
              <a:tabLst>
                <a:tab pos="472440" algn="l"/>
                <a:tab pos="473075" algn="l"/>
              </a:tabLst>
            </a:pPr>
            <a:r>
              <a:rPr sz="1500" b="0" spc="-20" dirty="0">
                <a:latin typeface="Arial"/>
                <a:cs typeface="Arial"/>
              </a:rPr>
              <a:t>If </a:t>
            </a:r>
            <a:r>
              <a:rPr sz="1500" b="0" spc="-10" dirty="0">
                <a:latin typeface="Arial"/>
                <a:cs typeface="Arial"/>
              </a:rPr>
              <a:t>Quorum </a:t>
            </a:r>
            <a:r>
              <a:rPr sz="1500" b="0" spc="-5" dirty="0">
                <a:latin typeface="Arial"/>
                <a:cs typeface="Arial"/>
              </a:rPr>
              <a:t>is </a:t>
            </a:r>
            <a:r>
              <a:rPr sz="1500" b="0" spc="-10" dirty="0">
                <a:latin typeface="Arial"/>
                <a:cs typeface="Arial"/>
              </a:rPr>
              <a:t>made </a:t>
            </a:r>
            <a:r>
              <a:rPr sz="1500" b="0" spc="-5" dirty="0">
                <a:latin typeface="Arial"/>
                <a:cs typeface="Arial"/>
              </a:rPr>
              <a:t>permissioned, nodes </a:t>
            </a:r>
            <a:r>
              <a:rPr sz="1500" b="0" spc="-10" dirty="0">
                <a:latin typeface="Arial"/>
                <a:cs typeface="Arial"/>
              </a:rPr>
              <a:t>will need </a:t>
            </a:r>
            <a:r>
              <a:rPr sz="1500" b="0" spc="-5" dirty="0">
                <a:latin typeface="Arial"/>
                <a:cs typeface="Arial"/>
              </a:rPr>
              <a:t>permission </a:t>
            </a:r>
            <a:r>
              <a:rPr sz="1500" b="0" spc="-10" dirty="0">
                <a:latin typeface="Arial"/>
                <a:cs typeface="Arial"/>
              </a:rPr>
              <a:t>to </a:t>
            </a:r>
            <a:r>
              <a:rPr sz="1500" b="0" dirty="0">
                <a:latin typeface="Arial"/>
                <a:cs typeface="Arial"/>
              </a:rPr>
              <a:t>join </a:t>
            </a:r>
            <a:r>
              <a:rPr sz="1500" b="0" spc="-5" dirty="0">
                <a:latin typeface="Arial"/>
                <a:cs typeface="Arial"/>
              </a:rPr>
              <a:t>which will </a:t>
            </a:r>
            <a:r>
              <a:rPr sz="1500" b="0" spc="-10" dirty="0">
                <a:latin typeface="Arial"/>
                <a:cs typeface="Arial"/>
              </a:rPr>
              <a:t>increase </a:t>
            </a:r>
            <a:r>
              <a:rPr sz="1500" b="0" dirty="0">
                <a:latin typeface="Arial"/>
                <a:cs typeface="Arial"/>
              </a:rPr>
              <a:t>security </a:t>
            </a:r>
            <a:r>
              <a:rPr sz="1500" b="0" spc="-5" dirty="0">
                <a:latin typeface="Arial"/>
                <a:cs typeface="Arial"/>
              </a:rPr>
              <a:t>but  it </a:t>
            </a:r>
            <a:r>
              <a:rPr sz="1500" b="0" spc="-10" dirty="0">
                <a:latin typeface="Arial"/>
                <a:cs typeface="Arial"/>
              </a:rPr>
              <a:t>will </a:t>
            </a:r>
            <a:r>
              <a:rPr sz="1500" b="0" spc="-15" dirty="0">
                <a:latin typeface="Arial"/>
                <a:cs typeface="Arial"/>
              </a:rPr>
              <a:t>add </a:t>
            </a:r>
            <a:r>
              <a:rPr sz="1500" b="0" spc="-10" dirty="0">
                <a:latin typeface="Arial"/>
                <a:cs typeface="Arial"/>
              </a:rPr>
              <a:t>centralization </a:t>
            </a:r>
            <a:r>
              <a:rPr sz="1500" b="0" spc="-15" dirty="0">
                <a:latin typeface="Arial"/>
                <a:cs typeface="Arial"/>
              </a:rPr>
              <a:t>which </a:t>
            </a:r>
            <a:r>
              <a:rPr sz="1500" b="0" spc="-5" dirty="0">
                <a:latin typeface="Arial"/>
                <a:cs typeface="Arial"/>
              </a:rPr>
              <a:t>is </a:t>
            </a:r>
            <a:r>
              <a:rPr sz="1500" b="0" spc="-10" dirty="0">
                <a:latin typeface="Arial"/>
                <a:cs typeface="Arial"/>
              </a:rPr>
              <a:t>not an aspect of the </a:t>
            </a:r>
            <a:r>
              <a:rPr sz="1500" b="0" spc="-15" dirty="0">
                <a:latin typeface="Arial"/>
                <a:cs typeface="Arial"/>
              </a:rPr>
              <a:t>nature </a:t>
            </a:r>
            <a:r>
              <a:rPr sz="1500" b="0" spc="-10" dirty="0">
                <a:latin typeface="Arial"/>
                <a:cs typeface="Arial"/>
              </a:rPr>
              <a:t>of </a:t>
            </a:r>
            <a:r>
              <a:rPr sz="1500" b="0" spc="-5" dirty="0">
                <a:latin typeface="Arial"/>
                <a:cs typeface="Arial"/>
              </a:rPr>
              <a:t>a</a:t>
            </a:r>
            <a:r>
              <a:rPr sz="1500" b="0" spc="36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blockchain.</a:t>
            </a:r>
            <a:endParaRPr lang="en-US" sz="1500" b="0" spc="-10" dirty="0">
              <a:latin typeface="Arial"/>
              <a:cs typeface="Arial"/>
            </a:endParaRPr>
          </a:p>
          <a:p>
            <a:pPr marL="472440" marR="5080" indent="-317500">
              <a:lnSpc>
                <a:spcPct val="114399"/>
              </a:lnSpc>
              <a:spcBef>
                <a:spcPts val="20"/>
              </a:spcBef>
              <a:buChar char="●"/>
              <a:tabLst>
                <a:tab pos="472440" algn="l"/>
                <a:tab pos="473075" algn="l"/>
              </a:tabLst>
            </a:pPr>
            <a:endParaRPr sz="1500" dirty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500" spc="-15" dirty="0"/>
              <a:t>Point-to-point </a:t>
            </a:r>
            <a:r>
              <a:rPr sz="1500" spc="-20" dirty="0"/>
              <a:t>vs</a:t>
            </a:r>
            <a:r>
              <a:rPr sz="1500" spc="125" dirty="0"/>
              <a:t> </a:t>
            </a:r>
            <a:r>
              <a:rPr sz="1500" spc="-15" dirty="0"/>
              <a:t>Global:</a:t>
            </a:r>
            <a:endParaRPr sz="1500" dirty="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72440" indent="-318135">
              <a:lnSpc>
                <a:spcPct val="100000"/>
              </a:lnSpc>
              <a:spcBef>
                <a:spcPts val="5"/>
              </a:spcBef>
              <a:buChar char="●"/>
              <a:tabLst>
                <a:tab pos="472440" algn="l"/>
                <a:tab pos="473075" algn="l"/>
              </a:tabLst>
            </a:pPr>
            <a:r>
              <a:rPr sz="1500" b="0" spc="-20" dirty="0">
                <a:latin typeface="Arial"/>
                <a:cs typeface="Arial"/>
              </a:rPr>
              <a:t>If</a:t>
            </a:r>
            <a:r>
              <a:rPr sz="1500" b="0" spc="114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Quorum</a:t>
            </a:r>
            <a:r>
              <a:rPr sz="1500" b="0" spc="11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uses</a:t>
            </a:r>
            <a:r>
              <a:rPr sz="1500" b="0" spc="9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global</a:t>
            </a:r>
            <a:r>
              <a:rPr sz="1500" b="0" spc="12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broadcasting,</a:t>
            </a:r>
            <a:r>
              <a:rPr sz="1500" b="0" spc="95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message</a:t>
            </a:r>
            <a:r>
              <a:rPr sz="1500" b="0" spc="114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will</a:t>
            </a:r>
            <a:r>
              <a:rPr sz="1500" b="0" spc="10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be</a:t>
            </a:r>
            <a:r>
              <a:rPr sz="1500" b="0" spc="90" dirty="0">
                <a:latin typeface="Arial"/>
                <a:cs typeface="Arial"/>
              </a:rPr>
              <a:t> </a:t>
            </a:r>
            <a:r>
              <a:rPr sz="1500" b="0" dirty="0">
                <a:latin typeface="Arial"/>
                <a:cs typeface="Arial"/>
              </a:rPr>
              <a:t>shared</a:t>
            </a:r>
            <a:r>
              <a:rPr sz="1500" b="0" spc="7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to</a:t>
            </a:r>
            <a:r>
              <a:rPr sz="1500" b="0" spc="11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all</a:t>
            </a:r>
            <a:r>
              <a:rPr sz="1500" b="0" spc="9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nodes</a:t>
            </a:r>
            <a:r>
              <a:rPr sz="1500" b="0" spc="9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but</a:t>
            </a:r>
            <a:r>
              <a:rPr sz="1500" b="0" spc="12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there</a:t>
            </a:r>
            <a:r>
              <a:rPr sz="1500" b="0" spc="8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is</a:t>
            </a:r>
            <a:r>
              <a:rPr sz="1500" b="0" spc="12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an</a:t>
            </a:r>
            <a:r>
              <a:rPr sz="1500" b="0" spc="85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increased</a:t>
            </a:r>
          </a:p>
          <a:p>
            <a:pPr marL="472440">
              <a:lnSpc>
                <a:spcPct val="100000"/>
              </a:lnSpc>
              <a:spcBef>
                <a:spcPts val="260"/>
              </a:spcBef>
            </a:pPr>
            <a:r>
              <a:rPr sz="1500" b="0" spc="-5" dirty="0">
                <a:latin typeface="Arial"/>
                <a:cs typeface="Arial"/>
              </a:rPr>
              <a:t>risk </a:t>
            </a:r>
            <a:r>
              <a:rPr sz="1500" b="0" spc="-10" dirty="0">
                <a:latin typeface="Arial"/>
                <a:cs typeface="Arial"/>
              </a:rPr>
              <a:t>of privacy</a:t>
            </a:r>
            <a:r>
              <a:rPr sz="1500" b="0" spc="55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leak.</a:t>
            </a:r>
          </a:p>
          <a:p>
            <a:pPr marL="472440" indent="-318135">
              <a:lnSpc>
                <a:spcPct val="100000"/>
              </a:lnSpc>
              <a:spcBef>
                <a:spcPts val="245"/>
              </a:spcBef>
              <a:buChar char="●"/>
              <a:tabLst>
                <a:tab pos="472440" algn="l"/>
                <a:tab pos="473075" algn="l"/>
              </a:tabLst>
            </a:pPr>
            <a:r>
              <a:rPr sz="1500" b="0" spc="-20" dirty="0">
                <a:latin typeface="Arial"/>
                <a:cs typeface="Arial"/>
              </a:rPr>
              <a:t>If</a:t>
            </a:r>
            <a:r>
              <a:rPr sz="1500" b="0" spc="65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point-to-point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message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passing</a:t>
            </a:r>
            <a:r>
              <a:rPr sz="1500" b="0" spc="5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is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used,</a:t>
            </a:r>
            <a:r>
              <a:rPr sz="1500" b="0" spc="5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message</a:t>
            </a:r>
            <a:r>
              <a:rPr sz="1500" b="0" spc="6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will</a:t>
            </a:r>
            <a:r>
              <a:rPr sz="1500" b="0" spc="60" dirty="0">
                <a:latin typeface="Arial"/>
                <a:cs typeface="Arial"/>
              </a:rPr>
              <a:t> </a:t>
            </a:r>
            <a:r>
              <a:rPr sz="1500" b="0" dirty="0">
                <a:latin typeface="Arial"/>
                <a:cs typeface="Arial"/>
              </a:rPr>
              <a:t>be</a:t>
            </a:r>
            <a:r>
              <a:rPr sz="1500" b="0" spc="4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shared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to</a:t>
            </a:r>
            <a:r>
              <a:rPr sz="1500" b="0" spc="45" dirty="0">
                <a:latin typeface="Arial"/>
                <a:cs typeface="Arial"/>
              </a:rPr>
              <a:t> </a:t>
            </a:r>
            <a:r>
              <a:rPr sz="1500" b="0" dirty="0">
                <a:latin typeface="Arial"/>
                <a:cs typeface="Arial"/>
              </a:rPr>
              <a:t>only</a:t>
            </a:r>
            <a:r>
              <a:rPr sz="1500" b="0" spc="25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relevant</a:t>
            </a:r>
            <a:r>
              <a:rPr sz="1500" b="0" spc="5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node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15" dirty="0">
                <a:latin typeface="Arial"/>
                <a:cs typeface="Arial"/>
              </a:rPr>
              <a:t>and</a:t>
            </a:r>
            <a:r>
              <a:rPr sz="1500" b="0" spc="70" dirty="0">
                <a:latin typeface="Arial"/>
                <a:cs typeface="Arial"/>
              </a:rPr>
              <a:t> </a:t>
            </a:r>
            <a:r>
              <a:rPr sz="1500" b="0" spc="-5" dirty="0">
                <a:latin typeface="Arial"/>
                <a:cs typeface="Arial"/>
              </a:rPr>
              <a:t>private</a:t>
            </a:r>
          </a:p>
          <a:p>
            <a:pPr marL="472440">
              <a:lnSpc>
                <a:spcPct val="100000"/>
              </a:lnSpc>
              <a:spcBef>
                <a:spcPts val="265"/>
              </a:spcBef>
            </a:pPr>
            <a:r>
              <a:rPr sz="1500" b="0" spc="-10" dirty="0">
                <a:latin typeface="Arial"/>
                <a:cs typeface="Arial"/>
              </a:rPr>
              <a:t>information will be</a:t>
            </a:r>
            <a:r>
              <a:rPr sz="1500" b="0" spc="80" dirty="0">
                <a:latin typeface="Arial"/>
                <a:cs typeface="Arial"/>
              </a:rPr>
              <a:t> </a:t>
            </a:r>
            <a:r>
              <a:rPr sz="1500" b="0" spc="-10" dirty="0">
                <a:latin typeface="Arial"/>
                <a:cs typeface="Arial"/>
              </a:rPr>
              <a:t>secured.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86693-1181-47D6-94B7-F1727887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3" y="178003"/>
            <a:ext cx="1926851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9CD955-3C2B-49A0-9F12-7F82F1D6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45718"/>
            <a:ext cx="16522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dirty="0">
                <a:latin typeface="Arial"/>
                <a:cs typeface="Arial"/>
              </a:rPr>
              <a:t>Trade-offs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5285" y="3762831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9477" y="450044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993" y="1013547"/>
            <a:ext cx="8368030" cy="3894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15" dirty="0">
                <a:latin typeface="Arial"/>
                <a:cs typeface="Arial"/>
              </a:rPr>
              <a:t>Code-in-law </a:t>
            </a:r>
            <a:r>
              <a:rPr sz="1500" b="1" spc="-5" dirty="0">
                <a:latin typeface="Arial"/>
                <a:cs typeface="Arial"/>
              </a:rPr>
              <a:t>Vs </a:t>
            </a:r>
            <a:r>
              <a:rPr sz="1500" b="1" spc="-15" dirty="0">
                <a:latin typeface="Arial"/>
                <a:cs typeface="Arial"/>
              </a:rPr>
              <a:t>existing </a:t>
            </a:r>
            <a:r>
              <a:rPr sz="1500" b="1" spc="-10" dirty="0">
                <a:latin typeface="Arial"/>
                <a:cs typeface="Arial"/>
              </a:rPr>
              <a:t>legal</a:t>
            </a:r>
            <a:r>
              <a:rPr sz="1500" b="1" spc="17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systems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69900" marR="5080" indent="-317500" algn="just">
              <a:lnSpc>
                <a:spcPct val="115100"/>
              </a:lnSpc>
              <a:buChar char="●"/>
              <a:tabLst>
                <a:tab pos="470534" algn="l"/>
              </a:tabLst>
            </a:pPr>
            <a:r>
              <a:rPr sz="1500" spc="-2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Quorum </a:t>
            </a:r>
            <a:r>
              <a:rPr sz="1500" spc="-10" dirty="0">
                <a:latin typeface="Arial"/>
                <a:cs typeface="Arial"/>
              </a:rPr>
              <a:t>follows </a:t>
            </a:r>
            <a:r>
              <a:rPr sz="1500" spc="-5" dirty="0">
                <a:latin typeface="Arial"/>
                <a:cs typeface="Arial"/>
              </a:rPr>
              <a:t>traditional </a:t>
            </a:r>
            <a:r>
              <a:rPr sz="1500" spc="-10" dirty="0">
                <a:latin typeface="Arial"/>
                <a:cs typeface="Arial"/>
              </a:rPr>
              <a:t>legal </a:t>
            </a:r>
            <a:r>
              <a:rPr sz="1500" dirty="0">
                <a:latin typeface="Arial"/>
                <a:cs typeface="Arial"/>
              </a:rPr>
              <a:t>systems, </a:t>
            </a:r>
            <a:r>
              <a:rPr sz="1500" spc="-5" dirty="0">
                <a:latin typeface="Arial"/>
                <a:cs typeface="Arial"/>
              </a:rPr>
              <a:t>it </a:t>
            </a:r>
            <a:r>
              <a:rPr sz="1500" spc="-10" dirty="0">
                <a:latin typeface="Arial"/>
                <a:cs typeface="Arial"/>
              </a:rPr>
              <a:t>will </a:t>
            </a:r>
            <a:r>
              <a:rPr sz="1500" spc="-5" dirty="0">
                <a:latin typeface="Arial"/>
                <a:cs typeface="Arial"/>
              </a:rPr>
              <a:t>become easy </a:t>
            </a:r>
            <a:r>
              <a:rPr sz="1500" spc="-10" dirty="0">
                <a:latin typeface="Arial"/>
                <a:cs typeface="Arial"/>
              </a:rPr>
              <a:t>to </a:t>
            </a:r>
            <a:r>
              <a:rPr sz="1500" dirty="0">
                <a:latin typeface="Arial"/>
                <a:cs typeface="Arial"/>
              </a:rPr>
              <a:t>solve conflicts </a:t>
            </a:r>
            <a:r>
              <a:rPr sz="1500" spc="-1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authorities </a:t>
            </a:r>
            <a:r>
              <a:rPr sz="1500" dirty="0">
                <a:latin typeface="Arial"/>
                <a:cs typeface="Arial"/>
              </a:rPr>
              <a:t>can  </a:t>
            </a:r>
            <a:r>
              <a:rPr sz="1500" spc="-10" dirty="0">
                <a:latin typeface="Arial"/>
                <a:cs typeface="Arial"/>
              </a:rPr>
              <a:t>add or </a:t>
            </a:r>
            <a:r>
              <a:rPr sz="1500" dirty="0">
                <a:latin typeface="Arial"/>
                <a:cs typeface="Arial"/>
              </a:rPr>
              <a:t>modify </a:t>
            </a:r>
            <a:r>
              <a:rPr sz="1500" spc="-5" dirty="0">
                <a:latin typeface="Arial"/>
                <a:cs typeface="Arial"/>
              </a:rPr>
              <a:t>sections </a:t>
            </a:r>
            <a:r>
              <a:rPr sz="1500" spc="-10" dirty="0">
                <a:latin typeface="Arial"/>
                <a:cs typeface="Arial"/>
              </a:rPr>
              <a:t>as </a:t>
            </a:r>
            <a:r>
              <a:rPr sz="1500" spc="-5" dirty="0">
                <a:latin typeface="Arial"/>
                <a:cs typeface="Arial"/>
              </a:rPr>
              <a:t>it is </a:t>
            </a:r>
            <a:r>
              <a:rPr sz="1500" spc="-10" dirty="0">
                <a:latin typeface="Arial"/>
                <a:cs typeface="Arial"/>
              </a:rPr>
              <a:t>under </a:t>
            </a:r>
            <a:r>
              <a:rPr sz="1500" dirty="0">
                <a:latin typeface="Arial"/>
                <a:cs typeface="Arial"/>
              </a:rPr>
              <a:t>legal </a:t>
            </a:r>
            <a:r>
              <a:rPr sz="1500" spc="-5" dirty="0">
                <a:latin typeface="Arial"/>
                <a:cs typeface="Arial"/>
              </a:rPr>
              <a:t>rules and regulations but it is open to human intervention  </a:t>
            </a:r>
            <a:r>
              <a:rPr sz="1500" spc="-15" dirty="0">
                <a:latin typeface="Arial"/>
                <a:cs typeface="Arial"/>
              </a:rPr>
              <a:t>and natural</a:t>
            </a:r>
            <a:r>
              <a:rPr sz="1500" spc="6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disaster.</a:t>
            </a:r>
            <a:endParaRPr sz="1500" dirty="0">
              <a:latin typeface="Arial"/>
              <a:cs typeface="Arial"/>
            </a:endParaRPr>
          </a:p>
          <a:p>
            <a:pPr marL="469900" indent="-318135" algn="just">
              <a:lnSpc>
                <a:spcPct val="100000"/>
              </a:lnSpc>
              <a:spcBef>
                <a:spcPts val="170"/>
              </a:spcBef>
              <a:buChar char="●"/>
              <a:tabLst>
                <a:tab pos="470534" algn="l"/>
              </a:tabLst>
            </a:pPr>
            <a:r>
              <a:rPr sz="1500" spc="-20" dirty="0">
                <a:latin typeface="Arial"/>
                <a:cs typeface="Arial"/>
              </a:rPr>
              <a:t>If</a:t>
            </a:r>
            <a:r>
              <a:rPr sz="1500" spc="254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Quorum</a:t>
            </a:r>
            <a:r>
              <a:rPr sz="1500" spc="30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writes</a:t>
            </a:r>
            <a:r>
              <a:rPr sz="1500" spc="2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sections</a:t>
            </a:r>
            <a:r>
              <a:rPr sz="1500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</a:t>
            </a:r>
            <a:r>
              <a:rPr sz="1500" spc="254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code</a:t>
            </a:r>
            <a:r>
              <a:rPr sz="1500" spc="254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and</a:t>
            </a:r>
            <a:r>
              <a:rPr sz="1500" spc="254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adds</a:t>
            </a:r>
            <a:r>
              <a:rPr sz="1500" spc="2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2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to</a:t>
            </a:r>
            <a:r>
              <a:rPr sz="1500" spc="25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the</a:t>
            </a:r>
            <a:r>
              <a:rPr sz="1500" spc="26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blockchain,</a:t>
            </a:r>
            <a:r>
              <a:rPr sz="1500" spc="26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28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will</a:t>
            </a:r>
            <a:r>
              <a:rPr sz="1500" spc="26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not</a:t>
            </a:r>
            <a:r>
              <a:rPr sz="1500" spc="28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be</a:t>
            </a:r>
            <a:r>
              <a:rPr sz="1500" spc="254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easy</a:t>
            </a:r>
            <a:r>
              <a:rPr sz="1500" spc="2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to</a:t>
            </a:r>
            <a:r>
              <a:rPr sz="1500" spc="2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modify</a:t>
            </a:r>
            <a:r>
              <a:rPr sz="1500" spc="2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</a:pPr>
            <a:r>
              <a:rPr sz="1500" spc="-15" dirty="0">
                <a:latin typeface="Arial"/>
                <a:cs typeface="Arial"/>
              </a:rPr>
              <a:t>without </a:t>
            </a:r>
            <a:r>
              <a:rPr sz="1500" spc="-10" dirty="0">
                <a:latin typeface="Arial"/>
                <a:cs typeface="Arial"/>
              </a:rPr>
              <a:t>permission of authority </a:t>
            </a:r>
            <a:r>
              <a:rPr sz="1500" spc="-15" dirty="0">
                <a:latin typeface="Arial"/>
                <a:cs typeface="Arial"/>
              </a:rPr>
              <a:t>but </a:t>
            </a:r>
            <a:r>
              <a:rPr sz="1500" spc="-5" dirty="0">
                <a:latin typeface="Arial"/>
                <a:cs typeface="Arial"/>
              </a:rPr>
              <a:t>it is </a:t>
            </a:r>
            <a:r>
              <a:rPr sz="1500" spc="-15" dirty="0">
                <a:latin typeface="Arial"/>
                <a:cs typeface="Arial"/>
              </a:rPr>
              <a:t>not </a:t>
            </a:r>
            <a:r>
              <a:rPr sz="1500" spc="-10" dirty="0">
                <a:latin typeface="Arial"/>
                <a:cs typeface="Arial"/>
              </a:rPr>
              <a:t>under </a:t>
            </a:r>
            <a:r>
              <a:rPr sz="1500" spc="-15" dirty="0">
                <a:latin typeface="Arial"/>
                <a:cs typeface="Arial"/>
              </a:rPr>
              <a:t>any </a:t>
            </a:r>
            <a:r>
              <a:rPr sz="1500" spc="-10" dirty="0">
                <a:latin typeface="Arial"/>
                <a:cs typeface="Arial"/>
              </a:rPr>
              <a:t>rules </a:t>
            </a:r>
            <a:r>
              <a:rPr sz="1500" spc="-15" dirty="0">
                <a:latin typeface="Arial"/>
                <a:cs typeface="Arial"/>
              </a:rPr>
              <a:t>and</a:t>
            </a:r>
            <a:r>
              <a:rPr sz="1500" spc="35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regulations.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latin typeface="Arial"/>
                <a:cs typeface="Arial"/>
              </a:rPr>
              <a:t>Build </a:t>
            </a:r>
            <a:r>
              <a:rPr sz="1500" b="1" spc="-5" dirty="0">
                <a:latin typeface="Arial"/>
                <a:cs typeface="Arial"/>
              </a:rPr>
              <a:t>Vs</a:t>
            </a:r>
            <a:r>
              <a:rPr sz="1500" b="1" spc="2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Re-use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469900" indent="-318135">
              <a:lnSpc>
                <a:spcPct val="100000"/>
              </a:lnSpc>
              <a:buChar char="●"/>
              <a:tabLst>
                <a:tab pos="469900" algn="l"/>
                <a:tab pos="470534" algn="l"/>
              </a:tabLst>
            </a:pPr>
            <a:r>
              <a:rPr sz="1500" spc="-20" dirty="0">
                <a:latin typeface="Arial"/>
                <a:cs typeface="Arial"/>
              </a:rPr>
              <a:t>If </a:t>
            </a:r>
            <a:r>
              <a:rPr sz="1500" spc="-10" dirty="0">
                <a:latin typeface="Arial"/>
                <a:cs typeface="Arial"/>
              </a:rPr>
              <a:t>Quorum </a:t>
            </a:r>
            <a:r>
              <a:rPr sz="1500" spc="-5" dirty="0">
                <a:latin typeface="Arial"/>
                <a:cs typeface="Arial"/>
              </a:rPr>
              <a:t>doesn’t increase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-5" dirty="0">
                <a:latin typeface="Arial"/>
                <a:cs typeface="Arial"/>
              </a:rPr>
              <a:t>robustness, it </a:t>
            </a:r>
            <a:r>
              <a:rPr sz="1500" spc="-10" dirty="0">
                <a:latin typeface="Arial"/>
                <a:cs typeface="Arial"/>
              </a:rPr>
              <a:t>will have to </a:t>
            </a:r>
            <a:r>
              <a:rPr sz="1500" spc="-5" dirty="0">
                <a:latin typeface="Arial"/>
                <a:cs typeface="Arial"/>
              </a:rPr>
              <a:t>start </a:t>
            </a:r>
            <a:r>
              <a:rPr sz="1500" spc="-10" dirty="0">
                <a:latin typeface="Arial"/>
                <a:cs typeface="Arial"/>
              </a:rPr>
              <a:t>from </a:t>
            </a:r>
            <a:r>
              <a:rPr sz="1500" spc="-5" dirty="0">
                <a:latin typeface="Arial"/>
                <a:cs typeface="Arial"/>
              </a:rPr>
              <a:t>the beginning </a:t>
            </a:r>
            <a:r>
              <a:rPr sz="1500" spc="-10" dirty="0">
                <a:latin typeface="Arial"/>
                <a:cs typeface="Arial"/>
              </a:rPr>
              <a:t>which will </a:t>
            </a:r>
            <a:r>
              <a:rPr sz="1500" spc="-5" dirty="0">
                <a:latin typeface="Arial"/>
                <a:cs typeface="Arial"/>
              </a:rPr>
              <a:t>provide</a:t>
            </a:r>
            <a:r>
              <a:rPr sz="1500" spc="3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500" spc="-10" dirty="0">
                <a:latin typeface="Arial"/>
                <a:cs typeface="Arial"/>
              </a:rPr>
              <a:t>the flexibility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0" dirty="0">
                <a:latin typeface="Arial"/>
                <a:cs typeface="Arial"/>
              </a:rPr>
              <a:t>develop according </a:t>
            </a:r>
            <a:r>
              <a:rPr sz="1500" spc="-5" dirty="0">
                <a:latin typeface="Arial"/>
                <a:cs typeface="Arial"/>
              </a:rPr>
              <a:t>to </a:t>
            </a:r>
            <a:r>
              <a:rPr sz="1500" spc="-15" dirty="0">
                <a:latin typeface="Arial"/>
                <a:cs typeface="Arial"/>
              </a:rPr>
              <a:t>new </a:t>
            </a:r>
            <a:r>
              <a:rPr sz="1500" spc="-10" dirty="0">
                <a:latin typeface="Arial"/>
                <a:cs typeface="Arial"/>
              </a:rPr>
              <a:t>requirements but the </a:t>
            </a:r>
            <a:r>
              <a:rPr sz="1500" spc="-5" dirty="0">
                <a:latin typeface="Arial"/>
                <a:cs typeface="Arial"/>
              </a:rPr>
              <a:t>time to market </a:t>
            </a:r>
            <a:r>
              <a:rPr sz="1500" spc="-10" dirty="0">
                <a:latin typeface="Arial"/>
                <a:cs typeface="Arial"/>
              </a:rPr>
              <a:t>will</a:t>
            </a:r>
            <a:r>
              <a:rPr sz="1500" spc="36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increase.</a:t>
            </a:r>
            <a:endParaRPr sz="1500" dirty="0">
              <a:latin typeface="Arial"/>
              <a:cs typeface="Arial"/>
            </a:endParaRPr>
          </a:p>
          <a:p>
            <a:pPr marL="469900" marR="6985" indent="-317500">
              <a:lnSpc>
                <a:spcPts val="1939"/>
              </a:lnSpc>
              <a:spcBef>
                <a:spcPts val="90"/>
              </a:spcBef>
              <a:buChar char="●"/>
              <a:tabLst>
                <a:tab pos="469900" algn="l"/>
                <a:tab pos="470534" algn="l"/>
              </a:tabLst>
            </a:pPr>
            <a:r>
              <a:rPr sz="1500" spc="-20" dirty="0">
                <a:latin typeface="Arial"/>
                <a:cs typeface="Arial"/>
              </a:rPr>
              <a:t>If </a:t>
            </a:r>
            <a:r>
              <a:rPr sz="1500" spc="-5" dirty="0">
                <a:latin typeface="Arial"/>
                <a:cs typeface="Arial"/>
              </a:rPr>
              <a:t>Quorum </a:t>
            </a:r>
            <a:r>
              <a:rPr sz="1500" spc="-10" dirty="0">
                <a:latin typeface="Arial"/>
                <a:cs typeface="Arial"/>
              </a:rPr>
              <a:t>uses </a:t>
            </a:r>
            <a:r>
              <a:rPr sz="1500" spc="-5" dirty="0">
                <a:latin typeface="Arial"/>
                <a:cs typeface="Arial"/>
              </a:rPr>
              <a:t>previously </a:t>
            </a:r>
            <a:r>
              <a:rPr sz="1500" spc="-10" dirty="0">
                <a:latin typeface="Arial"/>
                <a:cs typeface="Arial"/>
              </a:rPr>
              <a:t>built </a:t>
            </a:r>
            <a:r>
              <a:rPr sz="1500" spc="-5" dirty="0">
                <a:latin typeface="Arial"/>
                <a:cs typeface="Arial"/>
              </a:rPr>
              <a:t>technology, </a:t>
            </a:r>
            <a:r>
              <a:rPr sz="1500" spc="-1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time </a:t>
            </a:r>
            <a:r>
              <a:rPr sz="1500" spc="-1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market </a:t>
            </a:r>
            <a:r>
              <a:rPr sz="1500" spc="-10" dirty="0">
                <a:latin typeface="Arial"/>
                <a:cs typeface="Arial"/>
              </a:rPr>
              <a:t>will reduce </a:t>
            </a:r>
            <a:r>
              <a:rPr sz="1500" spc="5" dirty="0">
                <a:latin typeface="Arial"/>
                <a:cs typeface="Arial"/>
              </a:rPr>
              <a:t>but </a:t>
            </a:r>
            <a:r>
              <a:rPr sz="1500" spc="-5" dirty="0">
                <a:latin typeface="Arial"/>
                <a:cs typeface="Arial"/>
              </a:rPr>
              <a:t>it </a:t>
            </a:r>
            <a:r>
              <a:rPr sz="1500" dirty="0">
                <a:latin typeface="Arial"/>
                <a:cs typeface="Arial"/>
              </a:rPr>
              <a:t>may </a:t>
            </a:r>
            <a:r>
              <a:rPr sz="1500" spc="-10" dirty="0">
                <a:latin typeface="Arial"/>
                <a:cs typeface="Arial"/>
              </a:rPr>
              <a:t>not </a:t>
            </a:r>
            <a:r>
              <a:rPr sz="1500" spc="-5" dirty="0">
                <a:latin typeface="Arial"/>
                <a:cs typeface="Arial"/>
              </a:rPr>
              <a:t>gain the  </a:t>
            </a:r>
            <a:r>
              <a:rPr sz="1500" spc="-15" dirty="0">
                <a:latin typeface="Arial"/>
                <a:cs typeface="Arial"/>
              </a:rPr>
              <a:t>exact </a:t>
            </a:r>
            <a:r>
              <a:rPr sz="1500" spc="-10" dirty="0">
                <a:latin typeface="Arial"/>
                <a:cs typeface="Arial"/>
              </a:rPr>
              <a:t>level of flexibility </a:t>
            </a:r>
            <a:r>
              <a:rPr sz="1500" spc="-5" dirty="0">
                <a:latin typeface="Arial"/>
                <a:cs typeface="Arial"/>
              </a:rPr>
              <a:t>it</a:t>
            </a:r>
            <a:r>
              <a:rPr sz="1500" spc="170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needs.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7017E0-4921-42C0-BAAC-A2E0FB5E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19980"/>
            <a:ext cx="1671149" cy="1255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509473-0F4E-49D0-BED0-97FB9013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514600" y="2727325"/>
            <a:ext cx="38112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22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210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0988" y="16808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6431" y="17445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8963" y="12543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432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Office Theme</vt:lpstr>
      <vt:lpstr>Advantages and Disadvantages of  Quorum</vt:lpstr>
      <vt:lpstr>Advantages</vt:lpstr>
      <vt:lpstr>Disadvantages</vt:lpstr>
      <vt:lpstr>Trade-offs</vt:lpstr>
      <vt:lpstr>Trade-offs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 Quorum</dc:title>
  <cp:lastModifiedBy>hp</cp:lastModifiedBy>
  <cp:revision>2</cp:revision>
  <dcterms:created xsi:type="dcterms:W3CDTF">2020-01-02T16:39:57Z</dcterms:created>
  <dcterms:modified xsi:type="dcterms:W3CDTF">2020-01-04T11:24:25Z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