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29271" y="414527"/>
            <a:ext cx="1487424" cy="475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334511" y="1597151"/>
            <a:ext cx="2474976" cy="792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51479" y="2561335"/>
            <a:ext cx="324104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1261" y="1147097"/>
            <a:ext cx="8361476" cy="2373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244" y="4876901"/>
            <a:ext cx="197358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37294" y="4833859"/>
            <a:ext cx="122554" cy="168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A01A6A-CD11-473F-B3FE-A23E1C4EB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1480" y="2287905"/>
            <a:ext cx="3241040" cy="574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55" dirty="0"/>
              <a:t> </a:t>
            </a:r>
            <a:r>
              <a:rPr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49994" y="4822037"/>
            <a:ext cx="971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52D3304-AF6A-44B2-802A-A408A689B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64947"/>
            <a:ext cx="232600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dirty="0">
                <a:latin typeface="Arial"/>
                <a:cs typeface="Arial"/>
              </a:rPr>
              <a:t>Data</a:t>
            </a:r>
            <a:r>
              <a:rPr sz="2800" b="0" spc="-95" dirty="0">
                <a:latin typeface="Arial"/>
                <a:cs typeface="Arial"/>
              </a:rPr>
              <a:t> </a:t>
            </a:r>
            <a:r>
              <a:rPr sz="2800" b="0" spc="5" dirty="0">
                <a:latin typeface="Arial"/>
                <a:cs typeface="Arial"/>
              </a:rPr>
              <a:t>Structure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0758" y="1238249"/>
            <a:ext cx="8003642" cy="14786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0"/>
              </a:spcBef>
              <a:buChar char="●"/>
              <a:tabLst>
                <a:tab pos="329565" algn="l"/>
                <a:tab pos="330200" algn="l"/>
              </a:tabLst>
            </a:pPr>
            <a:r>
              <a:rPr spc="-10" dirty="0">
                <a:latin typeface="Arial"/>
                <a:cs typeface="Arial"/>
              </a:rPr>
              <a:t>A data structure </a:t>
            </a:r>
            <a:r>
              <a:rPr spc="-5" dirty="0">
                <a:latin typeface="Arial"/>
                <a:cs typeface="Arial"/>
              </a:rPr>
              <a:t>is a </a:t>
            </a:r>
            <a:r>
              <a:rPr spc="-10" dirty="0">
                <a:latin typeface="Arial"/>
                <a:cs typeface="Arial"/>
              </a:rPr>
              <a:t>functional configuration of </a:t>
            </a:r>
            <a:r>
              <a:rPr spc="-15" dirty="0">
                <a:latin typeface="Arial"/>
                <a:cs typeface="Arial"/>
              </a:rPr>
              <a:t>organizing and </a:t>
            </a:r>
            <a:r>
              <a:rPr spc="-10" dirty="0">
                <a:latin typeface="Arial"/>
                <a:cs typeface="Arial"/>
              </a:rPr>
              <a:t>storing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data.</a:t>
            </a:r>
            <a:endParaRPr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75"/>
              </a:spcBef>
              <a:buChar char="●"/>
              <a:tabLst>
                <a:tab pos="329565" algn="l"/>
                <a:tab pos="330200" algn="l"/>
              </a:tabLst>
            </a:pPr>
            <a:r>
              <a:rPr spc="-20" dirty="0">
                <a:latin typeface="Arial"/>
                <a:cs typeface="Arial"/>
              </a:rPr>
              <a:t>It </a:t>
            </a:r>
            <a:r>
              <a:rPr spc="-10" dirty="0">
                <a:latin typeface="Arial"/>
                <a:cs typeface="Arial"/>
              </a:rPr>
              <a:t>generally contains </a:t>
            </a:r>
            <a:r>
              <a:rPr spc="-15" dirty="0">
                <a:latin typeface="Arial"/>
                <a:cs typeface="Arial"/>
              </a:rPr>
              <a:t>two</a:t>
            </a:r>
            <a:r>
              <a:rPr spc="15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parts:</a:t>
            </a:r>
            <a:endParaRPr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1250"/>
              </a:spcBef>
              <a:buChar char="○"/>
              <a:tabLst>
                <a:tab pos="786765" algn="l"/>
                <a:tab pos="787400" algn="l"/>
              </a:tabLst>
            </a:pPr>
            <a:r>
              <a:rPr spc="-5" dirty="0">
                <a:latin typeface="Arial"/>
                <a:cs typeface="Arial"/>
              </a:rPr>
              <a:t>The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ledger.</a:t>
            </a:r>
            <a:endParaRPr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240"/>
              </a:spcBef>
              <a:buChar char="○"/>
              <a:tabLst>
                <a:tab pos="786765" algn="l"/>
                <a:tab pos="787400" algn="l"/>
              </a:tabLst>
            </a:pPr>
            <a:r>
              <a:rPr spc="-5" dirty="0">
                <a:latin typeface="Arial"/>
                <a:cs typeface="Arial"/>
              </a:rPr>
              <a:t>The</a:t>
            </a:r>
            <a:r>
              <a:rPr spc="-9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states.</a:t>
            </a:r>
            <a:endParaRPr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32FBA7-8996-4091-AEBB-4D9ABF151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400" y="2747058"/>
            <a:ext cx="6413199" cy="21377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6246B9F-768D-48D2-9364-D492220A3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5718"/>
            <a:ext cx="113474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dirty="0">
                <a:latin typeface="Arial"/>
                <a:cs typeface="Arial"/>
              </a:rPr>
              <a:t>Ledger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13042" y="2702178"/>
            <a:ext cx="0" cy="198120"/>
          </a:xfrm>
          <a:custGeom>
            <a:avLst/>
            <a:gdLst/>
            <a:ahLst/>
            <a:cxnLst/>
            <a:rect l="l" t="t" r="r" b="b"/>
            <a:pathLst>
              <a:path h="198119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487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07173" y="2702178"/>
            <a:ext cx="0" cy="198120"/>
          </a:xfrm>
          <a:custGeom>
            <a:avLst/>
            <a:gdLst/>
            <a:ahLst/>
            <a:cxnLst/>
            <a:rect l="l" t="t" r="r" b="b"/>
            <a:pathLst>
              <a:path h="198119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518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84514" y="2702178"/>
            <a:ext cx="0" cy="198120"/>
          </a:xfrm>
          <a:custGeom>
            <a:avLst/>
            <a:gdLst/>
            <a:ahLst/>
            <a:cxnLst/>
            <a:rect l="l" t="t" r="r" b="b"/>
            <a:pathLst>
              <a:path h="198119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487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0758" y="1181480"/>
            <a:ext cx="8194675" cy="329449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0"/>
              </a:spcBef>
              <a:buChar char="●"/>
              <a:tabLst>
                <a:tab pos="329565" algn="l"/>
                <a:tab pos="330200" algn="l"/>
              </a:tabLst>
            </a:pPr>
            <a:r>
              <a:rPr sz="2000" spc="-10" dirty="0">
                <a:latin typeface="Arial"/>
                <a:cs typeface="Arial"/>
              </a:rPr>
              <a:t>A ledger </a:t>
            </a:r>
            <a:r>
              <a:rPr sz="2000" spc="-5" dirty="0">
                <a:latin typeface="Arial"/>
                <a:cs typeface="Arial"/>
              </a:rPr>
              <a:t>is a </a:t>
            </a:r>
            <a:r>
              <a:rPr sz="2000" spc="-10" dirty="0">
                <a:latin typeface="Arial"/>
                <a:cs typeface="Arial"/>
              </a:rPr>
              <a:t>chronological storage of facts or </a:t>
            </a:r>
            <a:r>
              <a:rPr sz="2000" spc="-15" dirty="0">
                <a:latin typeface="Arial"/>
                <a:cs typeface="Arial"/>
              </a:rPr>
              <a:t>records</a:t>
            </a:r>
            <a:r>
              <a:rPr sz="2000" spc="27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order.</a:t>
            </a:r>
            <a:endParaRPr sz="20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75"/>
              </a:spcBef>
              <a:buChar char="●"/>
              <a:tabLst>
                <a:tab pos="329565" algn="l"/>
                <a:tab pos="330200" algn="l"/>
              </a:tabLst>
            </a:pPr>
            <a:r>
              <a:rPr sz="2000" spc="-10" dirty="0">
                <a:latin typeface="Arial"/>
                <a:cs typeface="Arial"/>
              </a:rPr>
              <a:t>Facts </a:t>
            </a:r>
            <a:r>
              <a:rPr sz="2000" spc="-15" dirty="0">
                <a:latin typeface="Arial"/>
                <a:cs typeface="Arial"/>
              </a:rPr>
              <a:t>are </a:t>
            </a:r>
            <a:r>
              <a:rPr sz="2000" dirty="0">
                <a:latin typeface="Arial"/>
                <a:cs typeface="Arial"/>
              </a:rPr>
              <a:t>like </a:t>
            </a:r>
            <a:r>
              <a:rPr sz="2000" spc="-20" dirty="0">
                <a:latin typeface="Arial"/>
                <a:cs typeface="Arial"/>
              </a:rPr>
              <a:t>rows </a:t>
            </a:r>
            <a:r>
              <a:rPr sz="2000" spc="-5" dirty="0">
                <a:latin typeface="Arial"/>
                <a:cs typeface="Arial"/>
              </a:rPr>
              <a:t>in a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table.</a:t>
            </a:r>
            <a:endParaRPr sz="2000" dirty="0">
              <a:latin typeface="Arial"/>
              <a:cs typeface="Arial"/>
            </a:endParaRPr>
          </a:p>
          <a:p>
            <a:pPr marL="329565" indent="-305435">
              <a:lnSpc>
                <a:spcPct val="100000"/>
              </a:lnSpc>
              <a:spcBef>
                <a:spcPts val="1250"/>
              </a:spcBef>
              <a:buSzPct val="85714"/>
              <a:buChar char="●"/>
              <a:tabLst>
                <a:tab pos="329565" algn="l"/>
                <a:tab pos="330200" algn="l"/>
              </a:tabLst>
            </a:pPr>
            <a:r>
              <a:rPr sz="2000" spc="-5" dirty="0">
                <a:latin typeface="Arial"/>
                <a:cs typeface="Arial"/>
              </a:rPr>
              <a:t>All </a:t>
            </a:r>
            <a:r>
              <a:rPr sz="2000" spc="-15" dirty="0">
                <a:latin typeface="Arial"/>
                <a:cs typeface="Arial"/>
              </a:rPr>
              <a:t>peers </a:t>
            </a:r>
            <a:r>
              <a:rPr sz="2000" spc="-5" dirty="0">
                <a:latin typeface="Arial"/>
                <a:cs typeface="Arial"/>
              </a:rPr>
              <a:t>to a </a:t>
            </a:r>
            <a:r>
              <a:rPr sz="2000" spc="-10" dirty="0">
                <a:latin typeface="Arial"/>
                <a:cs typeface="Arial"/>
              </a:rPr>
              <a:t>shared </a:t>
            </a:r>
            <a:r>
              <a:rPr sz="2000" spc="-5" dirty="0">
                <a:latin typeface="Arial"/>
                <a:cs typeface="Arial"/>
              </a:rPr>
              <a:t>fact </a:t>
            </a:r>
            <a:r>
              <a:rPr sz="2000" spc="-10" dirty="0">
                <a:latin typeface="Arial"/>
                <a:cs typeface="Arial"/>
              </a:rPr>
              <a:t>stores identical</a:t>
            </a:r>
            <a:r>
              <a:rPr sz="2000" spc="18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records.</a:t>
            </a:r>
            <a:endParaRPr sz="20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329565" algn="l"/>
                <a:tab pos="330200" algn="l"/>
              </a:tabLst>
            </a:pPr>
            <a:r>
              <a:rPr sz="2000" spc="-15" dirty="0">
                <a:latin typeface="Arial"/>
                <a:cs typeface="Arial"/>
              </a:rPr>
              <a:t>Quorum nodes </a:t>
            </a:r>
            <a:r>
              <a:rPr sz="2000" spc="-10" dirty="0">
                <a:latin typeface="Arial"/>
                <a:cs typeface="Arial"/>
              </a:rPr>
              <a:t>use distributed ledger</a:t>
            </a:r>
            <a:r>
              <a:rPr sz="2000" spc="1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mechanism.</a:t>
            </a:r>
            <a:endParaRPr sz="20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329565" algn="l"/>
                <a:tab pos="330200" algn="l"/>
              </a:tabLst>
            </a:pPr>
            <a:r>
              <a:rPr sz="2000" spc="-10" dirty="0">
                <a:latin typeface="Arial"/>
                <a:cs typeface="Arial"/>
              </a:rPr>
              <a:t>Each </a:t>
            </a:r>
            <a:r>
              <a:rPr sz="2000" spc="-15" dirty="0">
                <a:latin typeface="Arial"/>
                <a:cs typeface="Arial"/>
              </a:rPr>
              <a:t>peer </a:t>
            </a:r>
            <a:r>
              <a:rPr sz="2000" spc="-10" dirty="0">
                <a:latin typeface="Arial"/>
                <a:cs typeface="Arial"/>
              </a:rPr>
              <a:t>only sees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subset of facts on the ledger </a:t>
            </a:r>
            <a:r>
              <a:rPr sz="2000" spc="-15" dirty="0">
                <a:latin typeface="Arial"/>
                <a:cs typeface="Arial"/>
              </a:rPr>
              <a:t>and </a:t>
            </a:r>
            <a:r>
              <a:rPr sz="2000" spc="-10" dirty="0">
                <a:latin typeface="Arial"/>
                <a:cs typeface="Arial"/>
              </a:rPr>
              <a:t>no </a:t>
            </a:r>
            <a:r>
              <a:rPr sz="2000" spc="-15" dirty="0">
                <a:latin typeface="Arial"/>
                <a:cs typeface="Arial"/>
              </a:rPr>
              <a:t>peer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spc="-20" dirty="0">
                <a:latin typeface="Arial"/>
                <a:cs typeface="Arial"/>
              </a:rPr>
              <a:t>aware </a:t>
            </a:r>
            <a:r>
              <a:rPr sz="2000" spc="-10" dirty="0">
                <a:latin typeface="Arial"/>
                <a:cs typeface="Arial"/>
              </a:rPr>
              <a:t>of the ledger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1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its </a:t>
            </a:r>
            <a:r>
              <a:rPr sz="2000" spc="-15" dirty="0">
                <a:latin typeface="Arial"/>
                <a:cs typeface="Arial"/>
              </a:rPr>
              <a:t>entirety.</a:t>
            </a:r>
            <a:endParaRPr sz="20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45"/>
              </a:spcBef>
              <a:buChar char="●"/>
              <a:tabLst>
                <a:tab pos="329565" algn="l"/>
                <a:tab pos="330200" algn="l"/>
              </a:tabLst>
            </a:pPr>
            <a:r>
              <a:rPr sz="2000" spc="-10" dirty="0">
                <a:latin typeface="Arial"/>
                <a:cs typeface="Arial"/>
              </a:rPr>
              <a:t>There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spc="-10" dirty="0">
                <a:latin typeface="Arial"/>
                <a:cs typeface="Arial"/>
              </a:rPr>
              <a:t>no single data storage. </a:t>
            </a:r>
            <a:r>
              <a:rPr sz="2000" spc="-5" dirty="0">
                <a:latin typeface="Arial"/>
                <a:cs typeface="Arial"/>
              </a:rPr>
              <a:t>Each </a:t>
            </a:r>
            <a:r>
              <a:rPr sz="2000" spc="-15" dirty="0">
                <a:latin typeface="Arial"/>
                <a:cs typeface="Arial"/>
              </a:rPr>
              <a:t>node </a:t>
            </a:r>
            <a:r>
              <a:rPr sz="2000" spc="-10" dirty="0">
                <a:latin typeface="Arial"/>
                <a:cs typeface="Arial"/>
              </a:rPr>
              <a:t>maintains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separate</a:t>
            </a:r>
            <a:r>
              <a:rPr sz="2000" spc="23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database.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BC20DF1-E619-4A39-B003-4ACBCE29A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64947"/>
            <a:ext cx="8604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spc="5" dirty="0">
                <a:latin typeface="Arial"/>
                <a:cs typeface="Arial"/>
              </a:rPr>
              <a:t>St</a:t>
            </a:r>
            <a:r>
              <a:rPr sz="2800" b="0" dirty="0">
                <a:latin typeface="Arial"/>
                <a:cs typeface="Arial"/>
              </a:rPr>
              <a:t>a</a:t>
            </a:r>
            <a:r>
              <a:rPr sz="2800" b="0" spc="5" dirty="0">
                <a:latin typeface="Arial"/>
                <a:cs typeface="Arial"/>
              </a:rPr>
              <a:t>t</a:t>
            </a:r>
            <a:r>
              <a:rPr sz="2800" b="0" dirty="0"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91261" y="1147097"/>
            <a:ext cx="8361476" cy="3170099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468630" indent="-317500">
              <a:lnSpc>
                <a:spcPct val="100000"/>
              </a:lnSpc>
              <a:spcBef>
                <a:spcPts val="360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/>
              <a:t>State is </a:t>
            </a:r>
            <a:r>
              <a:rPr sz="1800" spc="-10" dirty="0"/>
              <a:t>an </a:t>
            </a:r>
            <a:r>
              <a:rPr sz="1800" spc="-5" dirty="0"/>
              <a:t>immutable object </a:t>
            </a:r>
            <a:r>
              <a:rPr sz="1800" spc="-10" dirty="0"/>
              <a:t>that represents facts </a:t>
            </a:r>
            <a:r>
              <a:rPr sz="1800" spc="-5" dirty="0"/>
              <a:t>which </a:t>
            </a:r>
            <a:r>
              <a:rPr sz="1800" spc="-15" dirty="0"/>
              <a:t>are </a:t>
            </a:r>
            <a:r>
              <a:rPr sz="1800" spc="-5" dirty="0"/>
              <a:t>known </a:t>
            </a:r>
            <a:r>
              <a:rPr sz="1800" dirty="0"/>
              <a:t>by </a:t>
            </a:r>
            <a:r>
              <a:rPr sz="1800" spc="-5" dirty="0"/>
              <a:t>one </a:t>
            </a:r>
            <a:r>
              <a:rPr sz="1800" spc="-10" dirty="0"/>
              <a:t>or more nodes at</a:t>
            </a:r>
            <a:r>
              <a:rPr sz="1800" spc="60" dirty="0"/>
              <a:t> </a:t>
            </a:r>
            <a:r>
              <a:rPr sz="1800" spc="-5" dirty="0"/>
              <a:t>a</a:t>
            </a:r>
            <a:r>
              <a:rPr lang="en-US" sz="1800" spc="-5" dirty="0"/>
              <a:t> </a:t>
            </a:r>
            <a:r>
              <a:rPr sz="1800" spc="-5" dirty="0"/>
              <a:t>specific </a:t>
            </a:r>
            <a:r>
              <a:rPr sz="1800" spc="-10" dirty="0"/>
              <a:t>point of </a:t>
            </a:r>
            <a:r>
              <a:rPr sz="1800" spc="-5" dirty="0"/>
              <a:t>time. </a:t>
            </a:r>
            <a:r>
              <a:rPr sz="1800" spc="-10" dirty="0"/>
              <a:t>Data </a:t>
            </a:r>
            <a:r>
              <a:rPr sz="1800" spc="-5" dirty="0"/>
              <a:t>is </a:t>
            </a:r>
            <a:r>
              <a:rPr sz="1800" spc="-10" dirty="0"/>
              <a:t>not modified</a:t>
            </a:r>
            <a:r>
              <a:rPr sz="1800" spc="135" dirty="0"/>
              <a:t> </a:t>
            </a:r>
            <a:r>
              <a:rPr sz="1800" spc="-15" dirty="0"/>
              <a:t>directly.</a:t>
            </a:r>
          </a:p>
          <a:p>
            <a:pPr marL="468630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10" dirty="0"/>
              <a:t>States </a:t>
            </a:r>
            <a:r>
              <a:rPr sz="1800" spc="-15" dirty="0"/>
              <a:t>are never </a:t>
            </a:r>
            <a:r>
              <a:rPr sz="1800" spc="-10" dirty="0"/>
              <a:t>altered, they </a:t>
            </a:r>
            <a:r>
              <a:rPr sz="1800" spc="-15" dirty="0"/>
              <a:t>are </a:t>
            </a:r>
            <a:r>
              <a:rPr sz="1800" spc="-10" dirty="0"/>
              <a:t>either unconsumed (unspent) or consumed</a:t>
            </a:r>
            <a:r>
              <a:rPr sz="1800" spc="-5" dirty="0"/>
              <a:t> </a:t>
            </a:r>
            <a:r>
              <a:rPr sz="1800" spc="-15" dirty="0"/>
              <a:t>(spent).</a:t>
            </a:r>
          </a:p>
          <a:p>
            <a:pPr marL="468630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10" dirty="0"/>
              <a:t>States contain </a:t>
            </a:r>
            <a:r>
              <a:rPr sz="1800" spc="-15" dirty="0"/>
              <a:t>reference </a:t>
            </a:r>
            <a:r>
              <a:rPr sz="1800" spc="-10" dirty="0"/>
              <a:t>to contracts that </a:t>
            </a:r>
            <a:r>
              <a:rPr sz="1800" spc="-15" dirty="0"/>
              <a:t>govern </a:t>
            </a:r>
            <a:r>
              <a:rPr sz="1800" spc="-10" dirty="0"/>
              <a:t>the evolution of</a:t>
            </a:r>
            <a:r>
              <a:rPr sz="1800" spc="345" dirty="0"/>
              <a:t> </a:t>
            </a:r>
            <a:r>
              <a:rPr sz="1800" spc="-10" dirty="0"/>
              <a:t>state.</a:t>
            </a:r>
          </a:p>
          <a:p>
            <a:pPr marL="468630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10" dirty="0"/>
              <a:t>States maintain their </a:t>
            </a:r>
            <a:r>
              <a:rPr sz="1800" spc="-20" dirty="0"/>
              <a:t>own </a:t>
            </a:r>
            <a:r>
              <a:rPr sz="1800" spc="-10" dirty="0"/>
              <a:t>database which </a:t>
            </a:r>
            <a:r>
              <a:rPr sz="1800" spc="-5" dirty="0"/>
              <a:t>is </a:t>
            </a:r>
            <a:r>
              <a:rPr sz="1800" spc="-10" dirty="0"/>
              <a:t>divided </a:t>
            </a:r>
            <a:r>
              <a:rPr sz="1800" spc="-5" dirty="0"/>
              <a:t>into</a:t>
            </a:r>
            <a:r>
              <a:rPr sz="1800" spc="270" dirty="0"/>
              <a:t> </a:t>
            </a:r>
            <a:r>
              <a:rPr sz="1800" spc="-15" dirty="0"/>
              <a:t>two:</a:t>
            </a:r>
          </a:p>
          <a:p>
            <a:pPr marL="139065">
              <a:lnSpc>
                <a:spcPct val="100000"/>
              </a:lnSpc>
              <a:buFont typeface="Arial"/>
              <a:buChar char="●"/>
            </a:pPr>
            <a:endParaRPr sz="2400" dirty="0">
              <a:latin typeface="Times New Roman"/>
              <a:cs typeface="Times New Roman"/>
            </a:endParaRPr>
          </a:p>
          <a:p>
            <a:pPr marL="1383665" lvl="1" indent="-318135">
              <a:lnSpc>
                <a:spcPct val="100000"/>
              </a:lnSpc>
              <a:buChar char="■"/>
              <a:tabLst>
                <a:tab pos="1384300" algn="l"/>
                <a:tab pos="1384935" algn="l"/>
              </a:tabLst>
            </a:pPr>
            <a:r>
              <a:rPr spc="-10" dirty="0">
                <a:latin typeface="Arial"/>
                <a:cs typeface="Arial"/>
              </a:rPr>
              <a:t>Public State</a:t>
            </a:r>
            <a:r>
              <a:rPr spc="3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Database</a:t>
            </a:r>
            <a:endParaRPr dirty="0">
              <a:latin typeface="Arial"/>
              <a:cs typeface="Arial"/>
            </a:endParaRPr>
          </a:p>
          <a:p>
            <a:pPr marL="1383665" lvl="1" indent="-318135">
              <a:lnSpc>
                <a:spcPct val="100000"/>
              </a:lnSpc>
              <a:spcBef>
                <a:spcPts val="265"/>
              </a:spcBef>
              <a:buChar char="■"/>
              <a:tabLst>
                <a:tab pos="1384300" algn="l"/>
                <a:tab pos="1384935" algn="l"/>
              </a:tabLst>
            </a:pPr>
            <a:r>
              <a:rPr spc="-10" dirty="0">
                <a:latin typeface="Arial"/>
                <a:cs typeface="Arial"/>
              </a:rPr>
              <a:t>Private </a:t>
            </a:r>
            <a:r>
              <a:rPr spc="-5" dirty="0">
                <a:latin typeface="Arial"/>
                <a:cs typeface="Arial"/>
              </a:rPr>
              <a:t>State</a:t>
            </a:r>
            <a:r>
              <a:rPr spc="2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Database</a:t>
            </a:r>
            <a:endParaRPr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98CC02-2D44-4E0E-A038-418B533A0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526" y="3465752"/>
            <a:ext cx="1452562" cy="14525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0AD1D84-4F7F-45EC-9002-CC62C7706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603817" y="2727325"/>
            <a:ext cx="393636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60" dirty="0">
                <a:solidFill>
                  <a:srgbClr val="FF9700"/>
                </a:solidFill>
                <a:latin typeface="Arial Narrow"/>
                <a:cs typeface="Arial Narrow"/>
              </a:rPr>
              <a:t>THANK</a:t>
            </a:r>
            <a:r>
              <a:rPr sz="6000" b="1" spc="-30" dirty="0">
                <a:solidFill>
                  <a:srgbClr val="FF9700"/>
                </a:solidFill>
                <a:latin typeface="Arial Narrow"/>
                <a:cs typeface="Arial Narrow"/>
              </a:rPr>
              <a:t> </a:t>
            </a:r>
            <a:r>
              <a:rPr sz="6000" b="1" spc="-114" dirty="0">
                <a:solidFill>
                  <a:srgbClr val="FF9700"/>
                </a:solidFill>
                <a:latin typeface="Arial Narrow"/>
                <a:cs typeface="Arial Narrow"/>
              </a:rPr>
              <a:t>YOU!</a:t>
            </a:r>
            <a:endParaRPr sz="600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97261" y="1680895"/>
            <a:ext cx="286385" cy="640080"/>
          </a:xfrm>
          <a:custGeom>
            <a:avLst/>
            <a:gdLst/>
            <a:ahLst/>
            <a:cxnLst/>
            <a:rect l="l" t="t" r="r" b="b"/>
            <a:pathLst>
              <a:path w="286385" h="640080">
                <a:moveTo>
                  <a:pt x="0" y="0"/>
                </a:moveTo>
                <a:lnTo>
                  <a:pt x="0" y="639952"/>
                </a:lnTo>
                <a:lnTo>
                  <a:pt x="286385" y="639952"/>
                </a:lnTo>
                <a:lnTo>
                  <a:pt x="286385" y="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3E52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12704" y="1744522"/>
            <a:ext cx="121539" cy="121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05236" y="1254302"/>
            <a:ext cx="890269" cy="1127760"/>
          </a:xfrm>
          <a:custGeom>
            <a:avLst/>
            <a:gdLst/>
            <a:ahLst/>
            <a:cxnLst/>
            <a:rect l="l" t="t" r="r" b="b"/>
            <a:pathLst>
              <a:path w="890270" h="1127760">
                <a:moveTo>
                  <a:pt x="0" y="975105"/>
                </a:moveTo>
                <a:lnTo>
                  <a:pt x="109600" y="975105"/>
                </a:lnTo>
                <a:lnTo>
                  <a:pt x="145034" y="992758"/>
                </a:lnTo>
                <a:lnTo>
                  <a:pt x="194563" y="1014094"/>
                </a:lnTo>
                <a:lnTo>
                  <a:pt x="258190" y="1038986"/>
                </a:lnTo>
                <a:lnTo>
                  <a:pt x="329057" y="1065529"/>
                </a:lnTo>
                <a:lnTo>
                  <a:pt x="405130" y="1088643"/>
                </a:lnTo>
                <a:lnTo>
                  <a:pt x="443991" y="1099184"/>
                </a:lnTo>
                <a:lnTo>
                  <a:pt x="482981" y="1108074"/>
                </a:lnTo>
                <a:lnTo>
                  <a:pt x="520064" y="1116964"/>
                </a:lnTo>
                <a:lnTo>
                  <a:pt x="557149" y="1122298"/>
                </a:lnTo>
                <a:lnTo>
                  <a:pt x="590803" y="1125854"/>
                </a:lnTo>
                <a:lnTo>
                  <a:pt x="624459" y="1127505"/>
                </a:lnTo>
                <a:lnTo>
                  <a:pt x="681101" y="1127505"/>
                </a:lnTo>
                <a:lnTo>
                  <a:pt x="711073" y="1125854"/>
                </a:lnTo>
                <a:lnTo>
                  <a:pt x="739394" y="1122298"/>
                </a:lnTo>
                <a:lnTo>
                  <a:pt x="764159" y="1115186"/>
                </a:lnTo>
                <a:lnTo>
                  <a:pt x="776605" y="1111630"/>
                </a:lnTo>
                <a:lnTo>
                  <a:pt x="808482" y="1079753"/>
                </a:lnTo>
                <a:lnTo>
                  <a:pt x="813815" y="1028318"/>
                </a:lnTo>
                <a:lnTo>
                  <a:pt x="812038" y="1015872"/>
                </a:lnTo>
                <a:lnTo>
                  <a:pt x="808482" y="1005204"/>
                </a:lnTo>
                <a:lnTo>
                  <a:pt x="801370" y="994663"/>
                </a:lnTo>
                <a:lnTo>
                  <a:pt x="790701" y="985773"/>
                </a:lnTo>
                <a:lnTo>
                  <a:pt x="829690" y="962659"/>
                </a:lnTo>
                <a:lnTo>
                  <a:pt x="845565" y="870457"/>
                </a:lnTo>
                <a:lnTo>
                  <a:pt x="845565" y="861567"/>
                </a:lnTo>
                <a:lnTo>
                  <a:pt x="845565" y="854582"/>
                </a:lnTo>
                <a:lnTo>
                  <a:pt x="843788" y="845692"/>
                </a:lnTo>
                <a:lnTo>
                  <a:pt x="840232" y="838580"/>
                </a:lnTo>
                <a:lnTo>
                  <a:pt x="831469" y="826134"/>
                </a:lnTo>
                <a:lnTo>
                  <a:pt x="826135" y="820801"/>
                </a:lnTo>
                <a:lnTo>
                  <a:pt x="820801" y="815593"/>
                </a:lnTo>
                <a:lnTo>
                  <a:pt x="856234" y="790701"/>
                </a:lnTo>
                <a:lnTo>
                  <a:pt x="870331" y="702055"/>
                </a:lnTo>
                <a:lnTo>
                  <a:pt x="870331" y="693165"/>
                </a:lnTo>
                <a:lnTo>
                  <a:pt x="870331" y="684402"/>
                </a:lnTo>
                <a:lnTo>
                  <a:pt x="868552" y="675513"/>
                </a:lnTo>
                <a:lnTo>
                  <a:pt x="843788" y="645286"/>
                </a:lnTo>
                <a:lnTo>
                  <a:pt x="875664" y="620521"/>
                </a:lnTo>
                <a:lnTo>
                  <a:pt x="880999" y="604519"/>
                </a:lnTo>
                <a:lnTo>
                  <a:pt x="882776" y="595629"/>
                </a:lnTo>
                <a:lnTo>
                  <a:pt x="889762" y="531876"/>
                </a:lnTo>
                <a:lnTo>
                  <a:pt x="888111" y="522985"/>
                </a:lnTo>
                <a:lnTo>
                  <a:pt x="886206" y="514095"/>
                </a:lnTo>
                <a:lnTo>
                  <a:pt x="850900" y="476884"/>
                </a:lnTo>
                <a:lnTo>
                  <a:pt x="812038" y="460882"/>
                </a:lnTo>
                <a:lnTo>
                  <a:pt x="765937" y="451992"/>
                </a:lnTo>
                <a:lnTo>
                  <a:pt x="716407" y="445007"/>
                </a:lnTo>
                <a:lnTo>
                  <a:pt x="640334" y="437895"/>
                </a:lnTo>
                <a:lnTo>
                  <a:pt x="550163" y="432561"/>
                </a:lnTo>
                <a:lnTo>
                  <a:pt x="458215" y="427227"/>
                </a:lnTo>
                <a:lnTo>
                  <a:pt x="481075" y="381126"/>
                </a:lnTo>
                <a:lnTo>
                  <a:pt x="498856" y="326135"/>
                </a:lnTo>
                <a:lnTo>
                  <a:pt x="513080" y="267588"/>
                </a:lnTo>
                <a:lnTo>
                  <a:pt x="520064" y="209168"/>
                </a:lnTo>
                <a:lnTo>
                  <a:pt x="525399" y="155955"/>
                </a:lnTo>
                <a:lnTo>
                  <a:pt x="528955" y="111632"/>
                </a:lnTo>
                <a:lnTo>
                  <a:pt x="528955" y="70865"/>
                </a:lnTo>
                <a:lnTo>
                  <a:pt x="528955" y="58419"/>
                </a:lnTo>
                <a:lnTo>
                  <a:pt x="523621" y="44195"/>
                </a:lnTo>
                <a:lnTo>
                  <a:pt x="498856" y="12318"/>
                </a:lnTo>
                <a:lnTo>
                  <a:pt x="458215" y="0"/>
                </a:lnTo>
                <a:lnTo>
                  <a:pt x="431546" y="1650"/>
                </a:lnTo>
                <a:lnTo>
                  <a:pt x="413893" y="5206"/>
                </a:lnTo>
                <a:lnTo>
                  <a:pt x="399796" y="10540"/>
                </a:lnTo>
                <a:lnTo>
                  <a:pt x="389127" y="15875"/>
                </a:lnTo>
                <a:lnTo>
                  <a:pt x="360807" y="106298"/>
                </a:lnTo>
                <a:lnTo>
                  <a:pt x="346710" y="147065"/>
                </a:lnTo>
                <a:lnTo>
                  <a:pt x="332486" y="184403"/>
                </a:lnTo>
                <a:lnTo>
                  <a:pt x="304291" y="246379"/>
                </a:lnTo>
                <a:lnTo>
                  <a:pt x="281177" y="285368"/>
                </a:lnTo>
                <a:lnTo>
                  <a:pt x="265302" y="301370"/>
                </a:lnTo>
                <a:lnTo>
                  <a:pt x="240537" y="326135"/>
                </a:lnTo>
                <a:lnTo>
                  <a:pt x="182118" y="381126"/>
                </a:lnTo>
                <a:lnTo>
                  <a:pt x="104394" y="451992"/>
                </a:lnTo>
                <a:lnTo>
                  <a:pt x="0" y="451992"/>
                </a:lnTo>
              </a:path>
            </a:pathLst>
          </a:custGeom>
          <a:ln w="18288">
            <a:solidFill>
              <a:srgbClr val="3E52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188</Words>
  <Application>Microsoft Office PowerPoint</Application>
  <PresentationFormat>Custom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Narrow</vt:lpstr>
      <vt:lpstr>Calibri</vt:lpstr>
      <vt:lpstr>Times New Roman</vt:lpstr>
      <vt:lpstr>Office Theme</vt:lpstr>
      <vt:lpstr>Data Structure</vt:lpstr>
      <vt:lpstr>Data Structure</vt:lpstr>
      <vt:lpstr>Ledger</vt:lpstr>
      <vt:lpstr>State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cp:lastModifiedBy>hp</cp:lastModifiedBy>
  <cp:revision>2</cp:revision>
  <dcterms:created xsi:type="dcterms:W3CDTF">2020-01-02T16:41:19Z</dcterms:created>
  <dcterms:modified xsi:type="dcterms:W3CDTF">2020-01-04T11:30:39Z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2020-01-02T00:00:00Z</vt:filetime>
  </property>
</Properties>
</file>