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2864" y="2561335"/>
            <a:ext cx="647827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594" y="1181480"/>
            <a:ext cx="8366810" cy="283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618CB6-2636-40C9-ACD8-A285BB47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865" y="2287905"/>
            <a:ext cx="6478270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Quorum</a:t>
            </a:r>
            <a:r>
              <a:rPr spc="-80" dirty="0"/>
              <a:t> </a:t>
            </a:r>
            <a:r>
              <a:rPr spc="-5" dirty="0"/>
              <a:t>transaction?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920760-6ABB-4976-8B2F-0C97A7A6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7453"/>
            <a:ext cx="836485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"/>
                <a:cs typeface="Arial"/>
              </a:rPr>
              <a:t>Transaction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79385" y="158661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761" y="381160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609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88594" y="1181480"/>
            <a:ext cx="8366810" cy="36176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1805" indent="-318135">
              <a:lnSpc>
                <a:spcPct val="100000"/>
              </a:lnSpc>
              <a:spcBef>
                <a:spcPts val="90"/>
              </a:spcBef>
              <a:buChar char="●"/>
              <a:tabLst>
                <a:tab pos="471805" algn="l"/>
                <a:tab pos="472440" algn="l"/>
              </a:tabLst>
            </a:pPr>
            <a:r>
              <a:rPr sz="1600" spc="-10" dirty="0"/>
              <a:t>Transactions </a:t>
            </a:r>
            <a:r>
              <a:rPr sz="1600" spc="-15" dirty="0"/>
              <a:t>are </a:t>
            </a:r>
            <a:r>
              <a:rPr sz="1600" spc="-10" dirty="0"/>
              <a:t>the </a:t>
            </a:r>
            <a:r>
              <a:rPr sz="1600" spc="-15" dirty="0"/>
              <a:t>proposals </a:t>
            </a:r>
            <a:r>
              <a:rPr sz="1600" spc="-10" dirty="0"/>
              <a:t>that </a:t>
            </a:r>
            <a:r>
              <a:rPr sz="1600" spc="-15" dirty="0"/>
              <a:t>update </a:t>
            </a:r>
            <a:r>
              <a:rPr sz="1600" spc="-10" dirty="0"/>
              <a:t>the</a:t>
            </a:r>
            <a:r>
              <a:rPr sz="1600" spc="225" dirty="0"/>
              <a:t> </a:t>
            </a:r>
            <a:r>
              <a:rPr sz="1600" spc="-10" dirty="0"/>
              <a:t>ledger.</a:t>
            </a:r>
          </a:p>
          <a:p>
            <a:pPr marL="471805" indent="-318135">
              <a:lnSpc>
                <a:spcPct val="100000"/>
              </a:lnSpc>
              <a:spcBef>
                <a:spcPts val="1275"/>
              </a:spcBef>
              <a:buChar char="●"/>
              <a:tabLst>
                <a:tab pos="471805" algn="l"/>
                <a:tab pos="472440" algn="l"/>
              </a:tabLst>
            </a:pPr>
            <a:r>
              <a:rPr sz="1600" spc="-15" dirty="0"/>
              <a:t>Quorum </a:t>
            </a:r>
            <a:r>
              <a:rPr sz="1600" spc="-10" dirty="0"/>
              <a:t>transaction uses an </a:t>
            </a:r>
            <a:r>
              <a:rPr sz="1600" spc="-15" dirty="0"/>
              <a:t>extended </a:t>
            </a:r>
            <a:r>
              <a:rPr sz="1600" spc="-10" dirty="0"/>
              <a:t>model of the Ethereum Transaction</a:t>
            </a:r>
            <a:r>
              <a:rPr sz="1600" spc="365" dirty="0"/>
              <a:t> </a:t>
            </a:r>
            <a:r>
              <a:rPr sz="1600" spc="-15" dirty="0"/>
              <a:t>Model.</a:t>
            </a:r>
          </a:p>
          <a:p>
            <a:pPr marL="471805" indent="-318135">
              <a:lnSpc>
                <a:spcPct val="100000"/>
              </a:lnSpc>
              <a:spcBef>
                <a:spcPts val="1250"/>
              </a:spcBef>
              <a:buChar char="●"/>
              <a:tabLst>
                <a:tab pos="471805" algn="l"/>
                <a:tab pos="472440" algn="l"/>
              </a:tabLst>
            </a:pPr>
            <a:r>
              <a:rPr sz="1600" spc="-15" dirty="0"/>
              <a:t>Ledger </a:t>
            </a:r>
            <a:r>
              <a:rPr sz="1600" spc="-10" dirty="0"/>
              <a:t>evolvement </a:t>
            </a:r>
            <a:r>
              <a:rPr sz="1600" spc="-15" dirty="0"/>
              <a:t>happens </a:t>
            </a:r>
            <a:r>
              <a:rPr sz="1600" spc="-10" dirty="0"/>
              <a:t>while </a:t>
            </a:r>
            <a:r>
              <a:rPr sz="1600" spc="-15" dirty="0"/>
              <a:t>applying</a:t>
            </a:r>
            <a:r>
              <a:rPr sz="1600" spc="240" dirty="0"/>
              <a:t> </a:t>
            </a:r>
            <a:r>
              <a:rPr sz="1600" spc="-10" dirty="0"/>
              <a:t>transactions.</a:t>
            </a:r>
          </a:p>
          <a:p>
            <a:pPr marL="471805" indent="-318135">
              <a:lnSpc>
                <a:spcPct val="100000"/>
              </a:lnSpc>
              <a:spcBef>
                <a:spcPts val="1250"/>
              </a:spcBef>
              <a:buChar char="●"/>
              <a:tabLst>
                <a:tab pos="471805" algn="l"/>
                <a:tab pos="472440" algn="l"/>
              </a:tabLst>
            </a:pPr>
            <a:r>
              <a:rPr sz="1600" spc="-15" dirty="0"/>
              <a:t>Quorum</a:t>
            </a:r>
            <a:r>
              <a:rPr sz="1600" spc="280" dirty="0"/>
              <a:t> </a:t>
            </a:r>
            <a:r>
              <a:rPr sz="1600" spc="-5" dirty="0"/>
              <a:t>Transaction</a:t>
            </a:r>
            <a:r>
              <a:rPr sz="1600" spc="245" dirty="0"/>
              <a:t> </a:t>
            </a:r>
            <a:r>
              <a:rPr sz="1600" spc="-5" dirty="0"/>
              <a:t>is</a:t>
            </a:r>
            <a:r>
              <a:rPr sz="1600" spc="165" dirty="0"/>
              <a:t> </a:t>
            </a:r>
            <a:r>
              <a:rPr sz="1600" spc="-10" dirty="0"/>
              <a:t>propagated</a:t>
            </a:r>
            <a:r>
              <a:rPr sz="1600" spc="260" dirty="0"/>
              <a:t> </a:t>
            </a:r>
            <a:r>
              <a:rPr sz="1600" spc="-10" dirty="0"/>
              <a:t>to</a:t>
            </a:r>
            <a:r>
              <a:rPr sz="1600" spc="254" dirty="0"/>
              <a:t> </a:t>
            </a:r>
            <a:r>
              <a:rPr sz="1600" spc="-10" dirty="0"/>
              <a:t>the</a:t>
            </a:r>
            <a:r>
              <a:rPr sz="1600" spc="260" dirty="0"/>
              <a:t> </a:t>
            </a:r>
            <a:r>
              <a:rPr sz="1600" spc="-5" dirty="0"/>
              <a:t>rest</a:t>
            </a:r>
            <a:r>
              <a:rPr sz="1600" spc="260" dirty="0"/>
              <a:t> </a:t>
            </a:r>
            <a:r>
              <a:rPr sz="1600" spc="-10" dirty="0"/>
              <a:t>of</a:t>
            </a:r>
            <a:r>
              <a:rPr sz="1600" spc="260" dirty="0"/>
              <a:t> </a:t>
            </a:r>
            <a:r>
              <a:rPr sz="1600" spc="-10" dirty="0"/>
              <a:t>the</a:t>
            </a:r>
            <a:r>
              <a:rPr sz="1600" spc="260" dirty="0"/>
              <a:t> </a:t>
            </a:r>
            <a:r>
              <a:rPr sz="1600" spc="-10" dirty="0"/>
              <a:t>network</a:t>
            </a:r>
            <a:r>
              <a:rPr sz="1600" spc="295" dirty="0"/>
              <a:t> </a:t>
            </a:r>
            <a:r>
              <a:rPr sz="1600" spc="-10" dirty="0"/>
              <a:t>using</a:t>
            </a:r>
            <a:r>
              <a:rPr sz="1600" spc="254" dirty="0"/>
              <a:t> </a:t>
            </a:r>
            <a:r>
              <a:rPr sz="1600" spc="-5" dirty="0"/>
              <a:t>the</a:t>
            </a:r>
            <a:r>
              <a:rPr sz="1600" spc="260" dirty="0"/>
              <a:t> </a:t>
            </a:r>
            <a:r>
              <a:rPr sz="1600" spc="-10" dirty="0"/>
              <a:t>standard</a:t>
            </a:r>
            <a:r>
              <a:rPr sz="1600" spc="260" dirty="0"/>
              <a:t> </a:t>
            </a:r>
            <a:r>
              <a:rPr sz="1600" spc="-5" dirty="0"/>
              <a:t>Ethereum</a:t>
            </a:r>
            <a:r>
              <a:rPr sz="1600" spc="285" dirty="0"/>
              <a:t> </a:t>
            </a:r>
            <a:r>
              <a:rPr sz="1600" spc="-10" dirty="0"/>
              <a:t>P2P</a:t>
            </a:r>
            <a:r>
              <a:rPr lang="en-US" sz="1600" spc="-10" dirty="0"/>
              <a:t> </a:t>
            </a:r>
            <a:r>
              <a:rPr sz="1600" spc="-10" dirty="0"/>
              <a:t>Protocol.</a:t>
            </a:r>
          </a:p>
          <a:p>
            <a:pPr marL="14604">
              <a:lnSpc>
                <a:spcPct val="100000"/>
              </a:lnSpc>
              <a:spcBef>
                <a:spcPts val="1275"/>
              </a:spcBef>
            </a:pPr>
            <a:r>
              <a:rPr sz="1600" b="1" spc="-25" dirty="0">
                <a:latin typeface="Arial"/>
                <a:cs typeface="Arial"/>
              </a:rPr>
              <a:t>Types </a:t>
            </a:r>
            <a:r>
              <a:rPr sz="1600" b="1" spc="-15" dirty="0">
                <a:latin typeface="Arial"/>
                <a:cs typeface="Arial"/>
              </a:rPr>
              <a:t>of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transactions:</a:t>
            </a:r>
          </a:p>
          <a:p>
            <a:pPr marL="471805" indent="-318135">
              <a:lnSpc>
                <a:spcPct val="100000"/>
              </a:lnSpc>
              <a:spcBef>
                <a:spcPts val="1250"/>
              </a:spcBef>
              <a:buFont typeface="Arial"/>
              <a:buChar char="●"/>
              <a:tabLst>
                <a:tab pos="471805" algn="l"/>
                <a:tab pos="472440" algn="l"/>
              </a:tabLst>
            </a:pPr>
            <a:r>
              <a:rPr sz="1600" b="1" spc="-10" dirty="0">
                <a:latin typeface="Arial"/>
                <a:cs typeface="Arial"/>
              </a:rPr>
              <a:t>Private</a:t>
            </a:r>
            <a:r>
              <a:rPr sz="1600" b="1" spc="1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Transaction:</a:t>
            </a:r>
            <a:r>
              <a:rPr sz="1600" b="1" spc="165" dirty="0">
                <a:latin typeface="Arial"/>
                <a:cs typeface="Arial"/>
              </a:rPr>
              <a:t> </a:t>
            </a:r>
            <a:r>
              <a:rPr sz="1600" spc="-10" dirty="0"/>
              <a:t>Transactions</a:t>
            </a:r>
            <a:r>
              <a:rPr sz="1600" spc="204" dirty="0"/>
              <a:t> </a:t>
            </a:r>
            <a:r>
              <a:rPr sz="1600" spc="-10" dirty="0"/>
              <a:t>whose</a:t>
            </a:r>
            <a:r>
              <a:rPr sz="1600" spc="175" dirty="0"/>
              <a:t> </a:t>
            </a:r>
            <a:r>
              <a:rPr sz="1600" spc="-10" dirty="0"/>
              <a:t>payload</a:t>
            </a:r>
            <a:r>
              <a:rPr sz="1600" spc="175" dirty="0"/>
              <a:t> </a:t>
            </a:r>
            <a:r>
              <a:rPr sz="1600" spc="-5" dirty="0"/>
              <a:t>is</a:t>
            </a:r>
            <a:r>
              <a:rPr sz="1600" spc="170" dirty="0"/>
              <a:t> </a:t>
            </a:r>
            <a:r>
              <a:rPr sz="1600" spc="-5" dirty="0"/>
              <a:t>only</a:t>
            </a:r>
            <a:r>
              <a:rPr sz="1600" spc="150" dirty="0"/>
              <a:t> </a:t>
            </a:r>
            <a:r>
              <a:rPr sz="1600" spc="-5" dirty="0"/>
              <a:t>visible</a:t>
            </a:r>
            <a:r>
              <a:rPr sz="1600" spc="150" dirty="0"/>
              <a:t> </a:t>
            </a:r>
            <a:r>
              <a:rPr sz="1600" spc="-10" dirty="0"/>
              <a:t>to</a:t>
            </a:r>
            <a:r>
              <a:rPr sz="1600" spc="170" dirty="0"/>
              <a:t> </a:t>
            </a:r>
            <a:r>
              <a:rPr sz="1600" spc="-5" dirty="0"/>
              <a:t>the</a:t>
            </a:r>
            <a:r>
              <a:rPr sz="1600" spc="145" dirty="0"/>
              <a:t> </a:t>
            </a:r>
            <a:r>
              <a:rPr sz="1600" spc="-10" dirty="0"/>
              <a:t>authorized</a:t>
            </a:r>
            <a:r>
              <a:rPr sz="1600" spc="175" dirty="0"/>
              <a:t> </a:t>
            </a:r>
            <a:r>
              <a:rPr sz="1600" spc="-10" dirty="0"/>
              <a:t>network</a:t>
            </a:r>
          </a:p>
          <a:p>
            <a:pPr marL="471805">
              <a:lnSpc>
                <a:spcPct val="100000"/>
              </a:lnSpc>
              <a:spcBef>
                <a:spcPts val="240"/>
              </a:spcBef>
            </a:pPr>
            <a:r>
              <a:rPr sz="1600" spc="-10" dirty="0"/>
              <a:t>participants for that</a:t>
            </a:r>
            <a:r>
              <a:rPr sz="1600" spc="75" dirty="0"/>
              <a:t> </a:t>
            </a:r>
            <a:r>
              <a:rPr sz="1600" spc="-10" dirty="0"/>
              <a:t>transaction.</a:t>
            </a:r>
          </a:p>
          <a:p>
            <a:pPr marL="471805" indent="-318135">
              <a:lnSpc>
                <a:spcPct val="100000"/>
              </a:lnSpc>
              <a:spcBef>
                <a:spcPts val="265"/>
              </a:spcBef>
              <a:buFont typeface="Arial"/>
              <a:buChar char="●"/>
              <a:tabLst>
                <a:tab pos="471805" algn="l"/>
                <a:tab pos="472440" algn="l"/>
              </a:tabLst>
            </a:pPr>
            <a:r>
              <a:rPr sz="1600" b="1" spc="-10" dirty="0">
                <a:latin typeface="Arial"/>
                <a:cs typeface="Arial"/>
              </a:rPr>
              <a:t>Public Transaction: </a:t>
            </a:r>
            <a:r>
              <a:rPr sz="1600" spc="-10" dirty="0"/>
              <a:t>Transactions </a:t>
            </a:r>
            <a:r>
              <a:rPr sz="1600" spc="-5" dirty="0"/>
              <a:t>whose payload is </a:t>
            </a:r>
            <a:r>
              <a:rPr sz="1600" dirty="0"/>
              <a:t>visible </a:t>
            </a:r>
            <a:r>
              <a:rPr sz="1600" spc="-10" dirty="0"/>
              <a:t>to all </a:t>
            </a:r>
            <a:r>
              <a:rPr sz="1600" spc="-5" dirty="0"/>
              <a:t>participants</a:t>
            </a:r>
            <a:r>
              <a:rPr sz="1600" spc="-150" dirty="0"/>
              <a:t> </a:t>
            </a:r>
            <a:r>
              <a:rPr sz="1600" spc="-10" dirty="0"/>
              <a:t>of the </a:t>
            </a:r>
            <a:r>
              <a:rPr sz="1600" spc="-5" dirty="0"/>
              <a:t>same network.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8BF73-B539-4F63-8BB4-77BDE657F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8" b="12231"/>
          <a:stretch/>
        </p:blipFill>
        <p:spPr>
          <a:xfrm>
            <a:off x="1905000" y="20447"/>
            <a:ext cx="1287484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7C6CE2-9378-4CFB-9E99-36A804C5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775" y="395804"/>
            <a:ext cx="83724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"/>
                <a:cs typeface="Arial"/>
              </a:rPr>
              <a:t>Public</a:t>
            </a:r>
            <a:r>
              <a:rPr sz="3200" b="0" spc="-40" dirty="0">
                <a:latin typeface="Arial"/>
                <a:cs typeface="Arial"/>
              </a:rPr>
              <a:t> </a:t>
            </a:r>
            <a:r>
              <a:rPr sz="3200" b="0" dirty="0">
                <a:latin typeface="Arial"/>
                <a:cs typeface="Arial"/>
              </a:rPr>
              <a:t>Transaction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238249"/>
            <a:ext cx="8003642" cy="25147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Transaction </a:t>
            </a:r>
            <a:r>
              <a:rPr spc="-15" dirty="0">
                <a:latin typeface="Arial"/>
                <a:cs typeface="Arial"/>
              </a:rPr>
              <a:t>Payload </a:t>
            </a:r>
            <a:r>
              <a:rPr spc="-5" dirty="0">
                <a:latin typeface="Arial"/>
                <a:cs typeface="Arial"/>
              </a:rPr>
              <a:t>is visible to </a:t>
            </a:r>
            <a:r>
              <a:rPr spc="-10" dirty="0">
                <a:latin typeface="Arial"/>
                <a:cs typeface="Arial"/>
              </a:rPr>
              <a:t>all participants of the </a:t>
            </a:r>
            <a:r>
              <a:rPr spc="-5" dirty="0">
                <a:latin typeface="Arial"/>
                <a:cs typeface="Arial"/>
              </a:rPr>
              <a:t>same </a:t>
            </a:r>
            <a:r>
              <a:rPr spc="-15" dirty="0">
                <a:latin typeface="Arial"/>
                <a:cs typeface="Arial"/>
              </a:rPr>
              <a:t>Quorum</a:t>
            </a:r>
            <a:r>
              <a:rPr spc="30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network.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Created as per the </a:t>
            </a:r>
            <a:r>
              <a:rPr spc="-15" dirty="0">
                <a:latin typeface="Arial"/>
                <a:cs typeface="Arial"/>
              </a:rPr>
              <a:t>standard </a:t>
            </a:r>
            <a:r>
              <a:rPr spc="-10" dirty="0">
                <a:latin typeface="Arial"/>
                <a:cs typeface="Arial"/>
              </a:rPr>
              <a:t>Ethereum</a:t>
            </a:r>
            <a:r>
              <a:rPr spc="18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Transactions.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Ethereum transaction supports three </a:t>
            </a:r>
            <a:r>
              <a:rPr spc="-20" dirty="0">
                <a:latin typeface="Arial"/>
                <a:cs typeface="Arial"/>
              </a:rPr>
              <a:t>types </a:t>
            </a:r>
            <a:r>
              <a:rPr spc="-10" dirty="0">
                <a:latin typeface="Arial"/>
                <a:cs typeface="Arial"/>
              </a:rPr>
              <a:t>of</a:t>
            </a:r>
            <a:r>
              <a:rPr spc="254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transactions: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1250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b="1" spc="-15" dirty="0">
                <a:latin typeface="Arial"/>
                <a:cs typeface="Arial"/>
              </a:rPr>
              <a:t>Ether assignment </a:t>
            </a:r>
            <a:r>
              <a:rPr b="1" spc="-10" dirty="0">
                <a:latin typeface="Arial"/>
                <a:cs typeface="Arial"/>
              </a:rPr>
              <a:t>from </a:t>
            </a:r>
            <a:r>
              <a:rPr b="1" spc="-15" dirty="0">
                <a:latin typeface="Arial"/>
                <a:cs typeface="Arial"/>
              </a:rPr>
              <a:t>one </a:t>
            </a:r>
            <a:r>
              <a:rPr b="1" spc="-10" dirty="0">
                <a:latin typeface="Arial"/>
                <a:cs typeface="Arial"/>
              </a:rPr>
              <a:t>party to</a:t>
            </a:r>
            <a:r>
              <a:rPr b="1" spc="195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another.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b="1" spc="-10" dirty="0">
                <a:latin typeface="Arial"/>
                <a:cs typeface="Arial"/>
              </a:rPr>
              <a:t>Creation </a:t>
            </a:r>
            <a:r>
              <a:rPr b="1" spc="-15" dirty="0">
                <a:latin typeface="Arial"/>
                <a:cs typeface="Arial"/>
              </a:rPr>
              <a:t>of </a:t>
            </a:r>
            <a:r>
              <a:rPr b="1" spc="-5" dirty="0">
                <a:latin typeface="Arial"/>
                <a:cs typeface="Arial"/>
              </a:rPr>
              <a:t>a </a:t>
            </a:r>
            <a:r>
              <a:rPr b="1" spc="-10" dirty="0">
                <a:latin typeface="Arial"/>
                <a:cs typeface="Arial"/>
              </a:rPr>
              <a:t>smart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contract.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b="1" spc="-15" dirty="0">
                <a:latin typeface="Arial"/>
                <a:cs typeface="Arial"/>
              </a:rPr>
              <a:t>Transacting </a:t>
            </a:r>
            <a:r>
              <a:rPr b="1" spc="-10" dirty="0">
                <a:latin typeface="Arial"/>
                <a:cs typeface="Arial"/>
              </a:rPr>
              <a:t>with </a:t>
            </a:r>
            <a:r>
              <a:rPr b="1" spc="-5" dirty="0">
                <a:latin typeface="Arial"/>
                <a:cs typeface="Arial"/>
              </a:rPr>
              <a:t>a </a:t>
            </a:r>
            <a:r>
              <a:rPr b="1" spc="-10" dirty="0">
                <a:latin typeface="Arial"/>
                <a:cs typeface="Arial"/>
              </a:rPr>
              <a:t>smart</a:t>
            </a:r>
            <a:r>
              <a:rPr b="1" spc="11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contract.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85764-F823-48BD-9017-B6859A1D4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71" t="8798" r="16666" b="19099"/>
          <a:stretch/>
        </p:blipFill>
        <p:spPr>
          <a:xfrm>
            <a:off x="6819900" y="2019678"/>
            <a:ext cx="2139948" cy="2643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B14A55-1468-44A9-99ED-FEBAC8D83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49" y="451561"/>
            <a:ext cx="8362823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3200" b="0" spc="-5" dirty="0">
                <a:latin typeface="Arial"/>
                <a:cs typeface="Arial"/>
              </a:rPr>
              <a:t>Private </a:t>
            </a:r>
            <a:r>
              <a:rPr sz="3200" b="0" dirty="0">
                <a:latin typeface="Arial"/>
                <a:cs typeface="Arial"/>
              </a:rPr>
              <a:t>Transaction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203866"/>
            <a:ext cx="8222615" cy="193129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Private</a:t>
            </a:r>
            <a:r>
              <a:rPr spc="1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transactions</a:t>
            </a:r>
            <a:r>
              <a:rPr spc="16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are</a:t>
            </a:r>
            <a:r>
              <a:rPr spc="1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facilitated</a:t>
            </a:r>
            <a:r>
              <a:rPr spc="1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through</a:t>
            </a:r>
            <a:r>
              <a:rPr spc="1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an</a:t>
            </a:r>
            <a:r>
              <a:rPr spc="14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API</a:t>
            </a:r>
            <a:r>
              <a:rPr spc="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revealed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to</a:t>
            </a:r>
            <a:r>
              <a:rPr spc="10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the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Dapp</a:t>
            </a:r>
            <a:r>
              <a:rPr spc="1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that</a:t>
            </a:r>
            <a:r>
              <a:rPr spc="15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originates</a:t>
            </a:r>
            <a:r>
              <a:rPr spc="15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the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transaction.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20" dirty="0">
                <a:latin typeface="Arial"/>
                <a:cs typeface="Arial"/>
              </a:rPr>
              <a:t>It </a:t>
            </a:r>
            <a:r>
              <a:rPr spc="-15" dirty="0">
                <a:latin typeface="Arial"/>
                <a:cs typeface="Arial"/>
              </a:rPr>
              <a:t>has </a:t>
            </a:r>
            <a:r>
              <a:rPr spc="-5"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256-bit hash </a:t>
            </a:r>
            <a:r>
              <a:rPr spc="-5"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the data</a:t>
            </a:r>
            <a:r>
              <a:rPr spc="1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field.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5" dirty="0">
                <a:latin typeface="Arial"/>
                <a:cs typeface="Arial"/>
              </a:rPr>
              <a:t>Not </a:t>
            </a:r>
            <a:r>
              <a:rPr spc="-15" dirty="0">
                <a:latin typeface="Arial"/>
                <a:cs typeface="Arial"/>
              </a:rPr>
              <a:t>executed </a:t>
            </a:r>
            <a:r>
              <a:rPr spc="-10" dirty="0">
                <a:latin typeface="Arial"/>
                <a:cs typeface="Arial"/>
              </a:rPr>
              <a:t>as </a:t>
            </a:r>
            <a:r>
              <a:rPr spc="-15" dirty="0">
                <a:latin typeface="Arial"/>
                <a:cs typeface="Arial"/>
              </a:rPr>
              <a:t>per </a:t>
            </a:r>
            <a:r>
              <a:rPr spc="-5" dirty="0">
                <a:latin typeface="Arial"/>
                <a:cs typeface="Arial"/>
              </a:rPr>
              <a:t>the </a:t>
            </a:r>
            <a:r>
              <a:rPr spc="-10" dirty="0">
                <a:latin typeface="Arial"/>
                <a:cs typeface="Arial"/>
              </a:rPr>
              <a:t>Ethereum</a:t>
            </a:r>
            <a:r>
              <a:rPr spc="18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standard.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5" dirty="0">
                <a:latin typeface="Arial"/>
                <a:cs typeface="Arial"/>
              </a:rPr>
              <a:t>EVM </a:t>
            </a:r>
            <a:r>
              <a:rPr spc="-15" dirty="0">
                <a:latin typeface="Arial"/>
                <a:cs typeface="Arial"/>
              </a:rPr>
              <a:t>does </a:t>
            </a:r>
            <a:r>
              <a:rPr spc="-10" dirty="0">
                <a:latin typeface="Arial"/>
                <a:cs typeface="Arial"/>
              </a:rPr>
              <a:t>not support </a:t>
            </a:r>
            <a:r>
              <a:rPr spc="-15" dirty="0">
                <a:latin typeface="Arial"/>
                <a:cs typeface="Arial"/>
              </a:rPr>
              <a:t>encryption </a:t>
            </a:r>
            <a:r>
              <a:rPr spc="-10" dirty="0">
                <a:latin typeface="Arial"/>
                <a:cs typeface="Arial"/>
              </a:rPr>
              <a:t>or </a:t>
            </a:r>
            <a:r>
              <a:rPr spc="-15" dirty="0">
                <a:latin typeface="Arial"/>
                <a:cs typeface="Arial"/>
              </a:rPr>
              <a:t>decryption</a:t>
            </a:r>
            <a:r>
              <a:rPr spc="3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operations.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C2404-1A08-40E3-914F-2A559DE2B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9" t="9884" r="10889" b="7333"/>
          <a:stretch/>
        </p:blipFill>
        <p:spPr>
          <a:xfrm>
            <a:off x="5334000" y="3193265"/>
            <a:ext cx="1676400" cy="17741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C8FF6BE8-7BAE-4D6B-9B04-334C0650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25653"/>
            <a:ext cx="53676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How </a:t>
            </a:r>
            <a:r>
              <a:rPr sz="2800" b="0" spc="5" dirty="0">
                <a:latin typeface="Arial"/>
                <a:cs typeface="Arial"/>
              </a:rPr>
              <a:t>a Transaction </a:t>
            </a:r>
            <a:r>
              <a:rPr sz="2800" b="0" dirty="0">
                <a:latin typeface="Arial"/>
                <a:cs typeface="Arial"/>
              </a:rPr>
              <a:t>is</a:t>
            </a:r>
            <a:r>
              <a:rPr sz="2800" b="0" spc="-15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Committed?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5444" y="1129283"/>
            <a:ext cx="3191256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444" y="1129283"/>
            <a:ext cx="3191510" cy="3200400"/>
          </a:xfrm>
          <a:custGeom>
            <a:avLst/>
            <a:gdLst/>
            <a:ahLst/>
            <a:cxnLst/>
            <a:rect l="l" t="t" r="r" b="b"/>
            <a:pathLst>
              <a:path w="3191510" h="3200400">
                <a:moveTo>
                  <a:pt x="0" y="3200400"/>
                </a:moveTo>
                <a:lnTo>
                  <a:pt x="3191256" y="3200400"/>
                </a:lnTo>
                <a:lnTo>
                  <a:pt x="3191256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7132" y="1123187"/>
            <a:ext cx="3191256" cy="3197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7132" y="1123187"/>
            <a:ext cx="3191510" cy="3197860"/>
          </a:xfrm>
          <a:custGeom>
            <a:avLst/>
            <a:gdLst/>
            <a:ahLst/>
            <a:cxnLst/>
            <a:rect l="l" t="t" r="r" b="b"/>
            <a:pathLst>
              <a:path w="3191509" h="3197860">
                <a:moveTo>
                  <a:pt x="0" y="3197352"/>
                </a:moveTo>
                <a:lnTo>
                  <a:pt x="3191256" y="3197352"/>
                </a:lnTo>
                <a:lnTo>
                  <a:pt x="3191256" y="0"/>
                </a:lnTo>
                <a:lnTo>
                  <a:pt x="0" y="0"/>
                </a:lnTo>
                <a:lnTo>
                  <a:pt x="0" y="3197352"/>
                </a:lnTo>
                <a:close/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6148" y="4475988"/>
            <a:ext cx="1161415" cy="274320"/>
          </a:xfrm>
          <a:custGeom>
            <a:avLst/>
            <a:gdLst/>
            <a:ahLst/>
            <a:cxnLst/>
            <a:rect l="l" t="t" r="r" b="b"/>
            <a:pathLst>
              <a:path w="1161414" h="274320">
                <a:moveTo>
                  <a:pt x="0" y="45720"/>
                </a:moveTo>
                <a:lnTo>
                  <a:pt x="3589" y="27924"/>
                </a:lnTo>
                <a:lnTo>
                  <a:pt x="13382" y="13392"/>
                </a:lnTo>
                <a:lnTo>
                  <a:pt x="27914" y="3593"/>
                </a:lnTo>
                <a:lnTo>
                  <a:pt x="45719" y="0"/>
                </a:lnTo>
                <a:lnTo>
                  <a:pt x="1115568" y="0"/>
                </a:lnTo>
                <a:lnTo>
                  <a:pt x="1133373" y="3593"/>
                </a:lnTo>
                <a:lnTo>
                  <a:pt x="1147905" y="13392"/>
                </a:lnTo>
                <a:lnTo>
                  <a:pt x="1157698" y="27924"/>
                </a:lnTo>
                <a:lnTo>
                  <a:pt x="1161288" y="45720"/>
                </a:lnTo>
                <a:lnTo>
                  <a:pt x="1161288" y="228600"/>
                </a:lnTo>
                <a:lnTo>
                  <a:pt x="1157698" y="246395"/>
                </a:lnTo>
                <a:lnTo>
                  <a:pt x="1147905" y="260927"/>
                </a:lnTo>
                <a:lnTo>
                  <a:pt x="1133373" y="270726"/>
                </a:lnTo>
                <a:lnTo>
                  <a:pt x="1115568" y="274320"/>
                </a:lnTo>
                <a:lnTo>
                  <a:pt x="45719" y="274320"/>
                </a:lnTo>
                <a:lnTo>
                  <a:pt x="27914" y="270726"/>
                </a:lnTo>
                <a:lnTo>
                  <a:pt x="13382" y="260927"/>
                </a:lnTo>
                <a:lnTo>
                  <a:pt x="3589" y="246395"/>
                </a:lnTo>
                <a:lnTo>
                  <a:pt x="0" y="228600"/>
                </a:lnTo>
                <a:lnTo>
                  <a:pt x="0" y="457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57411" y="4487976"/>
            <a:ext cx="11391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Times New Roman"/>
                <a:cs typeface="Times New Roman"/>
              </a:rPr>
              <a:t>DApp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9972" y="3884676"/>
            <a:ext cx="2453640" cy="344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9972" y="3884676"/>
            <a:ext cx="2453640" cy="344805"/>
          </a:xfrm>
          <a:custGeom>
            <a:avLst/>
            <a:gdLst/>
            <a:ahLst/>
            <a:cxnLst/>
            <a:rect l="l" t="t" r="r" b="b"/>
            <a:pathLst>
              <a:path w="2453640" h="344804">
                <a:moveTo>
                  <a:pt x="0" y="344424"/>
                </a:moveTo>
                <a:lnTo>
                  <a:pt x="2453640" y="344424"/>
                </a:lnTo>
                <a:lnTo>
                  <a:pt x="245364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9972" y="3884676"/>
            <a:ext cx="2453640" cy="3448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54979" y="3878579"/>
            <a:ext cx="2453639" cy="341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4979" y="3878579"/>
            <a:ext cx="2453640" cy="341630"/>
          </a:xfrm>
          <a:custGeom>
            <a:avLst/>
            <a:gdLst/>
            <a:ahLst/>
            <a:cxnLst/>
            <a:rect l="l" t="t" r="r" b="b"/>
            <a:pathLst>
              <a:path w="2453640" h="341629">
                <a:moveTo>
                  <a:pt x="0" y="341376"/>
                </a:moveTo>
                <a:lnTo>
                  <a:pt x="2453639" y="341376"/>
                </a:lnTo>
                <a:lnTo>
                  <a:pt x="2453639" y="0"/>
                </a:lnTo>
                <a:lnTo>
                  <a:pt x="0" y="0"/>
                </a:lnTo>
                <a:lnTo>
                  <a:pt x="0" y="3413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4979" y="3878579"/>
            <a:ext cx="2453640" cy="3416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API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2100" y="1303019"/>
            <a:ext cx="1953767" cy="6675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2100" y="1303019"/>
            <a:ext cx="1953895" cy="668020"/>
          </a:xfrm>
          <a:custGeom>
            <a:avLst/>
            <a:gdLst/>
            <a:ahLst/>
            <a:cxnLst/>
            <a:rect l="l" t="t" r="r" b="b"/>
            <a:pathLst>
              <a:path w="1953895" h="668019">
                <a:moveTo>
                  <a:pt x="0" y="111251"/>
                </a:moveTo>
                <a:lnTo>
                  <a:pt x="8739" y="67937"/>
                </a:lnTo>
                <a:lnTo>
                  <a:pt x="32575" y="32575"/>
                </a:lnTo>
                <a:lnTo>
                  <a:pt x="67937" y="8739"/>
                </a:lnTo>
                <a:lnTo>
                  <a:pt x="111251" y="0"/>
                </a:lnTo>
                <a:lnTo>
                  <a:pt x="1842515" y="0"/>
                </a:lnTo>
                <a:lnTo>
                  <a:pt x="1885830" y="8739"/>
                </a:lnTo>
                <a:lnTo>
                  <a:pt x="1921192" y="32575"/>
                </a:lnTo>
                <a:lnTo>
                  <a:pt x="1945028" y="67937"/>
                </a:lnTo>
                <a:lnTo>
                  <a:pt x="1953767" y="111251"/>
                </a:lnTo>
                <a:lnTo>
                  <a:pt x="1953767" y="556259"/>
                </a:lnTo>
                <a:lnTo>
                  <a:pt x="1945028" y="599574"/>
                </a:lnTo>
                <a:lnTo>
                  <a:pt x="1921192" y="634936"/>
                </a:lnTo>
                <a:lnTo>
                  <a:pt x="1885830" y="658772"/>
                </a:lnTo>
                <a:lnTo>
                  <a:pt x="1842515" y="667511"/>
                </a:lnTo>
                <a:lnTo>
                  <a:pt x="111251" y="667511"/>
                </a:lnTo>
                <a:lnTo>
                  <a:pt x="67937" y="658772"/>
                </a:lnTo>
                <a:lnTo>
                  <a:pt x="32575" y="634936"/>
                </a:lnTo>
                <a:lnTo>
                  <a:pt x="8739" y="599574"/>
                </a:lnTo>
                <a:lnTo>
                  <a:pt x="0" y="556259"/>
                </a:lnTo>
                <a:lnTo>
                  <a:pt x="0" y="1112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83967" y="1525346"/>
            <a:ext cx="511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r>
              <a:rPr sz="12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81115" y="1293875"/>
            <a:ext cx="1859280" cy="667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1115" y="1293875"/>
            <a:ext cx="1859280" cy="668020"/>
          </a:xfrm>
          <a:custGeom>
            <a:avLst/>
            <a:gdLst/>
            <a:ahLst/>
            <a:cxnLst/>
            <a:rect l="l" t="t" r="r" b="b"/>
            <a:pathLst>
              <a:path w="1859279" h="668019">
                <a:moveTo>
                  <a:pt x="0" y="111251"/>
                </a:moveTo>
                <a:lnTo>
                  <a:pt x="8739" y="67937"/>
                </a:lnTo>
                <a:lnTo>
                  <a:pt x="32575" y="32575"/>
                </a:lnTo>
                <a:lnTo>
                  <a:pt x="67937" y="8739"/>
                </a:lnTo>
                <a:lnTo>
                  <a:pt x="111251" y="0"/>
                </a:lnTo>
                <a:lnTo>
                  <a:pt x="1748028" y="0"/>
                </a:lnTo>
                <a:lnTo>
                  <a:pt x="1791342" y="8739"/>
                </a:lnTo>
                <a:lnTo>
                  <a:pt x="1826704" y="32575"/>
                </a:lnTo>
                <a:lnTo>
                  <a:pt x="1850540" y="67937"/>
                </a:lnTo>
                <a:lnTo>
                  <a:pt x="1859280" y="111251"/>
                </a:lnTo>
                <a:lnTo>
                  <a:pt x="1859280" y="556260"/>
                </a:lnTo>
                <a:lnTo>
                  <a:pt x="1850540" y="599574"/>
                </a:lnTo>
                <a:lnTo>
                  <a:pt x="1826704" y="634936"/>
                </a:lnTo>
                <a:lnTo>
                  <a:pt x="1791342" y="658772"/>
                </a:lnTo>
                <a:lnTo>
                  <a:pt x="1748028" y="667512"/>
                </a:lnTo>
                <a:lnTo>
                  <a:pt x="111251" y="667512"/>
                </a:lnTo>
                <a:lnTo>
                  <a:pt x="67937" y="658772"/>
                </a:lnTo>
                <a:lnTo>
                  <a:pt x="32575" y="634936"/>
                </a:lnTo>
                <a:lnTo>
                  <a:pt x="8739" y="599574"/>
                </a:lnTo>
                <a:lnTo>
                  <a:pt x="0" y="556260"/>
                </a:lnTo>
                <a:lnTo>
                  <a:pt x="0" y="1112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58788" y="1517141"/>
            <a:ext cx="5022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r>
              <a:rPr sz="12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08404" y="2470403"/>
            <a:ext cx="1648968" cy="8077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08404" y="2470403"/>
            <a:ext cx="1649095" cy="807720"/>
          </a:xfrm>
          <a:custGeom>
            <a:avLst/>
            <a:gdLst/>
            <a:ahLst/>
            <a:cxnLst/>
            <a:rect l="l" t="t" r="r" b="b"/>
            <a:pathLst>
              <a:path w="1649095" h="807720">
                <a:moveTo>
                  <a:pt x="0" y="807719"/>
                </a:moveTo>
                <a:lnTo>
                  <a:pt x="1648968" y="807719"/>
                </a:lnTo>
                <a:lnTo>
                  <a:pt x="1648968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0257" y="2763723"/>
            <a:ext cx="14458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Transaction</a:t>
            </a:r>
            <a:r>
              <a:rPr sz="1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Manager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05500" y="2470403"/>
            <a:ext cx="1834896" cy="8077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05500" y="2470403"/>
            <a:ext cx="1835150" cy="807720"/>
          </a:xfrm>
          <a:custGeom>
            <a:avLst/>
            <a:gdLst/>
            <a:ahLst/>
            <a:cxnLst/>
            <a:rect l="l" t="t" r="r" b="b"/>
            <a:pathLst>
              <a:path w="1835150" h="807720">
                <a:moveTo>
                  <a:pt x="0" y="807719"/>
                </a:moveTo>
                <a:lnTo>
                  <a:pt x="1834896" y="807719"/>
                </a:lnTo>
                <a:lnTo>
                  <a:pt x="1834896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05500" y="2470403"/>
            <a:ext cx="1835150" cy="8077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  <a:spcBef>
                <a:spcPts val="915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Transaction</a:t>
            </a:r>
            <a:r>
              <a:rPr sz="1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Manager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94407" y="3278123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776" y="76157"/>
                </a:moveTo>
                <a:lnTo>
                  <a:pt x="27559" y="609244"/>
                </a:lnTo>
                <a:lnTo>
                  <a:pt x="40259" y="609346"/>
                </a:lnTo>
                <a:lnTo>
                  <a:pt x="44476" y="76242"/>
                </a:lnTo>
                <a:lnTo>
                  <a:pt x="31776" y="76157"/>
                </a:lnTo>
                <a:close/>
              </a:path>
              <a:path w="76200" h="609600">
                <a:moveTo>
                  <a:pt x="69852" y="63500"/>
                </a:moveTo>
                <a:lnTo>
                  <a:pt x="44576" y="63500"/>
                </a:lnTo>
                <a:lnTo>
                  <a:pt x="44476" y="76242"/>
                </a:lnTo>
                <a:lnTo>
                  <a:pt x="76200" y="76454"/>
                </a:lnTo>
                <a:lnTo>
                  <a:pt x="69852" y="63500"/>
                </a:lnTo>
                <a:close/>
              </a:path>
              <a:path w="76200" h="609600">
                <a:moveTo>
                  <a:pt x="44576" y="63500"/>
                </a:moveTo>
                <a:lnTo>
                  <a:pt x="31876" y="63500"/>
                </a:lnTo>
                <a:lnTo>
                  <a:pt x="31776" y="76157"/>
                </a:lnTo>
                <a:lnTo>
                  <a:pt x="44476" y="76242"/>
                </a:lnTo>
                <a:lnTo>
                  <a:pt x="44576" y="63500"/>
                </a:lnTo>
                <a:close/>
              </a:path>
              <a:path w="76200" h="609600">
                <a:moveTo>
                  <a:pt x="38735" y="0"/>
                </a:moveTo>
                <a:lnTo>
                  <a:pt x="0" y="75945"/>
                </a:lnTo>
                <a:lnTo>
                  <a:pt x="31776" y="76157"/>
                </a:lnTo>
                <a:lnTo>
                  <a:pt x="31876" y="63500"/>
                </a:lnTo>
                <a:lnTo>
                  <a:pt x="69852" y="63500"/>
                </a:lnTo>
                <a:lnTo>
                  <a:pt x="38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1847" y="1635251"/>
            <a:ext cx="500380" cy="2421890"/>
          </a:xfrm>
          <a:custGeom>
            <a:avLst/>
            <a:gdLst/>
            <a:ahLst/>
            <a:cxnLst/>
            <a:rect l="l" t="t" r="r" b="b"/>
            <a:pathLst>
              <a:path w="500380" h="2421890">
                <a:moveTo>
                  <a:pt x="238125" y="2421305"/>
                </a:moveTo>
                <a:lnTo>
                  <a:pt x="0" y="2421305"/>
                </a:lnTo>
                <a:lnTo>
                  <a:pt x="0" y="0"/>
                </a:lnTo>
                <a:lnTo>
                  <a:pt x="5003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8613" y="1598040"/>
            <a:ext cx="213487" cy="76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93264" y="1961388"/>
            <a:ext cx="76200" cy="510540"/>
          </a:xfrm>
          <a:custGeom>
            <a:avLst/>
            <a:gdLst/>
            <a:ahLst/>
            <a:cxnLst/>
            <a:rect l="l" t="t" r="r" b="b"/>
            <a:pathLst>
              <a:path w="76200" h="510539">
                <a:moveTo>
                  <a:pt x="44450" y="63500"/>
                </a:moveTo>
                <a:lnTo>
                  <a:pt x="31750" y="63500"/>
                </a:lnTo>
                <a:lnTo>
                  <a:pt x="31750" y="510286"/>
                </a:lnTo>
                <a:lnTo>
                  <a:pt x="44450" y="510286"/>
                </a:lnTo>
                <a:lnTo>
                  <a:pt x="44450" y="63500"/>
                </a:lnTo>
                <a:close/>
              </a:path>
              <a:path w="76200" h="51053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1053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57371" y="1635251"/>
            <a:ext cx="396875" cy="1238250"/>
          </a:xfrm>
          <a:custGeom>
            <a:avLst/>
            <a:gdLst/>
            <a:ahLst/>
            <a:cxnLst/>
            <a:rect l="l" t="t" r="r" b="b"/>
            <a:pathLst>
              <a:path w="396875" h="1238250">
                <a:moveTo>
                  <a:pt x="158750" y="0"/>
                </a:moveTo>
                <a:lnTo>
                  <a:pt x="396875" y="0"/>
                </a:lnTo>
                <a:lnTo>
                  <a:pt x="396875" y="1237742"/>
                </a:lnTo>
                <a:lnTo>
                  <a:pt x="0" y="123774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57371" y="2838576"/>
            <a:ext cx="408305" cy="76200"/>
          </a:xfrm>
          <a:custGeom>
            <a:avLst/>
            <a:gdLst/>
            <a:ahLst/>
            <a:cxnLst/>
            <a:rect l="l" t="t" r="r" b="b"/>
            <a:pathLst>
              <a:path w="408304" h="76200">
                <a:moveTo>
                  <a:pt x="76580" y="0"/>
                </a:moveTo>
                <a:lnTo>
                  <a:pt x="0" y="37211"/>
                </a:lnTo>
                <a:lnTo>
                  <a:pt x="75691" y="76200"/>
                </a:lnTo>
                <a:lnTo>
                  <a:pt x="76062" y="44472"/>
                </a:lnTo>
                <a:lnTo>
                  <a:pt x="63373" y="44323"/>
                </a:lnTo>
                <a:lnTo>
                  <a:pt x="63626" y="31623"/>
                </a:lnTo>
                <a:lnTo>
                  <a:pt x="76212" y="31623"/>
                </a:lnTo>
                <a:lnTo>
                  <a:pt x="76580" y="0"/>
                </a:lnTo>
                <a:close/>
              </a:path>
              <a:path w="408304" h="76200">
                <a:moveTo>
                  <a:pt x="76210" y="31771"/>
                </a:moveTo>
                <a:lnTo>
                  <a:pt x="76062" y="44472"/>
                </a:lnTo>
                <a:lnTo>
                  <a:pt x="407669" y="48387"/>
                </a:lnTo>
                <a:lnTo>
                  <a:pt x="407797" y="35687"/>
                </a:lnTo>
                <a:lnTo>
                  <a:pt x="76210" y="31771"/>
                </a:lnTo>
                <a:close/>
              </a:path>
              <a:path w="408304" h="76200">
                <a:moveTo>
                  <a:pt x="63626" y="31623"/>
                </a:moveTo>
                <a:lnTo>
                  <a:pt x="63373" y="44323"/>
                </a:lnTo>
                <a:lnTo>
                  <a:pt x="76062" y="44472"/>
                </a:lnTo>
                <a:lnTo>
                  <a:pt x="76210" y="31771"/>
                </a:lnTo>
                <a:lnTo>
                  <a:pt x="63626" y="31623"/>
                </a:lnTo>
                <a:close/>
              </a:path>
              <a:path w="408304" h="76200">
                <a:moveTo>
                  <a:pt x="76212" y="31623"/>
                </a:moveTo>
                <a:lnTo>
                  <a:pt x="63626" y="31623"/>
                </a:lnTo>
                <a:lnTo>
                  <a:pt x="76210" y="31771"/>
                </a:lnTo>
                <a:lnTo>
                  <a:pt x="76212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0203" y="1488058"/>
            <a:ext cx="1202055" cy="76200"/>
          </a:xfrm>
          <a:custGeom>
            <a:avLst/>
            <a:gdLst/>
            <a:ahLst/>
            <a:cxnLst/>
            <a:rect l="l" t="t" r="r" b="b"/>
            <a:pathLst>
              <a:path w="1202054" h="76200">
                <a:moveTo>
                  <a:pt x="1189605" y="31623"/>
                </a:moveTo>
                <a:lnTo>
                  <a:pt x="1137920" y="31623"/>
                </a:lnTo>
                <a:lnTo>
                  <a:pt x="1138047" y="44323"/>
                </a:lnTo>
                <a:lnTo>
                  <a:pt x="1125336" y="44420"/>
                </a:lnTo>
                <a:lnTo>
                  <a:pt x="1125601" y="76200"/>
                </a:lnTo>
                <a:lnTo>
                  <a:pt x="1201547" y="37464"/>
                </a:lnTo>
                <a:lnTo>
                  <a:pt x="1189605" y="31623"/>
                </a:lnTo>
                <a:close/>
              </a:path>
              <a:path w="1202054" h="76200">
                <a:moveTo>
                  <a:pt x="1125230" y="31720"/>
                </a:moveTo>
                <a:lnTo>
                  <a:pt x="0" y="40386"/>
                </a:lnTo>
                <a:lnTo>
                  <a:pt x="0" y="53086"/>
                </a:lnTo>
                <a:lnTo>
                  <a:pt x="1125336" y="44420"/>
                </a:lnTo>
                <a:lnTo>
                  <a:pt x="1125230" y="31720"/>
                </a:lnTo>
                <a:close/>
              </a:path>
              <a:path w="1202054" h="76200">
                <a:moveTo>
                  <a:pt x="1137920" y="31623"/>
                </a:moveTo>
                <a:lnTo>
                  <a:pt x="1125230" y="31720"/>
                </a:lnTo>
                <a:lnTo>
                  <a:pt x="1125336" y="44420"/>
                </a:lnTo>
                <a:lnTo>
                  <a:pt x="1138047" y="44323"/>
                </a:lnTo>
                <a:lnTo>
                  <a:pt x="1137920" y="31623"/>
                </a:lnTo>
                <a:close/>
              </a:path>
              <a:path w="1202054" h="76200">
                <a:moveTo>
                  <a:pt x="1124966" y="0"/>
                </a:moveTo>
                <a:lnTo>
                  <a:pt x="1125230" y="31720"/>
                </a:lnTo>
                <a:lnTo>
                  <a:pt x="1189605" y="31623"/>
                </a:lnTo>
                <a:lnTo>
                  <a:pt x="1124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5867" y="1497710"/>
            <a:ext cx="1165860" cy="76200"/>
          </a:xfrm>
          <a:custGeom>
            <a:avLst/>
            <a:gdLst/>
            <a:ahLst/>
            <a:cxnLst/>
            <a:rect l="l" t="t" r="r" b="b"/>
            <a:pathLst>
              <a:path w="116586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36"/>
                </a:lnTo>
                <a:lnTo>
                  <a:pt x="76200" y="0"/>
                </a:lnTo>
                <a:close/>
              </a:path>
              <a:path w="1165860" h="76200">
                <a:moveTo>
                  <a:pt x="76200" y="31736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36"/>
                </a:lnTo>
                <a:lnTo>
                  <a:pt x="76200" y="31736"/>
                </a:lnTo>
                <a:close/>
              </a:path>
              <a:path w="1165860" h="76200">
                <a:moveTo>
                  <a:pt x="76200" y="44436"/>
                </a:moveTo>
                <a:lnTo>
                  <a:pt x="63500" y="44450"/>
                </a:lnTo>
                <a:lnTo>
                  <a:pt x="76200" y="44450"/>
                </a:lnTo>
                <a:close/>
              </a:path>
              <a:path w="1165860" h="76200">
                <a:moveTo>
                  <a:pt x="1165733" y="30607"/>
                </a:moveTo>
                <a:lnTo>
                  <a:pt x="76200" y="31736"/>
                </a:lnTo>
                <a:lnTo>
                  <a:pt x="76200" y="44436"/>
                </a:lnTo>
                <a:lnTo>
                  <a:pt x="1165860" y="43307"/>
                </a:lnTo>
                <a:lnTo>
                  <a:pt x="1165733" y="30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9492" y="2957448"/>
            <a:ext cx="1308735" cy="76200"/>
          </a:xfrm>
          <a:custGeom>
            <a:avLst/>
            <a:gdLst/>
            <a:ahLst/>
            <a:cxnLst/>
            <a:rect l="l" t="t" r="r" b="b"/>
            <a:pathLst>
              <a:path w="1308735" h="76200">
                <a:moveTo>
                  <a:pt x="1296961" y="31623"/>
                </a:moveTo>
                <a:lnTo>
                  <a:pt x="1244854" y="31623"/>
                </a:lnTo>
                <a:lnTo>
                  <a:pt x="1244981" y="44323"/>
                </a:lnTo>
                <a:lnTo>
                  <a:pt x="1232291" y="44480"/>
                </a:lnTo>
                <a:lnTo>
                  <a:pt x="1232662" y="76200"/>
                </a:lnTo>
                <a:lnTo>
                  <a:pt x="1308481" y="37211"/>
                </a:lnTo>
                <a:lnTo>
                  <a:pt x="1296961" y="31623"/>
                </a:lnTo>
                <a:close/>
              </a:path>
              <a:path w="1308735" h="76200">
                <a:moveTo>
                  <a:pt x="1232143" y="31781"/>
                </a:moveTo>
                <a:lnTo>
                  <a:pt x="0" y="47117"/>
                </a:lnTo>
                <a:lnTo>
                  <a:pt x="254" y="59817"/>
                </a:lnTo>
                <a:lnTo>
                  <a:pt x="1232291" y="44480"/>
                </a:lnTo>
                <a:lnTo>
                  <a:pt x="1232143" y="31781"/>
                </a:lnTo>
                <a:close/>
              </a:path>
              <a:path w="1308735" h="76200">
                <a:moveTo>
                  <a:pt x="1244854" y="31623"/>
                </a:moveTo>
                <a:lnTo>
                  <a:pt x="1232143" y="31781"/>
                </a:lnTo>
                <a:lnTo>
                  <a:pt x="1232291" y="44480"/>
                </a:lnTo>
                <a:lnTo>
                  <a:pt x="1244981" y="44323"/>
                </a:lnTo>
                <a:lnTo>
                  <a:pt x="1244854" y="31623"/>
                </a:lnTo>
                <a:close/>
              </a:path>
              <a:path w="1308735" h="76200">
                <a:moveTo>
                  <a:pt x="1231773" y="0"/>
                </a:moveTo>
                <a:lnTo>
                  <a:pt x="1232143" y="31781"/>
                </a:lnTo>
                <a:lnTo>
                  <a:pt x="1244854" y="31623"/>
                </a:lnTo>
                <a:lnTo>
                  <a:pt x="1296961" y="31623"/>
                </a:lnTo>
                <a:lnTo>
                  <a:pt x="1231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78708" y="2968878"/>
            <a:ext cx="1198880" cy="76200"/>
          </a:xfrm>
          <a:custGeom>
            <a:avLst/>
            <a:gdLst/>
            <a:ahLst/>
            <a:cxnLst/>
            <a:rect l="l" t="t" r="r" b="b"/>
            <a:pathLst>
              <a:path w="1198879" h="76200">
                <a:moveTo>
                  <a:pt x="76326" y="0"/>
                </a:moveTo>
                <a:lnTo>
                  <a:pt x="0" y="37972"/>
                </a:lnTo>
                <a:lnTo>
                  <a:pt x="76072" y="76200"/>
                </a:lnTo>
                <a:lnTo>
                  <a:pt x="76178" y="44478"/>
                </a:lnTo>
                <a:lnTo>
                  <a:pt x="63500" y="44450"/>
                </a:lnTo>
                <a:lnTo>
                  <a:pt x="63500" y="31750"/>
                </a:lnTo>
                <a:lnTo>
                  <a:pt x="76221" y="31750"/>
                </a:lnTo>
                <a:lnTo>
                  <a:pt x="76326" y="0"/>
                </a:lnTo>
                <a:close/>
              </a:path>
              <a:path w="1198879" h="76200">
                <a:moveTo>
                  <a:pt x="76221" y="31778"/>
                </a:moveTo>
                <a:lnTo>
                  <a:pt x="76178" y="44478"/>
                </a:lnTo>
                <a:lnTo>
                  <a:pt x="1198752" y="46989"/>
                </a:lnTo>
                <a:lnTo>
                  <a:pt x="1198752" y="34289"/>
                </a:lnTo>
                <a:lnTo>
                  <a:pt x="76221" y="31778"/>
                </a:lnTo>
                <a:close/>
              </a:path>
              <a:path w="1198879" h="76200">
                <a:moveTo>
                  <a:pt x="63500" y="31750"/>
                </a:moveTo>
                <a:lnTo>
                  <a:pt x="63500" y="44450"/>
                </a:lnTo>
                <a:lnTo>
                  <a:pt x="76178" y="44478"/>
                </a:lnTo>
                <a:lnTo>
                  <a:pt x="76221" y="31778"/>
                </a:lnTo>
                <a:lnTo>
                  <a:pt x="63500" y="31750"/>
                </a:lnTo>
                <a:close/>
              </a:path>
              <a:path w="1198879" h="76200">
                <a:moveTo>
                  <a:pt x="76221" y="31750"/>
                </a:moveTo>
                <a:lnTo>
                  <a:pt x="63500" y="31750"/>
                </a:lnTo>
                <a:lnTo>
                  <a:pt x="76221" y="31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88657" y="3259835"/>
            <a:ext cx="76200" cy="600710"/>
          </a:xfrm>
          <a:custGeom>
            <a:avLst/>
            <a:gdLst/>
            <a:ahLst/>
            <a:cxnLst/>
            <a:rect l="l" t="t" r="r" b="b"/>
            <a:pathLst>
              <a:path w="76200" h="600710">
                <a:moveTo>
                  <a:pt x="44449" y="76136"/>
                </a:moveTo>
                <a:lnTo>
                  <a:pt x="31749" y="76263"/>
                </a:lnTo>
                <a:lnTo>
                  <a:pt x="36957" y="600710"/>
                </a:lnTo>
                <a:lnTo>
                  <a:pt x="49657" y="600582"/>
                </a:lnTo>
                <a:lnTo>
                  <a:pt x="44449" y="76136"/>
                </a:lnTo>
                <a:close/>
              </a:path>
              <a:path w="76200" h="600710">
                <a:moveTo>
                  <a:pt x="37338" y="0"/>
                </a:moveTo>
                <a:lnTo>
                  <a:pt x="0" y="76581"/>
                </a:lnTo>
                <a:lnTo>
                  <a:pt x="31749" y="76263"/>
                </a:lnTo>
                <a:lnTo>
                  <a:pt x="31623" y="63500"/>
                </a:lnTo>
                <a:lnTo>
                  <a:pt x="69820" y="63373"/>
                </a:lnTo>
                <a:lnTo>
                  <a:pt x="37338" y="0"/>
                </a:lnTo>
                <a:close/>
              </a:path>
              <a:path w="76200" h="600710">
                <a:moveTo>
                  <a:pt x="44323" y="63373"/>
                </a:moveTo>
                <a:lnTo>
                  <a:pt x="31623" y="63500"/>
                </a:lnTo>
                <a:lnTo>
                  <a:pt x="31749" y="76263"/>
                </a:lnTo>
                <a:lnTo>
                  <a:pt x="44449" y="76136"/>
                </a:lnTo>
                <a:lnTo>
                  <a:pt x="44323" y="63373"/>
                </a:lnTo>
                <a:close/>
              </a:path>
              <a:path w="76200" h="600710">
                <a:moveTo>
                  <a:pt x="69820" y="63373"/>
                </a:moveTo>
                <a:lnTo>
                  <a:pt x="44323" y="63373"/>
                </a:lnTo>
                <a:lnTo>
                  <a:pt x="44449" y="76136"/>
                </a:lnTo>
                <a:lnTo>
                  <a:pt x="76200" y="75818"/>
                </a:lnTo>
                <a:lnTo>
                  <a:pt x="69820" y="63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78752" y="1952244"/>
            <a:ext cx="76200" cy="510540"/>
          </a:xfrm>
          <a:custGeom>
            <a:avLst/>
            <a:gdLst/>
            <a:ahLst/>
            <a:cxnLst/>
            <a:rect l="l" t="t" r="r" b="b"/>
            <a:pathLst>
              <a:path w="76200" h="510539">
                <a:moveTo>
                  <a:pt x="44450" y="63500"/>
                </a:moveTo>
                <a:lnTo>
                  <a:pt x="31750" y="63500"/>
                </a:lnTo>
                <a:lnTo>
                  <a:pt x="31750" y="510286"/>
                </a:lnTo>
                <a:lnTo>
                  <a:pt x="44450" y="510286"/>
                </a:lnTo>
                <a:lnTo>
                  <a:pt x="44450" y="63500"/>
                </a:lnTo>
                <a:close/>
              </a:path>
              <a:path w="76200" h="51053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1053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42990" y="1629155"/>
            <a:ext cx="260985" cy="1246505"/>
          </a:xfrm>
          <a:custGeom>
            <a:avLst/>
            <a:gdLst/>
            <a:ahLst/>
            <a:cxnLst/>
            <a:rect l="l" t="t" r="r" b="b"/>
            <a:pathLst>
              <a:path w="260985" h="1246505">
                <a:moveTo>
                  <a:pt x="238125" y="0"/>
                </a:moveTo>
                <a:lnTo>
                  <a:pt x="0" y="0"/>
                </a:lnTo>
                <a:lnTo>
                  <a:pt x="0" y="1246250"/>
                </a:lnTo>
                <a:lnTo>
                  <a:pt x="260604" y="124625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64453" y="2831464"/>
            <a:ext cx="241173" cy="76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40395" y="1629155"/>
            <a:ext cx="506730" cy="2421890"/>
          </a:xfrm>
          <a:custGeom>
            <a:avLst/>
            <a:gdLst/>
            <a:ahLst/>
            <a:cxnLst/>
            <a:rect l="l" t="t" r="r" b="b"/>
            <a:pathLst>
              <a:path w="506729" h="2421890">
                <a:moveTo>
                  <a:pt x="268224" y="2421305"/>
                </a:moveTo>
                <a:lnTo>
                  <a:pt x="506349" y="2421305"/>
                </a:lnTo>
                <a:lnTo>
                  <a:pt x="506349" y="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40395" y="1588515"/>
            <a:ext cx="505459" cy="76200"/>
          </a:xfrm>
          <a:custGeom>
            <a:avLst/>
            <a:gdLst/>
            <a:ahLst/>
            <a:cxnLst/>
            <a:rect l="l" t="t" r="r" b="b"/>
            <a:pathLst>
              <a:path w="505459" h="76200">
                <a:moveTo>
                  <a:pt x="76200" y="0"/>
                </a:moveTo>
                <a:lnTo>
                  <a:pt x="0" y="38227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35"/>
                </a:lnTo>
                <a:lnTo>
                  <a:pt x="76200" y="0"/>
                </a:lnTo>
                <a:close/>
              </a:path>
              <a:path w="505459" h="76200">
                <a:moveTo>
                  <a:pt x="76200" y="31735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35"/>
                </a:lnTo>
                <a:lnTo>
                  <a:pt x="76200" y="31735"/>
                </a:lnTo>
                <a:close/>
              </a:path>
              <a:path w="505459" h="76200">
                <a:moveTo>
                  <a:pt x="76200" y="44435"/>
                </a:moveTo>
                <a:lnTo>
                  <a:pt x="63500" y="44450"/>
                </a:lnTo>
                <a:lnTo>
                  <a:pt x="76200" y="44450"/>
                </a:lnTo>
                <a:close/>
              </a:path>
              <a:path w="505459" h="76200">
                <a:moveTo>
                  <a:pt x="505205" y="31242"/>
                </a:moveTo>
                <a:lnTo>
                  <a:pt x="76200" y="31735"/>
                </a:lnTo>
                <a:lnTo>
                  <a:pt x="76200" y="44435"/>
                </a:lnTo>
                <a:lnTo>
                  <a:pt x="505205" y="43942"/>
                </a:lnTo>
                <a:lnTo>
                  <a:pt x="505205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92596" y="4475988"/>
            <a:ext cx="1161415" cy="274320"/>
          </a:xfrm>
          <a:custGeom>
            <a:avLst/>
            <a:gdLst/>
            <a:ahLst/>
            <a:cxnLst/>
            <a:rect l="l" t="t" r="r" b="b"/>
            <a:pathLst>
              <a:path w="1161415" h="274320">
                <a:moveTo>
                  <a:pt x="0" y="45720"/>
                </a:moveTo>
                <a:lnTo>
                  <a:pt x="3589" y="27924"/>
                </a:lnTo>
                <a:lnTo>
                  <a:pt x="13382" y="13392"/>
                </a:lnTo>
                <a:lnTo>
                  <a:pt x="27914" y="3593"/>
                </a:lnTo>
                <a:lnTo>
                  <a:pt x="45719" y="0"/>
                </a:lnTo>
                <a:lnTo>
                  <a:pt x="1115568" y="0"/>
                </a:lnTo>
                <a:lnTo>
                  <a:pt x="1133373" y="3593"/>
                </a:lnTo>
                <a:lnTo>
                  <a:pt x="1147905" y="13392"/>
                </a:lnTo>
                <a:lnTo>
                  <a:pt x="1157698" y="27924"/>
                </a:lnTo>
                <a:lnTo>
                  <a:pt x="1161287" y="45720"/>
                </a:lnTo>
                <a:lnTo>
                  <a:pt x="1161287" y="228600"/>
                </a:lnTo>
                <a:lnTo>
                  <a:pt x="1157698" y="246395"/>
                </a:lnTo>
                <a:lnTo>
                  <a:pt x="1147905" y="260927"/>
                </a:lnTo>
                <a:lnTo>
                  <a:pt x="1133373" y="270726"/>
                </a:lnTo>
                <a:lnTo>
                  <a:pt x="1115568" y="274320"/>
                </a:lnTo>
                <a:lnTo>
                  <a:pt x="45719" y="274320"/>
                </a:lnTo>
                <a:lnTo>
                  <a:pt x="27914" y="270726"/>
                </a:lnTo>
                <a:lnTo>
                  <a:pt x="13382" y="260927"/>
                </a:lnTo>
                <a:lnTo>
                  <a:pt x="3589" y="246395"/>
                </a:lnTo>
                <a:lnTo>
                  <a:pt x="0" y="228600"/>
                </a:lnTo>
                <a:lnTo>
                  <a:pt x="0" y="457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03859" y="4487976"/>
            <a:ext cx="11391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Times New Roman"/>
                <a:cs typeface="Times New Roman"/>
              </a:rPr>
              <a:t>DApp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90216" y="4229100"/>
            <a:ext cx="76200" cy="2454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09231" y="4229100"/>
            <a:ext cx="76200" cy="2454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49400" y="3515359"/>
            <a:ext cx="9334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Store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50506" y="3503117"/>
            <a:ext cx="92964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Store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36676" y="2157203"/>
            <a:ext cx="180975" cy="12833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b="1" spc="-15" dirty="0">
                <a:latin typeface="Times New Roman"/>
                <a:cs typeface="Times New Roman"/>
              </a:rPr>
              <a:t>Quorum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Transaction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28710" y="2199258"/>
            <a:ext cx="180975" cy="12833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b="1" spc="-15" dirty="0">
                <a:latin typeface="Times New Roman"/>
                <a:cs typeface="Times New Roman"/>
              </a:rPr>
              <a:t>Quorum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Transaction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38477" y="2155316"/>
            <a:ext cx="9099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Resp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34885" y="2155316"/>
            <a:ext cx="9099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Resp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80911" y="1752091"/>
            <a:ext cx="167640" cy="10807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Request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37347" y="1754850"/>
            <a:ext cx="167640" cy="1076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Request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92904" y="2760725"/>
            <a:ext cx="9334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TxPayload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Store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31945" y="1311910"/>
            <a:ext cx="10547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Ethereum</a:t>
            </a:r>
            <a:r>
              <a:rPr sz="1000" b="1" spc="-6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Protocol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26664" y="3038855"/>
            <a:ext cx="344424" cy="3444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3976" y="3041903"/>
            <a:ext cx="344424" cy="3413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69920" y="3206495"/>
            <a:ext cx="344423" cy="3444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36335" y="3203447"/>
            <a:ext cx="341375" cy="3413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1EAFED-9F7D-40D9-B499-8DCFBF83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49865"/>
            <a:ext cx="8361553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3200" b="0" dirty="0">
                <a:latin typeface="Arial"/>
                <a:cs typeface="Arial"/>
              </a:rPr>
              <a:t>Transaction</a:t>
            </a:r>
            <a:r>
              <a:rPr sz="3200" b="0" spc="-75" dirty="0">
                <a:latin typeface="Arial"/>
                <a:cs typeface="Arial"/>
              </a:rPr>
              <a:t> </a:t>
            </a:r>
            <a:r>
              <a:rPr sz="3200" b="0" dirty="0">
                <a:latin typeface="Arial"/>
                <a:cs typeface="Arial"/>
              </a:rPr>
              <a:t>Manager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203866"/>
            <a:ext cx="8221345" cy="26904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  <a:tab pos="1381760" algn="l"/>
                <a:tab pos="2204720" algn="l"/>
                <a:tab pos="2814320" algn="l"/>
                <a:tab pos="3982085" algn="l"/>
                <a:tab pos="5839460" algn="l"/>
                <a:tab pos="7351395" algn="l"/>
              </a:tabLst>
            </a:pPr>
            <a:r>
              <a:rPr spc="-10" dirty="0">
                <a:latin typeface="Arial"/>
                <a:cs typeface="Arial"/>
              </a:rPr>
              <a:t>Transaction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Manager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stores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and </a:t>
            </a:r>
            <a:r>
              <a:rPr spc="2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enables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access </a:t>
            </a:r>
            <a:r>
              <a:rPr spc="5"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encrypted	transaction </a:t>
            </a:r>
            <a:r>
              <a:rPr spc="2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data,	</a:t>
            </a:r>
            <a:r>
              <a:rPr spc="-10" dirty="0">
                <a:latin typeface="Arial"/>
                <a:cs typeface="Arial"/>
              </a:rPr>
              <a:t>exchanges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encrypted payloads </a:t>
            </a:r>
            <a:r>
              <a:rPr spc="-10" dirty="0">
                <a:latin typeface="Arial"/>
                <a:cs typeface="Arial"/>
              </a:rPr>
              <a:t>with the transaction managers of other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peers.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20" dirty="0">
                <a:latin typeface="Arial"/>
                <a:cs typeface="Arial"/>
              </a:rPr>
              <a:t>It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spc="-10" dirty="0">
                <a:latin typeface="Arial"/>
                <a:cs typeface="Arial"/>
              </a:rPr>
              <a:t>responsible for transaction privacy </a:t>
            </a:r>
            <a:r>
              <a:rPr spc="-15" dirty="0">
                <a:latin typeface="Arial"/>
                <a:cs typeface="Arial"/>
              </a:rPr>
              <a:t>and </a:t>
            </a:r>
            <a:r>
              <a:rPr spc="-10" dirty="0">
                <a:latin typeface="Arial"/>
                <a:cs typeface="Arial"/>
              </a:rPr>
              <a:t>managing </a:t>
            </a:r>
            <a:r>
              <a:rPr spc="-5" dirty="0">
                <a:latin typeface="Arial"/>
                <a:cs typeface="Arial"/>
              </a:rPr>
              <a:t>local </a:t>
            </a:r>
            <a:r>
              <a:rPr spc="-10" dirty="0">
                <a:latin typeface="Arial"/>
                <a:cs typeface="Arial"/>
              </a:rPr>
              <a:t>data</a:t>
            </a:r>
            <a:r>
              <a:rPr spc="30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stores.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20" dirty="0">
                <a:latin typeface="Arial"/>
                <a:cs typeface="Arial"/>
              </a:rPr>
              <a:t>It </a:t>
            </a:r>
            <a:r>
              <a:rPr spc="-15" dirty="0">
                <a:latin typeface="Arial"/>
                <a:cs typeface="Arial"/>
              </a:rPr>
              <a:t>does not </a:t>
            </a:r>
            <a:r>
              <a:rPr spc="-10" dirty="0">
                <a:latin typeface="Arial"/>
                <a:cs typeface="Arial"/>
              </a:rPr>
              <a:t>have access to </a:t>
            </a:r>
            <a:r>
              <a:rPr spc="-15" dirty="0">
                <a:latin typeface="Arial"/>
                <a:cs typeface="Arial"/>
              </a:rPr>
              <a:t>any </a:t>
            </a:r>
            <a:r>
              <a:rPr spc="-10" dirty="0">
                <a:latin typeface="Arial"/>
                <a:cs typeface="Arial"/>
              </a:rPr>
              <a:t>sensitive private</a:t>
            </a:r>
            <a:r>
              <a:rPr spc="28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keys.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20" dirty="0">
                <a:latin typeface="Arial"/>
                <a:cs typeface="Arial"/>
              </a:rPr>
              <a:t>It </a:t>
            </a:r>
            <a:r>
              <a:rPr spc="-10" dirty="0">
                <a:latin typeface="Arial"/>
                <a:cs typeface="Arial"/>
              </a:rPr>
              <a:t>utilizes the enclave for </a:t>
            </a:r>
            <a:r>
              <a:rPr spc="-15" dirty="0">
                <a:latin typeface="Arial"/>
                <a:cs typeface="Arial"/>
              </a:rPr>
              <a:t>cryptographic</a:t>
            </a:r>
            <a:r>
              <a:rPr spc="28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functionality.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Stateless </a:t>
            </a:r>
            <a:r>
              <a:rPr spc="-5" dirty="0">
                <a:latin typeface="Arial"/>
                <a:cs typeface="Arial"/>
              </a:rPr>
              <a:t>in </a:t>
            </a:r>
            <a:r>
              <a:rPr spc="-15" dirty="0">
                <a:latin typeface="Arial"/>
                <a:cs typeface="Arial"/>
              </a:rPr>
              <a:t>nature and </a:t>
            </a:r>
            <a:r>
              <a:rPr spc="-5" dirty="0">
                <a:latin typeface="Arial"/>
                <a:cs typeface="Arial"/>
              </a:rPr>
              <a:t>it </a:t>
            </a:r>
            <a:r>
              <a:rPr spc="-10" dirty="0">
                <a:latin typeface="Arial"/>
                <a:cs typeface="Arial"/>
              </a:rPr>
              <a:t>can be load balanced</a:t>
            </a:r>
            <a:r>
              <a:rPr spc="21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easily.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E343D-E1B2-4845-B894-DBC6CA1AD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0156" y1="67383" x2="11133" y2="59180"/>
                        <a14:foregroundMark x1="94727" y1="44336" x2="94531" y2="40234"/>
                        <a14:foregroundMark x1="16797" y1="80273" x2="6250" y2="58594"/>
                        <a14:foregroundMark x1="93750" y1="51758" x2="91992" y2="259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7000" y="2655123"/>
            <a:ext cx="2369154" cy="2369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2885D67-714D-459B-B976-346A12D3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438400" y="2574925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1844" y="15284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7287" y="15921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9819" y="11019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303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Office Theme</vt:lpstr>
      <vt:lpstr>What is Quorum transaction?</vt:lpstr>
      <vt:lpstr>Transaction</vt:lpstr>
      <vt:lpstr>Public Transaction</vt:lpstr>
      <vt:lpstr>Private Transaction</vt:lpstr>
      <vt:lpstr>How a Transaction is Committed?</vt:lpstr>
      <vt:lpstr>Transaction Manager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Quorum transaction?</dc:title>
  <cp:lastModifiedBy>hp</cp:lastModifiedBy>
  <cp:revision>2</cp:revision>
  <dcterms:created xsi:type="dcterms:W3CDTF">2020-01-02T16:44:49Z</dcterms:created>
  <dcterms:modified xsi:type="dcterms:W3CDTF">2020-01-04T11:49:35Z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