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0790" y="2561335"/>
            <a:ext cx="412241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758" y="1153160"/>
            <a:ext cx="6313170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F91443-5371-4CE9-8DA5-ADA6172B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790" y="2422525"/>
            <a:ext cx="4122419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dirty="0"/>
              <a:t>Quorum</a:t>
            </a:r>
            <a:r>
              <a:rPr spc="-80" dirty="0"/>
              <a:t> </a:t>
            </a:r>
            <a:r>
              <a:rPr spc="-5" dirty="0"/>
              <a:t>Contracts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92FAC8-888C-4877-84CE-B5BF3919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15532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Contracts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118776"/>
            <a:ext cx="8112759" cy="258019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6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A contract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self-governing,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has </a:t>
            </a:r>
            <a:r>
              <a:rPr sz="1600" spc="-5" dirty="0">
                <a:latin typeface="Arial"/>
                <a:cs typeface="Arial"/>
              </a:rPr>
              <a:t>terms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10" dirty="0">
                <a:latin typeface="Arial"/>
                <a:cs typeface="Arial"/>
              </a:rPr>
              <a:t>conditions,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5" dirty="0">
                <a:latin typeface="Arial"/>
                <a:cs typeface="Arial"/>
              </a:rPr>
              <a:t>purposeful, and </a:t>
            </a:r>
            <a:r>
              <a:rPr sz="1600" spc="-10" dirty="0">
                <a:latin typeface="Arial"/>
                <a:cs typeface="Arial"/>
              </a:rPr>
              <a:t>consists of legal bindings,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between two </a:t>
            </a:r>
            <a:r>
              <a:rPr sz="1600" spc="-10" dirty="0">
                <a:latin typeface="Arial"/>
                <a:cs typeface="Arial"/>
              </a:rPr>
              <a:t>or more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parties.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contract code can be written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the Solidity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language.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Each state </a:t>
            </a:r>
            <a:r>
              <a:rPr sz="1600" spc="-5" dirty="0">
                <a:latin typeface="Arial"/>
                <a:cs typeface="Arial"/>
              </a:rPr>
              <a:t>must </a:t>
            </a:r>
            <a:r>
              <a:rPr sz="1600" spc="-10" dirty="0">
                <a:latin typeface="Arial"/>
                <a:cs typeface="Arial"/>
              </a:rPr>
              <a:t>refer </a:t>
            </a:r>
            <a:r>
              <a:rPr sz="1600" spc="-5" dirty="0">
                <a:latin typeface="Arial"/>
                <a:cs typeface="Arial"/>
              </a:rPr>
              <a:t>to a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contract.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Contracts can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be: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600" b="1" spc="-10" dirty="0">
                <a:latin typeface="Arial"/>
                <a:cs typeface="Arial"/>
              </a:rPr>
              <a:t>Public </a:t>
            </a:r>
            <a:r>
              <a:rPr sz="1600" b="1" spc="-5" dirty="0">
                <a:latin typeface="Arial"/>
                <a:cs typeface="Arial"/>
              </a:rPr>
              <a:t>Smart </a:t>
            </a:r>
            <a:r>
              <a:rPr sz="1600" b="1" spc="-15" dirty="0">
                <a:latin typeface="Arial"/>
                <a:cs typeface="Arial"/>
              </a:rPr>
              <a:t>Contract: </a:t>
            </a:r>
            <a:r>
              <a:rPr sz="1600" spc="-5" dirty="0">
                <a:latin typeface="Arial"/>
                <a:cs typeface="Arial"/>
              </a:rPr>
              <a:t>Visible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10" dirty="0">
                <a:latin typeface="Arial"/>
                <a:cs typeface="Arial"/>
              </a:rPr>
              <a:t>executable </a:t>
            </a:r>
            <a:r>
              <a:rPr sz="1600" spc="-5" dirty="0">
                <a:latin typeface="Arial"/>
                <a:cs typeface="Arial"/>
              </a:rPr>
              <a:t>by </a:t>
            </a:r>
            <a:r>
              <a:rPr sz="1600" spc="-10" dirty="0">
                <a:latin typeface="Arial"/>
                <a:cs typeface="Arial"/>
              </a:rPr>
              <a:t>every </a:t>
            </a:r>
            <a:r>
              <a:rPr sz="1600" spc="-15" dirty="0">
                <a:latin typeface="Arial"/>
                <a:cs typeface="Arial"/>
              </a:rPr>
              <a:t>peer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3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network.</a:t>
            </a:r>
            <a:endParaRPr sz="16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600" b="1" spc="-10" dirty="0">
                <a:latin typeface="Arial"/>
                <a:cs typeface="Arial"/>
              </a:rPr>
              <a:t>Private smart </a:t>
            </a:r>
            <a:r>
              <a:rPr sz="1600" b="1" spc="-15" dirty="0">
                <a:latin typeface="Arial"/>
                <a:cs typeface="Arial"/>
              </a:rPr>
              <a:t>Contract: </a:t>
            </a:r>
            <a:r>
              <a:rPr sz="1600" spc="-5" dirty="0">
                <a:latin typeface="Arial"/>
                <a:cs typeface="Arial"/>
              </a:rPr>
              <a:t>Visible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15" dirty="0">
                <a:latin typeface="Arial"/>
                <a:cs typeface="Arial"/>
              </a:rPr>
              <a:t>executable </a:t>
            </a:r>
            <a:r>
              <a:rPr sz="1600" spc="-10" dirty="0">
                <a:latin typeface="Arial"/>
                <a:cs typeface="Arial"/>
              </a:rPr>
              <a:t>by </a:t>
            </a:r>
            <a:r>
              <a:rPr sz="1600" spc="-15" dirty="0">
                <a:latin typeface="Arial"/>
                <a:cs typeface="Arial"/>
              </a:rPr>
              <a:t>authorized </a:t>
            </a:r>
            <a:r>
              <a:rPr sz="1600" spc="-10" dirty="0">
                <a:latin typeface="Arial"/>
                <a:cs typeface="Arial"/>
              </a:rPr>
              <a:t>parties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the network.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27A3A-4BDE-4F70-8D84-A08F1EF2F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11"/>
          <a:stretch/>
        </p:blipFill>
        <p:spPr>
          <a:xfrm>
            <a:off x="3153624" y="3625406"/>
            <a:ext cx="2867025" cy="1377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A50472-091E-4C7E-B078-B188996B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7464"/>
            <a:ext cx="26231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Public</a:t>
            </a:r>
            <a:r>
              <a:rPr sz="2800" b="0" spc="-4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Contracts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751" y="1476684"/>
            <a:ext cx="3507842" cy="28251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A contract </a:t>
            </a:r>
            <a:r>
              <a:rPr spc="-5" dirty="0">
                <a:latin typeface="Arial"/>
                <a:cs typeface="Arial"/>
              </a:rPr>
              <a:t>visible </a:t>
            </a:r>
            <a:r>
              <a:rPr spc="-15" dirty="0">
                <a:latin typeface="Arial"/>
                <a:cs typeface="Arial"/>
              </a:rPr>
              <a:t>and executable </a:t>
            </a:r>
            <a:r>
              <a:rPr spc="-10" dirty="0">
                <a:latin typeface="Arial"/>
                <a:cs typeface="Arial"/>
              </a:rPr>
              <a:t>by every party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15" dirty="0">
                <a:latin typeface="Arial"/>
                <a:cs typeface="Arial"/>
              </a:rPr>
              <a:t>Quorum</a:t>
            </a:r>
            <a:r>
              <a:rPr spc="30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network.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pc="-15" dirty="0">
                <a:latin typeface="Arial"/>
                <a:cs typeface="Arial"/>
              </a:rPr>
              <a:t>For </a:t>
            </a:r>
            <a:r>
              <a:rPr spc="-5" dirty="0">
                <a:latin typeface="Arial"/>
                <a:cs typeface="Arial"/>
              </a:rPr>
              <a:t>making a </a:t>
            </a:r>
            <a:r>
              <a:rPr spc="-10" dirty="0">
                <a:latin typeface="Arial"/>
                <a:cs typeface="Arial"/>
              </a:rPr>
              <a:t>contract public, </a:t>
            </a:r>
            <a:r>
              <a:rPr spc="-5" dirty="0">
                <a:latin typeface="Arial"/>
                <a:cs typeface="Arial"/>
              </a:rPr>
              <a:t>simply </a:t>
            </a:r>
            <a:r>
              <a:rPr spc="-10" dirty="0">
                <a:latin typeface="Arial"/>
                <a:cs typeface="Arial"/>
              </a:rPr>
              <a:t>transmit an </a:t>
            </a:r>
            <a:r>
              <a:rPr spc="-15" dirty="0">
                <a:latin typeface="Arial"/>
                <a:cs typeface="Arial"/>
              </a:rPr>
              <a:t>Ethereum </a:t>
            </a:r>
            <a:r>
              <a:rPr spc="-10" dirty="0">
                <a:latin typeface="Arial"/>
                <a:cs typeface="Arial"/>
              </a:rPr>
              <a:t>transaction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spc="-10" dirty="0">
                <a:latin typeface="Arial"/>
                <a:cs typeface="Arial"/>
              </a:rPr>
              <a:t>the entire</a:t>
            </a:r>
            <a:r>
              <a:rPr spc="3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network.</a:t>
            </a:r>
            <a:endParaRPr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Char char="●"/>
              <a:tabLst>
                <a:tab pos="329565" algn="l"/>
                <a:tab pos="330200" algn="l"/>
              </a:tabLst>
            </a:pPr>
            <a:r>
              <a:rPr spc="-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public contract can’t be made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private.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52B93-4CC8-428A-88C9-243AAFCF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355725"/>
            <a:ext cx="460057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EA487B-108E-457D-B75D-286A1504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5991"/>
            <a:ext cx="2759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Arial"/>
                <a:cs typeface="Arial"/>
              </a:rPr>
              <a:t>Private</a:t>
            </a:r>
            <a:r>
              <a:rPr sz="2800" b="0" spc="-3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Contracts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65285" y="1558289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30757" y="1153160"/>
            <a:ext cx="8234523" cy="1492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800" spc="-10" dirty="0"/>
              <a:t>A contract </a:t>
            </a:r>
            <a:r>
              <a:rPr sz="1800" spc="-5" dirty="0"/>
              <a:t>visible </a:t>
            </a:r>
            <a:r>
              <a:rPr sz="1800" spc="-15" dirty="0"/>
              <a:t>and executable </a:t>
            </a:r>
            <a:r>
              <a:rPr sz="1800" spc="-10" dirty="0"/>
              <a:t>by parties involved </a:t>
            </a:r>
            <a:r>
              <a:rPr sz="1800" spc="-5" dirty="0"/>
              <a:t>in </a:t>
            </a:r>
            <a:r>
              <a:rPr sz="1800" spc="-10" dirty="0"/>
              <a:t>the</a:t>
            </a:r>
            <a:r>
              <a:rPr sz="1800" spc="305" dirty="0"/>
              <a:t> </a:t>
            </a:r>
            <a:r>
              <a:rPr sz="1800" spc="-10" dirty="0"/>
              <a:t>transaction.</a:t>
            </a:r>
          </a:p>
          <a:p>
            <a:pPr marL="329565" marR="5080" indent="-317500">
              <a:lnSpc>
                <a:spcPct val="114300"/>
              </a:lnSpc>
              <a:spcBef>
                <a:spcPts val="1035"/>
              </a:spcBef>
              <a:buFontTx/>
              <a:buChar char="●"/>
              <a:tabLst>
                <a:tab pos="329565" algn="l"/>
                <a:tab pos="330200" algn="l"/>
              </a:tabLst>
            </a:pPr>
            <a:r>
              <a:rPr sz="1800" spc="-15" dirty="0"/>
              <a:t>For </a:t>
            </a:r>
            <a:r>
              <a:rPr sz="1800" spc="-5" dirty="0"/>
              <a:t>making a contract private, </a:t>
            </a:r>
            <a:r>
              <a:rPr sz="1800" dirty="0"/>
              <a:t>simply </a:t>
            </a:r>
            <a:r>
              <a:rPr sz="1800" spc="-5" dirty="0"/>
              <a:t>transmit </a:t>
            </a:r>
            <a:r>
              <a:rPr sz="1800" spc="-10" dirty="0"/>
              <a:t>an Ethereum </a:t>
            </a:r>
            <a:r>
              <a:rPr sz="1800" spc="-5" dirty="0"/>
              <a:t>transaction</a:t>
            </a:r>
            <a:r>
              <a:rPr lang="en-US" sz="1800" spc="-5" dirty="0"/>
              <a:t> </a:t>
            </a:r>
            <a:r>
              <a:rPr lang="en-US" sz="1800" spc="-10" dirty="0">
                <a:solidFill>
                  <a:srgbClr val="23292D"/>
                </a:solidFill>
              </a:rPr>
              <a:t>but </a:t>
            </a:r>
            <a:r>
              <a:rPr lang="en-US" sz="1800" spc="-5" dirty="0">
                <a:solidFill>
                  <a:srgbClr val="23292D"/>
                </a:solidFill>
              </a:rPr>
              <a:t>set</a:t>
            </a:r>
            <a:r>
              <a:rPr lang="en-US" sz="1800" spc="285" dirty="0">
                <a:solidFill>
                  <a:srgbClr val="23292D"/>
                </a:solidFill>
              </a:rPr>
              <a:t> </a:t>
            </a:r>
            <a:r>
              <a:rPr lang="en-US" sz="1800" spc="-5" dirty="0">
                <a:solidFill>
                  <a:srgbClr val="23292D"/>
                </a:solidFill>
              </a:rPr>
              <a:t>the</a:t>
            </a:r>
            <a:r>
              <a:rPr sz="1800" spc="-5" dirty="0"/>
              <a:t> </a:t>
            </a:r>
            <a:r>
              <a:rPr lang="en-US" sz="1800" spc="-5" dirty="0">
                <a:solidFill>
                  <a:srgbClr val="23292D"/>
                </a:solidFill>
              </a:rPr>
              <a:t>private For</a:t>
            </a:r>
            <a:r>
              <a:rPr sz="1800" spc="-5" dirty="0">
                <a:solidFill>
                  <a:srgbClr val="23292D"/>
                </a:solidFill>
              </a:rPr>
              <a:t> </a:t>
            </a:r>
            <a:r>
              <a:rPr sz="1800" spc="-10" dirty="0">
                <a:solidFill>
                  <a:srgbClr val="23292D"/>
                </a:solidFill>
              </a:rPr>
              <a:t>parameter.</a:t>
            </a: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800" spc="-10" dirty="0"/>
              <a:t>Private contracts </a:t>
            </a:r>
            <a:r>
              <a:rPr sz="1800" spc="-15" dirty="0"/>
              <a:t>cannot </a:t>
            </a:r>
            <a:r>
              <a:rPr sz="1800" spc="-10" dirty="0"/>
              <a:t>be </a:t>
            </a:r>
            <a:r>
              <a:rPr sz="1800" spc="-15" dirty="0"/>
              <a:t>updated </a:t>
            </a:r>
            <a:r>
              <a:rPr sz="1800" spc="-5" dirty="0"/>
              <a:t>to </a:t>
            </a:r>
            <a:r>
              <a:rPr sz="1800" spc="-10" dirty="0"/>
              <a:t>public</a:t>
            </a:r>
            <a:r>
              <a:rPr sz="1800" spc="215" dirty="0"/>
              <a:t> </a:t>
            </a:r>
            <a:r>
              <a:rPr sz="1800" spc="-10" dirty="0"/>
              <a:t>contracts.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B9D78-B978-47DA-818E-C71FC622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434" y="2781838"/>
            <a:ext cx="3943168" cy="2220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2024BB-1D4E-4A72-A2E9-A5E74383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14600" y="26511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8044" y="16046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487" y="16683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6019" y="11781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169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Narrow</vt:lpstr>
      <vt:lpstr>Calibri</vt:lpstr>
      <vt:lpstr>Office Theme</vt:lpstr>
      <vt:lpstr>Quorum Contracts</vt:lpstr>
      <vt:lpstr>Contracts</vt:lpstr>
      <vt:lpstr>Public Contracts</vt:lpstr>
      <vt:lpstr>Private Contracts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Quorum Contracts</dc:title>
  <cp:lastModifiedBy>hp</cp:lastModifiedBy>
  <cp:revision>2</cp:revision>
  <dcterms:created xsi:type="dcterms:W3CDTF">2020-01-02T16:48:51Z</dcterms:created>
  <dcterms:modified xsi:type="dcterms:W3CDTF">2020-01-04T12:01:28Z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