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413" y="2721305"/>
            <a:ext cx="796117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575347"/>
            <a:ext cx="8237855" cy="294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F0A6C-6FE1-4ECD-BADA-8E2F0FAB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414" y="2193925"/>
            <a:ext cx="796117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the Quorum</a:t>
            </a:r>
            <a:r>
              <a:rPr spc="-90" dirty="0"/>
              <a:t> </a:t>
            </a:r>
            <a:r>
              <a:rPr spc="-1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A13797-AF16-4120-9AF9-92AF858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793" y="388851"/>
            <a:ext cx="54121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Arial"/>
                <a:cs typeface="Arial"/>
              </a:rPr>
              <a:t>Installation </a:t>
            </a:r>
            <a:r>
              <a:rPr sz="2800" b="0" dirty="0">
                <a:latin typeface="Arial"/>
                <a:cs typeface="Arial"/>
              </a:rPr>
              <a:t>Guidelines for</a:t>
            </a:r>
            <a:r>
              <a:rPr sz="2800" b="0" spc="-10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Quorum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96661" y="229095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4026" y="2290952"/>
            <a:ext cx="969644" cy="198120"/>
          </a:xfrm>
          <a:custGeom>
            <a:avLst/>
            <a:gdLst/>
            <a:ahLst/>
            <a:cxnLst/>
            <a:rect l="l" t="t" r="r" b="b"/>
            <a:pathLst>
              <a:path w="969645" h="198119">
                <a:moveTo>
                  <a:pt x="0" y="198119"/>
                </a:moveTo>
                <a:lnTo>
                  <a:pt x="969264" y="198119"/>
                </a:lnTo>
                <a:lnTo>
                  <a:pt x="969264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036" y="1508125"/>
            <a:ext cx="4765902" cy="2773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05"/>
              </a:spcBef>
              <a:buChar char="●"/>
              <a:tabLst>
                <a:tab pos="329565" algn="l"/>
                <a:tab pos="330200" algn="l"/>
                <a:tab pos="979169" algn="l"/>
                <a:tab pos="1332865" algn="l"/>
                <a:tab pos="1893570" algn="l"/>
                <a:tab pos="2878455" algn="l"/>
                <a:tab pos="3253740" algn="l"/>
                <a:tab pos="4241165" algn="l"/>
                <a:tab pos="4991735" algn="l"/>
                <a:tab pos="6589395" algn="l"/>
                <a:tab pos="7107555" algn="l"/>
                <a:tab pos="7381875" algn="l"/>
                <a:tab pos="7964170" algn="l"/>
              </a:tabLst>
            </a:pPr>
            <a:r>
              <a:rPr spc="-5" dirty="0">
                <a:latin typeface="Arial"/>
                <a:cs typeface="Arial"/>
              </a:rPr>
              <a:t>B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-15" dirty="0">
                <a:latin typeface="Arial"/>
                <a:cs typeface="Arial"/>
              </a:rPr>
              <a:t>or</a:t>
            </a:r>
            <a:r>
              <a:rPr spc="-5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b</a:t>
            </a:r>
            <a:r>
              <a:rPr spc="1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in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d</a:t>
            </a:r>
            <a:r>
              <a:rPr spc="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v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lo</a:t>
            </a:r>
            <a:r>
              <a:rPr spc="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ing</a:t>
            </a:r>
            <a:r>
              <a:rPr dirty="0">
                <a:latin typeface="Arial"/>
                <a:cs typeface="Arial"/>
              </a:rPr>
              <a:t>	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0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c</a:t>
            </a:r>
            <a:r>
              <a:rPr spc="15" dirty="0">
                <a:latin typeface="Arial"/>
                <a:cs typeface="Arial"/>
              </a:rPr>
              <a:t>k</a:t>
            </a:r>
            <a:r>
              <a:rPr spc="-5"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ha</a:t>
            </a:r>
            <a:r>
              <a:rPr spc="-5" dirty="0">
                <a:latin typeface="Arial"/>
                <a:cs typeface="Arial"/>
              </a:rPr>
              <a:t>in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ne</a:t>
            </a:r>
            <a:r>
              <a:rPr spc="10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wo</a:t>
            </a:r>
            <a:r>
              <a:rPr spc="-20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k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sing</a:t>
            </a:r>
            <a:r>
              <a:rPr dirty="0">
                <a:latin typeface="Arial"/>
                <a:cs typeface="Arial"/>
              </a:rPr>
              <a:t>  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Q</a:t>
            </a:r>
            <a:r>
              <a:rPr spc="-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,we</a:t>
            </a:r>
            <a:r>
              <a:rPr dirty="0">
                <a:latin typeface="Arial"/>
                <a:cs typeface="Arial"/>
              </a:rPr>
              <a:t>	</a:t>
            </a:r>
            <a:r>
              <a:rPr spc="-15" dirty="0">
                <a:latin typeface="Arial"/>
                <a:cs typeface="Arial"/>
              </a:rPr>
              <a:t>nee</a:t>
            </a:r>
            <a:r>
              <a:rPr spc="-5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st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prerequisites </a:t>
            </a:r>
            <a:r>
              <a:rPr spc="-15" dirty="0">
                <a:latin typeface="Arial"/>
                <a:cs typeface="Arial"/>
              </a:rPr>
              <a:t>required </a:t>
            </a:r>
            <a:r>
              <a:rPr spc="-10" dirty="0">
                <a:latin typeface="Arial"/>
                <a:cs typeface="Arial"/>
              </a:rPr>
              <a:t>for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1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development.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Vagrant </a:t>
            </a:r>
            <a:r>
              <a:rPr spc="-10" dirty="0">
                <a:latin typeface="Arial"/>
                <a:cs typeface="Arial"/>
              </a:rPr>
              <a:t>environment </a:t>
            </a:r>
            <a:r>
              <a:rPr spc="-15" dirty="0">
                <a:latin typeface="Arial"/>
                <a:cs typeface="Arial"/>
              </a:rPr>
              <a:t>has been </a:t>
            </a:r>
            <a:r>
              <a:rPr spc="-5" dirty="0">
                <a:latin typeface="Arial"/>
                <a:cs typeface="Arial"/>
              </a:rPr>
              <a:t>made </a:t>
            </a:r>
            <a:r>
              <a:rPr spc="-10" dirty="0">
                <a:latin typeface="Arial"/>
                <a:cs typeface="Arial"/>
              </a:rPr>
              <a:t>available for running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3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examples.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Run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Quorum example </a:t>
            </a:r>
            <a:r>
              <a:rPr spc="-10" dirty="0">
                <a:latin typeface="Arial"/>
                <a:cs typeface="Arial"/>
              </a:rPr>
              <a:t>to gain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clear </a:t>
            </a:r>
            <a:r>
              <a:rPr spc="-15" dirty="0">
                <a:latin typeface="Arial"/>
                <a:cs typeface="Arial"/>
              </a:rPr>
              <a:t>understanding </a:t>
            </a:r>
            <a:r>
              <a:rPr spc="-10" dirty="0">
                <a:latin typeface="Arial"/>
                <a:cs typeface="Arial"/>
              </a:rPr>
              <a:t>of the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3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environment.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D9D35-9B67-4D61-879A-8C6B4625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8" y="1660524"/>
            <a:ext cx="2792150" cy="2730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47E55C-4528-4963-B154-409FDB15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825" y="402167"/>
            <a:ext cx="58483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Building Quorum Nodes </a:t>
            </a:r>
            <a:r>
              <a:rPr sz="2800" b="0" spc="5" dirty="0">
                <a:latin typeface="Arial"/>
                <a:cs typeface="Arial"/>
              </a:rPr>
              <a:t>from</a:t>
            </a:r>
            <a:r>
              <a:rPr sz="2800" b="0" spc="-8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Source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223899"/>
            <a:ext cx="8067650" cy="24862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Arial"/>
                <a:cs typeface="Arial"/>
              </a:rPr>
              <a:t>There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are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few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steps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that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we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need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to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follow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for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building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nodes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from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source.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Step 1: </a:t>
            </a:r>
            <a:r>
              <a:rPr spc="-10" dirty="0">
                <a:latin typeface="Arial"/>
                <a:cs typeface="Arial"/>
              </a:rPr>
              <a:t>Clone the repository </a:t>
            </a:r>
            <a:r>
              <a:rPr spc="-15" dirty="0">
                <a:latin typeface="Arial"/>
                <a:cs typeface="Arial"/>
              </a:rPr>
              <a:t>and </a:t>
            </a:r>
            <a:r>
              <a:rPr spc="-10" dirty="0">
                <a:latin typeface="Arial"/>
                <a:cs typeface="Arial"/>
              </a:rPr>
              <a:t>build the</a:t>
            </a:r>
            <a:r>
              <a:rPr spc="18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source.</a:t>
            </a:r>
            <a:endParaRPr dirty="0">
              <a:latin typeface="Arial"/>
              <a:cs typeface="Arial"/>
            </a:endParaRPr>
          </a:p>
          <a:p>
            <a:pPr marL="12700" marR="3284220">
              <a:lnSpc>
                <a:spcPts val="3100"/>
              </a:lnSpc>
              <a:spcBef>
                <a:spcPts val="335"/>
              </a:spcBef>
            </a:pPr>
            <a:r>
              <a:rPr b="1" spc="-10" dirty="0">
                <a:latin typeface="Arial"/>
                <a:cs typeface="Arial"/>
              </a:rPr>
              <a:t>Step 2: </a:t>
            </a:r>
            <a:r>
              <a:rPr spc="-10" dirty="0">
                <a:latin typeface="Arial"/>
                <a:cs typeface="Arial"/>
              </a:rPr>
              <a:t>Make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directory named Quorum.  </a:t>
            </a:r>
            <a:r>
              <a:rPr b="1" spc="-10" dirty="0">
                <a:latin typeface="Arial"/>
                <a:cs typeface="Arial"/>
              </a:rPr>
              <a:t>Step 3:</a:t>
            </a:r>
            <a:r>
              <a:rPr spc="-10" dirty="0">
                <a:latin typeface="Arial"/>
                <a:cs typeface="Arial"/>
              </a:rPr>
              <a:t>Change the </a:t>
            </a:r>
            <a:r>
              <a:rPr dirty="0">
                <a:latin typeface="Arial"/>
                <a:cs typeface="Arial"/>
              </a:rPr>
              <a:t>PATH </a:t>
            </a:r>
            <a:r>
              <a:rPr spc="-10" dirty="0">
                <a:latin typeface="Arial"/>
                <a:cs typeface="Arial"/>
              </a:rPr>
              <a:t>to “Quorum” folder.  </a:t>
            </a:r>
            <a:r>
              <a:rPr b="1" spc="-10" dirty="0">
                <a:latin typeface="Arial"/>
                <a:cs typeface="Arial"/>
              </a:rPr>
              <a:t>Step 4: </a:t>
            </a:r>
            <a:r>
              <a:rPr spc="-10" dirty="0">
                <a:latin typeface="Arial"/>
                <a:cs typeface="Arial"/>
              </a:rPr>
              <a:t>Run the test </a:t>
            </a:r>
            <a:r>
              <a:rPr spc="-5" dirty="0">
                <a:latin typeface="Arial"/>
                <a:cs typeface="Arial"/>
              </a:rPr>
              <a:t>command </a:t>
            </a:r>
            <a:r>
              <a:rPr spc="-10" dirty="0">
                <a:latin typeface="Arial"/>
                <a:cs typeface="Arial"/>
              </a:rPr>
              <a:t>“</a:t>
            </a:r>
            <a:r>
              <a:rPr spc="-10" dirty="0">
                <a:latin typeface="Courier New"/>
                <a:cs typeface="Courier New"/>
              </a:rPr>
              <a:t>make</a:t>
            </a:r>
            <a:r>
              <a:rPr spc="6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test.</a:t>
            </a:r>
            <a:r>
              <a:rPr spc="-5" dirty="0">
                <a:latin typeface="Arial"/>
                <a:cs typeface="Arial"/>
              </a:rPr>
              <a:t>”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74107-5630-479F-9594-AEA918D6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00" y="2574925"/>
            <a:ext cx="3352800" cy="2511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5530E4-1D97-4B8C-8CF1-445847F3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27" y="395231"/>
            <a:ext cx="35941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Arial"/>
                <a:cs typeface="Arial"/>
              </a:rPr>
              <a:t>Installing</a:t>
            </a:r>
            <a:r>
              <a:rPr sz="2800" b="0" spc="-8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Constellation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24838"/>
            <a:ext cx="27216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Step 1: </a:t>
            </a:r>
            <a:r>
              <a:rPr sz="1400" spc="-15" dirty="0">
                <a:latin typeface="Arial"/>
                <a:cs typeface="Arial"/>
              </a:rPr>
              <a:t>Install </a:t>
            </a:r>
            <a:r>
              <a:rPr sz="1400" spc="-10" dirty="0">
                <a:latin typeface="Arial"/>
                <a:cs typeface="Arial"/>
              </a:rPr>
              <a:t>supporting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libraries.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263" y="1371422"/>
            <a:ext cx="21844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217170" algn="l"/>
                <a:tab pos="673735" algn="l"/>
                <a:tab pos="1527175" algn="l"/>
              </a:tabLst>
            </a:pPr>
            <a:r>
              <a:rPr sz="1400" b="1" spc="-20" dirty="0">
                <a:latin typeface="Arial"/>
                <a:cs typeface="Arial"/>
              </a:rPr>
              <a:t>Fo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U</a:t>
            </a:r>
            <a:r>
              <a:rPr sz="1400" b="1" spc="-20" dirty="0">
                <a:latin typeface="Arial"/>
                <a:cs typeface="Arial"/>
              </a:rPr>
              <a:t>bu</a:t>
            </a:r>
            <a:r>
              <a:rPr sz="1400" b="1" spc="5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tu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200" dirty="0">
                <a:latin typeface="Courier New"/>
                <a:cs typeface="Courier New"/>
              </a:rPr>
              <a:t>ap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spc="20" dirty="0">
                <a:latin typeface="Courier New"/>
                <a:cs typeface="Courier New"/>
              </a:rPr>
              <a:t>-</a:t>
            </a:r>
            <a:r>
              <a:rPr sz="1200" spc="-5" dirty="0">
                <a:latin typeface="Courier New"/>
                <a:cs typeface="Courier New"/>
              </a:rPr>
              <a:t>get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6638" y="1395806"/>
            <a:ext cx="5615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1838960" algn="l"/>
                <a:tab pos="3305175" algn="l"/>
                <a:tab pos="4683760" algn="l"/>
              </a:tabLst>
            </a:pPr>
            <a:r>
              <a:rPr sz="1200" spc="-5" dirty="0">
                <a:latin typeface="Courier New"/>
                <a:cs typeface="Courier New"/>
              </a:rPr>
              <a:t>ins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2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l</a:t>
            </a:r>
            <a:r>
              <a:rPr sz="1200" dirty="0">
                <a:latin typeface="Courier New"/>
                <a:cs typeface="Courier New"/>
              </a:rPr>
              <a:t>l	</a:t>
            </a:r>
            <a:r>
              <a:rPr sz="1200" spc="20" dirty="0">
                <a:latin typeface="Courier New"/>
                <a:cs typeface="Courier New"/>
              </a:rPr>
              <a:t>l</a:t>
            </a:r>
            <a:r>
              <a:rPr sz="1200" spc="-5" dirty="0">
                <a:latin typeface="Courier New"/>
                <a:cs typeface="Courier New"/>
              </a:rPr>
              <a:t>ibd</a:t>
            </a:r>
            <a:r>
              <a:rPr sz="1200" dirty="0">
                <a:latin typeface="Courier New"/>
                <a:cs typeface="Courier New"/>
              </a:rPr>
              <a:t>b</a:t>
            </a:r>
            <a:r>
              <a:rPr sz="1200" spc="-5" dirty="0">
                <a:latin typeface="Courier New"/>
                <a:cs typeface="Courier New"/>
              </a:rPr>
              <a:t>-d</a:t>
            </a:r>
            <a:r>
              <a:rPr sz="1200" spc="20" dirty="0">
                <a:latin typeface="Courier New"/>
                <a:cs typeface="Courier New"/>
              </a:rPr>
              <a:t>e</a:t>
            </a:r>
            <a:r>
              <a:rPr sz="1200" dirty="0">
                <a:latin typeface="Courier New"/>
                <a:cs typeface="Courier New"/>
              </a:rPr>
              <a:t>v	</a:t>
            </a:r>
            <a:r>
              <a:rPr sz="1200" spc="-5" dirty="0">
                <a:latin typeface="Courier New"/>
                <a:cs typeface="Courier New"/>
              </a:rPr>
              <a:t>l</a:t>
            </a:r>
            <a:r>
              <a:rPr sz="1200" spc="25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ble</a:t>
            </a:r>
            <a:r>
              <a:rPr sz="1200" dirty="0">
                <a:latin typeface="Courier New"/>
                <a:cs typeface="Courier New"/>
              </a:rPr>
              <a:t>v</a:t>
            </a:r>
            <a:r>
              <a:rPr sz="1200" spc="2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ld</a:t>
            </a:r>
            <a:r>
              <a:rPr sz="1200" spc="-15" dirty="0">
                <a:latin typeface="Courier New"/>
                <a:cs typeface="Courier New"/>
              </a:rPr>
              <a:t>b</a:t>
            </a:r>
            <a:r>
              <a:rPr sz="1200" spc="-5" dirty="0">
                <a:latin typeface="Courier New"/>
                <a:cs typeface="Courier New"/>
              </a:rPr>
              <a:t>-</a:t>
            </a:r>
            <a:r>
              <a:rPr sz="1200" spc="20" dirty="0">
                <a:latin typeface="Courier New"/>
                <a:cs typeface="Courier New"/>
              </a:rPr>
              <a:t>d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dirty="0">
                <a:latin typeface="Courier New"/>
                <a:cs typeface="Courier New"/>
              </a:rPr>
              <a:t>v	</a:t>
            </a:r>
            <a:r>
              <a:rPr sz="1200" spc="20" dirty="0">
                <a:latin typeface="Courier New"/>
                <a:cs typeface="Courier New"/>
              </a:rPr>
              <a:t>l</a:t>
            </a:r>
            <a:r>
              <a:rPr sz="1200" spc="-5" dirty="0">
                <a:latin typeface="Courier New"/>
                <a:cs typeface="Courier New"/>
              </a:rPr>
              <a:t>ibso</a:t>
            </a:r>
            <a:r>
              <a:rPr sz="1200" spc="20" dirty="0">
                <a:latin typeface="Courier New"/>
                <a:cs typeface="Courier New"/>
              </a:rPr>
              <a:t>d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20" dirty="0">
                <a:latin typeface="Courier New"/>
                <a:cs typeface="Courier New"/>
              </a:rPr>
              <a:t>u</a:t>
            </a:r>
            <a:r>
              <a:rPr sz="1200" dirty="0">
                <a:latin typeface="Courier New"/>
                <a:cs typeface="Courier New"/>
              </a:rPr>
              <a:t>m</a:t>
            </a:r>
            <a:r>
              <a:rPr sz="1200" spc="-5" dirty="0">
                <a:latin typeface="Courier New"/>
                <a:cs typeface="Courier New"/>
              </a:rPr>
              <a:t>-de</a:t>
            </a:r>
            <a:r>
              <a:rPr sz="1200" dirty="0">
                <a:latin typeface="Courier New"/>
                <a:cs typeface="Courier New"/>
              </a:rPr>
              <a:t>v	</a:t>
            </a:r>
            <a:r>
              <a:rPr sz="1200" spc="-5" dirty="0">
                <a:latin typeface="Courier New"/>
                <a:cs typeface="Courier New"/>
              </a:rPr>
              <a:t>zlib</a:t>
            </a:r>
            <a:r>
              <a:rPr sz="1200" spc="20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g-</a:t>
            </a:r>
            <a:r>
              <a:rPr sz="1200" dirty="0">
                <a:latin typeface="Courier New"/>
                <a:cs typeface="Courier New"/>
              </a:rPr>
              <a:t>dev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14069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libtinfo-dev</a:t>
            </a:r>
            <a:r>
              <a:rPr sz="1400" spc="-5" dirty="0"/>
              <a:t>.</a:t>
            </a:r>
            <a:endParaRPr sz="1400" dirty="0"/>
          </a:p>
          <a:p>
            <a:pPr marL="814069" indent="-204470">
              <a:lnSpc>
                <a:spcPct val="100000"/>
              </a:lnSpc>
              <a:spcBef>
                <a:spcPts val="290"/>
              </a:spcBef>
              <a:buFont typeface="Arial"/>
              <a:buChar char="●"/>
              <a:tabLst>
                <a:tab pos="814705" algn="l"/>
              </a:tabLst>
            </a:pPr>
            <a:r>
              <a:rPr sz="1400" b="1" spc="-15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Mac OS: </a:t>
            </a:r>
            <a:r>
              <a:rPr spc="-5" dirty="0"/>
              <a:t>brew install berkeley-db leveldb</a:t>
            </a:r>
            <a:r>
              <a:rPr spc="215" dirty="0"/>
              <a:t> </a:t>
            </a:r>
            <a:r>
              <a:rPr spc="-5" dirty="0"/>
              <a:t>libsodium</a:t>
            </a:r>
            <a:r>
              <a:rPr sz="1400" spc="-5" dirty="0"/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Step 2: </a:t>
            </a:r>
            <a:r>
              <a:rPr sz="1400" spc="-15" dirty="0">
                <a:latin typeface="Arial"/>
                <a:cs typeface="Arial"/>
              </a:rPr>
              <a:t>Download </a:t>
            </a:r>
            <a:r>
              <a:rPr sz="1400" spc="-10" dirty="0">
                <a:latin typeface="Arial"/>
                <a:cs typeface="Arial"/>
              </a:rPr>
              <a:t>precompiled binaries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pc="-5" dirty="0"/>
              <a:t>https://github.com/jpmorganchase/constellation/releases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Step 3: </a:t>
            </a:r>
            <a:r>
              <a:rPr sz="1400" spc="-10" dirty="0">
                <a:latin typeface="Arial"/>
                <a:cs typeface="Arial"/>
              </a:rPr>
              <a:t>Install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Stack</a:t>
            </a:r>
            <a:endParaRPr sz="1400" dirty="0">
              <a:latin typeface="Arial"/>
              <a:cs typeface="Arial"/>
            </a:endParaRPr>
          </a:p>
          <a:p>
            <a:pPr marL="814069" indent="-204470">
              <a:lnSpc>
                <a:spcPct val="100000"/>
              </a:lnSpc>
              <a:spcBef>
                <a:spcPts val="265"/>
              </a:spcBef>
              <a:buFont typeface="Arial"/>
              <a:buChar char="●"/>
              <a:tabLst>
                <a:tab pos="814705" algn="l"/>
              </a:tabLst>
            </a:pPr>
            <a:r>
              <a:rPr sz="1400" b="1" spc="-15" dirty="0">
                <a:latin typeface="Arial"/>
                <a:cs typeface="Arial"/>
              </a:rPr>
              <a:t>For Linux: </a:t>
            </a:r>
            <a:r>
              <a:rPr sz="1400" spc="-5" dirty="0">
                <a:solidFill>
                  <a:srgbClr val="23292D"/>
                </a:solidFill>
              </a:rPr>
              <a:t>curl -sSL https://get.haskellstack.org/ |</a:t>
            </a:r>
            <a:r>
              <a:rPr sz="1400" spc="5" dirty="0">
                <a:solidFill>
                  <a:srgbClr val="23292D"/>
                </a:solidFill>
              </a:rPr>
              <a:t> </a:t>
            </a:r>
            <a:r>
              <a:rPr sz="1400" spc="-5" dirty="0">
                <a:solidFill>
                  <a:srgbClr val="23292D"/>
                </a:solidFill>
              </a:rPr>
              <a:t>sh</a:t>
            </a:r>
            <a:endParaRPr sz="1400" dirty="0">
              <a:latin typeface="Arial"/>
              <a:cs typeface="Arial"/>
            </a:endParaRPr>
          </a:p>
          <a:p>
            <a:pPr marL="814069" indent="-20447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814705" algn="l"/>
              </a:tabLst>
            </a:pPr>
            <a:r>
              <a:rPr sz="1400" b="1" spc="-15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Mac OS: </a:t>
            </a:r>
            <a:r>
              <a:rPr sz="1400" spc="-5" dirty="0">
                <a:latin typeface="Arial"/>
                <a:cs typeface="Arial"/>
              </a:rPr>
              <a:t>Use </a:t>
            </a:r>
            <a:r>
              <a:rPr sz="1400" spc="-5" dirty="0">
                <a:solidFill>
                  <a:srgbClr val="23292D"/>
                </a:solidFill>
              </a:rPr>
              <a:t>brew install</a:t>
            </a:r>
            <a:r>
              <a:rPr sz="1400" spc="25" dirty="0">
                <a:solidFill>
                  <a:srgbClr val="23292D"/>
                </a:solidFill>
              </a:rPr>
              <a:t> </a:t>
            </a:r>
            <a:r>
              <a:rPr sz="1400" spc="-5" dirty="0">
                <a:solidFill>
                  <a:srgbClr val="23292D"/>
                </a:solidFill>
              </a:rPr>
              <a:t>haskell-stack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Step 4</a:t>
            </a:r>
            <a:r>
              <a:rPr sz="1400" spc="-10" dirty="0">
                <a:latin typeface="Arial"/>
                <a:cs typeface="Arial"/>
              </a:rPr>
              <a:t>: </a:t>
            </a:r>
            <a:r>
              <a:rPr sz="1400" spc="-15" dirty="0">
                <a:latin typeface="Arial"/>
                <a:cs typeface="Arial"/>
              </a:rPr>
              <a:t>Install </a:t>
            </a:r>
            <a:r>
              <a:rPr sz="1400" spc="-10" dirty="0">
                <a:latin typeface="Arial"/>
                <a:cs typeface="Arial"/>
              </a:rPr>
              <a:t>Glasgow </a:t>
            </a:r>
            <a:r>
              <a:rPr sz="1400" spc="-5" dirty="0">
                <a:latin typeface="Arial"/>
                <a:cs typeface="Arial"/>
              </a:rPr>
              <a:t>Haskell </a:t>
            </a:r>
            <a:r>
              <a:rPr sz="1400" spc="-10" dirty="0">
                <a:latin typeface="Arial"/>
                <a:cs typeface="Arial"/>
              </a:rPr>
              <a:t>Compiler, by running </a:t>
            </a:r>
            <a:r>
              <a:rPr sz="1400" spc="-5" dirty="0"/>
              <a:t>stack</a:t>
            </a:r>
            <a:r>
              <a:rPr sz="1400" spc="240" dirty="0"/>
              <a:t> </a:t>
            </a:r>
            <a:r>
              <a:rPr sz="1400" spc="-5" dirty="0"/>
              <a:t>setup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Step 5</a:t>
            </a:r>
            <a:r>
              <a:rPr sz="1400" spc="-10" dirty="0">
                <a:latin typeface="Arial"/>
                <a:cs typeface="Arial"/>
              </a:rPr>
              <a:t>: Run </a:t>
            </a:r>
            <a:r>
              <a:rPr sz="1400" spc="-5" dirty="0"/>
              <a:t>stack</a:t>
            </a:r>
            <a:r>
              <a:rPr sz="1400" spc="40" dirty="0"/>
              <a:t> </a:t>
            </a:r>
            <a:r>
              <a:rPr sz="1400" spc="-5" dirty="0"/>
              <a:t>install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83837B-F8AC-44D4-8DD1-BA4E02F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665" y="701039"/>
            <a:ext cx="28206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Arial"/>
                <a:cs typeface="Arial"/>
              </a:rPr>
              <a:t>Installing</a:t>
            </a:r>
            <a:r>
              <a:rPr sz="2800" b="0" spc="-12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Tessera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2217" y="1155064"/>
            <a:ext cx="2661285" cy="216535"/>
          </a:xfrm>
          <a:custGeom>
            <a:avLst/>
            <a:gdLst/>
            <a:ahLst/>
            <a:cxnLst/>
            <a:rect l="l" t="t" r="r" b="b"/>
            <a:pathLst>
              <a:path w="2661284" h="216534">
                <a:moveTo>
                  <a:pt x="0" y="216408"/>
                </a:moveTo>
                <a:lnTo>
                  <a:pt x="2660904" y="216408"/>
                </a:lnTo>
                <a:lnTo>
                  <a:pt x="266090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7506" y="115506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288" y="1660525"/>
            <a:ext cx="8544560" cy="1943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Step 1: </a:t>
            </a:r>
            <a:r>
              <a:rPr sz="1400" spc="-10" dirty="0">
                <a:latin typeface="Arial"/>
                <a:cs typeface="Arial"/>
              </a:rPr>
              <a:t>Clone </a:t>
            </a:r>
            <a:r>
              <a:rPr sz="1400" spc="-5" dirty="0">
                <a:latin typeface="Arial"/>
                <a:cs typeface="Arial"/>
              </a:rPr>
              <a:t>Tessera </a:t>
            </a:r>
            <a:r>
              <a:rPr sz="1400" spc="-15" dirty="0">
                <a:latin typeface="Arial"/>
                <a:cs typeface="Arial"/>
              </a:rPr>
              <a:t>Repository: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https://github.com/jpmorganchase/tessera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400" b="1" spc="-10" dirty="0">
                <a:latin typeface="Arial"/>
                <a:cs typeface="Arial"/>
              </a:rPr>
              <a:t>Step 2: </a:t>
            </a:r>
            <a:r>
              <a:rPr sz="1400" spc="-5" dirty="0">
                <a:latin typeface="Arial"/>
                <a:cs typeface="Arial"/>
              </a:rPr>
              <a:t>Build </a:t>
            </a:r>
            <a:r>
              <a:rPr sz="1400" spc="-10" dirty="0">
                <a:latin typeface="Arial"/>
                <a:cs typeface="Arial"/>
              </a:rPr>
              <a:t>using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Maven.</a:t>
            </a:r>
            <a:endParaRPr sz="1400" dirty="0">
              <a:latin typeface="Arial"/>
              <a:cs typeface="Arial"/>
            </a:endParaRPr>
          </a:p>
          <a:p>
            <a:pPr marL="927100" indent="-317500">
              <a:lnSpc>
                <a:spcPct val="100000"/>
              </a:lnSpc>
              <a:spcBef>
                <a:spcPts val="1250"/>
              </a:spcBef>
              <a:buFont typeface="Arial"/>
              <a:buChar char="●"/>
              <a:tabLst>
                <a:tab pos="927100" algn="l"/>
                <a:tab pos="927735" algn="l"/>
              </a:tabLst>
            </a:pPr>
            <a:r>
              <a:rPr sz="1400" b="1" spc="-10" dirty="0">
                <a:latin typeface="Arial"/>
                <a:cs typeface="Arial"/>
              </a:rPr>
              <a:t>jnacl</a:t>
            </a:r>
            <a:r>
              <a:rPr sz="1400" spc="-10" dirty="0">
                <a:latin typeface="Arial"/>
                <a:cs typeface="Arial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mvn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install</a:t>
            </a:r>
            <a:endParaRPr sz="1400" dirty="0">
              <a:latin typeface="Courier New"/>
              <a:cs typeface="Courier New"/>
            </a:endParaRPr>
          </a:p>
          <a:p>
            <a:pPr marL="927100" indent="-317500">
              <a:lnSpc>
                <a:spcPct val="100000"/>
              </a:lnSpc>
              <a:spcBef>
                <a:spcPts val="1250"/>
              </a:spcBef>
              <a:buFont typeface="Arial"/>
              <a:buChar char="●"/>
              <a:tabLst>
                <a:tab pos="927100" algn="l"/>
                <a:tab pos="927735" algn="l"/>
              </a:tabLst>
            </a:pPr>
            <a:r>
              <a:rPr sz="1400" b="1" spc="-10" dirty="0">
                <a:latin typeface="Arial"/>
                <a:cs typeface="Arial"/>
              </a:rPr>
              <a:t>Kalium</a:t>
            </a:r>
            <a:r>
              <a:rPr sz="1400" spc="-10" dirty="0">
                <a:latin typeface="Arial"/>
                <a:cs typeface="Arial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mvn install -P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kalium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latin typeface="Arial"/>
                <a:cs typeface="Arial"/>
              </a:rPr>
              <a:t>Step 3: </a:t>
            </a:r>
            <a:r>
              <a:rPr sz="1400" spc="-10" dirty="0">
                <a:latin typeface="Arial"/>
                <a:cs typeface="Arial"/>
              </a:rPr>
              <a:t>Run Tessera </a:t>
            </a:r>
            <a:r>
              <a:rPr sz="1200" spc="-5" dirty="0">
                <a:solidFill>
                  <a:srgbClr val="23292D"/>
                </a:solidFill>
                <a:latin typeface="Courier New"/>
                <a:cs typeface="Courier New"/>
              </a:rPr>
              <a:t>java -jar tessera-dist/tessera-app/target/tessera-app-${version}-app.jar</a:t>
            </a:r>
            <a:r>
              <a:rPr sz="1200" spc="430" dirty="0">
                <a:solidFill>
                  <a:srgbClr val="2329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3292D"/>
                </a:solidFill>
                <a:latin typeface="Courier New"/>
                <a:cs typeface="Courier New"/>
              </a:rPr>
              <a:t>-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23292D"/>
                </a:solidFill>
                <a:latin typeface="Courier New"/>
                <a:cs typeface="Courier New"/>
              </a:rPr>
              <a:t>configfile</a:t>
            </a:r>
            <a:r>
              <a:rPr sz="1200" spc="10" dirty="0">
                <a:solidFill>
                  <a:srgbClr val="2329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3292D"/>
                </a:solidFill>
                <a:latin typeface="Courier New"/>
                <a:cs typeface="Courier New"/>
              </a:rPr>
              <a:t>/path/to/config.json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7F13B-CF33-4CF8-8352-9993EFF25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53" b="24603"/>
          <a:stretch/>
        </p:blipFill>
        <p:spPr>
          <a:xfrm>
            <a:off x="2251932" y="3851514"/>
            <a:ext cx="42767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71F655-B9F0-4A17-8AE3-C1DC4295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14600" y="26511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8044" y="16046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487" y="16683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019" y="11781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302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Courier New</vt:lpstr>
      <vt:lpstr>Times New Roman</vt:lpstr>
      <vt:lpstr>Office Theme</vt:lpstr>
      <vt:lpstr>Setting up the Quorum Environment</vt:lpstr>
      <vt:lpstr>Installation Guidelines for Quorum</vt:lpstr>
      <vt:lpstr>Building Quorum Nodes from Source</vt:lpstr>
      <vt:lpstr>Installing Constellation</vt:lpstr>
      <vt:lpstr>Installing Tessera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Quorum Environment</dc:title>
  <cp:lastModifiedBy>hp</cp:lastModifiedBy>
  <cp:revision>3</cp:revision>
  <dcterms:created xsi:type="dcterms:W3CDTF">2020-01-02T17:08:36Z</dcterms:created>
  <dcterms:modified xsi:type="dcterms:W3CDTF">2020-01-04T12:16:10Z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