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4" r:id="rId6"/>
    <p:sldId id="266" r:id="rId7"/>
    <p:sldId id="265" r:id="rId8"/>
    <p:sldId id="268" r:id="rId9"/>
    <p:sldId id="269" r:id="rId10"/>
    <p:sldId id="271" r:id="rId11"/>
    <p:sldId id="267" r:id="rId12"/>
    <p:sldId id="272" r:id="rId13"/>
    <p:sldId id="273" r:id="rId14"/>
    <p:sldId id="274" r:id="rId15"/>
    <p:sldId id="275" r:id="rId16"/>
    <p:sldId id="270" r:id="rId17"/>
    <p:sldId id="276" r:id="rId18"/>
    <p:sldId id="257" r:id="rId19"/>
    <p:sldId id="260" r:id="rId20"/>
    <p:sldId id="261" r:id="rId21"/>
    <p:sldId id="263" r:id="rId2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3F89"/>
    <a:srgbClr val="00B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E9C3-06AF-EF4E-9A91-AADE106D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C4CE7-50A2-E04B-9159-170409546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5FEB-305E-2F4C-A001-ADADECD4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DCF3-4127-0B4F-AA0B-2F84933C22AD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6B02-1CE4-F147-AE03-14B222C6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1C906-4468-9842-9F61-DE9C2506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235-7FA6-154B-ACB3-DCF94956C6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88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F01D-47B6-6348-9B38-11C5C6EE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D3D8C-D949-0D46-B1DF-AA9D861DC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3DC1F-5B82-424C-B8E5-F0A05841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DCF3-4127-0B4F-AA0B-2F84933C22AD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D05BC-6131-954A-B017-7045B1C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BFAED-F410-DD42-9282-1F0B2BAA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235-7FA6-154B-ACB3-DCF94956C6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7608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C713F-11E6-514A-B863-47011617F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E552B-2C22-3A4C-AF50-600AED80C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270DB-0D91-994A-B925-AF710D23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DCF3-4127-0B4F-AA0B-2F84933C22AD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C5B13-0D58-204C-B42B-E453084E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08A6-B25C-0E4A-B5CC-52F17679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235-7FA6-154B-ACB3-DCF94956C6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624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109F-152D-444E-84DE-3BEEE55E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B7796-92E9-0648-AD62-5200217A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FC5C-387D-0648-9ECA-38473CB5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DCF3-4127-0B4F-AA0B-2F84933C22AD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F8AE-D218-9942-B6EA-E9AB8122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AEED-26D7-1E41-BF7D-98B20FC8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235-7FA6-154B-ACB3-DCF94956C6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69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7977-51F1-CE42-BEA6-FF0BB3DC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50CFE-8C04-A845-A9A1-7B0DB37BB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9606-59CE-D440-B78E-48FAA46A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DCF3-4127-0B4F-AA0B-2F84933C22AD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8A0AB-23AB-F640-A500-5134ECD2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2F56F-97FA-EE44-9318-0BB81B21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235-7FA6-154B-ACB3-DCF94956C6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235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BE9B-E180-654A-8365-2125C296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EC5B-46D7-B843-B959-B6D59AA38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E6541-98EF-144F-80F8-59C615770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393C-DA2C-9640-B4D1-DB4AC57D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DCF3-4127-0B4F-AA0B-2F84933C22AD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C1DFD-A225-1F45-B4D5-92A9BADE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3B38A-944E-1241-8E84-D3991DD6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235-7FA6-154B-ACB3-DCF94956C6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404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F20E-100C-A64C-88EC-252FE1FD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1FA23-E694-F540-AC34-F10D2FA09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F0134-C111-6C49-BA9D-8CD3D33DD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00FD4-A9B2-084A-A4C3-3029AAC47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1261A-9CF9-E14A-BAFE-7DF7AE000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77E68-01BB-1140-BC8A-102FA90C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DCF3-4127-0B4F-AA0B-2F84933C22AD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B472B-5116-C84B-95D1-981763BD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76C51-8FB5-454B-A3CF-6B583974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235-7FA6-154B-ACB3-DCF94956C6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285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C502-C3FE-D641-A4DF-D3A12C6B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49051-1917-9548-9C9E-94B67E58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DCF3-4127-0B4F-AA0B-2F84933C22AD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DA96A-69FB-5543-8E32-5D1C6FC5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AB7CB-D57A-C44A-B2F7-1D34DF57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235-7FA6-154B-ACB3-DCF94956C6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895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F14E4-6EAD-5A41-9C8C-85F70F17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DCF3-4127-0B4F-AA0B-2F84933C22AD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77C15-F35D-9A40-9F79-DF7441E9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A38A6-9D0F-4E42-8C01-B0FDBA56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235-7FA6-154B-ACB3-DCF94956C6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30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AD21-549A-4A4D-B1A5-A26BD65B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6942-3E8E-8B45-9531-076396397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5F6A7-B48A-C14A-857D-B22CAE805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32F75-91B3-0044-915B-BB504B5F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DCF3-4127-0B4F-AA0B-2F84933C22AD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05B2F-8D74-1A4D-AA1D-74EABC23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79C12-9739-6348-A3DB-ED8E24A2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235-7FA6-154B-ACB3-DCF94956C6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23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45B1-834E-BE41-86C7-E6AFF717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6BB41-7FC5-7D4B-A99C-E44AB5766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6B6B7-209C-F846-8A14-DDD4F2853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CAE87-DAEC-8E45-8599-A743A968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DCF3-4127-0B4F-AA0B-2F84933C22AD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49CE8-E0A5-324E-A330-985A7B33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4B227-FAC5-334A-9E73-4B602BAA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235-7FA6-154B-ACB3-DCF94956C6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959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C1E8C-0577-9D4C-B506-A5882412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DD133-F389-BD4F-914C-66E7CCE6E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30D8A-84FA-1749-AA53-02D866983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DCF3-4127-0B4F-AA0B-2F84933C22AD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1CB71-C254-B54D-8EE2-63D8E08EA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D6C66-E2AB-6545-BD4C-AB707CEC4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4235-7FA6-154B-ACB3-DCF94956C6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816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bit.ly/3HSxVFa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it.ly/3oZAQDb" TargetMode="External"/><Relationship Id="rId5" Type="http://schemas.openxmlformats.org/officeDocument/2006/relationships/hyperlink" Target="https://bit.ly/3HVjeRu" TargetMode="External"/><Relationship Id="rId4" Type="http://schemas.openxmlformats.org/officeDocument/2006/relationships/hyperlink" Target="https://bit.ly/3cNoXu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xkY0I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l7Rlfq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ukuklok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e.co/3HR0m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CLvcc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it.ly/3DUE5lt" TargetMode="External"/><Relationship Id="rId5" Type="http://schemas.openxmlformats.org/officeDocument/2006/relationships/hyperlink" Target="https://bit.ly/3HQncuJ" TargetMode="External"/><Relationship Id="rId4" Type="http://schemas.openxmlformats.org/officeDocument/2006/relationships/hyperlink" Target="https://bit.ly/3cLufq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ro6du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it.ly/3103k7j" TargetMode="External"/><Relationship Id="rId4" Type="http://schemas.openxmlformats.org/officeDocument/2006/relationships/hyperlink" Target="https://bit.ly/3E3Z9Gc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bit.ly/2ZkpsZI" TargetMode="External"/><Relationship Id="rId7" Type="http://schemas.openxmlformats.org/officeDocument/2006/relationships/hyperlink" Target="https://www.github.com/atheys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it.ly/3FNJXgW" TargetMode="External"/><Relationship Id="rId5" Type="http://schemas.openxmlformats.org/officeDocument/2006/relationships/hyperlink" Target="https://bit.ly/3cLwp9c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bit.ly/3nOFJQ4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atheys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ttrainingstorage.blob.core.windows.net/training/calendar.parquet?sp=r&amp;st=2021-11-26T07:32:32Z&amp;se=2021-11-26T15:32:32Z&amp;spr=https&amp;sv=2020-08-04&amp;sr=b&amp;sig=vJ4ocIFx%2BxwCV7txcDOdhH5hKOC1H2HwKzIU5RrzYwE%3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ukuklok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0" y="2613392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6000" b="1" dirty="0">
                <a:solidFill>
                  <a:srgbClr val="433F89"/>
                </a:solidFill>
                <a:latin typeface="Impact" panose="020B0806030902050204" pitchFamily="34" charset="0"/>
                <a:cs typeface="PHOSPHATE INLINE" panose="02000506050000020004" pitchFamily="2" charset="77"/>
              </a:rPr>
              <a:t>Power BI </a:t>
            </a:r>
            <a:r>
              <a:rPr lang="en-NL" sz="6000" b="1" dirty="0">
                <a:solidFill>
                  <a:srgbClr val="433F89"/>
                </a:solidFill>
                <a:latin typeface="Impact" panose="020B0806030902050204" pitchFamily="34" charset="0"/>
                <a:cs typeface="Phosphate Inline" panose="02000506050000020004" pitchFamily="2" charset="77"/>
              </a:rPr>
              <a:t>Training</a:t>
            </a:r>
          </a:p>
          <a:p>
            <a:pPr algn="ctr"/>
            <a:r>
              <a:rPr lang="en-NL" sz="4000" i="1" dirty="0">
                <a:solidFill>
                  <a:srgbClr val="433F89"/>
                </a:solidFill>
                <a:cs typeface="Phosphate Inline" panose="02000506050000020004" pitchFamily="2" charset="77"/>
              </a:rPr>
              <a:t>Basics &amp; Standards</a:t>
            </a:r>
            <a:endParaRPr lang="en-NL" sz="4000" i="1" dirty="0">
              <a:solidFill>
                <a:srgbClr val="433F89"/>
              </a:solidFill>
              <a:cs typeface="PHOSPHATE INLINE" panose="0200050605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10337-79A4-C248-B251-487E92B1EE31}"/>
              </a:ext>
            </a:extLst>
          </p:cNvPr>
          <p:cNvSpPr txBox="1"/>
          <p:nvPr/>
        </p:nvSpPr>
        <p:spPr>
          <a:xfrm>
            <a:off x="9918700" y="139700"/>
            <a:ext cx="212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b="1" dirty="0">
                <a:solidFill>
                  <a:srgbClr val="433F89"/>
                </a:solidFill>
              </a:rPr>
              <a:t>Rotterdam</a:t>
            </a:r>
          </a:p>
          <a:p>
            <a:pPr algn="r"/>
            <a:r>
              <a:rPr lang="en-NL" sz="1400" dirty="0">
                <a:solidFill>
                  <a:srgbClr val="433F89"/>
                </a:solidFill>
              </a:rPr>
              <a:t>November 25, 2021</a:t>
            </a:r>
          </a:p>
        </p:txBody>
      </p:sp>
    </p:spTree>
    <p:extLst>
      <p:ext uri="{BB962C8B-B14F-4D97-AF65-F5344CB8AC3E}">
        <p14:creationId xmlns:p14="http://schemas.microsoft.com/office/powerpoint/2010/main" val="355289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434819" y="343762"/>
            <a:ext cx="305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dirty="0">
                <a:solidFill>
                  <a:srgbClr val="433F89"/>
                </a:solidFill>
                <a:cs typeface="Phosphate Inline" panose="02000506050000020004" pitchFamily="2" charset="77"/>
              </a:rPr>
              <a:t>DAX</a:t>
            </a:r>
            <a:endParaRPr lang="en-NL" sz="3200" b="1" dirty="0">
              <a:solidFill>
                <a:srgbClr val="433F89"/>
              </a:solidFill>
              <a:cs typeface="PHOSPHATE INLINE" panose="0200050605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8FB6-0D88-B146-B275-43431C1A07FE}"/>
              </a:ext>
            </a:extLst>
          </p:cNvPr>
          <p:cNvSpPr txBox="1"/>
          <p:nvPr/>
        </p:nvSpPr>
        <p:spPr>
          <a:xfrm>
            <a:off x="11353800" y="640423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dirty="0">
                <a:solidFill>
                  <a:srgbClr val="433F89"/>
                </a:solidFill>
                <a:cs typeface="Phosphate Inline" panose="02000506050000020004" pitchFamily="2" charset="77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E07A6-2F77-E847-A331-39F688D734B5}"/>
              </a:ext>
            </a:extLst>
          </p:cNvPr>
          <p:cNvSpPr txBox="1"/>
          <p:nvPr/>
        </p:nvSpPr>
        <p:spPr>
          <a:xfrm>
            <a:off x="1029018" y="1290276"/>
            <a:ext cx="66937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Data Analysis Expressions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Exists in Power BI / SSAS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Back-end Power BI is SSAS service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Expression used to define measures/KPI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Dynamic content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Reactive to filters/slicers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Very intuitive syntax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Similarities with Excel functions</a:t>
            </a:r>
          </a:p>
          <a:p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References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Documentations: 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  <a:hlinkClick r:id="rId3"/>
              </a:rPr>
              <a:t>https://bit.ly/3HSxVFa</a:t>
            </a: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DAX Studio: 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  <a:hlinkClick r:id="rId4"/>
              </a:rPr>
              <a:t>https://bit.ly/3cNoXur</a:t>
            </a: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Measures table in Power BI: 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  <a:hlinkClick r:id="rId5"/>
              </a:rPr>
              <a:t>https://bit.ly/3HVjeRu</a:t>
            </a: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DAX Tutorial: 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  <a:hlinkClick r:id="rId6"/>
              </a:rPr>
              <a:t>https://bit.ly/3oZAQDb</a:t>
            </a: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</p:txBody>
      </p:sp>
      <p:pic>
        <p:nvPicPr>
          <p:cNvPr id="15362" name="Picture 2" descr="How to create a Measure Table in Power BI | Power BI Training for  Accountants and Finance Professionals">
            <a:extLst>
              <a:ext uri="{FF2B5EF4-FFF2-40B4-BE49-F238E27FC236}">
                <a16:creationId xmlns:a16="http://schemas.microsoft.com/office/drawing/2014/main" id="{9F7DABD4-FBB4-0943-A2FA-468A0DB37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482" y="3644766"/>
            <a:ext cx="2968135" cy="2463800"/>
          </a:xfrm>
          <a:prstGeom prst="rect">
            <a:avLst/>
          </a:prstGeom>
          <a:noFill/>
          <a:ln w="38100">
            <a:solidFill>
              <a:srgbClr val="433F8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A8701A-6015-C04B-9B9C-467D6BB936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300" y="1162050"/>
            <a:ext cx="4938500" cy="2266950"/>
          </a:xfrm>
          <a:prstGeom prst="rect">
            <a:avLst/>
          </a:prstGeom>
          <a:ln w="38100">
            <a:solidFill>
              <a:srgbClr val="433F89"/>
            </a:solidFill>
          </a:ln>
        </p:spPr>
      </p:pic>
    </p:spTree>
    <p:extLst>
      <p:ext uri="{BB962C8B-B14F-4D97-AF65-F5344CB8AC3E}">
        <p14:creationId xmlns:p14="http://schemas.microsoft.com/office/powerpoint/2010/main" val="71207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434819" y="343762"/>
            <a:ext cx="5915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i="1" dirty="0">
                <a:solidFill>
                  <a:srgbClr val="00B4B2"/>
                </a:solidFill>
                <a:cs typeface="Phosphate Inline" panose="02000506050000020004" pitchFamily="2" charset="77"/>
              </a:rPr>
              <a:t>Your first DAX expressions</a:t>
            </a:r>
            <a:endParaRPr lang="en-NL" sz="3200" b="1" i="1" dirty="0">
              <a:solidFill>
                <a:srgbClr val="00B4B2"/>
              </a:solidFill>
              <a:cs typeface="PHOSPHATE INLINE" panose="0200050605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8FB6-0D88-B146-B275-43431C1A07FE}"/>
              </a:ext>
            </a:extLst>
          </p:cNvPr>
          <p:cNvSpPr txBox="1"/>
          <p:nvPr/>
        </p:nvSpPr>
        <p:spPr>
          <a:xfrm>
            <a:off x="11353800" y="640423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dirty="0">
                <a:solidFill>
                  <a:srgbClr val="00B4B2"/>
                </a:solidFill>
                <a:cs typeface="Phosphate Inline" panose="02000506050000020004" pitchFamily="2" charset="77"/>
              </a:rPr>
              <a:t>10</a:t>
            </a:r>
          </a:p>
        </p:txBody>
      </p:sp>
      <p:pic>
        <p:nvPicPr>
          <p:cNvPr id="12290" name="Picture 2" descr="Titanic Jack &amp;amp; Rose - Just a funny meme | Facebook">
            <a:extLst>
              <a:ext uri="{FF2B5EF4-FFF2-40B4-BE49-F238E27FC236}">
                <a16:creationId xmlns:a16="http://schemas.microsoft.com/office/drawing/2014/main" id="{DE5AA3E8-56EB-4F4D-A51B-867887DD9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305" y="3771864"/>
            <a:ext cx="3601005" cy="2180540"/>
          </a:xfrm>
          <a:prstGeom prst="rect">
            <a:avLst/>
          </a:prstGeom>
          <a:noFill/>
          <a:ln w="38100">
            <a:solidFill>
              <a:srgbClr val="00B4B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ould Both Jack And Rose Fit On The Raft/Door After Titanic Sunk?">
            <a:extLst>
              <a:ext uri="{FF2B5EF4-FFF2-40B4-BE49-F238E27FC236}">
                <a16:creationId xmlns:a16="http://schemas.microsoft.com/office/drawing/2014/main" id="{91BC9939-7E5D-BA4F-9CF5-6A6A6690A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304" y="1524000"/>
            <a:ext cx="3601005" cy="1955800"/>
          </a:xfrm>
          <a:prstGeom prst="rect">
            <a:avLst/>
          </a:prstGeom>
          <a:noFill/>
          <a:ln w="38100">
            <a:solidFill>
              <a:srgbClr val="00B4B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92EEB3-9C25-7547-AF6E-D247F9F1BB4A}"/>
              </a:ext>
            </a:extLst>
          </p:cNvPr>
          <p:cNvSpPr txBox="1"/>
          <p:nvPr/>
        </p:nvSpPr>
        <p:spPr>
          <a:xfrm>
            <a:off x="1091316" y="1417373"/>
            <a:ext cx="58047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rgbClr val="00B4B2"/>
                </a:solidFill>
                <a:cs typeface="Phosphate Inline" panose="02000506050000020004" pitchFamily="2" charset="77"/>
              </a:rPr>
              <a:t>Who could have shared the raft?</a:t>
            </a:r>
          </a:p>
          <a:p>
            <a:endParaRPr lang="en-GB" sz="2000" dirty="0">
              <a:solidFill>
                <a:srgbClr val="00B4B2"/>
              </a:solidFill>
              <a:cs typeface="Phosphate Inline" panose="02000506050000020004" pitchFamily="2" charset="77"/>
            </a:endParaRPr>
          </a:p>
          <a:p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Consult the titanic data set (</a:t>
            </a:r>
            <a:r>
              <a:rPr lang="en-GB" sz="2000" i="1" dirty="0" err="1">
                <a:solidFill>
                  <a:srgbClr val="00B4B2"/>
                </a:solidFill>
                <a:cs typeface="Phosphate Inline" panose="02000506050000020004" pitchFamily="2" charset="77"/>
              </a:rPr>
              <a:t>dax_expressions.pbix</a:t>
            </a: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Calculate the average age of the passengers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Calculate the average ticket fare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Create measures to distinguish men &amp; women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Create measures to distinguish embarking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(!) Calculate the BMI of the passengers</a:t>
            </a:r>
          </a:p>
          <a:p>
            <a:endParaRPr lang="en-GB" sz="2000" dirty="0">
              <a:solidFill>
                <a:srgbClr val="00B4B2"/>
              </a:solidFill>
              <a:cs typeface="Phosphate Inline" panose="02000506050000020004" pitchFamily="2" charset="77"/>
            </a:endParaRPr>
          </a:p>
          <a:p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Slice &amp; Dice: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Gender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Age (if applicable)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Embarking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Whatever else you can think of</a:t>
            </a:r>
          </a:p>
        </p:txBody>
      </p:sp>
    </p:spTree>
    <p:extLst>
      <p:ext uri="{BB962C8B-B14F-4D97-AF65-F5344CB8AC3E}">
        <p14:creationId xmlns:p14="http://schemas.microsoft.com/office/powerpoint/2010/main" val="69781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434819" y="343762"/>
            <a:ext cx="5915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i="1" dirty="0">
                <a:solidFill>
                  <a:srgbClr val="00B4B2"/>
                </a:solidFill>
                <a:cs typeface="Phosphate Inline" panose="02000506050000020004" pitchFamily="2" charset="77"/>
              </a:rPr>
              <a:t>Your first DAX expressions</a:t>
            </a:r>
            <a:endParaRPr lang="en-NL" sz="3200" b="1" i="1" dirty="0">
              <a:solidFill>
                <a:srgbClr val="00B4B2"/>
              </a:solidFill>
              <a:cs typeface="PHOSPHATE INLINE" panose="0200050605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8FB6-0D88-B146-B275-43431C1A07FE}"/>
              </a:ext>
            </a:extLst>
          </p:cNvPr>
          <p:cNvSpPr txBox="1"/>
          <p:nvPr/>
        </p:nvSpPr>
        <p:spPr>
          <a:xfrm>
            <a:off x="11353800" y="640423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dirty="0">
                <a:solidFill>
                  <a:srgbClr val="00B4B2"/>
                </a:solidFill>
                <a:cs typeface="Phosphate Inline" panose="02000506050000020004" pitchFamily="2" charset="77"/>
              </a:rPr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2EEB3-9C25-7547-AF6E-D247F9F1BB4A}"/>
              </a:ext>
            </a:extLst>
          </p:cNvPr>
          <p:cNvSpPr txBox="1"/>
          <p:nvPr/>
        </p:nvSpPr>
        <p:spPr>
          <a:xfrm>
            <a:off x="875416" y="1215282"/>
            <a:ext cx="72779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B4B2"/>
                </a:solidFill>
                <a:cs typeface="Phosphate Inline" panose="02000506050000020004" pitchFamily="2" charset="77"/>
              </a:rPr>
              <a:t>CHEAT SHEET</a:t>
            </a:r>
          </a:p>
          <a:p>
            <a:pPr marL="342900" indent="-342900">
              <a:buFont typeface="Wingdings" pitchFamily="2" charset="2"/>
              <a:buChar char="Ø"/>
            </a:pPr>
            <a:endParaRPr lang="en-GB" sz="2000" dirty="0">
              <a:solidFill>
                <a:srgbClr val="00B4B2"/>
              </a:solidFill>
              <a:cs typeface="Phosphate Inline" panose="02000506050000020004" pitchFamily="2" charset="77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The internet is your friend: </a:t>
            </a: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  <a:hlinkClick r:id="rId3"/>
              </a:rPr>
              <a:t>https://bit.ly/3xkY0I2</a:t>
            </a:r>
            <a:endParaRPr lang="en-GB" sz="2000" dirty="0">
              <a:solidFill>
                <a:srgbClr val="00B4B2"/>
              </a:solidFill>
              <a:cs typeface="Phosphate Inline" panose="02000506050000020004" pitchFamily="2" charset="77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sz="2000" b="1" u="sng" dirty="0">
                <a:solidFill>
                  <a:srgbClr val="00B4B2"/>
                </a:solidFill>
                <a:cs typeface="Phosphate Inline" panose="02000506050000020004" pitchFamily="2" charset="77"/>
              </a:rPr>
              <a:t>Hint</a:t>
            </a: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: </a:t>
            </a:r>
            <a:r>
              <a:rPr lang="en-GB" sz="2000" i="1" dirty="0">
                <a:solidFill>
                  <a:srgbClr val="00B4B2"/>
                </a:solidFill>
                <a:cs typeface="Phosphate Inline" panose="02000506050000020004" pitchFamily="2" charset="77"/>
              </a:rPr>
              <a:t>overweight passengers (BMI &gt; 25) cannot share a raft</a:t>
            </a:r>
          </a:p>
          <a:p>
            <a:endParaRPr lang="en-GB" sz="2000" dirty="0">
              <a:solidFill>
                <a:srgbClr val="00B4B2"/>
              </a:solidFill>
              <a:cs typeface="Phosphate Inline" panose="02000506050000020004" pitchFamily="2" charset="77"/>
            </a:endParaRPr>
          </a:p>
          <a:p>
            <a:r>
              <a:rPr lang="en-GB" sz="2000" b="1" dirty="0">
                <a:solidFill>
                  <a:srgbClr val="00B4B2"/>
                </a:solidFill>
                <a:cs typeface="Phosphate Inline" panose="02000506050000020004" pitchFamily="2" charset="77"/>
              </a:rPr>
              <a:t>Functions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IFERROR(… , BLANK())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AVERAGE(…)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CALCULATE(…, gender=“M”)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FILTERCONTEXT(…)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2AFD4A6-65F3-4847-93BD-9DA0385A2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00" y="4353235"/>
            <a:ext cx="4749800" cy="1971043"/>
          </a:xfrm>
          <a:prstGeom prst="rect">
            <a:avLst/>
          </a:prstGeom>
          <a:noFill/>
          <a:ln w="38100">
            <a:solidFill>
              <a:srgbClr val="00B4B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4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434819" y="343762"/>
            <a:ext cx="305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dirty="0">
                <a:solidFill>
                  <a:srgbClr val="433F89"/>
                </a:solidFill>
                <a:cs typeface="Phosphate Inline" panose="02000506050000020004" pitchFamily="2" charset="77"/>
              </a:rPr>
              <a:t>Visuals</a:t>
            </a:r>
            <a:endParaRPr lang="en-NL" sz="3200" b="1" dirty="0">
              <a:solidFill>
                <a:srgbClr val="433F89"/>
              </a:solidFill>
              <a:cs typeface="PHOSPHATE INLINE" panose="0200050605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8FB6-0D88-B146-B275-43431C1A07FE}"/>
              </a:ext>
            </a:extLst>
          </p:cNvPr>
          <p:cNvSpPr txBox="1"/>
          <p:nvPr/>
        </p:nvSpPr>
        <p:spPr>
          <a:xfrm>
            <a:off x="11353800" y="640423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dirty="0">
                <a:solidFill>
                  <a:srgbClr val="433F89"/>
                </a:solidFill>
                <a:cs typeface="Phosphate Inline" panose="02000506050000020004" pitchFamily="2" charset="77"/>
              </a:rPr>
              <a:t>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E07A6-2F77-E847-A331-39F688D734B5}"/>
              </a:ext>
            </a:extLst>
          </p:cNvPr>
          <p:cNvSpPr txBox="1"/>
          <p:nvPr/>
        </p:nvSpPr>
        <p:spPr>
          <a:xfrm>
            <a:off x="1156018" y="1252176"/>
            <a:ext cx="66937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A lot of visuals native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Bar/pie charts, scatters, trendlines, KPIs etc.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More advanced visuals: 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  <a:hlinkClick r:id="rId3"/>
              </a:rPr>
              <a:t>https://bit.ly/3l7Rlfq</a:t>
            </a: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How to use &amp; configure?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i="1" dirty="0">
                <a:solidFill>
                  <a:srgbClr val="433F89"/>
                </a:solidFill>
                <a:cs typeface="Phosphate Inline" panose="02000506050000020004" pitchFamily="2" charset="77"/>
              </a:rPr>
              <a:t>Select your fields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Columns, rows, values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Legend, details, etc.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Drilldowns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i="1" dirty="0">
                <a:solidFill>
                  <a:srgbClr val="433F89"/>
                </a:solidFill>
                <a:cs typeface="Phosphate Inline" panose="02000506050000020004" pitchFamily="2" charset="77"/>
              </a:rPr>
              <a:t>Use filters on visuals (see also next slide)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Timelines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Other slices &amp; dices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i="1" dirty="0">
                <a:solidFill>
                  <a:srgbClr val="433F89"/>
                </a:solidFill>
                <a:cs typeface="Phosphate Inline" panose="02000506050000020004" pitchFamily="2" charset="77"/>
              </a:rPr>
              <a:t>Work on lay-out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Font types, </a:t>
            </a:r>
            <a:r>
              <a:rPr lang="en-GB" sz="2000" dirty="0" err="1">
                <a:solidFill>
                  <a:srgbClr val="433F89"/>
                </a:solidFill>
                <a:cs typeface="Phosphate Inline" panose="02000506050000020004" pitchFamily="2" charset="77"/>
              </a:rPr>
              <a:t>colors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, sizes, 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Background, border, 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9C15C-958F-1246-98FC-EB4F3F417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112" y="1053020"/>
            <a:ext cx="1868396" cy="2292044"/>
          </a:xfrm>
          <a:prstGeom prst="rect">
            <a:avLst/>
          </a:prstGeom>
          <a:ln w="38100">
            <a:solidFill>
              <a:srgbClr val="433F89"/>
            </a:solidFill>
          </a:ln>
        </p:spPr>
      </p:pic>
      <p:pic>
        <p:nvPicPr>
          <p:cNvPr id="19458" name="Picture 2" descr="Data Visualization | Microsoft Power BI">
            <a:extLst>
              <a:ext uri="{FF2B5EF4-FFF2-40B4-BE49-F238E27FC236}">
                <a16:creationId xmlns:a16="http://schemas.microsoft.com/office/drawing/2014/main" id="{D2D7C0EB-F1AB-434B-A2FA-36F5A6532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965" y="3512936"/>
            <a:ext cx="4614690" cy="2595763"/>
          </a:xfrm>
          <a:prstGeom prst="rect">
            <a:avLst/>
          </a:prstGeom>
          <a:noFill/>
          <a:ln w="38100">
            <a:solidFill>
              <a:srgbClr val="433F8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16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434819" y="343762"/>
            <a:ext cx="305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dirty="0">
                <a:solidFill>
                  <a:srgbClr val="433F89"/>
                </a:solidFill>
                <a:cs typeface="Phosphate Inline" panose="02000506050000020004" pitchFamily="2" charset="77"/>
              </a:rPr>
              <a:t>Slicers &amp; Filters</a:t>
            </a:r>
            <a:endParaRPr lang="en-NL" sz="3200" b="1" dirty="0">
              <a:solidFill>
                <a:srgbClr val="433F89"/>
              </a:solidFill>
              <a:cs typeface="PHOSPHATE INLINE" panose="0200050605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8FB6-0D88-B146-B275-43431C1A07FE}"/>
              </a:ext>
            </a:extLst>
          </p:cNvPr>
          <p:cNvSpPr txBox="1"/>
          <p:nvPr/>
        </p:nvSpPr>
        <p:spPr>
          <a:xfrm>
            <a:off x="11353800" y="640423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dirty="0">
                <a:solidFill>
                  <a:srgbClr val="433F89"/>
                </a:solidFill>
                <a:cs typeface="Phosphate Inline" panose="02000506050000020004" pitchFamily="2" charset="77"/>
              </a:rPr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E07A6-2F77-E847-A331-39F688D734B5}"/>
              </a:ext>
            </a:extLst>
          </p:cNvPr>
          <p:cNvSpPr txBox="1"/>
          <p:nvPr/>
        </p:nvSpPr>
        <p:spPr>
          <a:xfrm>
            <a:off x="1065916" y="1388799"/>
            <a:ext cx="6274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Slicing &amp; dicing (detailed insights)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Use multiple filters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Slicers are on the dashboard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Considered a visual like any other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Lay-out features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Filters in a separate pane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You can also hide filters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Configuration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You can synchronise your slicers over dashboard tabs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Filters on different levels: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For every visual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For every page/tab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For the whole report</a:t>
            </a:r>
          </a:p>
        </p:txBody>
      </p:sp>
      <p:pic>
        <p:nvPicPr>
          <p:cNvPr id="21510" name="Picture 6" descr="Add a filter to a report in Power BI - Power BI | Microsoft Docs">
            <a:extLst>
              <a:ext uri="{FF2B5EF4-FFF2-40B4-BE49-F238E27FC236}">
                <a16:creationId xmlns:a16="http://schemas.microsoft.com/office/drawing/2014/main" id="{D932966F-BDF1-A94D-AB43-07AC7250D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083" y="1623193"/>
            <a:ext cx="3683001" cy="3932419"/>
          </a:xfrm>
          <a:prstGeom prst="rect">
            <a:avLst/>
          </a:prstGeom>
          <a:noFill/>
          <a:ln w="38100">
            <a:solidFill>
              <a:srgbClr val="433F8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39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434819" y="343762"/>
            <a:ext cx="305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dirty="0">
                <a:solidFill>
                  <a:srgbClr val="433F89"/>
                </a:solidFill>
                <a:cs typeface="Phosphate Inline" panose="02000506050000020004" pitchFamily="2" charset="77"/>
              </a:rPr>
              <a:t>Slicers &amp; Filters</a:t>
            </a:r>
            <a:endParaRPr lang="en-NL" sz="3200" b="1" dirty="0">
              <a:solidFill>
                <a:srgbClr val="433F89"/>
              </a:solidFill>
              <a:cs typeface="PHOSPHATE INLINE" panose="0200050605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8FB6-0D88-B146-B275-43431C1A07FE}"/>
              </a:ext>
            </a:extLst>
          </p:cNvPr>
          <p:cNvSpPr txBox="1"/>
          <p:nvPr/>
        </p:nvSpPr>
        <p:spPr>
          <a:xfrm>
            <a:off x="11353800" y="640423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dirty="0">
                <a:solidFill>
                  <a:srgbClr val="433F89"/>
                </a:solidFill>
                <a:cs typeface="Phosphate Inline" panose="02000506050000020004" pitchFamily="2" charset="77"/>
              </a:rPr>
              <a:t>14</a:t>
            </a:r>
          </a:p>
        </p:txBody>
      </p:sp>
      <p:pic>
        <p:nvPicPr>
          <p:cNvPr id="21506" name="Picture 2" descr="Design guide for Power BI slicers and filters - OKVIZ">
            <a:extLst>
              <a:ext uri="{FF2B5EF4-FFF2-40B4-BE49-F238E27FC236}">
                <a16:creationId xmlns:a16="http://schemas.microsoft.com/office/drawing/2014/main" id="{E75ED6AA-26D3-F94A-9346-96F1C5248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955" y="1192881"/>
            <a:ext cx="9774090" cy="5131397"/>
          </a:xfrm>
          <a:prstGeom prst="rect">
            <a:avLst/>
          </a:prstGeom>
          <a:noFill/>
          <a:ln w="38100">
            <a:solidFill>
              <a:srgbClr val="433F8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40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434819" y="343762"/>
            <a:ext cx="305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dirty="0">
                <a:solidFill>
                  <a:srgbClr val="433F89"/>
                </a:solidFill>
                <a:cs typeface="Phosphate Inline" panose="02000506050000020004" pitchFamily="2" charset="77"/>
              </a:rPr>
              <a:t>Break 2</a:t>
            </a:r>
            <a:endParaRPr lang="en-NL" sz="3200" b="1" dirty="0">
              <a:solidFill>
                <a:srgbClr val="433F89"/>
              </a:solidFill>
              <a:cs typeface="PHOSPHATE INLINE" panose="0200050605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8FB6-0D88-B146-B275-43431C1A07FE}"/>
              </a:ext>
            </a:extLst>
          </p:cNvPr>
          <p:cNvSpPr txBox="1"/>
          <p:nvPr/>
        </p:nvSpPr>
        <p:spPr>
          <a:xfrm>
            <a:off x="11353800" y="640423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dirty="0">
                <a:solidFill>
                  <a:srgbClr val="433F89"/>
                </a:solidFill>
                <a:cs typeface="Phosphate Inline" panose="02000506050000020004" pitchFamily="2" charset="77"/>
              </a:rPr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E07A6-2F77-E847-A331-39F688D734B5}"/>
              </a:ext>
            </a:extLst>
          </p:cNvPr>
          <p:cNvSpPr txBox="1"/>
          <p:nvPr/>
        </p:nvSpPr>
        <p:spPr>
          <a:xfrm>
            <a:off x="989716" y="1151782"/>
            <a:ext cx="6693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rgbClr val="433F89"/>
                </a:solidFill>
                <a:cs typeface="Phosphate Inline" panose="02000506050000020004" pitchFamily="2" charset="77"/>
              </a:rPr>
              <a:t>Starting back @ 17:00</a:t>
            </a:r>
          </a:p>
          <a:p>
            <a:r>
              <a:rPr lang="en-GB" sz="2000" b="1" i="1" dirty="0">
                <a:solidFill>
                  <a:srgbClr val="433F89"/>
                </a:solidFill>
                <a:cs typeface="Phosphate Inline" panose="02000506050000020004" pitchFamily="2" charset="77"/>
              </a:rPr>
              <a:t>Timer</a:t>
            </a:r>
            <a:r>
              <a:rPr lang="en-GB" sz="2000" i="1" dirty="0">
                <a:solidFill>
                  <a:srgbClr val="433F89"/>
                </a:solidFill>
                <a:cs typeface="Phosphate Inline" panose="02000506050000020004" pitchFamily="2" charset="77"/>
              </a:rPr>
              <a:t>: </a:t>
            </a:r>
            <a:r>
              <a:rPr lang="en-GB" sz="2000" i="1" dirty="0">
                <a:solidFill>
                  <a:srgbClr val="433F89"/>
                </a:solidFill>
                <a:cs typeface="Phosphate Inline" panose="02000506050000020004" pitchFamily="2" charset="77"/>
                <a:hlinkClick r:id="rId3"/>
              </a:rPr>
              <a:t>https://kukuklok.com/</a:t>
            </a:r>
            <a:endParaRPr lang="en-GB" sz="2000" i="1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endParaRPr lang="en-GB" sz="2000" i="1" dirty="0">
              <a:solidFill>
                <a:srgbClr val="433F89"/>
              </a:solidFill>
              <a:cs typeface="Phosphate Inline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2747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434819" y="343762"/>
            <a:ext cx="5915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i="1" dirty="0">
                <a:solidFill>
                  <a:srgbClr val="00B4B2"/>
                </a:solidFill>
                <a:cs typeface="Phosphate Inline" panose="02000506050000020004" pitchFamily="2" charset="77"/>
              </a:rPr>
              <a:t>Develop your dashboard</a:t>
            </a:r>
            <a:endParaRPr lang="en-NL" sz="3200" b="1" i="1" dirty="0">
              <a:solidFill>
                <a:srgbClr val="00B4B2"/>
              </a:solidFill>
              <a:cs typeface="PHOSPHATE INLINE" panose="0200050605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8FB6-0D88-B146-B275-43431C1A07FE}"/>
              </a:ext>
            </a:extLst>
          </p:cNvPr>
          <p:cNvSpPr txBox="1"/>
          <p:nvPr/>
        </p:nvSpPr>
        <p:spPr>
          <a:xfrm>
            <a:off x="11353800" y="640423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dirty="0">
                <a:solidFill>
                  <a:srgbClr val="00B4B2"/>
                </a:solidFill>
                <a:cs typeface="Phosphate Inline" panose="02000506050000020004" pitchFamily="2" charset="77"/>
              </a:rPr>
              <a:t>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2EEB3-9C25-7547-AF6E-D247F9F1BB4A}"/>
              </a:ext>
            </a:extLst>
          </p:cNvPr>
          <p:cNvSpPr txBox="1"/>
          <p:nvPr/>
        </p:nvSpPr>
        <p:spPr>
          <a:xfrm>
            <a:off x="1104016" y="1642364"/>
            <a:ext cx="70493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Developer &amp; create your own insights!</a:t>
            </a:r>
          </a:p>
          <a:p>
            <a:endParaRPr lang="en-GB" sz="2000" dirty="0">
              <a:solidFill>
                <a:srgbClr val="00B4B2"/>
              </a:solidFill>
              <a:cs typeface="Phosphate Inline" panose="02000506050000020004" pitchFamily="2" charset="77"/>
            </a:endParaRPr>
          </a:p>
          <a:p>
            <a:r>
              <a:rPr lang="en-GB" sz="2000" b="1" dirty="0">
                <a:solidFill>
                  <a:srgbClr val="00B4B2"/>
                </a:solidFill>
                <a:cs typeface="Phosphate Inline" panose="02000506050000020004" pitchFamily="2" charset="77"/>
              </a:rPr>
              <a:t>TO DO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Team up if you want to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Develop your own measures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Create your own visuals &amp; KPIs on the dashboard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Present your conclusions</a:t>
            </a:r>
          </a:p>
          <a:p>
            <a:endParaRPr lang="en-GB" sz="2000" dirty="0">
              <a:solidFill>
                <a:srgbClr val="00B4B2"/>
              </a:solidFill>
              <a:cs typeface="Phosphate Inline" panose="02000506050000020004" pitchFamily="2" charset="77"/>
            </a:endParaRPr>
          </a:p>
          <a:p>
            <a:r>
              <a:rPr lang="en-GB" sz="2000" b="1" dirty="0">
                <a:solidFill>
                  <a:srgbClr val="00B4B2"/>
                </a:solidFill>
                <a:cs typeface="Phosphate Inline" panose="02000506050000020004" pitchFamily="2" charset="77"/>
              </a:rPr>
              <a:t>Example 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Which albums are most successful?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Which collabs generate the most streams?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Does the order on the album determine anything?</a:t>
            </a:r>
          </a:p>
        </p:txBody>
      </p:sp>
      <p:pic>
        <p:nvPicPr>
          <p:cNvPr id="24578" name="Picture 2" descr="DIY Logo Stamp Design Isolated on White Background Stock Illustration -  Illustration of warranty, stamp: 201198044">
            <a:extLst>
              <a:ext uri="{FF2B5EF4-FFF2-40B4-BE49-F238E27FC236}">
                <a16:creationId xmlns:a16="http://schemas.microsoft.com/office/drawing/2014/main" id="{74D7D9B2-5CA6-4A48-ABE4-B3BD1B555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984" y="1642364"/>
            <a:ext cx="3683000" cy="3683000"/>
          </a:xfrm>
          <a:prstGeom prst="rect">
            <a:avLst/>
          </a:prstGeom>
          <a:noFill/>
          <a:ln w="38100">
            <a:solidFill>
              <a:srgbClr val="00B4B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43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0" y="292116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6000" b="1" dirty="0">
                <a:solidFill>
                  <a:srgbClr val="433F89"/>
                </a:solidFill>
                <a:latin typeface="Impact" panose="020B0806030902050204" pitchFamily="34" charset="0"/>
                <a:cs typeface="PHOSPHATE INLINE" panose="02000506050000020004" pitchFamily="2" charset="77"/>
              </a:rPr>
              <a:t>Questions?</a:t>
            </a:r>
            <a:endParaRPr lang="en-NL" sz="6000" b="1" dirty="0">
              <a:solidFill>
                <a:srgbClr val="433F89"/>
              </a:solidFill>
              <a:latin typeface="Impact" panose="020B0806030902050204" pitchFamily="34" charset="0"/>
              <a:cs typeface="Phosphate Inline" panose="0200050605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10337-79A4-C248-B251-487E92B1EE31}"/>
              </a:ext>
            </a:extLst>
          </p:cNvPr>
          <p:cNvSpPr txBox="1"/>
          <p:nvPr/>
        </p:nvSpPr>
        <p:spPr>
          <a:xfrm>
            <a:off x="9918700" y="139700"/>
            <a:ext cx="212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b="1" dirty="0">
                <a:solidFill>
                  <a:srgbClr val="433F89"/>
                </a:solidFill>
              </a:rPr>
              <a:t>Rotterdam</a:t>
            </a:r>
          </a:p>
          <a:p>
            <a:pPr algn="r"/>
            <a:r>
              <a:rPr lang="en-NL" sz="1400" dirty="0">
                <a:solidFill>
                  <a:srgbClr val="433F89"/>
                </a:solidFill>
              </a:rPr>
              <a:t>November 25, 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E6089-AB7D-C040-96EB-BE6A43E0F729}"/>
              </a:ext>
            </a:extLst>
          </p:cNvPr>
          <p:cNvSpPr txBox="1"/>
          <p:nvPr/>
        </p:nvSpPr>
        <p:spPr>
          <a:xfrm>
            <a:off x="806138" y="5936540"/>
            <a:ext cx="2686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b="1" dirty="0">
                <a:solidFill>
                  <a:srgbClr val="433F89"/>
                </a:solidFill>
              </a:rPr>
              <a:t>Andreas Theys</a:t>
            </a:r>
          </a:p>
          <a:p>
            <a:r>
              <a:rPr lang="en-NL" sz="1400" dirty="0">
                <a:solidFill>
                  <a:srgbClr val="433F89"/>
                </a:solidFill>
              </a:rPr>
              <a:t>Mobile: </a:t>
            </a:r>
            <a:r>
              <a:rPr lang="en-NL" sz="1400" i="1" dirty="0">
                <a:solidFill>
                  <a:srgbClr val="433F89"/>
                </a:solidFill>
              </a:rPr>
              <a:t>+31(0)647478474</a:t>
            </a:r>
          </a:p>
          <a:p>
            <a:r>
              <a:rPr lang="en-NL" sz="1400" dirty="0">
                <a:solidFill>
                  <a:srgbClr val="433F89"/>
                </a:solidFill>
              </a:rPr>
              <a:t>E-mail: </a:t>
            </a:r>
            <a:r>
              <a:rPr lang="en-NL" sz="1400" i="1" dirty="0">
                <a:solidFill>
                  <a:srgbClr val="433F89"/>
                </a:solidFill>
              </a:rPr>
              <a:t>andreastheys@gmail.com</a:t>
            </a:r>
          </a:p>
        </p:txBody>
      </p:sp>
    </p:spTree>
    <p:extLst>
      <p:ext uri="{BB962C8B-B14F-4D97-AF65-F5344CB8AC3E}">
        <p14:creationId xmlns:p14="http://schemas.microsoft.com/office/powerpoint/2010/main" val="15103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434819" y="343762"/>
            <a:ext cx="7375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dirty="0">
                <a:solidFill>
                  <a:srgbClr val="433F89"/>
                </a:solidFill>
                <a:cs typeface="Phosphate Inline" panose="02000506050000020004" pitchFamily="2" charset="77"/>
              </a:rPr>
              <a:t>Appendix A: Windows RDP </a:t>
            </a:r>
            <a:endParaRPr lang="en-NL" sz="3200" b="1" dirty="0">
              <a:solidFill>
                <a:srgbClr val="433F89"/>
              </a:solidFill>
              <a:cs typeface="PHOSPHATE INLINE" panose="0200050605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8FB6-0D88-B146-B275-43431C1A07FE}"/>
              </a:ext>
            </a:extLst>
          </p:cNvPr>
          <p:cNvSpPr txBox="1"/>
          <p:nvPr/>
        </p:nvSpPr>
        <p:spPr>
          <a:xfrm>
            <a:off x="9528019" y="6404239"/>
            <a:ext cx="251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dirty="0">
                <a:solidFill>
                  <a:srgbClr val="433F89"/>
                </a:solidFill>
                <a:cs typeface="Phosphate Inline" panose="02000506050000020004" pitchFamily="2" charset="77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E07A6-2F77-E847-A331-39F688D734B5}"/>
              </a:ext>
            </a:extLst>
          </p:cNvPr>
          <p:cNvSpPr txBox="1"/>
          <p:nvPr/>
        </p:nvSpPr>
        <p:spPr>
          <a:xfrm>
            <a:off x="2060420" y="2155266"/>
            <a:ext cx="51501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Install Remote Desktop Application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Windows: search for “Remote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Mac OS: 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  <a:hlinkClick r:id="rId3"/>
              </a:rPr>
              <a:t>https://apple.co/3HR0mDe</a:t>
            </a: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RDP Environment</a:t>
            </a:r>
          </a:p>
          <a:p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IP: 52.149.120.153</a:t>
            </a:r>
          </a:p>
          <a:p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User: </a:t>
            </a:r>
            <a:r>
              <a:rPr lang="en-GB" sz="2000" i="1" dirty="0">
                <a:solidFill>
                  <a:srgbClr val="433F89"/>
                </a:solidFill>
                <a:cs typeface="Phosphate Inline" panose="02000506050000020004" pitchFamily="2" charset="77"/>
              </a:rPr>
              <a:t>training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 (only one simultaneous session)</a:t>
            </a:r>
          </a:p>
          <a:p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Password: </a:t>
            </a:r>
            <a:r>
              <a:rPr lang="en-GB" sz="2000" i="1" dirty="0">
                <a:solidFill>
                  <a:srgbClr val="433F89"/>
                </a:solidFill>
                <a:cs typeface="Phosphate Inline" panose="02000506050000020004" pitchFamily="2" charset="77"/>
              </a:rPr>
              <a:t>P0w3rB1Tr41n1ng!</a:t>
            </a:r>
          </a:p>
        </p:txBody>
      </p:sp>
      <p:pic>
        <p:nvPicPr>
          <p:cNvPr id="8194" name="Picture 2" descr="Remote Desktop 8 - Apps op Google Play">
            <a:extLst>
              <a:ext uri="{FF2B5EF4-FFF2-40B4-BE49-F238E27FC236}">
                <a16:creationId xmlns:a16="http://schemas.microsoft.com/office/drawing/2014/main" id="{3A48224C-4D40-3B49-B04E-D116C1FA0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2333988"/>
            <a:ext cx="2197100" cy="2197100"/>
          </a:xfrm>
          <a:prstGeom prst="rect">
            <a:avLst/>
          </a:prstGeom>
          <a:noFill/>
          <a:ln w="38100">
            <a:solidFill>
              <a:srgbClr val="433F8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03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434819" y="343762"/>
            <a:ext cx="180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dirty="0">
                <a:solidFill>
                  <a:srgbClr val="433F89"/>
                </a:solidFill>
                <a:cs typeface="Phosphate Inline" panose="02000506050000020004" pitchFamily="2" charset="77"/>
              </a:rPr>
              <a:t>Contents</a:t>
            </a:r>
            <a:endParaRPr lang="en-NL" sz="3200" b="1" dirty="0">
              <a:solidFill>
                <a:srgbClr val="433F89"/>
              </a:solidFill>
              <a:cs typeface="PHOSPHATE INLINE" panose="0200050605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8FB6-0D88-B146-B275-43431C1A07FE}"/>
              </a:ext>
            </a:extLst>
          </p:cNvPr>
          <p:cNvSpPr txBox="1"/>
          <p:nvPr/>
        </p:nvSpPr>
        <p:spPr>
          <a:xfrm>
            <a:off x="9528019" y="6404239"/>
            <a:ext cx="251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dirty="0">
                <a:solidFill>
                  <a:srgbClr val="433F89"/>
                </a:solidFill>
                <a:cs typeface="Phosphate Inline" panose="02000506050000020004" pitchFamily="2" charset="77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E07A6-2F77-E847-A331-39F688D734B5}"/>
              </a:ext>
            </a:extLst>
          </p:cNvPr>
          <p:cNvSpPr txBox="1"/>
          <p:nvPr/>
        </p:nvSpPr>
        <p:spPr>
          <a:xfrm>
            <a:off x="945839" y="1351508"/>
            <a:ext cx="62423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dirty="0">
                <a:solidFill>
                  <a:srgbClr val="433F89"/>
                </a:solidFill>
                <a:cs typeface="Phosphate Inline" panose="02000506050000020004" pitchFamily="2" charset="77"/>
              </a:rPr>
              <a:t>14:00-14:15  Pre-requisites</a:t>
            </a:r>
          </a:p>
          <a:p>
            <a:r>
              <a:rPr lang="en-NL" sz="2400" dirty="0">
                <a:solidFill>
                  <a:srgbClr val="433F89"/>
                </a:solidFill>
                <a:cs typeface="Phosphate Inline" panose="02000506050000020004" pitchFamily="2" charset="77"/>
              </a:rPr>
              <a:t>14:15-14:30  Introduction</a:t>
            </a:r>
          </a:p>
          <a:p>
            <a:r>
              <a:rPr lang="en-NL" sz="2400" dirty="0">
                <a:solidFill>
                  <a:srgbClr val="433F89"/>
                </a:solidFill>
                <a:cs typeface="Phosphate Inline" panose="02000506050000020004" pitchFamily="2" charset="77"/>
              </a:rPr>
              <a:t>14:30-14:45  Data Sources</a:t>
            </a:r>
          </a:p>
          <a:p>
            <a:r>
              <a:rPr lang="en-NL" sz="2400" dirty="0">
                <a:solidFill>
                  <a:srgbClr val="00B4B2"/>
                </a:solidFill>
                <a:cs typeface="Phosphate Inline" panose="02000506050000020004" pitchFamily="2" charset="77"/>
              </a:rPr>
              <a:t>14:45-15:15</a:t>
            </a:r>
            <a:r>
              <a:rPr lang="en-NL" sz="2400" b="1" i="1" dirty="0">
                <a:solidFill>
                  <a:srgbClr val="00B4B2"/>
                </a:solidFill>
                <a:cs typeface="Phosphate Inline" panose="02000506050000020004" pitchFamily="2" charset="77"/>
              </a:rPr>
              <a:t>  Your first Power BI connections</a:t>
            </a:r>
          </a:p>
          <a:p>
            <a:r>
              <a:rPr lang="en-NL" sz="2400" dirty="0">
                <a:solidFill>
                  <a:srgbClr val="433F89"/>
                </a:solidFill>
                <a:cs typeface="Phosphate Inline" panose="02000506050000020004" pitchFamily="2" charset="77"/>
              </a:rPr>
              <a:t>15:15-15:30  Break 1</a:t>
            </a:r>
          </a:p>
          <a:p>
            <a:r>
              <a:rPr lang="en-NL" sz="2400" dirty="0">
                <a:solidFill>
                  <a:srgbClr val="433F89"/>
                </a:solidFill>
                <a:cs typeface="Phosphate Inline" panose="02000506050000020004" pitchFamily="2" charset="77"/>
              </a:rPr>
              <a:t>15:30-15:45  DAX</a:t>
            </a:r>
          </a:p>
          <a:p>
            <a:r>
              <a:rPr lang="en-NL" sz="2400" dirty="0">
                <a:solidFill>
                  <a:srgbClr val="00B4B2"/>
                </a:solidFill>
                <a:cs typeface="Phosphate Inline" panose="02000506050000020004" pitchFamily="2" charset="77"/>
              </a:rPr>
              <a:t>15:45-16:15</a:t>
            </a:r>
            <a:r>
              <a:rPr lang="en-NL" sz="2400" b="1" dirty="0">
                <a:solidFill>
                  <a:srgbClr val="00B4B2"/>
                </a:solidFill>
                <a:cs typeface="Phosphate Inline" panose="02000506050000020004" pitchFamily="2" charset="77"/>
              </a:rPr>
              <a:t> </a:t>
            </a:r>
            <a:r>
              <a:rPr lang="en-NL" sz="2400" b="1" i="1" dirty="0">
                <a:solidFill>
                  <a:srgbClr val="00B4B2"/>
                </a:solidFill>
                <a:cs typeface="Phosphate Inline" panose="02000506050000020004" pitchFamily="2" charset="77"/>
              </a:rPr>
              <a:t>Your first DAX expressions</a:t>
            </a:r>
          </a:p>
          <a:p>
            <a:r>
              <a:rPr lang="en-NL" sz="2400" dirty="0">
                <a:solidFill>
                  <a:srgbClr val="433F89"/>
                </a:solidFill>
                <a:cs typeface="Phosphate Inline" panose="02000506050000020004" pitchFamily="2" charset="77"/>
              </a:rPr>
              <a:t>16:15-16:30  Visuals</a:t>
            </a:r>
          </a:p>
          <a:p>
            <a:r>
              <a:rPr lang="en-NL" sz="2400" dirty="0">
                <a:solidFill>
                  <a:srgbClr val="433F89"/>
                </a:solidFill>
                <a:cs typeface="Phosphate Inline" panose="02000506050000020004" pitchFamily="2" charset="77"/>
              </a:rPr>
              <a:t>16:30-16:45  Slicers &amp; Filters</a:t>
            </a:r>
          </a:p>
          <a:p>
            <a:r>
              <a:rPr lang="en-NL" sz="2400" dirty="0">
                <a:solidFill>
                  <a:srgbClr val="433F89"/>
                </a:solidFill>
                <a:cs typeface="Phosphate Inline" panose="02000506050000020004" pitchFamily="2" charset="77"/>
              </a:rPr>
              <a:t>16:45-17:00  Break 2</a:t>
            </a:r>
          </a:p>
          <a:p>
            <a:r>
              <a:rPr lang="en-NL" sz="2400" dirty="0">
                <a:solidFill>
                  <a:srgbClr val="00B4B2"/>
                </a:solidFill>
                <a:cs typeface="Phosphate Inline" panose="02000506050000020004" pitchFamily="2" charset="77"/>
              </a:rPr>
              <a:t>17:00-18:00  </a:t>
            </a:r>
            <a:r>
              <a:rPr lang="en-NL" sz="2400" b="1" i="1" dirty="0">
                <a:solidFill>
                  <a:srgbClr val="00B4B2"/>
                </a:solidFill>
                <a:cs typeface="Phosphate Inline" panose="02000506050000020004" pitchFamily="2" charset="77"/>
              </a:rPr>
              <a:t>Develop your dashboard</a:t>
            </a:r>
          </a:p>
        </p:txBody>
      </p:sp>
      <p:pic>
        <p:nvPicPr>
          <p:cNvPr id="6146" name="Picture 2" descr="Roundup | Joël Crest">
            <a:extLst>
              <a:ext uri="{FF2B5EF4-FFF2-40B4-BE49-F238E27FC236}">
                <a16:creationId xmlns:a16="http://schemas.microsoft.com/office/drawing/2014/main" id="{0D94E1A5-EF26-6D4B-B53F-9924049A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64" y="2094745"/>
            <a:ext cx="2668509" cy="2668509"/>
          </a:xfrm>
          <a:prstGeom prst="rect">
            <a:avLst/>
          </a:prstGeom>
          <a:noFill/>
          <a:ln w="38100">
            <a:solidFill>
              <a:srgbClr val="433F8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A195D4-48A0-414E-B748-CC591D000423}"/>
              </a:ext>
            </a:extLst>
          </p:cNvPr>
          <p:cNvSpPr txBox="1"/>
          <p:nvPr/>
        </p:nvSpPr>
        <p:spPr>
          <a:xfrm>
            <a:off x="0" y="5942574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i="1" dirty="0">
                <a:solidFill>
                  <a:srgbClr val="433F89"/>
                </a:solidFill>
              </a:rPr>
              <a:t>“There is no such thing as a dumb question” </a:t>
            </a:r>
            <a:r>
              <a:rPr lang="en-GB" sz="2400" dirty="0">
                <a:solidFill>
                  <a:srgbClr val="433F89"/>
                </a:solidFill>
              </a:rPr>
              <a:t>- Carl Sagan</a:t>
            </a:r>
            <a:endParaRPr lang="en-NL" sz="2400" dirty="0">
              <a:solidFill>
                <a:srgbClr val="433F89"/>
              </a:solidFill>
              <a:cs typeface="Phosphate Inline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33699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434819" y="343762"/>
            <a:ext cx="7375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dirty="0">
                <a:solidFill>
                  <a:srgbClr val="433F89"/>
                </a:solidFill>
                <a:cs typeface="Phosphate Inline" panose="02000506050000020004" pitchFamily="2" charset="77"/>
              </a:rPr>
              <a:t>Appendix B: Power BI Products</a:t>
            </a:r>
            <a:endParaRPr lang="en-NL" sz="3200" b="1" dirty="0">
              <a:solidFill>
                <a:srgbClr val="433F89"/>
              </a:solidFill>
              <a:cs typeface="PHOSPHATE INLINE" panose="0200050605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8FB6-0D88-B146-B275-43431C1A07FE}"/>
              </a:ext>
            </a:extLst>
          </p:cNvPr>
          <p:cNvSpPr txBox="1"/>
          <p:nvPr/>
        </p:nvSpPr>
        <p:spPr>
          <a:xfrm>
            <a:off x="9528019" y="6404239"/>
            <a:ext cx="251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dirty="0">
                <a:solidFill>
                  <a:srgbClr val="433F89"/>
                </a:solidFill>
                <a:cs typeface="Phosphate Inline" panose="02000506050000020004" pitchFamily="2" charset="77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E07A6-2F77-E847-A331-39F688D734B5}"/>
              </a:ext>
            </a:extLst>
          </p:cNvPr>
          <p:cNvSpPr txBox="1"/>
          <p:nvPr/>
        </p:nvSpPr>
        <p:spPr>
          <a:xfrm>
            <a:off x="1123637" y="1193220"/>
            <a:ext cx="73756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Power BI [Free]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Download Desktop for free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Publish to your own workspace in the work domain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More information: 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  <a:hlinkClick r:id="rId3"/>
              </a:rPr>
              <a:t>https://bit.ly/3CLvccI</a:t>
            </a: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endParaRPr lang="en-GB" sz="2000" b="1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Power BI Pro [9.99$/month/user]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Publish &amp; share content on your domain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Create new workspaces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8x refreshes/day per data set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More information: 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  <a:hlinkClick r:id="rId4"/>
              </a:rPr>
              <a:t>https://bit.ly/3cLufqe</a:t>
            </a: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endParaRPr lang="en-GB" sz="2000" b="1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Power BI Premium(-per-user)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Share content with externals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48x refreshes/day per data set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Premium per user (PPU): 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  <a:hlinkClick r:id="rId5"/>
              </a:rPr>
              <a:t>https://bit.ly/3HQncuJ</a:t>
            </a: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Premium: 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  <a:hlinkClick r:id="rId6"/>
              </a:rPr>
              <a:t>https://bit.ly/3DUE5lt</a:t>
            </a: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9512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434819" y="343762"/>
            <a:ext cx="7375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dirty="0">
                <a:solidFill>
                  <a:srgbClr val="433F89"/>
                </a:solidFill>
                <a:cs typeface="Phosphate Inline" panose="02000506050000020004" pitchFamily="2" charset="77"/>
              </a:rPr>
              <a:t>Appendix C: References Data Sets</a:t>
            </a:r>
            <a:endParaRPr lang="en-NL" sz="3200" b="1" dirty="0">
              <a:solidFill>
                <a:srgbClr val="433F89"/>
              </a:solidFill>
              <a:cs typeface="PHOSPHATE INLINE" panose="0200050605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8FB6-0D88-B146-B275-43431C1A07FE}"/>
              </a:ext>
            </a:extLst>
          </p:cNvPr>
          <p:cNvSpPr txBox="1"/>
          <p:nvPr/>
        </p:nvSpPr>
        <p:spPr>
          <a:xfrm>
            <a:off x="9528019" y="6404239"/>
            <a:ext cx="251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dirty="0">
                <a:solidFill>
                  <a:srgbClr val="433F89"/>
                </a:solidFill>
                <a:cs typeface="Phosphate Inline" panose="02000506050000020004" pitchFamily="2" charset="77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90F90-DB07-2A46-ABBE-CD847EE314F5}"/>
              </a:ext>
            </a:extLst>
          </p:cNvPr>
          <p:cNvSpPr txBox="1"/>
          <p:nvPr/>
        </p:nvSpPr>
        <p:spPr>
          <a:xfrm>
            <a:off x="717238" y="1288534"/>
            <a:ext cx="958246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NL" sz="2000" dirty="0">
                <a:solidFill>
                  <a:srgbClr val="433F89"/>
                </a:solidFill>
              </a:rPr>
              <a:t>Data set </a:t>
            </a:r>
            <a:r>
              <a:rPr lang="en-NL" sz="2000" b="1" dirty="0">
                <a:solidFill>
                  <a:srgbClr val="433F89"/>
                </a:solidFill>
              </a:rPr>
              <a:t>Jay Z</a:t>
            </a:r>
            <a:r>
              <a:rPr lang="en-NL" sz="2000" dirty="0">
                <a:solidFill>
                  <a:srgbClr val="433F89"/>
                </a:solidFill>
              </a:rPr>
              <a:t>: </a:t>
            </a:r>
            <a:r>
              <a:rPr lang="en-GB" sz="2000" dirty="0">
                <a:solidFill>
                  <a:srgbClr val="433F8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https://bit.ly/3ro6dub</a:t>
            </a:r>
            <a:endParaRPr lang="en-GB" sz="2000" dirty="0">
              <a:solidFill>
                <a:srgbClr val="433F89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</a:rPr>
              <a:t>Data set </a:t>
            </a:r>
            <a:r>
              <a:rPr lang="en-GB" sz="2000" b="1" dirty="0">
                <a:solidFill>
                  <a:srgbClr val="433F89"/>
                </a:solidFill>
              </a:rPr>
              <a:t>Titanic</a:t>
            </a:r>
            <a:r>
              <a:rPr lang="en-GB" sz="2000" dirty="0">
                <a:solidFill>
                  <a:srgbClr val="433F89"/>
                </a:solidFill>
              </a:rPr>
              <a:t>: </a:t>
            </a:r>
            <a:r>
              <a:rPr lang="en-GB" sz="2000" dirty="0">
                <a:solidFill>
                  <a:srgbClr val="433F8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https://bit.ly/3E3Z9Gc</a:t>
            </a:r>
            <a:endParaRPr lang="en-GB" sz="2000" dirty="0">
              <a:solidFill>
                <a:srgbClr val="433F89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NL" sz="2000" dirty="0">
                <a:solidFill>
                  <a:srgbClr val="433F89"/>
                </a:solidFill>
              </a:rPr>
              <a:t>Code files: </a:t>
            </a:r>
            <a:r>
              <a:rPr lang="en-GB" sz="2000" dirty="0">
                <a:solidFill>
                  <a:srgbClr val="433F89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https://bit.ly/3103k7j</a:t>
            </a:r>
            <a:endParaRPr lang="en-GB" sz="2000" dirty="0">
              <a:solidFill>
                <a:srgbClr val="433F89"/>
              </a:solidFill>
            </a:endParaRPr>
          </a:p>
          <a:p>
            <a:r>
              <a:rPr lang="en-NL" sz="2000" dirty="0"/>
              <a:t> </a:t>
            </a:r>
          </a:p>
          <a:p>
            <a:endParaRPr lang="en-NL" sz="2000" dirty="0"/>
          </a:p>
          <a:p>
            <a:endParaRPr lang="en-NL" sz="2000" dirty="0"/>
          </a:p>
          <a:p>
            <a:endParaRPr lang="en-NL" sz="2000" dirty="0"/>
          </a:p>
          <a:p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80180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434819" y="343762"/>
            <a:ext cx="305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dirty="0">
                <a:solidFill>
                  <a:srgbClr val="433F89"/>
                </a:solidFill>
                <a:cs typeface="Phosphate Inline" panose="02000506050000020004" pitchFamily="2" charset="77"/>
              </a:rPr>
              <a:t>Pre-requisites</a:t>
            </a:r>
            <a:endParaRPr lang="en-NL" sz="3200" b="1" dirty="0">
              <a:solidFill>
                <a:srgbClr val="433F89"/>
              </a:solidFill>
              <a:cs typeface="PHOSPHATE INLINE" panose="0200050605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8FB6-0D88-B146-B275-43431C1A07FE}"/>
              </a:ext>
            </a:extLst>
          </p:cNvPr>
          <p:cNvSpPr txBox="1"/>
          <p:nvPr/>
        </p:nvSpPr>
        <p:spPr>
          <a:xfrm>
            <a:off x="11353800" y="640423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dirty="0">
                <a:solidFill>
                  <a:srgbClr val="433F89"/>
                </a:solidFill>
                <a:cs typeface="Phosphate Inline" panose="02000506050000020004" pitchFamily="2" charset="77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E07A6-2F77-E847-A331-39F688D734B5}"/>
              </a:ext>
            </a:extLst>
          </p:cNvPr>
          <p:cNvSpPr txBox="1"/>
          <p:nvPr/>
        </p:nvSpPr>
        <p:spPr>
          <a:xfrm>
            <a:off x="2767716" y="1234179"/>
            <a:ext cx="64016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Power BI Desktop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NL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Download via: 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  <a:hlinkClick r:id="rId3"/>
              </a:rPr>
              <a:t>https://bit.ly/2ZkpsZI</a:t>
            </a: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Windows only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Alternative: RDP (see Appendix)</a:t>
            </a:r>
          </a:p>
          <a:p>
            <a:endParaRPr lang="en-NL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r>
              <a:rPr lang="en-NL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Azure SQL Server / DB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NL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SQL Server Management Studio: 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  <a:hlinkClick r:id="rId4"/>
              </a:rPr>
              <a:t>https://bit.ly/3nOFJQ4</a:t>
            </a: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NL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D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B</a:t>
            </a:r>
            <a:r>
              <a:rPr lang="en-NL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eaver: 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  <a:hlinkClick r:id="rId5"/>
              </a:rPr>
              <a:t>https://bit.ly/3cLwp9c</a:t>
            </a:r>
            <a:endParaRPr lang="en-NL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NL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SQL Pro for MS SQL: 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  <a:hlinkClick r:id="rId6"/>
              </a:rPr>
              <a:t>https://bit.ly/3FNJXgW</a:t>
            </a: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endParaRPr lang="en-NL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r>
              <a:rPr lang="en-NL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Github: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NL" sz="2000" dirty="0">
                <a:solidFill>
                  <a:srgbClr val="433F89"/>
                </a:solidFill>
                <a:cs typeface="Phosphate Inline" panose="02000506050000020004" pitchFamily="2" charset="77"/>
                <a:hlinkClick r:id="rId7"/>
              </a:rPr>
              <a:t>https://www.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  <a:hlinkClick r:id="rId7"/>
              </a:rPr>
              <a:t>github.com/atheys/Training</a:t>
            </a: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Data sets in </a:t>
            </a:r>
            <a:r>
              <a:rPr lang="en-GB" sz="2000" i="1" dirty="0">
                <a:solidFill>
                  <a:srgbClr val="433F89"/>
                </a:solidFill>
                <a:cs typeface="Phosphate Inline" panose="02000506050000020004" pitchFamily="2" charset="77"/>
              </a:rPr>
              <a:t>data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 folder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DB Connector in </a:t>
            </a:r>
            <a:r>
              <a:rPr lang="en-GB" sz="2000" i="1" dirty="0">
                <a:solidFill>
                  <a:srgbClr val="433F89"/>
                </a:solidFill>
                <a:cs typeface="Phosphate Inline" panose="02000506050000020004" pitchFamily="2" charset="77"/>
              </a:rPr>
              <a:t>code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 folder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Power BI report template in </a:t>
            </a:r>
            <a:r>
              <a:rPr lang="en-GB" sz="2000" i="1" dirty="0">
                <a:solidFill>
                  <a:srgbClr val="433F89"/>
                </a:solidFill>
                <a:cs typeface="Phosphate Inline" panose="02000506050000020004" pitchFamily="2" charset="77"/>
              </a:rPr>
              <a:t>reports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 folder</a:t>
            </a:r>
          </a:p>
        </p:txBody>
      </p:sp>
      <p:pic>
        <p:nvPicPr>
          <p:cNvPr id="10244" name="Picture 4" descr="Bluecrest Software &amp;amp; Services - Home">
            <a:extLst>
              <a:ext uri="{FF2B5EF4-FFF2-40B4-BE49-F238E27FC236}">
                <a16:creationId xmlns:a16="http://schemas.microsoft.com/office/drawing/2014/main" id="{273680EE-D0DB-EE46-B2E3-10D8E3984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38" y="1028665"/>
            <a:ext cx="1580578" cy="158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881AE8F-DEA5-C642-B662-D6C14B2318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8875" y="2760751"/>
            <a:ext cx="1012304" cy="1349738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8FFF9F3A-9BF8-F242-A91A-5EB4F88F9E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7225" y="4391235"/>
            <a:ext cx="1395604" cy="13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7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434819" y="343762"/>
            <a:ext cx="305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dirty="0">
                <a:solidFill>
                  <a:srgbClr val="433F89"/>
                </a:solidFill>
                <a:cs typeface="Phosphate Inline" panose="02000506050000020004" pitchFamily="2" charset="77"/>
              </a:rPr>
              <a:t>Introduction</a:t>
            </a:r>
            <a:endParaRPr lang="en-NL" sz="3200" b="1" dirty="0">
              <a:solidFill>
                <a:srgbClr val="433F89"/>
              </a:solidFill>
              <a:cs typeface="PHOSPHATE INLINE" panose="0200050605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8FB6-0D88-B146-B275-43431C1A07FE}"/>
              </a:ext>
            </a:extLst>
          </p:cNvPr>
          <p:cNvSpPr txBox="1"/>
          <p:nvPr/>
        </p:nvSpPr>
        <p:spPr>
          <a:xfrm>
            <a:off x="11353800" y="640423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dirty="0">
                <a:solidFill>
                  <a:srgbClr val="433F89"/>
                </a:solidFill>
                <a:cs typeface="Phosphate Inline" panose="02000506050000020004" pitchFamily="2" charset="77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E07A6-2F77-E847-A331-39F688D734B5}"/>
              </a:ext>
            </a:extLst>
          </p:cNvPr>
          <p:cNvSpPr txBox="1"/>
          <p:nvPr/>
        </p:nvSpPr>
        <p:spPr>
          <a:xfrm>
            <a:off x="1066358" y="1227559"/>
            <a:ext cx="48522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What is Power BI?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Visualisation tool (Windows stack)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Can connect with multiple data sources: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Advised: (semi-)structured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Databases, mostly relational (SQL)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Files &amp; sheets</a:t>
            </a:r>
          </a:p>
          <a:p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r>
              <a:rPr lang="en-GB" sz="2000" b="1" i="1" dirty="0">
                <a:solidFill>
                  <a:srgbClr val="433F89"/>
                </a:solidFill>
                <a:cs typeface="Phosphate Inline" panose="02000506050000020004" pitchFamily="2" charset="77"/>
              </a:rPr>
              <a:t>“Excel on steroids”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Capabilities to transform data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Link data sets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Manage relationships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Visuals, filters &amp; slicers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Further embedding (not covered today)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Visuals in Python &amp; Power Apps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Embedded dashboards in (mobile) apps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13E208-E0C0-2446-9B03-E299A150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4614"/>
            <a:ext cx="5431790" cy="3394869"/>
          </a:xfrm>
          <a:prstGeom prst="rect">
            <a:avLst/>
          </a:prstGeom>
          <a:solidFill>
            <a:srgbClr val="433F89"/>
          </a:solidFill>
          <a:ln w="38100">
            <a:solidFill>
              <a:srgbClr val="433F89"/>
            </a:solidFill>
          </a:ln>
        </p:spPr>
      </p:pic>
    </p:spTree>
    <p:extLst>
      <p:ext uri="{BB962C8B-B14F-4D97-AF65-F5344CB8AC3E}">
        <p14:creationId xmlns:p14="http://schemas.microsoft.com/office/powerpoint/2010/main" val="372832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434819" y="343762"/>
            <a:ext cx="305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dirty="0">
                <a:solidFill>
                  <a:srgbClr val="433F89"/>
                </a:solidFill>
                <a:cs typeface="Phosphate Inline" panose="02000506050000020004" pitchFamily="2" charset="77"/>
              </a:rPr>
              <a:t>Data Sources</a:t>
            </a:r>
            <a:endParaRPr lang="en-NL" sz="3200" b="1" dirty="0">
              <a:solidFill>
                <a:srgbClr val="433F89"/>
              </a:solidFill>
              <a:cs typeface="PHOSPHATE INLINE" panose="0200050605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8FB6-0D88-B146-B275-43431C1A07FE}"/>
              </a:ext>
            </a:extLst>
          </p:cNvPr>
          <p:cNvSpPr txBox="1"/>
          <p:nvPr/>
        </p:nvSpPr>
        <p:spPr>
          <a:xfrm>
            <a:off x="11353800" y="640423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dirty="0">
                <a:solidFill>
                  <a:srgbClr val="433F89"/>
                </a:solidFill>
                <a:cs typeface="Phosphate Inline" panose="02000506050000020004" pitchFamily="2" charset="77"/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E07A6-2F77-E847-A331-39F688D734B5}"/>
              </a:ext>
            </a:extLst>
          </p:cNvPr>
          <p:cNvSpPr txBox="1"/>
          <p:nvPr/>
        </p:nvSpPr>
        <p:spPr>
          <a:xfrm>
            <a:off x="989716" y="1020846"/>
            <a:ext cx="66937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rgbClr val="433F89"/>
                </a:solidFill>
                <a:cs typeface="Phosphate Inline" panose="02000506050000020004" pitchFamily="2" charset="77"/>
              </a:rPr>
              <a:t>Whole variety of supported data connections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Structured data aka. databases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SQL Server: on-prem &amp; in Azure (tables &amp; views)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Snowflake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Postgres DB (multiple hosting options supported)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Other: MySQL, Oracle, Teradata, IBM…</a:t>
            </a:r>
          </a:p>
          <a:p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Semi-structure data aka. files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Excel/CSV/Parquet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XML/JSON</a:t>
            </a:r>
          </a:p>
          <a:p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Other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SSAS / Azure Analysis Services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Other Power BI data sets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External systems: Salesforce, Google Analytics, etc.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6C73A9-6923-A744-AF79-DC8001AA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227" y="1402610"/>
            <a:ext cx="3866573" cy="4253231"/>
          </a:xfrm>
          <a:prstGeom prst="rect">
            <a:avLst/>
          </a:prstGeom>
          <a:ln w="38100">
            <a:solidFill>
              <a:srgbClr val="433F89"/>
            </a:solidFill>
          </a:ln>
        </p:spPr>
      </p:pic>
    </p:spTree>
    <p:extLst>
      <p:ext uri="{BB962C8B-B14F-4D97-AF65-F5344CB8AC3E}">
        <p14:creationId xmlns:p14="http://schemas.microsoft.com/office/powerpoint/2010/main" val="378426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434819" y="343762"/>
            <a:ext cx="305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dirty="0">
                <a:solidFill>
                  <a:srgbClr val="433F89"/>
                </a:solidFill>
                <a:cs typeface="Phosphate Inline" panose="02000506050000020004" pitchFamily="2" charset="77"/>
              </a:rPr>
              <a:t>Data Sources</a:t>
            </a:r>
            <a:endParaRPr lang="en-NL" sz="3200" b="1" dirty="0">
              <a:solidFill>
                <a:srgbClr val="433F89"/>
              </a:solidFill>
              <a:cs typeface="PHOSPHATE INLINE" panose="0200050605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8FB6-0D88-B146-B275-43431C1A07FE}"/>
              </a:ext>
            </a:extLst>
          </p:cNvPr>
          <p:cNvSpPr txBox="1"/>
          <p:nvPr/>
        </p:nvSpPr>
        <p:spPr>
          <a:xfrm>
            <a:off x="11353800" y="640423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dirty="0">
                <a:solidFill>
                  <a:srgbClr val="433F89"/>
                </a:solidFill>
                <a:cs typeface="Phosphate Inline" panose="02000506050000020004" pitchFamily="2" charset="77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E07A6-2F77-E847-A331-39F688D734B5}"/>
              </a:ext>
            </a:extLst>
          </p:cNvPr>
          <p:cNvSpPr txBox="1"/>
          <p:nvPr/>
        </p:nvSpPr>
        <p:spPr>
          <a:xfrm>
            <a:off x="989716" y="1151782"/>
            <a:ext cx="66937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rgbClr val="433F89"/>
                </a:solidFill>
                <a:cs typeface="Phosphate Inline" panose="02000506050000020004" pitchFamily="2" charset="77"/>
              </a:rPr>
              <a:t>For today’s training: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Azure SQL DB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GB" sz="2000" i="1" dirty="0">
                <a:solidFill>
                  <a:srgbClr val="433F89"/>
                </a:solidFill>
                <a:cs typeface="Phosphate Inline" panose="02000506050000020004" pitchFamily="2" charset="77"/>
              </a:rPr>
              <a:t>Tables &amp; Views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Host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: at-training-</a:t>
            </a:r>
            <a:r>
              <a:rPr lang="en-GB" sz="2000" dirty="0" err="1">
                <a:solidFill>
                  <a:srgbClr val="433F89"/>
                </a:solidFill>
                <a:cs typeface="Phosphate Inline" panose="02000506050000020004" pitchFamily="2" charset="77"/>
              </a:rPr>
              <a:t>sql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-</a:t>
            </a:r>
            <a:r>
              <a:rPr lang="en-GB" sz="2000" dirty="0" err="1">
                <a:solidFill>
                  <a:srgbClr val="433F89"/>
                </a:solidFill>
                <a:cs typeface="Phosphate Inline" panose="02000506050000020004" pitchFamily="2" charset="77"/>
              </a:rPr>
              <a:t>server.database.windows.net</a:t>
            </a: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Database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: at-training-</a:t>
            </a:r>
            <a:r>
              <a:rPr lang="en-GB" sz="2000" dirty="0" err="1">
                <a:solidFill>
                  <a:srgbClr val="433F89"/>
                </a:solidFill>
                <a:cs typeface="Phosphate Inline" panose="02000506050000020004" pitchFamily="2" charset="77"/>
              </a:rPr>
              <a:t>dwh</a:t>
            </a: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User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: different per person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Password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: &lt;first two letters of user&gt;@</a:t>
            </a:r>
            <a:r>
              <a:rPr lang="en-GB" dirty="0">
                <a:solidFill>
                  <a:srgbClr val="433F89"/>
                </a:solidFill>
              </a:rPr>
              <a:t>SQLS3rv3r!</a:t>
            </a:r>
            <a:endParaRPr lang="en-GB" sz="2000" dirty="0">
              <a:solidFill>
                <a:srgbClr val="433F89"/>
              </a:solidFill>
            </a:endParaRPr>
          </a:p>
          <a:p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CSV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GB" sz="2000" b="1" dirty="0" err="1">
                <a:solidFill>
                  <a:srgbClr val="433F89"/>
                </a:solidFill>
                <a:cs typeface="Phosphate Inline" panose="02000506050000020004" pitchFamily="2" charset="77"/>
              </a:rPr>
              <a:t>github</a:t>
            </a:r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: </a:t>
            </a:r>
            <a:r>
              <a:rPr lang="en-NL" sz="2000" dirty="0">
                <a:solidFill>
                  <a:srgbClr val="433F89"/>
                </a:solidFill>
                <a:cs typeface="Phosphate Inline" panose="02000506050000020004" pitchFamily="2" charset="77"/>
                <a:hlinkClick r:id="rId3"/>
              </a:rPr>
              <a:t>https://www.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  <a:hlinkClick r:id="rId3"/>
              </a:rPr>
              <a:t>github.com/atheys/Training</a:t>
            </a: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en-GB" sz="2000" b="1" u="sng" dirty="0">
                <a:solidFill>
                  <a:srgbClr val="433F89"/>
                </a:solidFill>
                <a:cs typeface="Phosphate Inline" panose="02000506050000020004" pitchFamily="2" charset="77"/>
              </a:rPr>
              <a:t>folder</a:t>
            </a:r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: 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data/csv/</a:t>
            </a:r>
          </a:p>
          <a:p>
            <a:pPr marL="914400" lvl="1" indent="-457200">
              <a:buFont typeface="Wingdings" pitchFamily="2" charset="2"/>
              <a:buChar char="§"/>
            </a:pP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Parquet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GB" sz="2000" b="1" dirty="0" err="1">
                <a:solidFill>
                  <a:srgbClr val="433F89"/>
                </a:solidFill>
                <a:cs typeface="Phosphate Inline" panose="02000506050000020004" pitchFamily="2" charset="77"/>
              </a:rPr>
              <a:t>github</a:t>
            </a:r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: </a:t>
            </a:r>
            <a:r>
              <a:rPr lang="en-NL" sz="2000" dirty="0">
                <a:solidFill>
                  <a:srgbClr val="433F89"/>
                </a:solidFill>
                <a:cs typeface="Phosphate Inline" panose="02000506050000020004" pitchFamily="2" charset="77"/>
                <a:hlinkClick r:id="rId3"/>
              </a:rPr>
              <a:t>https://www.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  <a:hlinkClick r:id="rId3"/>
              </a:rPr>
              <a:t>github.com/atheys/Training</a:t>
            </a:r>
            <a:endParaRPr lang="en-GB" sz="2000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en-GB" sz="2000" b="1" u="sng" dirty="0">
                <a:solidFill>
                  <a:srgbClr val="433F89"/>
                </a:solidFill>
                <a:cs typeface="Phosphate Inline" panose="02000506050000020004" pitchFamily="2" charset="77"/>
              </a:rPr>
              <a:t>folder</a:t>
            </a:r>
            <a:r>
              <a:rPr lang="en-GB" sz="2000" b="1" dirty="0">
                <a:solidFill>
                  <a:srgbClr val="433F89"/>
                </a:solidFill>
                <a:cs typeface="Phosphate Inline" panose="02000506050000020004" pitchFamily="2" charset="77"/>
              </a:rPr>
              <a:t>: </a:t>
            </a:r>
            <a:r>
              <a:rPr lang="en-GB" sz="2000" dirty="0">
                <a:solidFill>
                  <a:srgbClr val="433F89"/>
                </a:solidFill>
                <a:cs typeface="Phosphate Inline" panose="02000506050000020004" pitchFamily="2" charset="77"/>
              </a:rPr>
              <a:t>data/parquet/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3AEEDB-5A95-C344-A916-C7C273906FCA}"/>
              </a:ext>
            </a:extLst>
          </p:cNvPr>
          <p:cNvGrpSpPr/>
          <p:nvPr/>
        </p:nvGrpSpPr>
        <p:grpSpPr>
          <a:xfrm>
            <a:off x="7683500" y="874341"/>
            <a:ext cx="3670300" cy="5571640"/>
            <a:chOff x="7632700" y="607863"/>
            <a:chExt cx="3670300" cy="557164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66A3B364-7FD8-3F43-8667-849EF4685B6A}"/>
                </a:ext>
              </a:extLst>
            </p:cNvPr>
            <p:cNvSpPr/>
            <p:nvPr/>
          </p:nvSpPr>
          <p:spPr>
            <a:xfrm>
              <a:off x="7632700" y="607863"/>
              <a:ext cx="3670300" cy="5571640"/>
            </a:xfrm>
            <a:prstGeom prst="roundRect">
              <a:avLst>
                <a:gd name="adj" fmla="val 10439"/>
              </a:avLst>
            </a:prstGeom>
            <a:solidFill>
              <a:srgbClr val="00B4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59F69D-5A76-4F44-B352-CA923AC2060A}"/>
                </a:ext>
              </a:extLst>
            </p:cNvPr>
            <p:cNvSpPr txBox="1"/>
            <p:nvPr/>
          </p:nvSpPr>
          <p:spPr>
            <a:xfrm>
              <a:off x="7823200" y="854527"/>
              <a:ext cx="3289300" cy="5078313"/>
            </a:xfrm>
            <a:prstGeom prst="rect">
              <a:avLst/>
            </a:prstGeom>
            <a:solidFill>
              <a:srgbClr val="00B4B2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Anthony Platt	 </a:t>
              </a:r>
              <a:r>
                <a:rPr lang="en-GB" sz="1800" b="1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aplatt</a:t>
              </a:r>
              <a:endParaRPr lang="en-GB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</a:endParaRPr>
            </a:p>
            <a:p>
              <a:pPr algn="l"/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Arjun </a:t>
              </a:r>
              <a:r>
                <a:rPr lang="en-GB" sz="1800" i="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Mahabier</a:t>
              </a:r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	 </a:t>
              </a:r>
              <a:r>
                <a:rPr lang="en-GB" sz="1800" b="1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amahabier</a:t>
              </a:r>
              <a:endParaRPr lang="en-GB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</a:endParaRPr>
            </a:p>
            <a:p>
              <a:pPr algn="l"/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Bram Been	</a:t>
              </a:r>
              <a:r>
                <a:rPr lang="en-GB" sz="1800" i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lang="en-GB" sz="1800" b="1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bbeen</a:t>
              </a:r>
              <a:endParaRPr lang="en-GB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</a:endParaRPr>
            </a:p>
            <a:p>
              <a:pPr algn="l"/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Bram </a:t>
              </a:r>
              <a:r>
                <a:rPr lang="en-GB" sz="1800" i="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ter</a:t>
              </a:r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lang="en-GB" sz="1800" i="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stege</a:t>
              </a:r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 ?	 </a:t>
              </a:r>
              <a:r>
                <a:rPr lang="en-GB" sz="1800" b="1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btersteege</a:t>
              </a:r>
              <a:endParaRPr lang="en-GB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</a:endParaRPr>
            </a:p>
            <a:p>
              <a:pPr algn="l"/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Guido </a:t>
              </a:r>
              <a:r>
                <a:rPr lang="en-GB" sz="1800" i="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Veltman</a:t>
              </a:r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	 </a:t>
              </a:r>
              <a:r>
                <a:rPr lang="en-GB" sz="1800" b="1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gveltman</a:t>
              </a:r>
              <a:endParaRPr lang="en-GB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</a:endParaRPr>
            </a:p>
            <a:p>
              <a:pPr algn="l"/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Jared </a:t>
              </a:r>
              <a:r>
                <a:rPr lang="en-GB" sz="1800" i="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Getrouw</a:t>
              </a:r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	 </a:t>
              </a:r>
              <a:r>
                <a:rPr lang="en-GB" sz="1800" b="1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jgetrouw</a:t>
              </a:r>
              <a:endParaRPr lang="en-GB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</a:endParaRPr>
            </a:p>
            <a:p>
              <a:pPr algn="l"/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Jeroen de Zwaan	 </a:t>
              </a:r>
              <a:r>
                <a:rPr lang="en-GB" sz="1800" b="1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jzwaan</a:t>
              </a:r>
              <a:endParaRPr lang="en-GB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</a:endParaRPr>
            </a:p>
            <a:p>
              <a:pPr algn="l"/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Lisa </a:t>
              </a:r>
              <a:r>
                <a:rPr lang="en-GB" sz="1800" i="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Strijd</a:t>
              </a:r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		 </a:t>
              </a:r>
              <a:r>
                <a:rPr lang="en-GB" sz="1800" b="1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lstrijd</a:t>
              </a:r>
              <a:endParaRPr lang="en-GB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</a:endParaRPr>
            </a:p>
            <a:p>
              <a:pPr algn="l"/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Nino van Leeuwen	 </a:t>
              </a:r>
              <a:r>
                <a:rPr lang="en-GB" sz="1800" b="1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nleeuwen</a:t>
              </a:r>
              <a:endParaRPr lang="en-GB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</a:endParaRPr>
            </a:p>
            <a:p>
              <a:pPr algn="l"/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Pieter Muller	 </a:t>
              </a:r>
              <a:r>
                <a:rPr lang="en-GB" sz="1800" b="1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pmuller</a:t>
              </a:r>
              <a:endParaRPr lang="en-GB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</a:endParaRPr>
            </a:p>
            <a:p>
              <a:pPr algn="l"/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Sidney Story	 </a:t>
              </a:r>
              <a:r>
                <a:rPr lang="en-GB" sz="1800" b="1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sstory</a:t>
              </a:r>
              <a:endParaRPr lang="en-GB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</a:endParaRPr>
            </a:p>
            <a:p>
              <a:pPr algn="l"/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Thomas Jong	 </a:t>
              </a:r>
              <a:r>
                <a:rPr lang="en-GB" sz="1800" b="1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tjong</a:t>
              </a:r>
              <a:endParaRPr lang="en-GB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</a:endParaRPr>
            </a:p>
            <a:p>
              <a:pPr algn="l"/>
              <a:r>
                <a:rPr lang="en-GB" sz="1800" i="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Divya</a:t>
              </a:r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 Kaushik	 </a:t>
              </a:r>
              <a:r>
                <a:rPr lang="en-GB" sz="1800" b="1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dkaushik</a:t>
              </a:r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	</a:t>
              </a:r>
            </a:p>
            <a:p>
              <a:pPr algn="l"/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Nilan </a:t>
              </a:r>
              <a:r>
                <a:rPr lang="en-GB" sz="1800" i="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Bais</a:t>
              </a:r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	 	 </a:t>
              </a:r>
              <a:r>
                <a:rPr lang="en-GB" sz="1800" b="1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nbais</a:t>
              </a:r>
              <a:endParaRPr lang="en-GB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</a:endParaRPr>
            </a:p>
            <a:p>
              <a:pPr algn="l"/>
              <a:r>
                <a:rPr lang="en-GB" sz="1800" i="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Diëva</a:t>
              </a:r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lang="en-GB" sz="1800" i="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Groenberg</a:t>
              </a:r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	 </a:t>
              </a:r>
              <a:r>
                <a:rPr lang="en-GB" sz="1800" b="1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dgroenberg</a:t>
              </a:r>
              <a:endParaRPr lang="en-GB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</a:endParaRPr>
            </a:p>
            <a:p>
              <a:pPr algn="l"/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Max </a:t>
              </a:r>
              <a:r>
                <a:rPr lang="en-GB" sz="1800" i="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Jungerius</a:t>
              </a:r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	 </a:t>
              </a:r>
              <a:r>
                <a:rPr lang="en-GB" sz="1800" b="1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mjungerius</a:t>
              </a:r>
              <a:endParaRPr lang="en-GB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</a:endParaRPr>
            </a:p>
            <a:p>
              <a:pPr algn="l"/>
              <a:r>
                <a:rPr lang="en-GB" sz="1800" i="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Pim</a:t>
              </a:r>
              <a:r>
                <a:rPr lang="en-GB" sz="180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 Sanders	 </a:t>
              </a:r>
              <a:r>
                <a:rPr lang="en-GB" sz="1800" b="1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psanders</a:t>
              </a:r>
              <a:endParaRPr lang="en-GB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</a:endParaRPr>
            </a:p>
            <a:p>
              <a:pPr algn="l"/>
              <a:r>
                <a:rPr lang="en-GB" b="1" dirty="0">
                  <a:solidFill>
                    <a:srgbClr val="433F89"/>
                  </a:solidFill>
                  <a:latin typeface="Calibri" panose="020F0502020204030204" pitchFamily="34" charset="0"/>
                </a:rPr>
                <a:t>default 		 </a:t>
              </a:r>
              <a:r>
                <a:rPr lang="en-GB" b="1" i="1" dirty="0" err="1">
                  <a:solidFill>
                    <a:srgbClr val="433F89"/>
                  </a:solidFill>
                  <a:latin typeface="Calibri" panose="020F0502020204030204" pitchFamily="34" charset="0"/>
                </a:rPr>
                <a:t>duser</a:t>
              </a:r>
              <a:endParaRPr lang="en-GB" sz="1800" b="1" i="1" dirty="0">
                <a:solidFill>
                  <a:srgbClr val="433F89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992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434819" y="343762"/>
            <a:ext cx="5915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i="1" dirty="0">
                <a:solidFill>
                  <a:srgbClr val="00B4B2"/>
                </a:solidFill>
                <a:cs typeface="Phosphate Inline" panose="02000506050000020004" pitchFamily="2" charset="77"/>
              </a:rPr>
              <a:t>Your first Power BI connections</a:t>
            </a:r>
            <a:endParaRPr lang="en-NL" sz="3200" b="1" i="1" dirty="0">
              <a:solidFill>
                <a:srgbClr val="00B4B2"/>
              </a:solidFill>
              <a:cs typeface="PHOSPHATE INLINE" panose="0200050605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8FB6-0D88-B146-B275-43431C1A07FE}"/>
              </a:ext>
            </a:extLst>
          </p:cNvPr>
          <p:cNvSpPr txBox="1"/>
          <p:nvPr/>
        </p:nvSpPr>
        <p:spPr>
          <a:xfrm>
            <a:off x="11353800" y="640423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dirty="0">
                <a:solidFill>
                  <a:srgbClr val="00B4B2"/>
                </a:solidFill>
                <a:cs typeface="Phosphate Inline" panose="02000506050000020004" pitchFamily="2" charset="77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F6D25-6238-E946-BDFC-A6C0BE122202}"/>
              </a:ext>
            </a:extLst>
          </p:cNvPr>
          <p:cNvSpPr txBox="1"/>
          <p:nvPr/>
        </p:nvSpPr>
        <p:spPr>
          <a:xfrm>
            <a:off x="823511" y="1050182"/>
            <a:ext cx="727798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00B4B2"/>
                </a:solidFill>
                <a:cs typeface="Phosphate Inline" panose="02000506050000020004" pitchFamily="2" charset="77"/>
              </a:rPr>
              <a:t>Open Power BI Desktop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Open “</a:t>
            </a:r>
            <a:r>
              <a:rPr lang="en-GB" sz="2000" dirty="0" err="1">
                <a:solidFill>
                  <a:srgbClr val="00B4B2"/>
                </a:solidFill>
                <a:cs typeface="Phosphate Inline" panose="02000506050000020004" pitchFamily="2" charset="77"/>
              </a:rPr>
              <a:t>first_connections.pbix</a:t>
            </a: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” from the reports folder on git</a:t>
            </a:r>
          </a:p>
          <a:p>
            <a:endParaRPr lang="en-GB" sz="2000" dirty="0">
              <a:solidFill>
                <a:srgbClr val="00B4B2"/>
              </a:solidFill>
              <a:cs typeface="Phosphate Inline" panose="02000506050000020004" pitchFamily="2" charset="77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00B4B2"/>
                </a:solidFill>
                <a:cs typeface="Phosphate Inline" panose="02000506050000020004" pitchFamily="2" charset="77"/>
              </a:rPr>
              <a:t>Make connection with the SQL Server 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Via SQL Authentication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Load tables/views: </a:t>
            </a:r>
            <a:r>
              <a:rPr lang="en-GB" sz="2000" dirty="0" err="1">
                <a:solidFill>
                  <a:srgbClr val="00B4B2"/>
                </a:solidFill>
                <a:cs typeface="Phosphate Inline" panose="02000506050000020004" pitchFamily="2" charset="77"/>
              </a:rPr>
              <a:t>jay_z</a:t>
            </a: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, titanic &amp; </a:t>
            </a:r>
            <a:r>
              <a:rPr lang="en-GB" sz="2000" dirty="0" err="1">
                <a:solidFill>
                  <a:srgbClr val="00B4B2"/>
                </a:solidFill>
                <a:cs typeface="Phosphate Inline" panose="02000506050000020004" pitchFamily="2" charset="77"/>
              </a:rPr>
              <a:t>vw_spotify</a:t>
            </a:r>
            <a:endParaRPr lang="en-GB" sz="2000" dirty="0">
              <a:solidFill>
                <a:srgbClr val="00B4B2"/>
              </a:solidFill>
              <a:cs typeface="Phosphate Inline" panose="02000506050000020004" pitchFamily="2" charset="77"/>
            </a:endParaRPr>
          </a:p>
          <a:p>
            <a:pPr marL="457200" indent="-457200">
              <a:buFont typeface="+mj-lt"/>
              <a:buAutoNum type="arabicPeriod" startAt="2"/>
            </a:pPr>
            <a:endParaRPr lang="en-GB" sz="2000" dirty="0">
              <a:solidFill>
                <a:srgbClr val="00B4B2"/>
              </a:solidFill>
              <a:cs typeface="Phosphate Inline" panose="02000506050000020004" pitchFamily="2" charset="77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00B4B2"/>
                </a:solidFill>
                <a:cs typeface="Phosphate Inline" panose="02000506050000020004" pitchFamily="2" charset="77"/>
              </a:rPr>
              <a:t>Add CSV file “</a:t>
            </a:r>
            <a:r>
              <a:rPr lang="en-GB" sz="2000" b="1" dirty="0" err="1">
                <a:solidFill>
                  <a:srgbClr val="00B4B2"/>
                </a:solidFill>
                <a:cs typeface="Phosphate Inline" panose="02000506050000020004" pitchFamily="2" charset="77"/>
              </a:rPr>
              <a:t>titanic_passengers.csv</a:t>
            </a:r>
            <a:r>
              <a:rPr lang="en-GB" sz="2000" b="1" dirty="0">
                <a:solidFill>
                  <a:srgbClr val="00B4B2"/>
                </a:solidFill>
                <a:cs typeface="Phosphate Inline" panose="02000506050000020004" pitchFamily="2" charset="77"/>
              </a:rPr>
              <a:t>” from the git repository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Use correct separator (</a:t>
            </a:r>
            <a:r>
              <a:rPr lang="en-GB" sz="2000" b="1" dirty="0">
                <a:solidFill>
                  <a:srgbClr val="00B4B2"/>
                </a:solidFill>
                <a:cs typeface="Phosphate Inline" panose="02000506050000020004" pitchFamily="2" charset="77"/>
              </a:rPr>
              <a:t>;</a:t>
            </a: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)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Check data types (in data section)</a:t>
            </a:r>
          </a:p>
          <a:p>
            <a:pPr marL="457200" indent="-457200">
              <a:buFont typeface="+mj-lt"/>
              <a:buAutoNum type="arabicPeriod" startAt="2"/>
            </a:pPr>
            <a:endParaRPr lang="en-GB" sz="2000" dirty="0">
              <a:solidFill>
                <a:srgbClr val="00B4B2"/>
              </a:solidFill>
              <a:cs typeface="Phosphate Inline" panose="02000506050000020004" pitchFamily="2" charset="77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00B4B2"/>
                </a:solidFill>
                <a:cs typeface="Phosphate Inline" panose="02000506050000020004" pitchFamily="2" charset="77"/>
              </a:rPr>
              <a:t>Add parquet file “</a:t>
            </a:r>
            <a:r>
              <a:rPr lang="en-GB" sz="2000" b="1" dirty="0" err="1">
                <a:solidFill>
                  <a:srgbClr val="00B4B2"/>
                </a:solidFill>
                <a:cs typeface="Phosphate Inline" panose="02000506050000020004" pitchFamily="2" charset="77"/>
              </a:rPr>
              <a:t>calendar.parquet</a:t>
            </a:r>
            <a:r>
              <a:rPr lang="en-GB" sz="2000" b="1" dirty="0">
                <a:solidFill>
                  <a:srgbClr val="00B4B2"/>
                </a:solidFill>
                <a:cs typeface="Phosphate Inline" panose="02000506050000020004" pitchFamily="2" charset="77"/>
              </a:rPr>
              <a:t>” from the storage account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URL: </a:t>
            </a:r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  <a:hlinkClick r:id="rId3"/>
              </a:rPr>
              <a:t>https://attrainingstorage.blob.core.windows.net/training/calendar.parquet?sp=r&amp;st=2021-11-26T07:32:32Z&amp;se=2021-11-26T15:32:32Z&amp;spr=https&amp;sv=2020-08-04&amp;sr=b&amp;sig=vJ4ocIFx%2BxwCV7txcDOdhH5hKOC1H2HwKzIU5RrzYwE%3D</a:t>
            </a:r>
            <a:endParaRPr lang="en-GB" sz="2000" dirty="0">
              <a:solidFill>
                <a:srgbClr val="00B4B2"/>
              </a:solidFill>
              <a:cs typeface="Phosphate Inline" panose="02000506050000020004" pitchFamily="2" charset="77"/>
            </a:endParaRPr>
          </a:p>
          <a:p>
            <a:pPr marL="914400" lvl="1" indent="-457200">
              <a:buFont typeface="Wingdings" pitchFamily="2" charset="2"/>
              <a:buChar char="Ø"/>
            </a:pPr>
            <a:endParaRPr lang="en-GB" sz="2000" dirty="0">
              <a:solidFill>
                <a:srgbClr val="00B4B2"/>
              </a:solidFill>
              <a:cs typeface="Phosphate Inline" panose="02000506050000020004" pitchFamily="2" charset="77"/>
            </a:endParaRPr>
          </a:p>
        </p:txBody>
      </p:sp>
      <p:pic>
        <p:nvPicPr>
          <p:cNvPr id="12294" name="Picture 6" descr="IVE got 99 PROBLEMS BUT AN OSCAR AINT WON - Leonardo DiCaprio Walking |  Meme Generator">
            <a:extLst>
              <a:ext uri="{FF2B5EF4-FFF2-40B4-BE49-F238E27FC236}">
                <a16:creationId xmlns:a16="http://schemas.microsoft.com/office/drawing/2014/main" id="{009B74D2-06BF-0C42-8294-31C2A17DA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578" y="2195205"/>
            <a:ext cx="3056911" cy="3056911"/>
          </a:xfrm>
          <a:prstGeom prst="rect">
            <a:avLst/>
          </a:prstGeom>
          <a:noFill/>
          <a:ln w="38100">
            <a:solidFill>
              <a:srgbClr val="00B4B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14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434819" y="343762"/>
            <a:ext cx="5915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i="1" dirty="0">
                <a:solidFill>
                  <a:srgbClr val="00B4B2"/>
                </a:solidFill>
                <a:cs typeface="Phosphate Inline" panose="02000506050000020004" pitchFamily="2" charset="77"/>
              </a:rPr>
              <a:t>Your first Power BI connections</a:t>
            </a:r>
            <a:endParaRPr lang="en-NL" sz="3200" b="1" i="1" dirty="0">
              <a:solidFill>
                <a:srgbClr val="00B4B2"/>
              </a:solidFill>
              <a:cs typeface="PHOSPHATE INLINE" panose="0200050605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8FB6-0D88-B146-B275-43431C1A07FE}"/>
              </a:ext>
            </a:extLst>
          </p:cNvPr>
          <p:cNvSpPr txBox="1"/>
          <p:nvPr/>
        </p:nvSpPr>
        <p:spPr>
          <a:xfrm>
            <a:off x="11353800" y="640423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dirty="0">
                <a:solidFill>
                  <a:srgbClr val="00B4B2"/>
                </a:solidFill>
                <a:cs typeface="Phosphate Inline" panose="02000506050000020004" pitchFamily="2" charset="77"/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F6D25-6238-E946-BDFC-A6C0BE122202}"/>
              </a:ext>
            </a:extLst>
          </p:cNvPr>
          <p:cNvSpPr txBox="1"/>
          <p:nvPr/>
        </p:nvSpPr>
        <p:spPr>
          <a:xfrm>
            <a:off x="824616" y="1092703"/>
            <a:ext cx="727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B4B2"/>
                </a:solidFill>
                <a:cs typeface="Phosphate Inline" panose="02000506050000020004" pitchFamily="2" charset="77"/>
              </a:rPr>
              <a:t>Tips &amp; Tricks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FD5202-1B9C-DD4D-8F02-9CDD1B244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348" y="1850653"/>
            <a:ext cx="4597853" cy="2203821"/>
          </a:xfrm>
          <a:prstGeom prst="rect">
            <a:avLst/>
          </a:prstGeom>
          <a:ln w="38100">
            <a:solidFill>
              <a:srgbClr val="00B4B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C0DD2A-0336-CC4B-B97C-F59127AD7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1720479"/>
            <a:ext cx="4059671" cy="2203821"/>
          </a:xfrm>
          <a:prstGeom prst="rect">
            <a:avLst/>
          </a:prstGeom>
          <a:ln w="38100">
            <a:solidFill>
              <a:srgbClr val="00B4B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3D68CE-5F91-4E48-8CC8-DC627FA44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4412316"/>
            <a:ext cx="6705600" cy="1409700"/>
          </a:xfrm>
          <a:prstGeom prst="rect">
            <a:avLst/>
          </a:prstGeom>
          <a:ln w="38100">
            <a:solidFill>
              <a:srgbClr val="00B4B2"/>
            </a:solidFill>
          </a:ln>
        </p:spPr>
      </p:pic>
    </p:spTree>
    <p:extLst>
      <p:ext uri="{BB962C8B-B14F-4D97-AF65-F5344CB8AC3E}">
        <p14:creationId xmlns:p14="http://schemas.microsoft.com/office/powerpoint/2010/main" val="151997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1762FDC-EC52-E043-A49E-42D5546C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36540"/>
            <a:ext cx="564838" cy="775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7A40C-14FC-A74A-84D3-9F8E13F833D5}"/>
              </a:ext>
            </a:extLst>
          </p:cNvPr>
          <p:cNvSpPr txBox="1"/>
          <p:nvPr/>
        </p:nvSpPr>
        <p:spPr>
          <a:xfrm>
            <a:off x="434819" y="343762"/>
            <a:ext cx="305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dirty="0">
                <a:solidFill>
                  <a:srgbClr val="433F89"/>
                </a:solidFill>
                <a:cs typeface="Phosphate Inline" panose="02000506050000020004" pitchFamily="2" charset="77"/>
              </a:rPr>
              <a:t>Break 1</a:t>
            </a:r>
            <a:endParaRPr lang="en-NL" sz="3200" b="1" dirty="0">
              <a:solidFill>
                <a:srgbClr val="433F89"/>
              </a:solidFill>
              <a:cs typeface="PHOSPHATE INLINE" panose="0200050605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8FB6-0D88-B146-B275-43431C1A07FE}"/>
              </a:ext>
            </a:extLst>
          </p:cNvPr>
          <p:cNvSpPr txBox="1"/>
          <p:nvPr/>
        </p:nvSpPr>
        <p:spPr>
          <a:xfrm>
            <a:off x="11353800" y="640423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dirty="0">
                <a:solidFill>
                  <a:srgbClr val="433F89"/>
                </a:solidFill>
                <a:cs typeface="Phosphate Inline" panose="02000506050000020004" pitchFamily="2" charset="77"/>
              </a:rPr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E07A6-2F77-E847-A331-39F688D734B5}"/>
              </a:ext>
            </a:extLst>
          </p:cNvPr>
          <p:cNvSpPr txBox="1"/>
          <p:nvPr/>
        </p:nvSpPr>
        <p:spPr>
          <a:xfrm>
            <a:off x="989716" y="1151782"/>
            <a:ext cx="6693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rgbClr val="433F89"/>
                </a:solidFill>
                <a:cs typeface="Phosphate Inline" panose="02000506050000020004" pitchFamily="2" charset="77"/>
              </a:rPr>
              <a:t>Starting back @ 15:30</a:t>
            </a:r>
          </a:p>
          <a:p>
            <a:r>
              <a:rPr lang="en-GB" sz="2000" b="1" i="1" dirty="0">
                <a:solidFill>
                  <a:srgbClr val="433F89"/>
                </a:solidFill>
                <a:cs typeface="Phosphate Inline" panose="02000506050000020004" pitchFamily="2" charset="77"/>
              </a:rPr>
              <a:t>Timer</a:t>
            </a:r>
            <a:r>
              <a:rPr lang="en-GB" sz="2000" i="1" dirty="0">
                <a:solidFill>
                  <a:srgbClr val="433F89"/>
                </a:solidFill>
                <a:cs typeface="Phosphate Inline" panose="02000506050000020004" pitchFamily="2" charset="77"/>
              </a:rPr>
              <a:t>: </a:t>
            </a:r>
            <a:r>
              <a:rPr lang="en-GB" sz="2000" i="1" dirty="0">
                <a:solidFill>
                  <a:srgbClr val="433F89"/>
                </a:solidFill>
                <a:cs typeface="Phosphate Inline" panose="02000506050000020004" pitchFamily="2" charset="77"/>
                <a:hlinkClick r:id="rId3"/>
              </a:rPr>
              <a:t>https://kukuklok.com/</a:t>
            </a:r>
            <a:endParaRPr lang="en-GB" sz="2000" i="1" dirty="0">
              <a:solidFill>
                <a:srgbClr val="433F89"/>
              </a:solidFill>
              <a:cs typeface="Phosphate Inline" panose="02000506050000020004" pitchFamily="2" charset="77"/>
            </a:endParaRPr>
          </a:p>
          <a:p>
            <a:endParaRPr lang="en-GB" sz="2000" i="1" dirty="0">
              <a:solidFill>
                <a:srgbClr val="433F89"/>
              </a:solidFill>
              <a:cs typeface="Phosphate Inline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0439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1295</Words>
  <Application>Microsoft Macintosh PowerPoint</Application>
  <PresentationFormat>Widescreen</PresentationFormat>
  <Paragraphs>269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Impact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Theys</dc:creator>
  <cp:lastModifiedBy>Andreas Theys</cp:lastModifiedBy>
  <cp:revision>4</cp:revision>
  <dcterms:created xsi:type="dcterms:W3CDTF">2021-11-25T09:59:01Z</dcterms:created>
  <dcterms:modified xsi:type="dcterms:W3CDTF">2021-11-26T10:08:57Z</dcterms:modified>
</cp:coreProperties>
</file>